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tags/tag2.xml" ContentType="application/vnd.openxmlformats-officedocument.presentationml.tags+xml"/>
  <Default Extension="rels" ContentType="application/vnd.openxmlformats-package.relationships+xml"/>
  <Default Extension="xml" ContentType="application/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Default Extension="emf" ContentType="image/x-emf"/>
  <Override PartName="/ppt/tags/tag3.xml" ContentType="application/vnd.openxmlformats-officedocument.presentationml.tags+xml"/>
  <Override PartName="/ppt/presentation.xml" ContentType="application/vnd.openxmlformats-officedocument.presentationml.presentation.main+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Default Extension="wav" ContentType="audio/wav"/>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1"/>
    <p:sldMasterId id="2147483660" r:id="rId2"/>
    <p:sldMasterId id="2147483662" r:id="rId3"/>
  </p:sldMasterIdLst>
  <p:notesMasterIdLst>
    <p:notesMasterId r:id="rId15"/>
  </p:notesMasterIdLst>
  <p:handoutMasterIdLst>
    <p:handoutMasterId r:id="rId16"/>
  </p:handoutMasterIdLst>
  <p:sldIdLst>
    <p:sldId id="327" r:id="rId4"/>
    <p:sldId id="328" r:id="rId5"/>
    <p:sldId id="329" r:id="rId6"/>
    <p:sldId id="330" r:id="rId7"/>
    <p:sldId id="331" r:id="rId8"/>
    <p:sldId id="332" r:id="rId9"/>
    <p:sldId id="333" r:id="rId10"/>
    <p:sldId id="334" r:id="rId11"/>
    <p:sldId id="335" r:id="rId12"/>
    <p:sldId id="336" r:id="rId13"/>
    <p:sldId id="337" r:id="rId14"/>
  </p:sldIdLst>
  <p:sldSz cx="9144000" cy="6858000" type="screen4x3"/>
  <p:notesSz cx="6858000" cy="9144000"/>
  <p:custDataLst>
    <p:tags r:id="rId17"/>
  </p:custDataLst>
  <p:defaultTextStyle>
    <a:defPPr>
      <a:defRPr lang="en-US"/>
    </a:defPPr>
    <a:lvl1pPr algn="l" rtl="0" eaLnBrk="0" fontAlgn="base" hangingPunct="0">
      <a:spcBef>
        <a:spcPct val="50000"/>
      </a:spcBef>
      <a:spcAft>
        <a:spcPct val="0"/>
      </a:spcAft>
      <a:defRPr sz="2400" kern="1200">
        <a:solidFill>
          <a:schemeClr val="tx1"/>
        </a:solidFill>
        <a:latin typeface="Arial" pitchFamily="34" charset="0"/>
        <a:ea typeface="+mn-ea"/>
        <a:cs typeface="+mn-cs"/>
      </a:defRPr>
    </a:lvl1pPr>
    <a:lvl2pPr marL="457200" algn="l" rtl="0" eaLnBrk="0" fontAlgn="base" hangingPunct="0">
      <a:spcBef>
        <a:spcPct val="50000"/>
      </a:spcBef>
      <a:spcAft>
        <a:spcPct val="0"/>
      </a:spcAft>
      <a:defRPr sz="2400" kern="1200">
        <a:solidFill>
          <a:schemeClr val="tx1"/>
        </a:solidFill>
        <a:latin typeface="Arial" pitchFamily="34" charset="0"/>
        <a:ea typeface="+mn-ea"/>
        <a:cs typeface="+mn-cs"/>
      </a:defRPr>
    </a:lvl2pPr>
    <a:lvl3pPr marL="914400" algn="l" rtl="0" eaLnBrk="0" fontAlgn="base" hangingPunct="0">
      <a:spcBef>
        <a:spcPct val="50000"/>
      </a:spcBef>
      <a:spcAft>
        <a:spcPct val="0"/>
      </a:spcAft>
      <a:defRPr sz="2400" kern="1200">
        <a:solidFill>
          <a:schemeClr val="tx1"/>
        </a:solidFill>
        <a:latin typeface="Arial" pitchFamily="34" charset="0"/>
        <a:ea typeface="+mn-ea"/>
        <a:cs typeface="+mn-cs"/>
      </a:defRPr>
    </a:lvl3pPr>
    <a:lvl4pPr marL="1371600" algn="l" rtl="0" eaLnBrk="0" fontAlgn="base" hangingPunct="0">
      <a:spcBef>
        <a:spcPct val="50000"/>
      </a:spcBef>
      <a:spcAft>
        <a:spcPct val="0"/>
      </a:spcAft>
      <a:defRPr sz="2400" kern="1200">
        <a:solidFill>
          <a:schemeClr val="tx1"/>
        </a:solidFill>
        <a:latin typeface="Arial" pitchFamily="34" charset="0"/>
        <a:ea typeface="+mn-ea"/>
        <a:cs typeface="+mn-cs"/>
      </a:defRPr>
    </a:lvl4pPr>
    <a:lvl5pPr marL="1828800" algn="l" rtl="0" eaLnBrk="0" fontAlgn="base" hangingPunct="0">
      <a:spcBef>
        <a:spcPct val="5000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00FFFF"/>
    <a:srgbClr val="FF0066"/>
    <a:srgbClr val="FFFFFF"/>
    <a:srgbClr val="1F3A0D"/>
    <a:srgbClr val="003399"/>
    <a:srgbClr val="000000"/>
    <a:srgbClr val="45321F"/>
    <a:srgbClr val="EAEAE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2" autoAdjust="0"/>
    <p:restoredTop sz="95068" autoAdjust="0"/>
  </p:normalViewPr>
  <p:slideViewPr>
    <p:cSldViewPr snapToGrid="0">
      <p:cViewPr varScale="1">
        <p:scale>
          <a:sx n="131" d="100"/>
          <a:sy n="131" d="100"/>
        </p:scale>
        <p:origin x="-102" y="-15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1" d="100"/>
          <a:sy n="101" d="100"/>
        </p:scale>
        <p:origin x="-3528"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26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200"/>
            </a:lvl1pPr>
          </a:lstStyle>
          <a:p>
            <a:endParaRPr lang="en-US"/>
          </a:p>
        </p:txBody>
      </p:sp>
      <p:sp>
        <p:nvSpPr>
          <p:cNvPr id="45261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defRPr sz="1200"/>
            </a:lvl1pPr>
          </a:lstStyle>
          <a:p>
            <a:endParaRPr lang="en-US"/>
          </a:p>
        </p:txBody>
      </p:sp>
      <p:sp>
        <p:nvSpPr>
          <p:cNvPr id="45261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spcBef>
                <a:spcPct val="0"/>
              </a:spcBef>
              <a:defRPr sz="1200"/>
            </a:lvl1pPr>
          </a:lstStyle>
          <a:p>
            <a:endParaRPr lang="en-US"/>
          </a:p>
        </p:txBody>
      </p:sp>
      <p:sp>
        <p:nvSpPr>
          <p:cNvPr id="45261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spcBef>
                <a:spcPct val="0"/>
              </a:spcBef>
              <a:defRPr sz="1200"/>
            </a:lvl1pPr>
          </a:lstStyle>
          <a:p>
            <a:fld id="{5B705F53-6FAC-4B19-8B06-D07BC36E655D}" type="slidenum">
              <a:rPr lang="en-US"/>
              <a:pPr/>
              <a:t>‹#›</a:t>
            </a:fld>
            <a:endParaRPr lang="en-US"/>
          </a:p>
        </p:txBody>
      </p:sp>
    </p:spTree>
    <p:extLst>
      <p:ext uri="{BB962C8B-B14F-4D97-AF65-F5344CB8AC3E}">
        <p14:creationId xmlns:p14="http://schemas.microsoft.com/office/powerpoint/2010/main" xmlns="" val="1292221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200"/>
            </a:lvl1pPr>
          </a:lstStyle>
          <a:p>
            <a:endParaRPr lang="en-US"/>
          </a:p>
        </p:txBody>
      </p:sp>
      <p:sp>
        <p:nvSpPr>
          <p:cNvPr id="4301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defRPr sz="1200"/>
            </a:lvl1pPr>
          </a:lstStyle>
          <a:p>
            <a:endParaRPr lang="en-US"/>
          </a:p>
        </p:txBody>
      </p:sp>
      <p:sp>
        <p:nvSpPr>
          <p:cNvPr id="43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4301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01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spcBef>
                <a:spcPct val="0"/>
              </a:spcBef>
              <a:defRPr sz="1200"/>
            </a:lvl1pPr>
          </a:lstStyle>
          <a:p>
            <a:endParaRPr lang="en-US"/>
          </a:p>
        </p:txBody>
      </p:sp>
      <p:sp>
        <p:nvSpPr>
          <p:cNvPr id="4301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spcBef>
                <a:spcPct val="0"/>
              </a:spcBef>
              <a:defRPr sz="1200"/>
            </a:lvl1pPr>
          </a:lstStyle>
          <a:p>
            <a:fld id="{67B62CB0-4354-4DF7-8B77-3086D21C9C7A}" type="slidenum">
              <a:rPr lang="en-US"/>
              <a:pPr/>
              <a:t>‹#›</a:t>
            </a:fld>
            <a:endParaRPr lang="en-US"/>
          </a:p>
        </p:txBody>
      </p:sp>
    </p:spTree>
    <p:extLst>
      <p:ext uri="{BB962C8B-B14F-4D97-AF65-F5344CB8AC3E}">
        <p14:creationId xmlns:p14="http://schemas.microsoft.com/office/powerpoint/2010/main" xmlns="" val="347486101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Hello Friends,</a:t>
            </a:r>
          </a:p>
          <a:p>
            <a:r>
              <a:rPr lang="en-US" dirty="0" smtClean="0"/>
              <a:t>My name is Christina DiMicelli and I teach computer/technology classes to middle school students.</a:t>
            </a:r>
          </a:p>
          <a:p>
            <a:r>
              <a:rPr lang="en-US" dirty="0" smtClean="0"/>
              <a:t>This unit covers the concept of </a:t>
            </a:r>
            <a:r>
              <a:rPr lang="en-US" b="1" dirty="0" smtClean="0"/>
              <a:t>Digital Footprints</a:t>
            </a:r>
            <a:r>
              <a:rPr lang="en-US" dirty="0" smtClean="0"/>
              <a:t> over a period of 9 classes to 7</a:t>
            </a:r>
            <a:r>
              <a:rPr lang="en-US" baseline="30000" dirty="0" smtClean="0"/>
              <a:t>th</a:t>
            </a:r>
            <a:r>
              <a:rPr lang="en-US" dirty="0" smtClean="0"/>
              <a:t> graders, although you could certainly modify it to other age groups.</a:t>
            </a:r>
          </a:p>
          <a:p>
            <a:endParaRPr lang="en-US" dirty="0"/>
          </a:p>
        </p:txBody>
      </p:sp>
      <p:sp>
        <p:nvSpPr>
          <p:cNvPr id="4" name="Slide Number Placeholder 3"/>
          <p:cNvSpPr>
            <a:spLocks noGrp="1"/>
          </p:cNvSpPr>
          <p:nvPr>
            <p:ph type="sldNum" sz="quarter" idx="10"/>
          </p:nvPr>
        </p:nvSpPr>
        <p:spPr/>
        <p:txBody>
          <a:bodyPr/>
          <a:lstStyle/>
          <a:p>
            <a:fld id="{67B62CB0-4354-4DF7-8B77-3086D21C9C7A}" type="slidenum">
              <a:rPr lang="en-US" smtClean="0"/>
              <a:pPr/>
              <a:t>1</a:t>
            </a:fld>
            <a:endParaRPr lang="en-US"/>
          </a:p>
        </p:txBody>
      </p:sp>
    </p:spTree>
    <p:extLst>
      <p:ext uri="{BB962C8B-B14F-4D97-AF65-F5344CB8AC3E}">
        <p14:creationId xmlns:p14="http://schemas.microsoft.com/office/powerpoint/2010/main" xmlns="" val="452468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a:t>Brain Target </a:t>
            </a:r>
            <a:r>
              <a:rPr lang="en-US" dirty="0" smtClean="0"/>
              <a:t>6 has us evaluating the learning throughout the unit in a variety of methods.</a:t>
            </a:r>
            <a:endParaRPr lang="en-US" dirty="0"/>
          </a:p>
          <a:p>
            <a:endParaRPr lang="en-US" dirty="0"/>
          </a:p>
        </p:txBody>
      </p:sp>
      <p:sp>
        <p:nvSpPr>
          <p:cNvPr id="4" name="Slide Number Placeholder 3"/>
          <p:cNvSpPr>
            <a:spLocks noGrp="1"/>
          </p:cNvSpPr>
          <p:nvPr>
            <p:ph type="sldNum" sz="quarter" idx="10"/>
          </p:nvPr>
        </p:nvSpPr>
        <p:spPr/>
        <p:txBody>
          <a:bodyPr/>
          <a:lstStyle/>
          <a:p>
            <a:fld id="{67B62CB0-4354-4DF7-8B77-3086D21C9C7A}" type="slidenum">
              <a:rPr lang="en-US" smtClean="0"/>
              <a:pPr/>
              <a:t>10</a:t>
            </a:fld>
            <a:endParaRPr lang="en-US"/>
          </a:p>
        </p:txBody>
      </p:sp>
    </p:spTree>
    <p:extLst>
      <p:ext uri="{BB962C8B-B14F-4D97-AF65-F5344CB8AC3E}">
        <p14:creationId xmlns:p14="http://schemas.microsoft.com/office/powerpoint/2010/main" xmlns="" val="2676583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Thank you for taking a look at my Brain-Targeted Teaching Unit on Digital Footprints.  The unit is available for your use and/or modification.</a:t>
            </a:r>
          </a:p>
          <a:p>
            <a:r>
              <a:rPr lang="en-US" dirty="0" smtClean="0"/>
              <a:t>I have made available for you as an extension activity (it’s not mandatory) the video </a:t>
            </a:r>
            <a:r>
              <a:rPr lang="en-US" i="1" dirty="0" smtClean="0"/>
              <a:t>Digital Dossier</a:t>
            </a:r>
            <a:r>
              <a:rPr lang="en-US" dirty="0" smtClean="0"/>
              <a:t>.</a:t>
            </a:r>
          </a:p>
          <a:p>
            <a:r>
              <a:rPr lang="en-US" dirty="0" smtClean="0"/>
              <a:t>  </a:t>
            </a:r>
            <a:endParaRPr lang="en-US" dirty="0"/>
          </a:p>
        </p:txBody>
      </p:sp>
      <p:sp>
        <p:nvSpPr>
          <p:cNvPr id="4" name="Slide Number Placeholder 3"/>
          <p:cNvSpPr>
            <a:spLocks noGrp="1"/>
          </p:cNvSpPr>
          <p:nvPr>
            <p:ph type="sldNum" sz="quarter" idx="10"/>
          </p:nvPr>
        </p:nvSpPr>
        <p:spPr/>
        <p:txBody>
          <a:bodyPr/>
          <a:lstStyle/>
          <a:p>
            <a:fld id="{67B62CB0-4354-4DF7-8B77-3086D21C9C7A}" type="slidenum">
              <a:rPr lang="en-US" smtClean="0"/>
              <a:pPr/>
              <a:t>11</a:t>
            </a:fld>
            <a:endParaRPr lang="en-US"/>
          </a:p>
        </p:txBody>
      </p:sp>
    </p:spTree>
    <p:extLst>
      <p:ext uri="{BB962C8B-B14F-4D97-AF65-F5344CB8AC3E}">
        <p14:creationId xmlns:p14="http://schemas.microsoft.com/office/powerpoint/2010/main" xmlns="" val="47475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A </a:t>
            </a:r>
            <a:r>
              <a:rPr lang="en-US" b="1" dirty="0" smtClean="0"/>
              <a:t>digital footprint</a:t>
            </a:r>
            <a:r>
              <a:rPr lang="en-US" dirty="0" smtClean="0"/>
              <a:t> is the trail you leave behind online.  Think about all the places you visit online, the photos you upload, the comments you write.  These are your digital footprints.</a:t>
            </a:r>
          </a:p>
          <a:p>
            <a:endParaRPr lang="en-US" dirty="0"/>
          </a:p>
          <a:p>
            <a:r>
              <a:rPr lang="en-US" dirty="0" smtClean="0"/>
              <a:t>These footprints do not get washed away by the waves.  They are permanently associated with your online </a:t>
            </a:r>
            <a:r>
              <a:rPr lang="en-US" dirty="0" err="1" smtClean="0"/>
              <a:t>indentity</a:t>
            </a:r>
            <a:r>
              <a:rPr lang="en-US" dirty="0" smtClean="0"/>
              <a:t>.</a:t>
            </a:r>
            <a:endParaRPr lang="en-US" dirty="0"/>
          </a:p>
        </p:txBody>
      </p:sp>
      <p:sp>
        <p:nvSpPr>
          <p:cNvPr id="4" name="Slide Number Placeholder 3"/>
          <p:cNvSpPr>
            <a:spLocks noGrp="1"/>
          </p:cNvSpPr>
          <p:nvPr>
            <p:ph type="sldNum" sz="quarter" idx="10"/>
          </p:nvPr>
        </p:nvSpPr>
        <p:spPr/>
        <p:txBody>
          <a:bodyPr/>
          <a:lstStyle/>
          <a:p>
            <a:fld id="{67B62CB0-4354-4DF7-8B77-3086D21C9C7A}" type="slidenum">
              <a:rPr lang="en-US" smtClean="0"/>
              <a:pPr/>
              <a:t>2</a:t>
            </a:fld>
            <a:endParaRPr lang="en-US"/>
          </a:p>
        </p:txBody>
      </p:sp>
    </p:spTree>
    <p:extLst>
      <p:ext uri="{BB962C8B-B14F-4D97-AF65-F5344CB8AC3E}">
        <p14:creationId xmlns:p14="http://schemas.microsoft.com/office/powerpoint/2010/main" xmlns="" val="3449532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a:t>Middle school students are very active on the internet and are beginning to experiment more deeply with social media.  They may be unaware that every action taken on the internet leaves a footprint that is digitally connected to their identity. </a:t>
            </a:r>
            <a:r>
              <a:rPr lang="en-US" dirty="0" smtClean="0"/>
              <a:t>In </a:t>
            </a:r>
            <a:r>
              <a:rPr lang="en-US" dirty="0"/>
              <a:t>this unit of study they will learn about what digital footprints are and review where online they are leaving their own set of footprints.  </a:t>
            </a:r>
            <a:endParaRPr lang="en-US" dirty="0" smtClean="0"/>
          </a:p>
          <a:p>
            <a:endParaRPr lang="en-US" dirty="0"/>
          </a:p>
          <a:p>
            <a:r>
              <a:rPr lang="en-US" dirty="0" smtClean="0"/>
              <a:t>Through </a:t>
            </a:r>
            <a:r>
              <a:rPr lang="en-US" dirty="0"/>
              <a:t>art integration projects, students will physically feel the process of creating footprints.  They will also create their own avatars (visual representation of themselves) and connect these to online safety procedures.  Online games will reinforce the content regarding digital citizenship.  The students will come together to create a large mural-like poster containing their collaborative “digital pledge”.  Finally, in a move to “pay it forward”, students will create audio PSAs (Public Service Announcements) for our Lower School students.</a:t>
            </a:r>
          </a:p>
          <a:p>
            <a:endParaRPr lang="en-US" dirty="0"/>
          </a:p>
        </p:txBody>
      </p:sp>
      <p:sp>
        <p:nvSpPr>
          <p:cNvPr id="4" name="Slide Number Placeholder 3"/>
          <p:cNvSpPr>
            <a:spLocks noGrp="1"/>
          </p:cNvSpPr>
          <p:nvPr>
            <p:ph type="sldNum" sz="quarter" idx="10"/>
          </p:nvPr>
        </p:nvSpPr>
        <p:spPr/>
        <p:txBody>
          <a:bodyPr/>
          <a:lstStyle/>
          <a:p>
            <a:fld id="{67B62CB0-4354-4DF7-8B77-3086D21C9C7A}" type="slidenum">
              <a:rPr lang="en-US" smtClean="0"/>
              <a:pPr/>
              <a:t>3</a:t>
            </a:fld>
            <a:endParaRPr lang="en-US"/>
          </a:p>
        </p:txBody>
      </p:sp>
    </p:spTree>
    <p:extLst>
      <p:ext uri="{BB962C8B-B14F-4D97-AF65-F5344CB8AC3E}">
        <p14:creationId xmlns:p14="http://schemas.microsoft.com/office/powerpoint/2010/main" xmlns="" val="3424100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Brain Target 1 is about emotional connection and the online world is an emotional one for students.</a:t>
            </a:r>
          </a:p>
          <a:p>
            <a:endParaRPr lang="en-US" dirty="0"/>
          </a:p>
          <a:p>
            <a:r>
              <a:rPr lang="en-US" dirty="0" smtClean="0"/>
              <a:t>The teacher will capitalize on that by </a:t>
            </a:r>
            <a:r>
              <a:rPr lang="en-US" b="1" dirty="0" smtClean="0"/>
              <a:t>bringing personal experiences </a:t>
            </a:r>
            <a:r>
              <a:rPr lang="en-US" dirty="0" smtClean="0"/>
              <a:t>to classroom discussions.</a:t>
            </a:r>
          </a:p>
          <a:p>
            <a:endParaRPr lang="en-US" dirty="0"/>
          </a:p>
          <a:p>
            <a:r>
              <a:rPr lang="en-US" dirty="0" smtClean="0"/>
              <a:t>Interacting with others online are powerful emotional triggers.  Through activities, students will identify how to be responsible digital citizens.  They will use their own voices and mood music </a:t>
            </a:r>
            <a:r>
              <a:rPr lang="en-US" b="1" dirty="0" smtClean="0"/>
              <a:t>choices</a:t>
            </a:r>
            <a:r>
              <a:rPr lang="en-US" dirty="0" smtClean="0"/>
              <a:t> to teach younger students.</a:t>
            </a:r>
          </a:p>
          <a:p>
            <a:endParaRPr lang="en-US" dirty="0"/>
          </a:p>
          <a:p>
            <a:r>
              <a:rPr lang="en-US" dirty="0" smtClean="0"/>
              <a:t>The physical painting of feet to </a:t>
            </a:r>
            <a:r>
              <a:rPr lang="en-US" b="1" dirty="0" smtClean="0"/>
              <a:t>create</a:t>
            </a:r>
            <a:r>
              <a:rPr lang="en-US" dirty="0" smtClean="0"/>
              <a:t> footprint banners can evoke emotional connections as can the creation of their own avatars.</a:t>
            </a:r>
            <a:endParaRPr lang="en-US" dirty="0"/>
          </a:p>
        </p:txBody>
      </p:sp>
      <p:sp>
        <p:nvSpPr>
          <p:cNvPr id="4" name="Slide Number Placeholder 3"/>
          <p:cNvSpPr>
            <a:spLocks noGrp="1"/>
          </p:cNvSpPr>
          <p:nvPr>
            <p:ph type="sldNum" sz="quarter" idx="10"/>
          </p:nvPr>
        </p:nvSpPr>
        <p:spPr/>
        <p:txBody>
          <a:bodyPr/>
          <a:lstStyle/>
          <a:p>
            <a:fld id="{67B62CB0-4354-4DF7-8B77-3086D21C9C7A}" type="slidenum">
              <a:rPr lang="en-US" smtClean="0"/>
              <a:pPr/>
              <a:t>4</a:t>
            </a:fld>
            <a:endParaRPr lang="en-US"/>
          </a:p>
        </p:txBody>
      </p:sp>
    </p:spTree>
    <p:extLst>
      <p:ext uri="{BB962C8B-B14F-4D97-AF65-F5344CB8AC3E}">
        <p14:creationId xmlns:p14="http://schemas.microsoft.com/office/powerpoint/2010/main" xmlns="" val="3841459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a:t>Brain Target </a:t>
            </a:r>
            <a:r>
              <a:rPr lang="en-US" dirty="0" smtClean="0"/>
              <a:t>2 entails the physical environment.</a:t>
            </a:r>
          </a:p>
          <a:p>
            <a:endParaRPr lang="en-US" dirty="0"/>
          </a:p>
          <a:p>
            <a:r>
              <a:rPr lang="en-US" dirty="0" smtClean="0"/>
              <a:t>For this unit there are several activity products that will hang on the walls.  </a:t>
            </a:r>
          </a:p>
          <a:p>
            <a:endParaRPr lang="en-US" dirty="0"/>
          </a:p>
          <a:p>
            <a:r>
              <a:rPr lang="en-US" dirty="0" smtClean="0"/>
              <a:t>The unit also allows for movement throughout the lessons as opposed to just sitting at a computer station for the entire period.</a:t>
            </a:r>
          </a:p>
          <a:p>
            <a:endParaRPr lang="en-US" dirty="0"/>
          </a:p>
          <a:p>
            <a:r>
              <a:rPr lang="en-US" dirty="0" smtClean="0"/>
              <a:t>Beyond the classroom, we will share the Digital Pledge Mural with younger students and encourage their participation.</a:t>
            </a:r>
          </a:p>
        </p:txBody>
      </p:sp>
      <p:sp>
        <p:nvSpPr>
          <p:cNvPr id="4" name="Slide Number Placeholder 3"/>
          <p:cNvSpPr>
            <a:spLocks noGrp="1"/>
          </p:cNvSpPr>
          <p:nvPr>
            <p:ph type="sldNum" sz="quarter" idx="10"/>
          </p:nvPr>
        </p:nvSpPr>
        <p:spPr/>
        <p:txBody>
          <a:bodyPr/>
          <a:lstStyle/>
          <a:p>
            <a:fld id="{67B62CB0-4354-4DF7-8B77-3086D21C9C7A}" type="slidenum">
              <a:rPr lang="en-US" smtClean="0"/>
              <a:pPr/>
              <a:t>5</a:t>
            </a:fld>
            <a:endParaRPr lang="en-US"/>
          </a:p>
        </p:txBody>
      </p:sp>
    </p:spTree>
    <p:extLst>
      <p:ext uri="{BB962C8B-B14F-4D97-AF65-F5344CB8AC3E}">
        <p14:creationId xmlns:p14="http://schemas.microsoft.com/office/powerpoint/2010/main" xmlns="" val="1999350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a:t>Brain Target </a:t>
            </a:r>
            <a:r>
              <a:rPr lang="en-US" dirty="0" smtClean="0"/>
              <a:t>3 is about prior knowledge, goals, and a vision of how it all comes together.</a:t>
            </a:r>
            <a:endParaRPr lang="en-US" dirty="0"/>
          </a:p>
          <a:p>
            <a:endParaRPr lang="en-US" dirty="0" smtClean="0"/>
          </a:p>
          <a:p>
            <a:r>
              <a:rPr lang="en-US" dirty="0" smtClean="0"/>
              <a:t>A strong visual road map will be introduced to students and hung on the wall for reference.  </a:t>
            </a:r>
            <a:endParaRPr lang="en-US" dirty="0"/>
          </a:p>
        </p:txBody>
      </p:sp>
      <p:sp>
        <p:nvSpPr>
          <p:cNvPr id="4" name="Slide Number Placeholder 3"/>
          <p:cNvSpPr>
            <a:spLocks noGrp="1"/>
          </p:cNvSpPr>
          <p:nvPr>
            <p:ph type="sldNum" sz="quarter" idx="10"/>
          </p:nvPr>
        </p:nvSpPr>
        <p:spPr/>
        <p:txBody>
          <a:bodyPr/>
          <a:lstStyle/>
          <a:p>
            <a:fld id="{67B62CB0-4354-4DF7-8B77-3086D21C9C7A}" type="slidenum">
              <a:rPr lang="en-US" smtClean="0"/>
              <a:pPr/>
              <a:t>6</a:t>
            </a:fld>
            <a:endParaRPr lang="en-US"/>
          </a:p>
        </p:txBody>
      </p:sp>
    </p:spTree>
    <p:extLst>
      <p:ext uri="{BB962C8B-B14F-4D97-AF65-F5344CB8AC3E}">
        <p14:creationId xmlns:p14="http://schemas.microsoft.com/office/powerpoint/2010/main" xmlns="" val="47475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In order to assess prior knowledge:</a:t>
            </a:r>
          </a:p>
          <a:p>
            <a:endParaRPr lang="en-US" dirty="0"/>
          </a:p>
          <a:p>
            <a:pPr marL="171450" lvl="0" indent="-171450">
              <a:buFont typeface="Arial" pitchFamily="34" charset="0"/>
              <a:buChar char="•"/>
            </a:pPr>
            <a:r>
              <a:rPr lang="en-US" dirty="0" smtClean="0"/>
              <a:t>Ask </a:t>
            </a:r>
            <a:r>
              <a:rPr lang="en-US" dirty="0"/>
              <a:t>students if they have heard of the phrase “digital footprint” and ask for input as to what they believe it could mean.  Write key points on whiteboard and come to a class consensus on the definition.</a:t>
            </a:r>
          </a:p>
          <a:p>
            <a:pPr marL="171450" lvl="0" indent="-171450">
              <a:buFont typeface="Arial" pitchFamily="34" charset="0"/>
              <a:buChar char="•"/>
            </a:pPr>
            <a:r>
              <a:rPr lang="en-US" dirty="0"/>
              <a:t>Watch the video </a:t>
            </a:r>
            <a:r>
              <a:rPr lang="en-US" i="1" dirty="0"/>
              <a:t>Digital Dossier</a:t>
            </a:r>
            <a:r>
              <a:rPr lang="en-US" dirty="0"/>
              <a:t>  regarding Andy and his life (birth to death) from a digital standpoint.  Students think-pair-share regarding the question “how aware are you of the digital tracks you leave behind?”</a:t>
            </a:r>
          </a:p>
          <a:p>
            <a:pPr marL="171450" lvl="0" indent="-171450">
              <a:buFont typeface="Arial" pitchFamily="34" charset="0"/>
              <a:buChar char="•"/>
            </a:pPr>
            <a:r>
              <a:rPr lang="en-US" dirty="0"/>
              <a:t>Overall class discussion regarding how to protect privacy online and netiquette guidelines follows with key points on whiteboard.</a:t>
            </a:r>
          </a:p>
          <a:p>
            <a:pPr marL="171450" lvl="0" indent="-171450">
              <a:buFont typeface="Arial" pitchFamily="34" charset="0"/>
              <a:buChar char="•"/>
            </a:pPr>
            <a:r>
              <a:rPr lang="en-US" dirty="0"/>
              <a:t>Students brainstorm, individually, a list of all the tracks they leave behind and create a recording of their personal digital footprints.</a:t>
            </a:r>
          </a:p>
          <a:p>
            <a:endParaRPr lang="en-US" dirty="0" smtClean="0"/>
          </a:p>
          <a:p>
            <a:pPr lvl="0"/>
            <a:r>
              <a:rPr lang="en-US" dirty="0" smtClean="0"/>
              <a:t>Checking </a:t>
            </a:r>
            <a:r>
              <a:rPr lang="en-US" dirty="0"/>
              <a:t>for Fog – Ask students to write on a piece of paper what part of the activity was most unclear (foggy) to them as their “ticket out the door”.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7B62CB0-4354-4DF7-8B77-3086D21C9C7A}" type="slidenum">
              <a:rPr lang="en-US" smtClean="0"/>
              <a:pPr/>
              <a:t>7</a:t>
            </a:fld>
            <a:endParaRPr lang="en-US"/>
          </a:p>
        </p:txBody>
      </p:sp>
    </p:spTree>
    <p:extLst>
      <p:ext uri="{BB962C8B-B14F-4D97-AF65-F5344CB8AC3E}">
        <p14:creationId xmlns:p14="http://schemas.microsoft.com/office/powerpoint/2010/main" xmlns="" val="3868976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a:t>Brain Target </a:t>
            </a:r>
            <a:r>
              <a:rPr lang="en-US" dirty="0" smtClean="0"/>
              <a:t>4 brings us to teaching for the mastery of declarative/procedural knowledge.</a:t>
            </a:r>
          </a:p>
          <a:p>
            <a:r>
              <a:rPr lang="en-US" dirty="0" smtClean="0"/>
              <a:t>In this unit, students will use their lists of digital footprints from the Introductory Activity brainstorming to create a footprint banner.  They will be in the Art Studio putting paint on bare feet and </a:t>
            </a:r>
            <a:r>
              <a:rPr lang="en-US" i="1" dirty="0" smtClean="0"/>
              <a:t>feeling</a:t>
            </a:r>
            <a:r>
              <a:rPr lang="en-US" dirty="0" smtClean="0"/>
              <a:t> their footprints!</a:t>
            </a:r>
          </a:p>
          <a:p>
            <a:r>
              <a:rPr lang="en-US" dirty="0" smtClean="0"/>
              <a:t>The online games are from the Media Awareness Network and focus on netiquette and online privacy.  This will give them some repetitive hands-on exploration of the topic in a fun game form.</a:t>
            </a:r>
          </a:p>
          <a:p>
            <a:r>
              <a:rPr lang="en-US" dirty="0" smtClean="0"/>
              <a:t>Finally, students will create digital representations of themselves as avatars.  This is an activity that is personal and connects students directly to the topic.</a:t>
            </a:r>
            <a:endParaRPr lang="en-US" dirty="0"/>
          </a:p>
          <a:p>
            <a:endParaRPr lang="en-US" dirty="0"/>
          </a:p>
        </p:txBody>
      </p:sp>
      <p:sp>
        <p:nvSpPr>
          <p:cNvPr id="4" name="Slide Number Placeholder 3"/>
          <p:cNvSpPr>
            <a:spLocks noGrp="1"/>
          </p:cNvSpPr>
          <p:nvPr>
            <p:ph type="sldNum" sz="quarter" idx="10"/>
          </p:nvPr>
        </p:nvSpPr>
        <p:spPr/>
        <p:txBody>
          <a:bodyPr/>
          <a:lstStyle/>
          <a:p>
            <a:fld id="{67B62CB0-4354-4DF7-8B77-3086D21C9C7A}" type="slidenum">
              <a:rPr lang="en-US" smtClean="0"/>
              <a:pPr/>
              <a:t>8</a:t>
            </a:fld>
            <a:endParaRPr lang="en-US"/>
          </a:p>
        </p:txBody>
      </p:sp>
    </p:spTree>
    <p:extLst>
      <p:ext uri="{BB962C8B-B14F-4D97-AF65-F5344CB8AC3E}">
        <p14:creationId xmlns:p14="http://schemas.microsoft.com/office/powerpoint/2010/main" xmlns="" val="1048530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a:t>Brain Target </a:t>
            </a:r>
            <a:r>
              <a:rPr lang="en-US" dirty="0" smtClean="0"/>
              <a:t>5 has students applying their knowledge and extending it into a real-world context.</a:t>
            </a:r>
            <a:endParaRPr lang="en-US" dirty="0"/>
          </a:p>
          <a:p>
            <a:r>
              <a:rPr lang="en-US" dirty="0" smtClean="0"/>
              <a:t>Students will collaborate on a Digital Pledge.  In conjunction with the Art program, they will create a moveable wall mural that incorporates the pledge, their handprints, and signatures.</a:t>
            </a:r>
          </a:p>
          <a:p>
            <a:r>
              <a:rPr lang="en-US" dirty="0" smtClean="0"/>
              <a:t>Next they will create audio PSAs for the younger students in our school.  In pairs they will choose a specific sub-topic from the unit, use their voices to communicate, and choose background mood music.  It is a personal, emotionally-connected, and real-world activity.</a:t>
            </a:r>
          </a:p>
          <a:p>
            <a:r>
              <a:rPr lang="en-US" dirty="0" smtClean="0"/>
              <a:t>When the PSAs are delivered to the younger students, the mural will follow to their hallway and they will be encouraged to participate in the pledge.</a:t>
            </a:r>
            <a:endParaRPr lang="en-US" dirty="0"/>
          </a:p>
        </p:txBody>
      </p:sp>
      <p:sp>
        <p:nvSpPr>
          <p:cNvPr id="4" name="Slide Number Placeholder 3"/>
          <p:cNvSpPr>
            <a:spLocks noGrp="1"/>
          </p:cNvSpPr>
          <p:nvPr>
            <p:ph type="sldNum" sz="quarter" idx="10"/>
          </p:nvPr>
        </p:nvSpPr>
        <p:spPr/>
        <p:txBody>
          <a:bodyPr/>
          <a:lstStyle/>
          <a:p>
            <a:fld id="{67B62CB0-4354-4DF7-8B77-3086D21C9C7A}" type="slidenum">
              <a:rPr lang="en-US" smtClean="0"/>
              <a:pPr/>
              <a:t>9</a:t>
            </a:fld>
            <a:endParaRPr lang="en-US"/>
          </a:p>
        </p:txBody>
      </p:sp>
    </p:spTree>
    <p:extLst>
      <p:ext uri="{BB962C8B-B14F-4D97-AF65-F5344CB8AC3E}">
        <p14:creationId xmlns:p14="http://schemas.microsoft.com/office/powerpoint/2010/main" xmlns="" val="205530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3824640037"/>
      </p:ext>
    </p:extLst>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864255100"/>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042248102"/>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951777337"/>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433735484"/>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126344603"/>
      </p:ext>
    </p:extLst>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511958805"/>
      </p:ext>
    </p:extLst>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423988016"/>
      </p:ext>
    </p:extLst>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243208726"/>
      </p:ext>
    </p:extLst>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xmlns="" val="470104331"/>
      </p:ext>
    </p:extLst>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31734036"/>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950215002"/>
      </p:ext>
    </p:extLst>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610187651"/>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30130752"/>
      </p:ext>
    </p:extLst>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275479620"/>
      </p:ext>
    </p:extLst>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059374321"/>
      </p:ext>
    </p:extLst>
  </p:cSld>
  <p:clrMapOvr>
    <a:masterClrMapping/>
  </p:clrMapOvr>
  <p:transition spd="slow">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2286763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102910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1142687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250946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359543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xmlns="" val="4142313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1912622571"/>
      </p:ext>
    </p:extLst>
  </p:cSld>
  <p:clrMapOvr>
    <a:masterClrMapping/>
  </p:clrMapOvr>
  <p:transition spd="slow">
    <p:push/>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830479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6930935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42894503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7379315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028147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691957620"/>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183821333"/>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xmlns="" val="787508158"/>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28476115"/>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595743717"/>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152590779"/>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hyperlink" Target="http://www.m62.net/" TargetMode="External"/><Relationship Id="rId18" Type="http://schemas.openxmlformats.org/officeDocument/2006/relationships/image" Target="../media/image3.png"/><Relationship Id="rId3" Type="http://schemas.openxmlformats.org/officeDocument/2006/relationships/slideLayout" Target="../slideLayouts/slideLayout26.xml"/><Relationship Id="rId21" Type="http://schemas.openxmlformats.org/officeDocument/2006/relationships/image" Target="../media/image5.png"/><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hyperlink" Target="http://www.m62.net/powerpoint-slides/" TargetMode="External"/><Relationship Id="rId2" Type="http://schemas.openxmlformats.org/officeDocument/2006/relationships/slideLayout" Target="../slideLayouts/slideLayout25.xml"/><Relationship Id="rId16" Type="http://schemas.openxmlformats.org/officeDocument/2006/relationships/image" Target="../media/image2.png"/><Relationship Id="rId20"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hyperlink" Target="http://www.m62.net/presentation-theory/bullet-points-dont-work/beyond-bullet-points/" TargetMode="External"/><Relationship Id="rId10" Type="http://schemas.openxmlformats.org/officeDocument/2006/relationships/slideLayout" Target="../slideLayouts/slideLayout33.xml"/><Relationship Id="rId19" Type="http://schemas.openxmlformats.org/officeDocument/2006/relationships/hyperlink" Target="http://www.m62.net/powerpoint-training/" TargetMode="Externa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35153" name="Group 273"/>
          <p:cNvGrpSpPr>
            <a:grpSpLocks/>
          </p:cNvGrpSpPr>
          <p:nvPr/>
        </p:nvGrpSpPr>
        <p:grpSpPr bwMode="auto">
          <a:xfrm>
            <a:off x="0" y="1588"/>
            <a:ext cx="9144000" cy="6851650"/>
            <a:chOff x="0" y="2"/>
            <a:chExt cx="5760" cy="4316"/>
          </a:xfrm>
        </p:grpSpPr>
        <p:sp>
          <p:nvSpPr>
            <p:cNvPr id="635154" name="Rectangle 274"/>
            <p:cNvSpPr>
              <a:spLocks noChangeArrowheads="1"/>
            </p:cNvSpPr>
            <p:nvPr/>
          </p:nvSpPr>
          <p:spPr bwMode="auto">
            <a:xfrm>
              <a:off x="0" y="2"/>
              <a:ext cx="5760" cy="4316"/>
            </a:xfrm>
            <a:prstGeom prst="rect">
              <a:avLst/>
            </a:prstGeom>
            <a:gradFill rotWithShape="1">
              <a:gsLst>
                <a:gs pos="0">
                  <a:srgbClr val="016CD8"/>
                </a:gs>
                <a:gs pos="100000">
                  <a:srgbClr val="97CBF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635155" name="Rectangle 275"/>
            <p:cNvSpPr>
              <a:spLocks noChangeArrowheads="1"/>
            </p:cNvSpPr>
            <p:nvPr/>
          </p:nvSpPr>
          <p:spPr bwMode="auto">
            <a:xfrm>
              <a:off x="0" y="754"/>
              <a:ext cx="5760" cy="1848"/>
            </a:xfrm>
            <a:prstGeom prst="rect">
              <a:avLst/>
            </a:prstGeom>
            <a:gradFill rotWithShape="1">
              <a:gsLst>
                <a:gs pos="0">
                  <a:srgbClr val="8CC5FF">
                    <a:gamma/>
                    <a:shade val="46275"/>
                    <a:invGamma/>
                    <a:alpha val="0"/>
                  </a:srgbClr>
                </a:gs>
                <a:gs pos="50000">
                  <a:srgbClr val="8CC5FF">
                    <a:alpha val="39999"/>
                  </a:srgbClr>
                </a:gs>
                <a:gs pos="100000">
                  <a:srgbClr val="8CC5FF">
                    <a:gamma/>
                    <a:shade val="46275"/>
                    <a:invGamma/>
                    <a:alpha val="0"/>
                  </a:srgb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635156" name="AutoShape 276"/>
          <p:cNvSpPr>
            <a:spLocks noChangeAspect="1" noChangeArrowheads="1" noTextEdit="1"/>
          </p:cNvSpPr>
          <p:nvPr/>
        </p:nvSpPr>
        <p:spPr bwMode="auto">
          <a:xfrm>
            <a:off x="-9525" y="0"/>
            <a:ext cx="9153525"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nvGrpSpPr>
          <p:cNvPr id="635419" name="Group 539"/>
          <p:cNvGrpSpPr>
            <a:grpSpLocks/>
          </p:cNvGrpSpPr>
          <p:nvPr/>
        </p:nvGrpSpPr>
        <p:grpSpPr bwMode="auto">
          <a:xfrm>
            <a:off x="-7938" y="4237038"/>
            <a:ext cx="9151938" cy="2647950"/>
            <a:chOff x="-5" y="2669"/>
            <a:chExt cx="5765" cy="1668"/>
          </a:xfrm>
        </p:grpSpPr>
        <p:sp>
          <p:nvSpPr>
            <p:cNvPr id="635157" name="Freeform 277"/>
            <p:cNvSpPr>
              <a:spLocks/>
            </p:cNvSpPr>
            <p:nvPr/>
          </p:nvSpPr>
          <p:spPr bwMode="auto">
            <a:xfrm>
              <a:off x="0" y="2669"/>
              <a:ext cx="5760" cy="1650"/>
            </a:xfrm>
            <a:custGeom>
              <a:avLst/>
              <a:gdLst>
                <a:gd name="T0" fmla="*/ 771 w 4991"/>
                <a:gd name="T1" fmla="*/ 746 h 763"/>
                <a:gd name="T2" fmla="*/ 2238 w 4991"/>
                <a:gd name="T3" fmla="*/ 759 h 763"/>
                <a:gd name="T4" fmla="*/ 4991 w 4991"/>
                <a:gd name="T5" fmla="*/ 749 h 763"/>
                <a:gd name="T6" fmla="*/ 4991 w 4991"/>
                <a:gd name="T7" fmla="*/ 0 h 763"/>
                <a:gd name="T8" fmla="*/ 0 w 4991"/>
                <a:gd name="T9" fmla="*/ 0 h 763"/>
                <a:gd name="T10" fmla="*/ 0 w 4991"/>
                <a:gd name="T11" fmla="*/ 745 h 763"/>
                <a:gd name="T12" fmla="*/ 771 w 4991"/>
                <a:gd name="T13" fmla="*/ 746 h 763"/>
              </a:gdLst>
              <a:ahLst/>
              <a:cxnLst>
                <a:cxn ang="0">
                  <a:pos x="T0" y="T1"/>
                </a:cxn>
                <a:cxn ang="0">
                  <a:pos x="T2" y="T3"/>
                </a:cxn>
                <a:cxn ang="0">
                  <a:pos x="T4" y="T5"/>
                </a:cxn>
                <a:cxn ang="0">
                  <a:pos x="T6" y="T7"/>
                </a:cxn>
                <a:cxn ang="0">
                  <a:pos x="T8" y="T9"/>
                </a:cxn>
                <a:cxn ang="0">
                  <a:pos x="T10" y="T11"/>
                </a:cxn>
                <a:cxn ang="0">
                  <a:pos x="T12" y="T13"/>
                </a:cxn>
              </a:cxnLst>
              <a:rect l="0" t="0" r="r" b="b"/>
              <a:pathLst>
                <a:path w="4991" h="763">
                  <a:moveTo>
                    <a:pt x="771" y="746"/>
                  </a:moveTo>
                  <a:cubicBezTo>
                    <a:pt x="1262" y="742"/>
                    <a:pt x="1746" y="763"/>
                    <a:pt x="2238" y="759"/>
                  </a:cubicBezTo>
                  <a:cubicBezTo>
                    <a:pt x="3151" y="753"/>
                    <a:pt x="4084" y="693"/>
                    <a:pt x="4991" y="749"/>
                  </a:cubicBezTo>
                  <a:cubicBezTo>
                    <a:pt x="4991" y="0"/>
                    <a:pt x="4991" y="0"/>
                    <a:pt x="4991" y="0"/>
                  </a:cubicBezTo>
                  <a:cubicBezTo>
                    <a:pt x="0" y="0"/>
                    <a:pt x="0" y="0"/>
                    <a:pt x="0" y="0"/>
                  </a:cubicBezTo>
                  <a:cubicBezTo>
                    <a:pt x="0" y="745"/>
                    <a:pt x="0" y="745"/>
                    <a:pt x="0" y="745"/>
                  </a:cubicBezTo>
                  <a:cubicBezTo>
                    <a:pt x="257" y="745"/>
                    <a:pt x="515" y="748"/>
                    <a:pt x="771" y="746"/>
                  </a:cubicBezTo>
                  <a:close/>
                </a:path>
              </a:pathLst>
            </a:custGeom>
            <a:gradFill rotWithShape="1">
              <a:gsLst>
                <a:gs pos="0">
                  <a:srgbClr val="004BA5"/>
                </a:gs>
                <a:gs pos="100000">
                  <a:srgbClr val="52A1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58" name="Freeform 278"/>
            <p:cNvSpPr>
              <a:spLocks/>
            </p:cNvSpPr>
            <p:nvPr/>
          </p:nvSpPr>
          <p:spPr bwMode="auto">
            <a:xfrm>
              <a:off x="0" y="3441"/>
              <a:ext cx="5760" cy="876"/>
            </a:xfrm>
            <a:custGeom>
              <a:avLst/>
              <a:gdLst>
                <a:gd name="T0" fmla="*/ 2238 w 4991"/>
                <a:gd name="T1" fmla="*/ 88 h 760"/>
                <a:gd name="T2" fmla="*/ 771 w 4991"/>
                <a:gd name="T3" fmla="*/ 45 h 760"/>
                <a:gd name="T4" fmla="*/ 0 w 4991"/>
                <a:gd name="T5" fmla="*/ 41 h 760"/>
                <a:gd name="T6" fmla="*/ 0 w 4991"/>
                <a:gd name="T7" fmla="*/ 760 h 760"/>
                <a:gd name="T8" fmla="*/ 4991 w 4991"/>
                <a:gd name="T9" fmla="*/ 760 h 760"/>
                <a:gd name="T10" fmla="*/ 4991 w 4991"/>
                <a:gd name="T11" fmla="*/ 1 h 760"/>
                <a:gd name="T12" fmla="*/ 2238 w 4991"/>
                <a:gd name="T13" fmla="*/ 88 h 760"/>
              </a:gdLst>
              <a:ahLst/>
              <a:cxnLst>
                <a:cxn ang="0">
                  <a:pos x="T0" y="T1"/>
                </a:cxn>
                <a:cxn ang="0">
                  <a:pos x="T2" y="T3"/>
                </a:cxn>
                <a:cxn ang="0">
                  <a:pos x="T4" y="T5"/>
                </a:cxn>
                <a:cxn ang="0">
                  <a:pos x="T6" y="T7"/>
                </a:cxn>
                <a:cxn ang="0">
                  <a:pos x="T8" y="T9"/>
                </a:cxn>
                <a:cxn ang="0">
                  <a:pos x="T10" y="T11"/>
                </a:cxn>
                <a:cxn ang="0">
                  <a:pos x="T12" y="T13"/>
                </a:cxn>
              </a:cxnLst>
              <a:rect l="0" t="0" r="r" b="b"/>
              <a:pathLst>
                <a:path w="4991" h="760">
                  <a:moveTo>
                    <a:pt x="2238" y="88"/>
                  </a:moveTo>
                  <a:cubicBezTo>
                    <a:pt x="1746" y="100"/>
                    <a:pt x="1262" y="33"/>
                    <a:pt x="771" y="45"/>
                  </a:cubicBezTo>
                  <a:cubicBezTo>
                    <a:pt x="515" y="51"/>
                    <a:pt x="257" y="40"/>
                    <a:pt x="0" y="41"/>
                  </a:cubicBezTo>
                  <a:cubicBezTo>
                    <a:pt x="0" y="760"/>
                    <a:pt x="0" y="760"/>
                    <a:pt x="0" y="760"/>
                  </a:cubicBezTo>
                  <a:cubicBezTo>
                    <a:pt x="4991" y="760"/>
                    <a:pt x="4991" y="760"/>
                    <a:pt x="4991" y="760"/>
                  </a:cubicBezTo>
                  <a:cubicBezTo>
                    <a:pt x="4991" y="1"/>
                    <a:pt x="4991" y="1"/>
                    <a:pt x="4991" y="1"/>
                  </a:cubicBezTo>
                  <a:cubicBezTo>
                    <a:pt x="4187" y="0"/>
                    <a:pt x="3151" y="67"/>
                    <a:pt x="2238" y="88"/>
                  </a:cubicBezTo>
                  <a:close/>
                </a:path>
              </a:pathLst>
            </a:custGeom>
            <a:gradFill rotWithShape="1">
              <a:gsLst>
                <a:gs pos="0">
                  <a:srgbClr val="EDBC80"/>
                </a:gs>
                <a:gs pos="100000">
                  <a:srgbClr val="B28C6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grpSp>
          <p:nvGrpSpPr>
            <p:cNvPr id="635159" name="Group 279"/>
            <p:cNvGrpSpPr>
              <a:grpSpLocks/>
            </p:cNvGrpSpPr>
            <p:nvPr/>
          </p:nvGrpSpPr>
          <p:grpSpPr bwMode="auto">
            <a:xfrm>
              <a:off x="-5" y="3406"/>
              <a:ext cx="5765" cy="931"/>
              <a:chOff x="-5" y="3383"/>
              <a:chExt cx="5765" cy="931"/>
            </a:xfrm>
          </p:grpSpPr>
          <p:sp>
            <p:nvSpPr>
              <p:cNvPr id="635160" name="Freeform 280"/>
              <p:cNvSpPr>
                <a:spLocks/>
              </p:cNvSpPr>
              <p:nvPr/>
            </p:nvSpPr>
            <p:spPr bwMode="auto">
              <a:xfrm>
                <a:off x="1252" y="3383"/>
                <a:ext cx="4508" cy="31"/>
              </a:xfrm>
              <a:custGeom>
                <a:avLst/>
                <a:gdLst>
                  <a:gd name="T0" fmla="*/ 2680 w 3906"/>
                  <a:gd name="T1" fmla="*/ 3 h 27"/>
                  <a:gd name="T2" fmla="*/ 0 w 3906"/>
                  <a:gd name="T3" fmla="*/ 25 h 27"/>
                  <a:gd name="T4" fmla="*/ 3906 w 3906"/>
                  <a:gd name="T5" fmla="*/ 19 h 27"/>
                  <a:gd name="T6" fmla="*/ 3906 w 3906"/>
                  <a:gd name="T7" fmla="*/ 3 h 27"/>
                  <a:gd name="T8" fmla="*/ 3891 w 3906"/>
                  <a:gd name="T9" fmla="*/ 3 h 27"/>
                  <a:gd name="T10" fmla="*/ 2680 w 3906"/>
                  <a:gd name="T11" fmla="*/ 3 h 27"/>
                </a:gdLst>
                <a:ahLst/>
                <a:cxnLst>
                  <a:cxn ang="0">
                    <a:pos x="T0" y="T1"/>
                  </a:cxn>
                  <a:cxn ang="0">
                    <a:pos x="T2" y="T3"/>
                  </a:cxn>
                  <a:cxn ang="0">
                    <a:pos x="T4" y="T5"/>
                  </a:cxn>
                  <a:cxn ang="0">
                    <a:pos x="T6" y="T7"/>
                  </a:cxn>
                  <a:cxn ang="0">
                    <a:pos x="T8" y="T9"/>
                  </a:cxn>
                  <a:cxn ang="0">
                    <a:pos x="T10" y="T11"/>
                  </a:cxn>
                </a:cxnLst>
                <a:rect l="0" t="0" r="r" b="b"/>
                <a:pathLst>
                  <a:path w="3906" h="27">
                    <a:moveTo>
                      <a:pt x="2680" y="3"/>
                    </a:moveTo>
                    <a:cubicBezTo>
                      <a:pt x="1841" y="0"/>
                      <a:pt x="839" y="21"/>
                      <a:pt x="0" y="25"/>
                    </a:cubicBezTo>
                    <a:cubicBezTo>
                      <a:pt x="1302" y="25"/>
                      <a:pt x="3108" y="27"/>
                      <a:pt x="3906" y="19"/>
                    </a:cubicBezTo>
                    <a:cubicBezTo>
                      <a:pt x="3906" y="3"/>
                      <a:pt x="3906" y="3"/>
                      <a:pt x="3906" y="3"/>
                    </a:cubicBezTo>
                    <a:cubicBezTo>
                      <a:pt x="3901" y="3"/>
                      <a:pt x="3896" y="3"/>
                      <a:pt x="3891" y="3"/>
                    </a:cubicBezTo>
                    <a:cubicBezTo>
                      <a:pt x="3487" y="6"/>
                      <a:pt x="3083" y="4"/>
                      <a:pt x="2680" y="3"/>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61" name="Freeform 281"/>
              <p:cNvSpPr>
                <a:spLocks/>
              </p:cNvSpPr>
              <p:nvPr/>
            </p:nvSpPr>
            <p:spPr bwMode="auto">
              <a:xfrm>
                <a:off x="1381" y="3383"/>
                <a:ext cx="61" cy="0"/>
              </a:xfrm>
              <a:custGeom>
                <a:avLst/>
                <a:gdLst>
                  <a:gd name="T0" fmla="*/ 0 w 52"/>
                  <a:gd name="T1" fmla="*/ 52 w 52"/>
                  <a:gd name="T2" fmla="*/ 8 w 52"/>
                  <a:gd name="T3" fmla="*/ 0 w 52"/>
                </a:gdLst>
                <a:ahLst/>
                <a:cxnLst>
                  <a:cxn ang="0">
                    <a:pos x="T0" y="0"/>
                  </a:cxn>
                  <a:cxn ang="0">
                    <a:pos x="T1" y="0"/>
                  </a:cxn>
                  <a:cxn ang="0">
                    <a:pos x="T2" y="0"/>
                  </a:cxn>
                  <a:cxn ang="0">
                    <a:pos x="T3" y="0"/>
                  </a:cxn>
                </a:cxnLst>
                <a:rect l="0" t="0" r="r" b="b"/>
                <a:pathLst>
                  <a:path w="52">
                    <a:moveTo>
                      <a:pt x="0" y="0"/>
                    </a:moveTo>
                    <a:cubicBezTo>
                      <a:pt x="17" y="0"/>
                      <a:pt x="35" y="0"/>
                      <a:pt x="52" y="0"/>
                    </a:cubicBezTo>
                    <a:cubicBezTo>
                      <a:pt x="37" y="0"/>
                      <a:pt x="23" y="0"/>
                      <a:pt x="8" y="0"/>
                    </a:cubicBezTo>
                    <a:cubicBezTo>
                      <a:pt x="6" y="0"/>
                      <a:pt x="3" y="0"/>
                      <a:pt x="0" y="0"/>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62" name="Freeform 282"/>
              <p:cNvSpPr>
                <a:spLocks/>
              </p:cNvSpPr>
              <p:nvPr/>
            </p:nvSpPr>
            <p:spPr bwMode="auto">
              <a:xfrm>
                <a:off x="1853" y="3539"/>
                <a:ext cx="44" cy="16"/>
              </a:xfrm>
              <a:custGeom>
                <a:avLst/>
                <a:gdLst>
                  <a:gd name="T0" fmla="*/ 38 w 38"/>
                  <a:gd name="T1" fmla="*/ 6 h 14"/>
                  <a:gd name="T2" fmla="*/ 19 w 38"/>
                  <a:gd name="T3" fmla="*/ 0 h 14"/>
                  <a:gd name="T4" fmla="*/ 0 w 38"/>
                  <a:gd name="T5" fmla="*/ 8 h 14"/>
                  <a:gd name="T6" fmla="*/ 19 w 38"/>
                  <a:gd name="T7" fmla="*/ 13 h 14"/>
                  <a:gd name="T8" fmla="*/ 38 w 38"/>
                  <a:gd name="T9" fmla="*/ 6 h 14"/>
                </a:gdLst>
                <a:ahLst/>
                <a:cxnLst>
                  <a:cxn ang="0">
                    <a:pos x="T0" y="T1"/>
                  </a:cxn>
                  <a:cxn ang="0">
                    <a:pos x="T2" y="T3"/>
                  </a:cxn>
                  <a:cxn ang="0">
                    <a:pos x="T4" y="T5"/>
                  </a:cxn>
                  <a:cxn ang="0">
                    <a:pos x="T6" y="T7"/>
                  </a:cxn>
                  <a:cxn ang="0">
                    <a:pos x="T8" y="T9"/>
                  </a:cxn>
                </a:cxnLst>
                <a:rect l="0" t="0" r="r" b="b"/>
                <a:pathLst>
                  <a:path w="38" h="14">
                    <a:moveTo>
                      <a:pt x="38" y="6"/>
                    </a:moveTo>
                    <a:cubicBezTo>
                      <a:pt x="38" y="2"/>
                      <a:pt x="29" y="0"/>
                      <a:pt x="19" y="0"/>
                    </a:cubicBezTo>
                    <a:cubicBezTo>
                      <a:pt x="8" y="1"/>
                      <a:pt x="0" y="4"/>
                      <a:pt x="0" y="8"/>
                    </a:cubicBezTo>
                    <a:cubicBezTo>
                      <a:pt x="0" y="11"/>
                      <a:pt x="8" y="14"/>
                      <a:pt x="19" y="13"/>
                    </a:cubicBezTo>
                    <a:cubicBezTo>
                      <a:pt x="29" y="13"/>
                      <a:pt x="38" y="9"/>
                      <a:pt x="38"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63" name="Freeform 283"/>
              <p:cNvSpPr>
                <a:spLocks/>
              </p:cNvSpPr>
              <p:nvPr/>
            </p:nvSpPr>
            <p:spPr bwMode="auto">
              <a:xfrm>
                <a:off x="1880" y="3564"/>
                <a:ext cx="45" cy="16"/>
              </a:xfrm>
              <a:custGeom>
                <a:avLst/>
                <a:gdLst>
                  <a:gd name="T0" fmla="*/ 39 w 39"/>
                  <a:gd name="T1" fmla="*/ 6 h 14"/>
                  <a:gd name="T2" fmla="*/ 20 w 39"/>
                  <a:gd name="T3" fmla="*/ 1 h 14"/>
                  <a:gd name="T4" fmla="*/ 0 w 39"/>
                  <a:gd name="T5" fmla="*/ 8 h 14"/>
                  <a:gd name="T6" fmla="*/ 20 w 39"/>
                  <a:gd name="T7" fmla="*/ 14 h 14"/>
                  <a:gd name="T8" fmla="*/ 39 w 39"/>
                  <a:gd name="T9" fmla="*/ 6 h 14"/>
                </a:gdLst>
                <a:ahLst/>
                <a:cxnLst>
                  <a:cxn ang="0">
                    <a:pos x="T0" y="T1"/>
                  </a:cxn>
                  <a:cxn ang="0">
                    <a:pos x="T2" y="T3"/>
                  </a:cxn>
                  <a:cxn ang="0">
                    <a:pos x="T4" y="T5"/>
                  </a:cxn>
                  <a:cxn ang="0">
                    <a:pos x="T6" y="T7"/>
                  </a:cxn>
                  <a:cxn ang="0">
                    <a:pos x="T8" y="T9"/>
                  </a:cxn>
                </a:cxnLst>
                <a:rect l="0" t="0" r="r" b="b"/>
                <a:pathLst>
                  <a:path w="39" h="14">
                    <a:moveTo>
                      <a:pt x="39" y="6"/>
                    </a:moveTo>
                    <a:cubicBezTo>
                      <a:pt x="39" y="3"/>
                      <a:pt x="30" y="0"/>
                      <a:pt x="20" y="1"/>
                    </a:cubicBezTo>
                    <a:cubicBezTo>
                      <a:pt x="9" y="1"/>
                      <a:pt x="0" y="5"/>
                      <a:pt x="0" y="8"/>
                    </a:cubicBezTo>
                    <a:cubicBezTo>
                      <a:pt x="0" y="12"/>
                      <a:pt x="9" y="14"/>
                      <a:pt x="20" y="14"/>
                    </a:cubicBezTo>
                    <a:cubicBezTo>
                      <a:pt x="30" y="13"/>
                      <a:pt x="39" y="10"/>
                      <a:pt x="39"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64" name="Freeform 284"/>
              <p:cNvSpPr>
                <a:spLocks/>
              </p:cNvSpPr>
              <p:nvPr/>
            </p:nvSpPr>
            <p:spPr bwMode="auto">
              <a:xfrm>
                <a:off x="1345" y="3589"/>
                <a:ext cx="42" cy="16"/>
              </a:xfrm>
              <a:custGeom>
                <a:avLst/>
                <a:gdLst>
                  <a:gd name="T0" fmla="*/ 36 w 36"/>
                  <a:gd name="T1" fmla="*/ 6 h 14"/>
                  <a:gd name="T2" fmla="*/ 18 w 36"/>
                  <a:gd name="T3" fmla="*/ 1 h 14"/>
                  <a:gd name="T4" fmla="*/ 0 w 36"/>
                  <a:gd name="T5" fmla="*/ 8 h 14"/>
                  <a:gd name="T6" fmla="*/ 18 w 36"/>
                  <a:gd name="T7" fmla="*/ 13 h 14"/>
                  <a:gd name="T8" fmla="*/ 36 w 36"/>
                  <a:gd name="T9" fmla="*/ 6 h 14"/>
                </a:gdLst>
                <a:ahLst/>
                <a:cxnLst>
                  <a:cxn ang="0">
                    <a:pos x="T0" y="T1"/>
                  </a:cxn>
                  <a:cxn ang="0">
                    <a:pos x="T2" y="T3"/>
                  </a:cxn>
                  <a:cxn ang="0">
                    <a:pos x="T4" y="T5"/>
                  </a:cxn>
                  <a:cxn ang="0">
                    <a:pos x="T6" y="T7"/>
                  </a:cxn>
                  <a:cxn ang="0">
                    <a:pos x="T8" y="T9"/>
                  </a:cxn>
                </a:cxnLst>
                <a:rect l="0" t="0" r="r" b="b"/>
                <a:pathLst>
                  <a:path w="36" h="14">
                    <a:moveTo>
                      <a:pt x="36" y="6"/>
                    </a:moveTo>
                    <a:cubicBezTo>
                      <a:pt x="36" y="3"/>
                      <a:pt x="28" y="0"/>
                      <a:pt x="18" y="1"/>
                    </a:cubicBezTo>
                    <a:cubicBezTo>
                      <a:pt x="8" y="1"/>
                      <a:pt x="0" y="4"/>
                      <a:pt x="0" y="8"/>
                    </a:cubicBezTo>
                    <a:cubicBezTo>
                      <a:pt x="0" y="11"/>
                      <a:pt x="8" y="14"/>
                      <a:pt x="18" y="13"/>
                    </a:cubicBezTo>
                    <a:cubicBezTo>
                      <a:pt x="28" y="13"/>
                      <a:pt x="36" y="10"/>
                      <a:pt x="36"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65" name="Freeform 285"/>
              <p:cNvSpPr>
                <a:spLocks/>
              </p:cNvSpPr>
              <p:nvPr/>
            </p:nvSpPr>
            <p:spPr bwMode="auto">
              <a:xfrm>
                <a:off x="2161" y="3669"/>
                <a:ext cx="46" cy="15"/>
              </a:xfrm>
              <a:custGeom>
                <a:avLst/>
                <a:gdLst>
                  <a:gd name="T0" fmla="*/ 40 w 40"/>
                  <a:gd name="T1" fmla="*/ 6 h 13"/>
                  <a:gd name="T2" fmla="*/ 20 w 40"/>
                  <a:gd name="T3" fmla="*/ 0 h 13"/>
                  <a:gd name="T4" fmla="*/ 0 w 40"/>
                  <a:gd name="T5" fmla="*/ 7 h 13"/>
                  <a:gd name="T6" fmla="*/ 20 w 40"/>
                  <a:gd name="T7" fmla="*/ 13 h 13"/>
                  <a:gd name="T8" fmla="*/ 40 w 40"/>
                  <a:gd name="T9" fmla="*/ 6 h 13"/>
                </a:gdLst>
                <a:ahLst/>
                <a:cxnLst>
                  <a:cxn ang="0">
                    <a:pos x="T0" y="T1"/>
                  </a:cxn>
                  <a:cxn ang="0">
                    <a:pos x="T2" y="T3"/>
                  </a:cxn>
                  <a:cxn ang="0">
                    <a:pos x="T4" y="T5"/>
                  </a:cxn>
                  <a:cxn ang="0">
                    <a:pos x="T6" y="T7"/>
                  </a:cxn>
                  <a:cxn ang="0">
                    <a:pos x="T8" y="T9"/>
                  </a:cxn>
                </a:cxnLst>
                <a:rect l="0" t="0" r="r" b="b"/>
                <a:pathLst>
                  <a:path w="40" h="13">
                    <a:moveTo>
                      <a:pt x="40" y="6"/>
                    </a:moveTo>
                    <a:cubicBezTo>
                      <a:pt x="40" y="2"/>
                      <a:pt x="31" y="0"/>
                      <a:pt x="20" y="0"/>
                    </a:cubicBezTo>
                    <a:cubicBezTo>
                      <a:pt x="9" y="0"/>
                      <a:pt x="0" y="4"/>
                      <a:pt x="0" y="7"/>
                    </a:cubicBezTo>
                    <a:cubicBezTo>
                      <a:pt x="0" y="11"/>
                      <a:pt x="9" y="13"/>
                      <a:pt x="20" y="13"/>
                    </a:cubicBezTo>
                    <a:cubicBezTo>
                      <a:pt x="31" y="13"/>
                      <a:pt x="40" y="9"/>
                      <a:pt x="40"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66" name="Freeform 286"/>
              <p:cNvSpPr>
                <a:spLocks/>
              </p:cNvSpPr>
              <p:nvPr/>
            </p:nvSpPr>
            <p:spPr bwMode="auto">
              <a:xfrm>
                <a:off x="1345" y="3735"/>
                <a:ext cx="42"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3"/>
                      <a:pt x="28" y="0"/>
                      <a:pt x="18" y="0"/>
                    </a:cubicBezTo>
                    <a:cubicBezTo>
                      <a:pt x="8" y="1"/>
                      <a:pt x="0" y="4"/>
                      <a:pt x="0" y="7"/>
                    </a:cubicBezTo>
                    <a:cubicBezTo>
                      <a:pt x="0" y="11"/>
                      <a:pt x="8" y="13"/>
                      <a:pt x="18" y="13"/>
                    </a:cubicBezTo>
                    <a:cubicBezTo>
                      <a:pt x="28" y="13"/>
                      <a:pt x="36" y="9"/>
                      <a:pt x="36"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67" name="Freeform 287"/>
              <p:cNvSpPr>
                <a:spLocks/>
              </p:cNvSpPr>
              <p:nvPr/>
            </p:nvSpPr>
            <p:spPr bwMode="auto">
              <a:xfrm>
                <a:off x="1217" y="3751"/>
                <a:ext cx="40" cy="15"/>
              </a:xfrm>
              <a:custGeom>
                <a:avLst/>
                <a:gdLst>
                  <a:gd name="T0" fmla="*/ 35 w 35"/>
                  <a:gd name="T1" fmla="*/ 6 h 13"/>
                  <a:gd name="T2" fmla="*/ 18 w 35"/>
                  <a:gd name="T3" fmla="*/ 1 h 13"/>
                  <a:gd name="T4" fmla="*/ 0 w 35"/>
                  <a:gd name="T5" fmla="*/ 7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8" y="0"/>
                      <a:pt x="18" y="1"/>
                    </a:cubicBezTo>
                    <a:cubicBezTo>
                      <a:pt x="8" y="1"/>
                      <a:pt x="0" y="4"/>
                      <a:pt x="0" y="7"/>
                    </a:cubicBezTo>
                    <a:cubicBezTo>
                      <a:pt x="0" y="11"/>
                      <a:pt x="8" y="13"/>
                      <a:pt x="18" y="13"/>
                    </a:cubicBezTo>
                    <a:cubicBezTo>
                      <a:pt x="28" y="12"/>
                      <a:pt x="35" y="9"/>
                      <a:pt x="35"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68" name="Freeform 288"/>
              <p:cNvSpPr>
                <a:spLocks/>
              </p:cNvSpPr>
              <p:nvPr/>
            </p:nvSpPr>
            <p:spPr bwMode="auto">
              <a:xfrm>
                <a:off x="2305" y="3750"/>
                <a:ext cx="46" cy="16"/>
              </a:xfrm>
              <a:custGeom>
                <a:avLst/>
                <a:gdLst>
                  <a:gd name="T0" fmla="*/ 40 w 40"/>
                  <a:gd name="T1" fmla="*/ 6 h 14"/>
                  <a:gd name="T2" fmla="*/ 20 w 40"/>
                  <a:gd name="T3" fmla="*/ 0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0"/>
                    </a:cubicBezTo>
                    <a:cubicBezTo>
                      <a:pt x="9" y="1"/>
                      <a:pt x="0" y="4"/>
                      <a:pt x="0" y="8"/>
                    </a:cubicBezTo>
                    <a:cubicBezTo>
                      <a:pt x="0" y="11"/>
                      <a:pt x="9" y="14"/>
                      <a:pt x="20" y="14"/>
                    </a:cubicBezTo>
                    <a:cubicBezTo>
                      <a:pt x="31" y="13"/>
                      <a:pt x="40" y="10"/>
                      <a:pt x="40"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69" name="Freeform 289"/>
              <p:cNvSpPr>
                <a:spLocks/>
              </p:cNvSpPr>
              <p:nvPr/>
            </p:nvSpPr>
            <p:spPr bwMode="auto">
              <a:xfrm>
                <a:off x="3127" y="3706"/>
                <a:ext cx="52" cy="17"/>
              </a:xfrm>
              <a:custGeom>
                <a:avLst/>
                <a:gdLst>
                  <a:gd name="T0" fmla="*/ 45 w 45"/>
                  <a:gd name="T1" fmla="*/ 7 h 15"/>
                  <a:gd name="T2" fmla="*/ 22 w 45"/>
                  <a:gd name="T3" fmla="*/ 1 h 15"/>
                  <a:gd name="T4" fmla="*/ 0 w 45"/>
                  <a:gd name="T5" fmla="*/ 8 h 15"/>
                  <a:gd name="T6" fmla="*/ 22 w 45"/>
                  <a:gd name="T7" fmla="*/ 14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2" y="1"/>
                    </a:cubicBezTo>
                    <a:cubicBezTo>
                      <a:pt x="10" y="1"/>
                      <a:pt x="0" y="5"/>
                      <a:pt x="0" y="8"/>
                    </a:cubicBezTo>
                    <a:cubicBezTo>
                      <a:pt x="0" y="12"/>
                      <a:pt x="10" y="15"/>
                      <a:pt x="22" y="14"/>
                    </a:cubicBezTo>
                    <a:cubicBezTo>
                      <a:pt x="35" y="14"/>
                      <a:pt x="45" y="11"/>
                      <a:pt x="45"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70" name="Freeform 290"/>
              <p:cNvSpPr>
                <a:spLocks/>
              </p:cNvSpPr>
              <p:nvPr/>
            </p:nvSpPr>
            <p:spPr bwMode="auto">
              <a:xfrm>
                <a:off x="3192" y="3672"/>
                <a:ext cx="52" cy="17"/>
              </a:xfrm>
              <a:custGeom>
                <a:avLst/>
                <a:gdLst>
                  <a:gd name="T0" fmla="*/ 45 w 45"/>
                  <a:gd name="T1" fmla="*/ 7 h 15"/>
                  <a:gd name="T2" fmla="*/ 22 w 45"/>
                  <a:gd name="T3" fmla="*/ 1 h 15"/>
                  <a:gd name="T4" fmla="*/ 0 w 45"/>
                  <a:gd name="T5" fmla="*/ 8 h 15"/>
                  <a:gd name="T6" fmla="*/ 22 w 45"/>
                  <a:gd name="T7" fmla="*/ 14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4" y="0"/>
                      <a:pt x="22" y="1"/>
                    </a:cubicBezTo>
                    <a:cubicBezTo>
                      <a:pt x="10" y="1"/>
                      <a:pt x="0" y="4"/>
                      <a:pt x="0" y="8"/>
                    </a:cubicBezTo>
                    <a:cubicBezTo>
                      <a:pt x="0" y="12"/>
                      <a:pt x="10" y="15"/>
                      <a:pt x="22" y="14"/>
                    </a:cubicBezTo>
                    <a:cubicBezTo>
                      <a:pt x="34" y="14"/>
                      <a:pt x="45" y="10"/>
                      <a:pt x="45"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71" name="Freeform 291"/>
              <p:cNvSpPr>
                <a:spLocks/>
              </p:cNvSpPr>
              <p:nvPr/>
            </p:nvSpPr>
            <p:spPr bwMode="auto">
              <a:xfrm>
                <a:off x="2938" y="3616"/>
                <a:ext cx="50" cy="18"/>
              </a:xfrm>
              <a:custGeom>
                <a:avLst/>
                <a:gdLst>
                  <a:gd name="T0" fmla="*/ 43 w 43"/>
                  <a:gd name="T1" fmla="*/ 7 h 15"/>
                  <a:gd name="T2" fmla="*/ 22 w 43"/>
                  <a:gd name="T3" fmla="*/ 1 h 15"/>
                  <a:gd name="T4" fmla="*/ 0 w 43"/>
                  <a:gd name="T5" fmla="*/ 8 h 15"/>
                  <a:gd name="T6" fmla="*/ 22 w 43"/>
                  <a:gd name="T7" fmla="*/ 14 h 15"/>
                  <a:gd name="T8" fmla="*/ 43 w 43"/>
                  <a:gd name="T9" fmla="*/ 7 h 15"/>
                </a:gdLst>
                <a:ahLst/>
                <a:cxnLst>
                  <a:cxn ang="0">
                    <a:pos x="T0" y="T1"/>
                  </a:cxn>
                  <a:cxn ang="0">
                    <a:pos x="T2" y="T3"/>
                  </a:cxn>
                  <a:cxn ang="0">
                    <a:pos x="T4" y="T5"/>
                  </a:cxn>
                  <a:cxn ang="0">
                    <a:pos x="T6" y="T7"/>
                  </a:cxn>
                  <a:cxn ang="0">
                    <a:pos x="T8" y="T9"/>
                  </a:cxn>
                </a:cxnLst>
                <a:rect l="0" t="0" r="r" b="b"/>
                <a:pathLst>
                  <a:path w="43" h="15">
                    <a:moveTo>
                      <a:pt x="43" y="7"/>
                    </a:moveTo>
                    <a:cubicBezTo>
                      <a:pt x="43" y="3"/>
                      <a:pt x="34" y="0"/>
                      <a:pt x="22" y="1"/>
                    </a:cubicBezTo>
                    <a:cubicBezTo>
                      <a:pt x="10" y="1"/>
                      <a:pt x="0" y="5"/>
                      <a:pt x="0" y="8"/>
                    </a:cubicBezTo>
                    <a:cubicBezTo>
                      <a:pt x="0" y="12"/>
                      <a:pt x="10" y="15"/>
                      <a:pt x="22" y="14"/>
                    </a:cubicBezTo>
                    <a:cubicBezTo>
                      <a:pt x="34" y="14"/>
                      <a:pt x="43" y="10"/>
                      <a:pt x="43"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72" name="Freeform 292"/>
              <p:cNvSpPr>
                <a:spLocks/>
              </p:cNvSpPr>
              <p:nvPr/>
            </p:nvSpPr>
            <p:spPr bwMode="auto">
              <a:xfrm>
                <a:off x="3553" y="3612"/>
                <a:ext cx="54" cy="18"/>
              </a:xfrm>
              <a:custGeom>
                <a:avLst/>
                <a:gdLst>
                  <a:gd name="T0" fmla="*/ 47 w 47"/>
                  <a:gd name="T1" fmla="*/ 7 h 16"/>
                  <a:gd name="T2" fmla="*/ 24 w 47"/>
                  <a:gd name="T3" fmla="*/ 1 h 16"/>
                  <a:gd name="T4" fmla="*/ 0 w 47"/>
                  <a:gd name="T5" fmla="*/ 9 h 16"/>
                  <a:gd name="T6" fmla="*/ 24 w 47"/>
                  <a:gd name="T7" fmla="*/ 15 h 16"/>
                  <a:gd name="T8" fmla="*/ 47 w 47"/>
                  <a:gd name="T9" fmla="*/ 7 h 16"/>
                </a:gdLst>
                <a:ahLst/>
                <a:cxnLst>
                  <a:cxn ang="0">
                    <a:pos x="T0" y="T1"/>
                  </a:cxn>
                  <a:cxn ang="0">
                    <a:pos x="T2" y="T3"/>
                  </a:cxn>
                  <a:cxn ang="0">
                    <a:pos x="T4" y="T5"/>
                  </a:cxn>
                  <a:cxn ang="0">
                    <a:pos x="T6" y="T7"/>
                  </a:cxn>
                  <a:cxn ang="0">
                    <a:pos x="T8" y="T9"/>
                  </a:cxn>
                </a:cxnLst>
                <a:rect l="0" t="0" r="r" b="b"/>
                <a:pathLst>
                  <a:path w="47" h="16">
                    <a:moveTo>
                      <a:pt x="47" y="7"/>
                    </a:moveTo>
                    <a:cubicBezTo>
                      <a:pt x="47" y="3"/>
                      <a:pt x="37" y="0"/>
                      <a:pt x="24" y="1"/>
                    </a:cubicBezTo>
                    <a:cubicBezTo>
                      <a:pt x="11" y="1"/>
                      <a:pt x="0" y="5"/>
                      <a:pt x="0" y="9"/>
                    </a:cubicBezTo>
                    <a:cubicBezTo>
                      <a:pt x="0" y="13"/>
                      <a:pt x="11" y="16"/>
                      <a:pt x="24" y="15"/>
                    </a:cubicBezTo>
                    <a:cubicBezTo>
                      <a:pt x="37" y="15"/>
                      <a:pt x="47" y="11"/>
                      <a:pt x="47"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73" name="Freeform 293"/>
              <p:cNvSpPr>
                <a:spLocks/>
              </p:cNvSpPr>
              <p:nvPr/>
            </p:nvSpPr>
            <p:spPr bwMode="auto">
              <a:xfrm>
                <a:off x="3224" y="3560"/>
                <a:ext cx="52" cy="17"/>
              </a:xfrm>
              <a:custGeom>
                <a:avLst/>
                <a:gdLst>
                  <a:gd name="T0" fmla="*/ 45 w 45"/>
                  <a:gd name="T1" fmla="*/ 6 h 15"/>
                  <a:gd name="T2" fmla="*/ 22 w 45"/>
                  <a:gd name="T3" fmla="*/ 0 h 15"/>
                  <a:gd name="T4" fmla="*/ 0 w 45"/>
                  <a:gd name="T5" fmla="*/ 8 h 15"/>
                  <a:gd name="T6" fmla="*/ 22 w 45"/>
                  <a:gd name="T7" fmla="*/ 14 h 15"/>
                  <a:gd name="T8" fmla="*/ 45 w 45"/>
                  <a:gd name="T9" fmla="*/ 6 h 15"/>
                </a:gdLst>
                <a:ahLst/>
                <a:cxnLst>
                  <a:cxn ang="0">
                    <a:pos x="T0" y="T1"/>
                  </a:cxn>
                  <a:cxn ang="0">
                    <a:pos x="T2" y="T3"/>
                  </a:cxn>
                  <a:cxn ang="0">
                    <a:pos x="T4" y="T5"/>
                  </a:cxn>
                  <a:cxn ang="0">
                    <a:pos x="T6" y="T7"/>
                  </a:cxn>
                  <a:cxn ang="0">
                    <a:pos x="T8" y="T9"/>
                  </a:cxn>
                </a:cxnLst>
                <a:rect l="0" t="0" r="r" b="b"/>
                <a:pathLst>
                  <a:path w="45" h="15">
                    <a:moveTo>
                      <a:pt x="45" y="6"/>
                    </a:moveTo>
                    <a:cubicBezTo>
                      <a:pt x="45" y="2"/>
                      <a:pt x="35" y="0"/>
                      <a:pt x="22" y="0"/>
                    </a:cubicBezTo>
                    <a:cubicBezTo>
                      <a:pt x="10" y="1"/>
                      <a:pt x="0" y="4"/>
                      <a:pt x="0" y="8"/>
                    </a:cubicBezTo>
                    <a:cubicBezTo>
                      <a:pt x="0" y="12"/>
                      <a:pt x="10" y="15"/>
                      <a:pt x="22" y="14"/>
                    </a:cubicBezTo>
                    <a:cubicBezTo>
                      <a:pt x="35" y="14"/>
                      <a:pt x="45" y="10"/>
                      <a:pt x="45"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74" name="Freeform 294"/>
              <p:cNvSpPr>
                <a:spLocks/>
              </p:cNvSpPr>
              <p:nvPr/>
            </p:nvSpPr>
            <p:spPr bwMode="auto">
              <a:xfrm>
                <a:off x="3256" y="3518"/>
                <a:ext cx="52" cy="18"/>
              </a:xfrm>
              <a:custGeom>
                <a:avLst/>
                <a:gdLst>
                  <a:gd name="T0" fmla="*/ 45 w 45"/>
                  <a:gd name="T1" fmla="*/ 7 h 15"/>
                  <a:gd name="T2" fmla="*/ 22 w 45"/>
                  <a:gd name="T3" fmla="*/ 1 h 15"/>
                  <a:gd name="T4" fmla="*/ 0 w 45"/>
                  <a:gd name="T5" fmla="*/ 9 h 15"/>
                  <a:gd name="T6" fmla="*/ 22 w 45"/>
                  <a:gd name="T7" fmla="*/ 15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2" y="1"/>
                    </a:cubicBezTo>
                    <a:cubicBezTo>
                      <a:pt x="10" y="2"/>
                      <a:pt x="0" y="5"/>
                      <a:pt x="0" y="9"/>
                    </a:cubicBezTo>
                    <a:cubicBezTo>
                      <a:pt x="0" y="13"/>
                      <a:pt x="10" y="15"/>
                      <a:pt x="22" y="15"/>
                    </a:cubicBezTo>
                    <a:cubicBezTo>
                      <a:pt x="35" y="14"/>
                      <a:pt x="45" y="11"/>
                      <a:pt x="45"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75" name="Freeform 295"/>
              <p:cNvSpPr>
                <a:spLocks/>
              </p:cNvSpPr>
              <p:nvPr/>
            </p:nvSpPr>
            <p:spPr bwMode="auto">
              <a:xfrm>
                <a:off x="4472" y="3449"/>
                <a:ext cx="65" cy="20"/>
              </a:xfrm>
              <a:custGeom>
                <a:avLst/>
                <a:gdLst>
                  <a:gd name="T0" fmla="*/ 56 w 56"/>
                  <a:gd name="T1" fmla="*/ 7 h 17"/>
                  <a:gd name="T2" fmla="*/ 28 w 56"/>
                  <a:gd name="T3" fmla="*/ 1 h 17"/>
                  <a:gd name="T4" fmla="*/ 0 w 56"/>
                  <a:gd name="T5" fmla="*/ 10 h 17"/>
                  <a:gd name="T6" fmla="*/ 28 w 56"/>
                  <a:gd name="T7" fmla="*/ 16 h 17"/>
                  <a:gd name="T8" fmla="*/ 56 w 56"/>
                  <a:gd name="T9" fmla="*/ 7 h 17"/>
                </a:gdLst>
                <a:ahLst/>
                <a:cxnLst>
                  <a:cxn ang="0">
                    <a:pos x="T0" y="T1"/>
                  </a:cxn>
                  <a:cxn ang="0">
                    <a:pos x="T2" y="T3"/>
                  </a:cxn>
                  <a:cxn ang="0">
                    <a:pos x="T4" y="T5"/>
                  </a:cxn>
                  <a:cxn ang="0">
                    <a:pos x="T6" y="T7"/>
                  </a:cxn>
                  <a:cxn ang="0">
                    <a:pos x="T8" y="T9"/>
                  </a:cxn>
                </a:cxnLst>
                <a:rect l="0" t="0" r="r" b="b"/>
                <a:pathLst>
                  <a:path w="56" h="17">
                    <a:moveTo>
                      <a:pt x="56" y="7"/>
                    </a:moveTo>
                    <a:cubicBezTo>
                      <a:pt x="56" y="3"/>
                      <a:pt x="43" y="0"/>
                      <a:pt x="28" y="1"/>
                    </a:cubicBezTo>
                    <a:cubicBezTo>
                      <a:pt x="13" y="2"/>
                      <a:pt x="0" y="6"/>
                      <a:pt x="0" y="10"/>
                    </a:cubicBezTo>
                    <a:cubicBezTo>
                      <a:pt x="0" y="14"/>
                      <a:pt x="13" y="17"/>
                      <a:pt x="28" y="16"/>
                    </a:cubicBezTo>
                    <a:cubicBezTo>
                      <a:pt x="43" y="15"/>
                      <a:pt x="56" y="11"/>
                      <a:pt x="56"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76" name="Freeform 296"/>
              <p:cNvSpPr>
                <a:spLocks/>
              </p:cNvSpPr>
              <p:nvPr/>
            </p:nvSpPr>
            <p:spPr bwMode="auto">
              <a:xfrm>
                <a:off x="4766" y="3477"/>
                <a:ext cx="62" cy="18"/>
              </a:xfrm>
              <a:custGeom>
                <a:avLst/>
                <a:gdLst>
                  <a:gd name="T0" fmla="*/ 53 w 53"/>
                  <a:gd name="T1" fmla="*/ 7 h 16"/>
                  <a:gd name="T2" fmla="*/ 27 w 53"/>
                  <a:gd name="T3" fmla="*/ 1 h 16"/>
                  <a:gd name="T4" fmla="*/ 0 w 53"/>
                  <a:gd name="T5" fmla="*/ 9 h 16"/>
                  <a:gd name="T6" fmla="*/ 27 w 53"/>
                  <a:gd name="T7" fmla="*/ 16 h 16"/>
                  <a:gd name="T8" fmla="*/ 53 w 53"/>
                  <a:gd name="T9" fmla="*/ 7 h 16"/>
                </a:gdLst>
                <a:ahLst/>
                <a:cxnLst>
                  <a:cxn ang="0">
                    <a:pos x="T0" y="T1"/>
                  </a:cxn>
                  <a:cxn ang="0">
                    <a:pos x="T2" y="T3"/>
                  </a:cxn>
                  <a:cxn ang="0">
                    <a:pos x="T4" y="T5"/>
                  </a:cxn>
                  <a:cxn ang="0">
                    <a:pos x="T6" y="T7"/>
                  </a:cxn>
                  <a:cxn ang="0">
                    <a:pos x="T8" y="T9"/>
                  </a:cxn>
                </a:cxnLst>
                <a:rect l="0" t="0" r="r" b="b"/>
                <a:pathLst>
                  <a:path w="53" h="16">
                    <a:moveTo>
                      <a:pt x="53" y="7"/>
                    </a:moveTo>
                    <a:cubicBezTo>
                      <a:pt x="53" y="3"/>
                      <a:pt x="41" y="0"/>
                      <a:pt x="27" y="1"/>
                    </a:cubicBezTo>
                    <a:cubicBezTo>
                      <a:pt x="12" y="1"/>
                      <a:pt x="0" y="5"/>
                      <a:pt x="0" y="9"/>
                    </a:cubicBezTo>
                    <a:cubicBezTo>
                      <a:pt x="0" y="13"/>
                      <a:pt x="12" y="16"/>
                      <a:pt x="27" y="16"/>
                    </a:cubicBezTo>
                    <a:cubicBezTo>
                      <a:pt x="41" y="15"/>
                      <a:pt x="53" y="11"/>
                      <a:pt x="53"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77" name="Freeform 297"/>
              <p:cNvSpPr>
                <a:spLocks/>
              </p:cNvSpPr>
              <p:nvPr/>
            </p:nvSpPr>
            <p:spPr bwMode="auto">
              <a:xfrm>
                <a:off x="5477" y="3457"/>
                <a:ext cx="65" cy="20"/>
              </a:xfrm>
              <a:custGeom>
                <a:avLst/>
                <a:gdLst>
                  <a:gd name="T0" fmla="*/ 57 w 57"/>
                  <a:gd name="T1" fmla="*/ 7 h 17"/>
                  <a:gd name="T2" fmla="*/ 29 w 57"/>
                  <a:gd name="T3" fmla="*/ 1 h 17"/>
                  <a:gd name="T4" fmla="*/ 0 w 57"/>
                  <a:gd name="T5" fmla="*/ 10 h 17"/>
                  <a:gd name="T6" fmla="*/ 29 w 57"/>
                  <a:gd name="T7" fmla="*/ 16 h 17"/>
                  <a:gd name="T8" fmla="*/ 57 w 57"/>
                  <a:gd name="T9" fmla="*/ 7 h 17"/>
                </a:gdLst>
                <a:ahLst/>
                <a:cxnLst>
                  <a:cxn ang="0">
                    <a:pos x="T0" y="T1"/>
                  </a:cxn>
                  <a:cxn ang="0">
                    <a:pos x="T2" y="T3"/>
                  </a:cxn>
                  <a:cxn ang="0">
                    <a:pos x="T4" y="T5"/>
                  </a:cxn>
                  <a:cxn ang="0">
                    <a:pos x="T6" y="T7"/>
                  </a:cxn>
                  <a:cxn ang="0">
                    <a:pos x="T8" y="T9"/>
                  </a:cxn>
                </a:cxnLst>
                <a:rect l="0" t="0" r="r" b="b"/>
                <a:pathLst>
                  <a:path w="57" h="17">
                    <a:moveTo>
                      <a:pt x="57" y="7"/>
                    </a:moveTo>
                    <a:cubicBezTo>
                      <a:pt x="57" y="3"/>
                      <a:pt x="45" y="0"/>
                      <a:pt x="29" y="1"/>
                    </a:cubicBezTo>
                    <a:cubicBezTo>
                      <a:pt x="13" y="1"/>
                      <a:pt x="0" y="5"/>
                      <a:pt x="0" y="10"/>
                    </a:cubicBezTo>
                    <a:cubicBezTo>
                      <a:pt x="0" y="14"/>
                      <a:pt x="13" y="17"/>
                      <a:pt x="29" y="16"/>
                    </a:cubicBezTo>
                    <a:cubicBezTo>
                      <a:pt x="45" y="16"/>
                      <a:pt x="57" y="12"/>
                      <a:pt x="57"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78" name="Freeform 298"/>
              <p:cNvSpPr>
                <a:spLocks/>
              </p:cNvSpPr>
              <p:nvPr/>
            </p:nvSpPr>
            <p:spPr bwMode="auto">
              <a:xfrm>
                <a:off x="5546" y="3493"/>
                <a:ext cx="65" cy="19"/>
              </a:xfrm>
              <a:custGeom>
                <a:avLst/>
                <a:gdLst>
                  <a:gd name="T0" fmla="*/ 57 w 57"/>
                  <a:gd name="T1" fmla="*/ 8 h 17"/>
                  <a:gd name="T2" fmla="*/ 29 w 57"/>
                  <a:gd name="T3" fmla="*/ 1 h 17"/>
                  <a:gd name="T4" fmla="*/ 0 w 57"/>
                  <a:gd name="T5" fmla="*/ 10 h 17"/>
                  <a:gd name="T6" fmla="*/ 29 w 57"/>
                  <a:gd name="T7" fmla="*/ 17 h 17"/>
                  <a:gd name="T8" fmla="*/ 57 w 57"/>
                  <a:gd name="T9" fmla="*/ 8 h 17"/>
                </a:gdLst>
                <a:ahLst/>
                <a:cxnLst>
                  <a:cxn ang="0">
                    <a:pos x="T0" y="T1"/>
                  </a:cxn>
                  <a:cxn ang="0">
                    <a:pos x="T2" y="T3"/>
                  </a:cxn>
                  <a:cxn ang="0">
                    <a:pos x="T4" y="T5"/>
                  </a:cxn>
                  <a:cxn ang="0">
                    <a:pos x="T6" y="T7"/>
                  </a:cxn>
                  <a:cxn ang="0">
                    <a:pos x="T8" y="T9"/>
                  </a:cxn>
                </a:cxnLst>
                <a:rect l="0" t="0" r="r" b="b"/>
                <a:pathLst>
                  <a:path w="57" h="17">
                    <a:moveTo>
                      <a:pt x="57" y="8"/>
                    </a:moveTo>
                    <a:cubicBezTo>
                      <a:pt x="57" y="3"/>
                      <a:pt x="44" y="0"/>
                      <a:pt x="29" y="1"/>
                    </a:cubicBezTo>
                    <a:cubicBezTo>
                      <a:pt x="13" y="2"/>
                      <a:pt x="0" y="6"/>
                      <a:pt x="0" y="10"/>
                    </a:cubicBezTo>
                    <a:cubicBezTo>
                      <a:pt x="0" y="14"/>
                      <a:pt x="13" y="17"/>
                      <a:pt x="29" y="17"/>
                    </a:cubicBezTo>
                    <a:cubicBezTo>
                      <a:pt x="44" y="16"/>
                      <a:pt x="57" y="12"/>
                      <a:pt x="57"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79" name="Freeform 299"/>
              <p:cNvSpPr>
                <a:spLocks/>
              </p:cNvSpPr>
              <p:nvPr/>
            </p:nvSpPr>
            <p:spPr bwMode="auto">
              <a:xfrm>
                <a:off x="4248" y="3599"/>
                <a:ext cx="57" cy="18"/>
              </a:xfrm>
              <a:custGeom>
                <a:avLst/>
                <a:gdLst>
                  <a:gd name="T0" fmla="*/ 50 w 50"/>
                  <a:gd name="T1" fmla="*/ 7 h 16"/>
                  <a:gd name="T2" fmla="*/ 25 w 50"/>
                  <a:gd name="T3" fmla="*/ 1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1"/>
                    </a:cubicBezTo>
                    <a:cubicBezTo>
                      <a:pt x="11" y="1"/>
                      <a:pt x="0" y="5"/>
                      <a:pt x="0" y="9"/>
                    </a:cubicBezTo>
                    <a:cubicBezTo>
                      <a:pt x="0" y="13"/>
                      <a:pt x="11" y="16"/>
                      <a:pt x="25" y="15"/>
                    </a:cubicBezTo>
                    <a:cubicBezTo>
                      <a:pt x="39" y="15"/>
                      <a:pt x="50" y="11"/>
                      <a:pt x="50"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80" name="Freeform 300"/>
              <p:cNvSpPr>
                <a:spLocks/>
              </p:cNvSpPr>
              <p:nvPr/>
            </p:nvSpPr>
            <p:spPr bwMode="auto">
              <a:xfrm>
                <a:off x="536" y="4089"/>
                <a:ext cx="37" cy="14"/>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3"/>
                      <a:pt x="25" y="0"/>
                      <a:pt x="16" y="0"/>
                    </a:cubicBezTo>
                    <a:cubicBezTo>
                      <a:pt x="7" y="0"/>
                      <a:pt x="0" y="3"/>
                      <a:pt x="0" y="6"/>
                    </a:cubicBezTo>
                    <a:cubicBezTo>
                      <a:pt x="0" y="10"/>
                      <a:pt x="7" y="12"/>
                      <a:pt x="16" y="12"/>
                    </a:cubicBezTo>
                    <a:cubicBezTo>
                      <a:pt x="25" y="12"/>
                      <a:pt x="32" y="9"/>
                      <a:pt x="3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81" name="Freeform 301"/>
              <p:cNvSpPr>
                <a:spLocks/>
              </p:cNvSpPr>
              <p:nvPr/>
            </p:nvSpPr>
            <p:spPr bwMode="auto">
              <a:xfrm>
                <a:off x="559" y="4114"/>
                <a:ext cx="38" cy="14"/>
              </a:xfrm>
              <a:custGeom>
                <a:avLst/>
                <a:gdLst>
                  <a:gd name="T0" fmla="*/ 33 w 33"/>
                  <a:gd name="T1" fmla="*/ 5 h 12"/>
                  <a:gd name="T2" fmla="*/ 16 w 33"/>
                  <a:gd name="T3" fmla="*/ 0 h 12"/>
                  <a:gd name="T4" fmla="*/ 0 w 33"/>
                  <a:gd name="T5" fmla="*/ 6 h 12"/>
                  <a:gd name="T6" fmla="*/ 16 w 33"/>
                  <a:gd name="T7" fmla="*/ 12 h 12"/>
                  <a:gd name="T8" fmla="*/ 33 w 33"/>
                  <a:gd name="T9" fmla="*/ 5 h 12"/>
                </a:gdLst>
                <a:ahLst/>
                <a:cxnLst>
                  <a:cxn ang="0">
                    <a:pos x="T0" y="T1"/>
                  </a:cxn>
                  <a:cxn ang="0">
                    <a:pos x="T2" y="T3"/>
                  </a:cxn>
                  <a:cxn ang="0">
                    <a:pos x="T4" y="T5"/>
                  </a:cxn>
                  <a:cxn ang="0">
                    <a:pos x="T6" y="T7"/>
                  </a:cxn>
                  <a:cxn ang="0">
                    <a:pos x="T8" y="T9"/>
                  </a:cxn>
                </a:cxnLst>
                <a:rect l="0" t="0" r="r" b="b"/>
                <a:pathLst>
                  <a:path w="33" h="12">
                    <a:moveTo>
                      <a:pt x="33" y="5"/>
                    </a:moveTo>
                    <a:cubicBezTo>
                      <a:pt x="33" y="2"/>
                      <a:pt x="25" y="0"/>
                      <a:pt x="16" y="0"/>
                    </a:cubicBezTo>
                    <a:cubicBezTo>
                      <a:pt x="7" y="0"/>
                      <a:pt x="0" y="3"/>
                      <a:pt x="0" y="6"/>
                    </a:cubicBezTo>
                    <a:cubicBezTo>
                      <a:pt x="0" y="9"/>
                      <a:pt x="7" y="12"/>
                      <a:pt x="16" y="12"/>
                    </a:cubicBezTo>
                    <a:cubicBezTo>
                      <a:pt x="25" y="11"/>
                      <a:pt x="33" y="9"/>
                      <a:pt x="33"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82" name="Freeform 302"/>
              <p:cNvSpPr>
                <a:spLocks/>
              </p:cNvSpPr>
              <p:nvPr/>
            </p:nvSpPr>
            <p:spPr bwMode="auto">
              <a:xfrm>
                <a:off x="105" y="4120"/>
                <a:ext cx="34" cy="13"/>
              </a:xfrm>
              <a:custGeom>
                <a:avLst/>
                <a:gdLst>
                  <a:gd name="T0" fmla="*/ 30 w 30"/>
                  <a:gd name="T1" fmla="*/ 5 h 11"/>
                  <a:gd name="T2" fmla="*/ 15 w 30"/>
                  <a:gd name="T3" fmla="*/ 0 h 11"/>
                  <a:gd name="T4" fmla="*/ 0 w 30"/>
                  <a:gd name="T5" fmla="*/ 6 h 11"/>
                  <a:gd name="T6" fmla="*/ 15 w 30"/>
                  <a:gd name="T7" fmla="*/ 11 h 11"/>
                  <a:gd name="T8" fmla="*/ 30 w 30"/>
                  <a:gd name="T9" fmla="*/ 5 h 11"/>
                </a:gdLst>
                <a:ahLst/>
                <a:cxnLst>
                  <a:cxn ang="0">
                    <a:pos x="T0" y="T1"/>
                  </a:cxn>
                  <a:cxn ang="0">
                    <a:pos x="T2" y="T3"/>
                  </a:cxn>
                  <a:cxn ang="0">
                    <a:pos x="T4" y="T5"/>
                  </a:cxn>
                  <a:cxn ang="0">
                    <a:pos x="T6" y="T7"/>
                  </a:cxn>
                  <a:cxn ang="0">
                    <a:pos x="T8" y="T9"/>
                  </a:cxn>
                </a:cxnLst>
                <a:rect l="0" t="0" r="r" b="b"/>
                <a:pathLst>
                  <a:path w="30" h="11">
                    <a:moveTo>
                      <a:pt x="30" y="5"/>
                    </a:moveTo>
                    <a:cubicBezTo>
                      <a:pt x="30" y="2"/>
                      <a:pt x="24" y="0"/>
                      <a:pt x="15" y="0"/>
                    </a:cubicBezTo>
                    <a:cubicBezTo>
                      <a:pt x="7" y="0"/>
                      <a:pt x="0" y="3"/>
                      <a:pt x="0" y="6"/>
                    </a:cubicBezTo>
                    <a:cubicBezTo>
                      <a:pt x="0" y="9"/>
                      <a:pt x="7" y="11"/>
                      <a:pt x="15" y="11"/>
                    </a:cubicBezTo>
                    <a:cubicBezTo>
                      <a:pt x="24" y="11"/>
                      <a:pt x="30" y="9"/>
                      <a:pt x="30"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83" name="Oval 303"/>
              <p:cNvSpPr>
                <a:spLocks noChangeArrowheads="1"/>
              </p:cNvSpPr>
              <p:nvPr/>
            </p:nvSpPr>
            <p:spPr bwMode="auto">
              <a:xfrm>
                <a:off x="796" y="4218"/>
                <a:ext cx="39" cy="14"/>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84" name="Oval 304"/>
              <p:cNvSpPr>
                <a:spLocks noChangeArrowheads="1"/>
              </p:cNvSpPr>
              <p:nvPr/>
            </p:nvSpPr>
            <p:spPr bwMode="auto">
              <a:xfrm>
                <a:off x="-5" y="4265"/>
                <a:ext cx="35" cy="14"/>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85" name="Freeform 305"/>
              <p:cNvSpPr>
                <a:spLocks/>
              </p:cNvSpPr>
              <p:nvPr/>
            </p:nvSpPr>
            <p:spPr bwMode="auto">
              <a:xfrm>
                <a:off x="917" y="4296"/>
                <a:ext cx="40" cy="15"/>
              </a:xfrm>
              <a:custGeom>
                <a:avLst/>
                <a:gdLst>
                  <a:gd name="T0" fmla="*/ 34 w 34"/>
                  <a:gd name="T1" fmla="*/ 6 h 13"/>
                  <a:gd name="T2" fmla="*/ 17 w 34"/>
                  <a:gd name="T3" fmla="*/ 0 h 13"/>
                  <a:gd name="T4" fmla="*/ 0 w 34"/>
                  <a:gd name="T5" fmla="*/ 7 h 13"/>
                  <a:gd name="T6" fmla="*/ 17 w 34"/>
                  <a:gd name="T7" fmla="*/ 13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3"/>
                      <a:pt x="27" y="0"/>
                      <a:pt x="17" y="0"/>
                    </a:cubicBezTo>
                    <a:cubicBezTo>
                      <a:pt x="8" y="0"/>
                      <a:pt x="0" y="3"/>
                      <a:pt x="0" y="7"/>
                    </a:cubicBezTo>
                    <a:cubicBezTo>
                      <a:pt x="0" y="10"/>
                      <a:pt x="8" y="13"/>
                      <a:pt x="17" y="13"/>
                    </a:cubicBezTo>
                    <a:cubicBezTo>
                      <a:pt x="27" y="13"/>
                      <a:pt x="34" y="10"/>
                      <a:pt x="34"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86" name="Oval 306"/>
              <p:cNvSpPr>
                <a:spLocks noChangeArrowheads="1"/>
              </p:cNvSpPr>
              <p:nvPr/>
            </p:nvSpPr>
            <p:spPr bwMode="auto">
              <a:xfrm>
                <a:off x="1663" y="4251"/>
                <a:ext cx="43" cy="15"/>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87" name="Freeform 307"/>
              <p:cNvSpPr>
                <a:spLocks/>
              </p:cNvSpPr>
              <p:nvPr/>
            </p:nvSpPr>
            <p:spPr bwMode="auto">
              <a:xfrm>
                <a:off x="1450" y="4194"/>
                <a:ext cx="42" cy="14"/>
              </a:xfrm>
              <a:custGeom>
                <a:avLst/>
                <a:gdLst>
                  <a:gd name="T0" fmla="*/ 37 w 37"/>
                  <a:gd name="T1" fmla="*/ 6 h 12"/>
                  <a:gd name="T2" fmla="*/ 19 w 37"/>
                  <a:gd name="T3" fmla="*/ 0 h 12"/>
                  <a:gd name="T4" fmla="*/ 0 w 37"/>
                  <a:gd name="T5" fmla="*/ 6 h 12"/>
                  <a:gd name="T6" fmla="*/ 19 w 37"/>
                  <a:gd name="T7" fmla="*/ 12 h 12"/>
                  <a:gd name="T8" fmla="*/ 37 w 37"/>
                  <a:gd name="T9" fmla="*/ 6 h 12"/>
                </a:gdLst>
                <a:ahLst/>
                <a:cxnLst>
                  <a:cxn ang="0">
                    <a:pos x="T0" y="T1"/>
                  </a:cxn>
                  <a:cxn ang="0">
                    <a:pos x="T2" y="T3"/>
                  </a:cxn>
                  <a:cxn ang="0">
                    <a:pos x="T4" y="T5"/>
                  </a:cxn>
                  <a:cxn ang="0">
                    <a:pos x="T6" y="T7"/>
                  </a:cxn>
                  <a:cxn ang="0">
                    <a:pos x="T8" y="T9"/>
                  </a:cxn>
                </a:cxnLst>
                <a:rect l="0" t="0" r="r" b="b"/>
                <a:pathLst>
                  <a:path w="37" h="12">
                    <a:moveTo>
                      <a:pt x="37" y="6"/>
                    </a:moveTo>
                    <a:cubicBezTo>
                      <a:pt x="37" y="2"/>
                      <a:pt x="29" y="0"/>
                      <a:pt x="19" y="0"/>
                    </a:cubicBezTo>
                    <a:cubicBezTo>
                      <a:pt x="9" y="0"/>
                      <a:pt x="0" y="3"/>
                      <a:pt x="0" y="6"/>
                    </a:cubicBezTo>
                    <a:cubicBezTo>
                      <a:pt x="0" y="9"/>
                      <a:pt x="9" y="12"/>
                      <a:pt x="19" y="12"/>
                    </a:cubicBezTo>
                    <a:cubicBezTo>
                      <a:pt x="29" y="12"/>
                      <a:pt x="37" y="9"/>
                      <a:pt x="37"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88" name="Freeform 308"/>
              <p:cNvSpPr>
                <a:spLocks/>
              </p:cNvSpPr>
              <p:nvPr/>
            </p:nvSpPr>
            <p:spPr bwMode="auto">
              <a:xfrm>
                <a:off x="1798" y="4136"/>
                <a:ext cx="44"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89" name="Freeform 309"/>
              <p:cNvSpPr>
                <a:spLocks/>
              </p:cNvSpPr>
              <p:nvPr/>
            </p:nvSpPr>
            <p:spPr bwMode="auto">
              <a:xfrm>
                <a:off x="1716" y="4113"/>
                <a:ext cx="44"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90" name="Freeform 310"/>
              <p:cNvSpPr>
                <a:spLocks/>
              </p:cNvSpPr>
              <p:nvPr/>
            </p:nvSpPr>
            <p:spPr bwMode="auto">
              <a:xfrm>
                <a:off x="1450" y="4105"/>
                <a:ext cx="42" cy="15"/>
              </a:xfrm>
              <a:custGeom>
                <a:avLst/>
                <a:gdLst>
                  <a:gd name="T0" fmla="*/ 37 w 37"/>
                  <a:gd name="T1" fmla="*/ 6 h 13"/>
                  <a:gd name="T2" fmla="*/ 19 w 37"/>
                  <a:gd name="T3" fmla="*/ 0 h 13"/>
                  <a:gd name="T4" fmla="*/ 0 w 37"/>
                  <a:gd name="T5" fmla="*/ 7 h 13"/>
                  <a:gd name="T6" fmla="*/ 19 w 37"/>
                  <a:gd name="T7" fmla="*/ 13 h 13"/>
                  <a:gd name="T8" fmla="*/ 37 w 37"/>
                  <a:gd name="T9" fmla="*/ 6 h 13"/>
                </a:gdLst>
                <a:ahLst/>
                <a:cxnLst>
                  <a:cxn ang="0">
                    <a:pos x="T0" y="T1"/>
                  </a:cxn>
                  <a:cxn ang="0">
                    <a:pos x="T2" y="T3"/>
                  </a:cxn>
                  <a:cxn ang="0">
                    <a:pos x="T4" y="T5"/>
                  </a:cxn>
                  <a:cxn ang="0">
                    <a:pos x="T6" y="T7"/>
                  </a:cxn>
                  <a:cxn ang="0">
                    <a:pos x="T8" y="T9"/>
                  </a:cxn>
                </a:cxnLst>
                <a:rect l="0" t="0" r="r" b="b"/>
                <a:pathLst>
                  <a:path w="37" h="13">
                    <a:moveTo>
                      <a:pt x="37" y="6"/>
                    </a:moveTo>
                    <a:cubicBezTo>
                      <a:pt x="37" y="3"/>
                      <a:pt x="29" y="0"/>
                      <a:pt x="19" y="0"/>
                    </a:cubicBezTo>
                    <a:cubicBezTo>
                      <a:pt x="9" y="0"/>
                      <a:pt x="0" y="3"/>
                      <a:pt x="0" y="7"/>
                    </a:cubicBezTo>
                    <a:cubicBezTo>
                      <a:pt x="0" y="10"/>
                      <a:pt x="9" y="13"/>
                      <a:pt x="19" y="13"/>
                    </a:cubicBezTo>
                    <a:cubicBezTo>
                      <a:pt x="29" y="13"/>
                      <a:pt x="37" y="10"/>
                      <a:pt x="37"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91" name="Freeform 311"/>
              <p:cNvSpPr>
                <a:spLocks/>
              </p:cNvSpPr>
              <p:nvPr/>
            </p:nvSpPr>
            <p:spPr bwMode="auto">
              <a:xfrm>
                <a:off x="1770" y="4055"/>
                <a:ext cx="44"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92" name="Freeform 312"/>
              <p:cNvSpPr>
                <a:spLocks/>
              </p:cNvSpPr>
              <p:nvPr/>
            </p:nvSpPr>
            <p:spPr bwMode="auto">
              <a:xfrm>
                <a:off x="1744" y="4008"/>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3"/>
                      <a:pt x="29" y="0"/>
                      <a:pt x="19" y="0"/>
                    </a:cubicBezTo>
                    <a:cubicBezTo>
                      <a:pt x="8" y="1"/>
                      <a:pt x="0" y="4"/>
                      <a:pt x="0" y="7"/>
                    </a:cubicBezTo>
                    <a:cubicBezTo>
                      <a:pt x="0" y="11"/>
                      <a:pt x="8" y="13"/>
                      <a:pt x="19" y="13"/>
                    </a:cubicBezTo>
                    <a:cubicBezTo>
                      <a:pt x="29" y="13"/>
                      <a:pt x="38" y="10"/>
                      <a:pt x="38"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93" name="Freeform 313"/>
              <p:cNvSpPr>
                <a:spLocks/>
              </p:cNvSpPr>
              <p:nvPr/>
            </p:nvSpPr>
            <p:spPr bwMode="auto">
              <a:xfrm>
                <a:off x="1450" y="4016"/>
                <a:ext cx="42" cy="15"/>
              </a:xfrm>
              <a:custGeom>
                <a:avLst/>
                <a:gdLst>
                  <a:gd name="T0" fmla="*/ 37 w 37"/>
                  <a:gd name="T1" fmla="*/ 7 h 13"/>
                  <a:gd name="T2" fmla="*/ 19 w 37"/>
                  <a:gd name="T3" fmla="*/ 1 h 13"/>
                  <a:gd name="T4" fmla="*/ 0 w 37"/>
                  <a:gd name="T5" fmla="*/ 7 h 13"/>
                  <a:gd name="T6" fmla="*/ 19 w 37"/>
                  <a:gd name="T7" fmla="*/ 13 h 13"/>
                  <a:gd name="T8" fmla="*/ 37 w 37"/>
                  <a:gd name="T9" fmla="*/ 7 h 13"/>
                </a:gdLst>
                <a:ahLst/>
                <a:cxnLst>
                  <a:cxn ang="0">
                    <a:pos x="T0" y="T1"/>
                  </a:cxn>
                  <a:cxn ang="0">
                    <a:pos x="T2" y="T3"/>
                  </a:cxn>
                  <a:cxn ang="0">
                    <a:pos x="T4" y="T5"/>
                  </a:cxn>
                  <a:cxn ang="0">
                    <a:pos x="T6" y="T7"/>
                  </a:cxn>
                  <a:cxn ang="0">
                    <a:pos x="T8" y="T9"/>
                  </a:cxn>
                </a:cxnLst>
                <a:rect l="0" t="0" r="r" b="b"/>
                <a:pathLst>
                  <a:path w="37" h="13">
                    <a:moveTo>
                      <a:pt x="37" y="7"/>
                    </a:moveTo>
                    <a:cubicBezTo>
                      <a:pt x="37" y="3"/>
                      <a:pt x="29" y="0"/>
                      <a:pt x="19" y="1"/>
                    </a:cubicBezTo>
                    <a:cubicBezTo>
                      <a:pt x="9" y="1"/>
                      <a:pt x="0" y="4"/>
                      <a:pt x="0" y="7"/>
                    </a:cubicBezTo>
                    <a:cubicBezTo>
                      <a:pt x="0" y="11"/>
                      <a:pt x="9" y="13"/>
                      <a:pt x="19" y="13"/>
                    </a:cubicBezTo>
                    <a:cubicBezTo>
                      <a:pt x="29" y="13"/>
                      <a:pt x="37" y="10"/>
                      <a:pt x="37"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94" name="Freeform 314"/>
              <p:cNvSpPr>
                <a:spLocks/>
              </p:cNvSpPr>
              <p:nvPr/>
            </p:nvSpPr>
            <p:spPr bwMode="auto">
              <a:xfrm>
                <a:off x="3353" y="4028"/>
                <a:ext cx="54" cy="16"/>
              </a:xfrm>
              <a:custGeom>
                <a:avLst/>
                <a:gdLst>
                  <a:gd name="T0" fmla="*/ 46 w 46"/>
                  <a:gd name="T1" fmla="*/ 7 h 14"/>
                  <a:gd name="T2" fmla="*/ 23 w 46"/>
                  <a:gd name="T3" fmla="*/ 0 h 14"/>
                  <a:gd name="T4" fmla="*/ 0 w 46"/>
                  <a:gd name="T5" fmla="*/ 8 h 14"/>
                  <a:gd name="T6" fmla="*/ 23 w 46"/>
                  <a:gd name="T7" fmla="*/ 14 h 14"/>
                  <a:gd name="T8" fmla="*/ 46 w 46"/>
                  <a:gd name="T9" fmla="*/ 7 h 14"/>
                </a:gdLst>
                <a:ahLst/>
                <a:cxnLst>
                  <a:cxn ang="0">
                    <a:pos x="T0" y="T1"/>
                  </a:cxn>
                  <a:cxn ang="0">
                    <a:pos x="T2" y="T3"/>
                  </a:cxn>
                  <a:cxn ang="0">
                    <a:pos x="T4" y="T5"/>
                  </a:cxn>
                  <a:cxn ang="0">
                    <a:pos x="T6" y="T7"/>
                  </a:cxn>
                  <a:cxn ang="0">
                    <a:pos x="T8" y="T9"/>
                  </a:cxn>
                </a:cxnLst>
                <a:rect l="0" t="0" r="r" b="b"/>
                <a:pathLst>
                  <a:path w="46" h="14">
                    <a:moveTo>
                      <a:pt x="46" y="7"/>
                    </a:moveTo>
                    <a:cubicBezTo>
                      <a:pt x="46" y="3"/>
                      <a:pt x="36" y="0"/>
                      <a:pt x="23" y="0"/>
                    </a:cubicBezTo>
                    <a:cubicBezTo>
                      <a:pt x="11" y="0"/>
                      <a:pt x="0" y="4"/>
                      <a:pt x="0" y="8"/>
                    </a:cubicBezTo>
                    <a:cubicBezTo>
                      <a:pt x="0" y="11"/>
                      <a:pt x="11" y="14"/>
                      <a:pt x="23" y="14"/>
                    </a:cubicBezTo>
                    <a:cubicBezTo>
                      <a:pt x="36" y="14"/>
                      <a:pt x="46" y="11"/>
                      <a:pt x="46"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95" name="Freeform 315"/>
              <p:cNvSpPr>
                <a:spLocks/>
              </p:cNvSpPr>
              <p:nvPr/>
            </p:nvSpPr>
            <p:spPr bwMode="auto">
              <a:xfrm>
                <a:off x="2691" y="4083"/>
                <a:ext cx="50" cy="15"/>
              </a:xfrm>
              <a:custGeom>
                <a:avLst/>
                <a:gdLst>
                  <a:gd name="T0" fmla="*/ 43 w 43"/>
                  <a:gd name="T1" fmla="*/ 6 h 13"/>
                  <a:gd name="T2" fmla="*/ 21 w 43"/>
                  <a:gd name="T3" fmla="*/ 0 h 13"/>
                  <a:gd name="T4" fmla="*/ 0 w 43"/>
                  <a:gd name="T5" fmla="*/ 7 h 13"/>
                  <a:gd name="T6" fmla="*/ 21 w 43"/>
                  <a:gd name="T7" fmla="*/ 13 h 13"/>
                  <a:gd name="T8" fmla="*/ 43 w 43"/>
                  <a:gd name="T9" fmla="*/ 6 h 13"/>
                </a:gdLst>
                <a:ahLst/>
                <a:cxnLst>
                  <a:cxn ang="0">
                    <a:pos x="T0" y="T1"/>
                  </a:cxn>
                  <a:cxn ang="0">
                    <a:pos x="T2" y="T3"/>
                  </a:cxn>
                  <a:cxn ang="0">
                    <a:pos x="T4" y="T5"/>
                  </a:cxn>
                  <a:cxn ang="0">
                    <a:pos x="T6" y="T7"/>
                  </a:cxn>
                  <a:cxn ang="0">
                    <a:pos x="T8" y="T9"/>
                  </a:cxn>
                </a:cxnLst>
                <a:rect l="0" t="0" r="r" b="b"/>
                <a:pathLst>
                  <a:path w="43" h="13">
                    <a:moveTo>
                      <a:pt x="43" y="6"/>
                    </a:moveTo>
                    <a:cubicBezTo>
                      <a:pt x="43" y="2"/>
                      <a:pt x="33" y="0"/>
                      <a:pt x="21" y="0"/>
                    </a:cubicBezTo>
                    <a:cubicBezTo>
                      <a:pt x="10" y="0"/>
                      <a:pt x="0" y="3"/>
                      <a:pt x="0" y="7"/>
                    </a:cubicBezTo>
                    <a:cubicBezTo>
                      <a:pt x="0" y="10"/>
                      <a:pt x="10" y="13"/>
                      <a:pt x="21" y="13"/>
                    </a:cubicBezTo>
                    <a:cubicBezTo>
                      <a:pt x="33" y="13"/>
                      <a:pt x="43" y="10"/>
                      <a:pt x="43"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96" name="Freeform 316"/>
              <p:cNvSpPr>
                <a:spLocks/>
              </p:cNvSpPr>
              <p:nvPr/>
            </p:nvSpPr>
            <p:spPr bwMode="auto">
              <a:xfrm>
                <a:off x="3289" y="4095"/>
                <a:ext cx="52" cy="16"/>
              </a:xfrm>
              <a:custGeom>
                <a:avLst/>
                <a:gdLst>
                  <a:gd name="T0" fmla="*/ 45 w 45"/>
                  <a:gd name="T1" fmla="*/ 7 h 14"/>
                  <a:gd name="T2" fmla="*/ 22 w 45"/>
                  <a:gd name="T3" fmla="*/ 0 h 14"/>
                  <a:gd name="T4" fmla="*/ 0 w 45"/>
                  <a:gd name="T5" fmla="*/ 7 h 14"/>
                  <a:gd name="T6" fmla="*/ 22 w 45"/>
                  <a:gd name="T7" fmla="*/ 14 h 14"/>
                  <a:gd name="T8" fmla="*/ 45 w 45"/>
                  <a:gd name="T9" fmla="*/ 7 h 14"/>
                </a:gdLst>
                <a:ahLst/>
                <a:cxnLst>
                  <a:cxn ang="0">
                    <a:pos x="T0" y="T1"/>
                  </a:cxn>
                  <a:cxn ang="0">
                    <a:pos x="T2" y="T3"/>
                  </a:cxn>
                  <a:cxn ang="0">
                    <a:pos x="T4" y="T5"/>
                  </a:cxn>
                  <a:cxn ang="0">
                    <a:pos x="T6" y="T7"/>
                  </a:cxn>
                  <a:cxn ang="0">
                    <a:pos x="T8" y="T9"/>
                  </a:cxn>
                </a:cxnLst>
                <a:rect l="0" t="0" r="r" b="b"/>
                <a:pathLst>
                  <a:path w="45" h="14">
                    <a:moveTo>
                      <a:pt x="45" y="7"/>
                    </a:moveTo>
                    <a:cubicBezTo>
                      <a:pt x="45" y="3"/>
                      <a:pt x="35" y="0"/>
                      <a:pt x="22" y="0"/>
                    </a:cubicBezTo>
                    <a:cubicBezTo>
                      <a:pt x="10" y="0"/>
                      <a:pt x="0" y="3"/>
                      <a:pt x="0" y="7"/>
                    </a:cubicBezTo>
                    <a:cubicBezTo>
                      <a:pt x="0" y="11"/>
                      <a:pt x="10" y="14"/>
                      <a:pt x="22" y="14"/>
                    </a:cubicBezTo>
                    <a:cubicBezTo>
                      <a:pt x="35" y="14"/>
                      <a:pt x="45" y="10"/>
                      <a:pt x="45"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97" name="Oval 317"/>
              <p:cNvSpPr>
                <a:spLocks noChangeArrowheads="1"/>
              </p:cNvSpPr>
              <p:nvPr/>
            </p:nvSpPr>
            <p:spPr bwMode="auto">
              <a:xfrm>
                <a:off x="3553" y="4125"/>
                <a:ext cx="54" cy="16"/>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98" name="Freeform 318"/>
              <p:cNvSpPr>
                <a:spLocks/>
              </p:cNvSpPr>
              <p:nvPr/>
            </p:nvSpPr>
            <p:spPr bwMode="auto">
              <a:xfrm>
                <a:off x="2542" y="4217"/>
                <a:ext cx="47" cy="15"/>
              </a:xfrm>
              <a:custGeom>
                <a:avLst/>
                <a:gdLst>
                  <a:gd name="T0" fmla="*/ 41 w 41"/>
                  <a:gd name="T1" fmla="*/ 6 h 13"/>
                  <a:gd name="T2" fmla="*/ 21 w 41"/>
                  <a:gd name="T3" fmla="*/ 0 h 13"/>
                  <a:gd name="T4" fmla="*/ 0 w 41"/>
                  <a:gd name="T5" fmla="*/ 7 h 13"/>
                  <a:gd name="T6" fmla="*/ 21 w 41"/>
                  <a:gd name="T7" fmla="*/ 13 h 13"/>
                  <a:gd name="T8" fmla="*/ 41 w 41"/>
                  <a:gd name="T9" fmla="*/ 6 h 13"/>
                </a:gdLst>
                <a:ahLst/>
                <a:cxnLst>
                  <a:cxn ang="0">
                    <a:pos x="T0" y="T1"/>
                  </a:cxn>
                  <a:cxn ang="0">
                    <a:pos x="T2" y="T3"/>
                  </a:cxn>
                  <a:cxn ang="0">
                    <a:pos x="T4" y="T5"/>
                  </a:cxn>
                  <a:cxn ang="0">
                    <a:pos x="T6" y="T7"/>
                  </a:cxn>
                  <a:cxn ang="0">
                    <a:pos x="T8" y="T9"/>
                  </a:cxn>
                </a:cxnLst>
                <a:rect l="0" t="0" r="r" b="b"/>
                <a:pathLst>
                  <a:path w="41" h="13">
                    <a:moveTo>
                      <a:pt x="41" y="6"/>
                    </a:moveTo>
                    <a:cubicBezTo>
                      <a:pt x="41" y="3"/>
                      <a:pt x="32" y="0"/>
                      <a:pt x="21" y="0"/>
                    </a:cubicBezTo>
                    <a:cubicBezTo>
                      <a:pt x="9" y="0"/>
                      <a:pt x="0" y="3"/>
                      <a:pt x="0" y="7"/>
                    </a:cubicBezTo>
                    <a:cubicBezTo>
                      <a:pt x="0" y="10"/>
                      <a:pt x="9" y="13"/>
                      <a:pt x="21" y="13"/>
                    </a:cubicBezTo>
                    <a:cubicBezTo>
                      <a:pt x="32" y="13"/>
                      <a:pt x="41" y="10"/>
                      <a:pt x="41"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199" name="Freeform 319"/>
              <p:cNvSpPr>
                <a:spLocks/>
              </p:cNvSpPr>
              <p:nvPr/>
            </p:nvSpPr>
            <p:spPr bwMode="auto">
              <a:xfrm>
                <a:off x="3825" y="4095"/>
                <a:ext cx="55" cy="17"/>
              </a:xfrm>
              <a:custGeom>
                <a:avLst/>
                <a:gdLst>
                  <a:gd name="T0" fmla="*/ 48 w 48"/>
                  <a:gd name="T1" fmla="*/ 7 h 15"/>
                  <a:gd name="T2" fmla="*/ 24 w 48"/>
                  <a:gd name="T3" fmla="*/ 0 h 15"/>
                  <a:gd name="T4" fmla="*/ 0 w 48"/>
                  <a:gd name="T5" fmla="*/ 8 h 15"/>
                  <a:gd name="T6" fmla="*/ 24 w 48"/>
                  <a:gd name="T7" fmla="*/ 14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1"/>
                      <a:pt x="11" y="15"/>
                      <a:pt x="24" y="14"/>
                    </a:cubicBezTo>
                    <a:cubicBezTo>
                      <a:pt x="37" y="14"/>
                      <a:pt x="48" y="11"/>
                      <a:pt x="4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00" name="Freeform 320"/>
              <p:cNvSpPr>
                <a:spLocks/>
              </p:cNvSpPr>
              <p:nvPr/>
            </p:nvSpPr>
            <p:spPr bwMode="auto">
              <a:xfrm>
                <a:off x="4284" y="4085"/>
                <a:ext cx="58" cy="18"/>
              </a:xfrm>
              <a:custGeom>
                <a:avLst/>
                <a:gdLst>
                  <a:gd name="T0" fmla="*/ 50 w 50"/>
                  <a:gd name="T1" fmla="*/ 7 h 15"/>
                  <a:gd name="T2" fmla="*/ 25 w 50"/>
                  <a:gd name="T3" fmla="*/ 0 h 15"/>
                  <a:gd name="T4" fmla="*/ 0 w 50"/>
                  <a:gd name="T5" fmla="*/ 8 h 15"/>
                  <a:gd name="T6" fmla="*/ 25 w 50"/>
                  <a:gd name="T7" fmla="*/ 15 h 15"/>
                  <a:gd name="T8" fmla="*/ 50 w 50"/>
                  <a:gd name="T9" fmla="*/ 7 h 15"/>
                </a:gdLst>
                <a:ahLst/>
                <a:cxnLst>
                  <a:cxn ang="0">
                    <a:pos x="T0" y="T1"/>
                  </a:cxn>
                  <a:cxn ang="0">
                    <a:pos x="T2" y="T3"/>
                  </a:cxn>
                  <a:cxn ang="0">
                    <a:pos x="T4" y="T5"/>
                  </a:cxn>
                  <a:cxn ang="0">
                    <a:pos x="T6" y="T7"/>
                  </a:cxn>
                  <a:cxn ang="0">
                    <a:pos x="T8" y="T9"/>
                  </a:cxn>
                </a:cxnLst>
                <a:rect l="0" t="0" r="r" b="b"/>
                <a:pathLst>
                  <a:path w="50" h="15">
                    <a:moveTo>
                      <a:pt x="50" y="7"/>
                    </a:moveTo>
                    <a:cubicBezTo>
                      <a:pt x="50" y="3"/>
                      <a:pt x="39" y="0"/>
                      <a:pt x="25" y="0"/>
                    </a:cubicBezTo>
                    <a:cubicBezTo>
                      <a:pt x="11" y="1"/>
                      <a:pt x="0" y="4"/>
                      <a:pt x="0" y="8"/>
                    </a:cubicBezTo>
                    <a:cubicBezTo>
                      <a:pt x="0" y="12"/>
                      <a:pt x="11" y="15"/>
                      <a:pt x="25" y="15"/>
                    </a:cubicBezTo>
                    <a:cubicBezTo>
                      <a:pt x="39" y="15"/>
                      <a:pt x="50" y="11"/>
                      <a:pt x="50"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01" name="Freeform 321"/>
              <p:cNvSpPr>
                <a:spLocks/>
              </p:cNvSpPr>
              <p:nvPr/>
            </p:nvSpPr>
            <p:spPr bwMode="auto">
              <a:xfrm>
                <a:off x="4653" y="4007"/>
                <a:ext cx="60" cy="18"/>
              </a:xfrm>
              <a:custGeom>
                <a:avLst/>
                <a:gdLst>
                  <a:gd name="T0" fmla="*/ 52 w 52"/>
                  <a:gd name="T1" fmla="*/ 7 h 16"/>
                  <a:gd name="T2" fmla="*/ 26 w 52"/>
                  <a:gd name="T3" fmla="*/ 0 h 16"/>
                  <a:gd name="T4" fmla="*/ 0 w 52"/>
                  <a:gd name="T5" fmla="*/ 8 h 16"/>
                  <a:gd name="T6" fmla="*/ 26 w 52"/>
                  <a:gd name="T7" fmla="*/ 15 h 16"/>
                  <a:gd name="T8" fmla="*/ 52 w 52"/>
                  <a:gd name="T9" fmla="*/ 7 h 16"/>
                </a:gdLst>
                <a:ahLst/>
                <a:cxnLst>
                  <a:cxn ang="0">
                    <a:pos x="T0" y="T1"/>
                  </a:cxn>
                  <a:cxn ang="0">
                    <a:pos x="T2" y="T3"/>
                  </a:cxn>
                  <a:cxn ang="0">
                    <a:pos x="T4" y="T5"/>
                  </a:cxn>
                  <a:cxn ang="0">
                    <a:pos x="T6" y="T7"/>
                  </a:cxn>
                  <a:cxn ang="0">
                    <a:pos x="T8" y="T9"/>
                  </a:cxn>
                </a:cxnLst>
                <a:rect l="0" t="0" r="r" b="b"/>
                <a:pathLst>
                  <a:path w="52" h="16">
                    <a:moveTo>
                      <a:pt x="52" y="7"/>
                    </a:moveTo>
                    <a:cubicBezTo>
                      <a:pt x="52" y="3"/>
                      <a:pt x="40" y="0"/>
                      <a:pt x="26" y="0"/>
                    </a:cubicBezTo>
                    <a:cubicBezTo>
                      <a:pt x="11" y="1"/>
                      <a:pt x="0" y="4"/>
                      <a:pt x="0" y="8"/>
                    </a:cubicBezTo>
                    <a:cubicBezTo>
                      <a:pt x="0" y="12"/>
                      <a:pt x="11" y="16"/>
                      <a:pt x="26" y="15"/>
                    </a:cubicBezTo>
                    <a:cubicBezTo>
                      <a:pt x="40" y="15"/>
                      <a:pt x="52" y="12"/>
                      <a:pt x="52"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02" name="Freeform 322"/>
              <p:cNvSpPr>
                <a:spLocks/>
              </p:cNvSpPr>
              <p:nvPr/>
            </p:nvSpPr>
            <p:spPr bwMode="auto">
              <a:xfrm>
                <a:off x="4920" y="3917"/>
                <a:ext cx="62" cy="19"/>
              </a:xfrm>
              <a:custGeom>
                <a:avLst/>
                <a:gdLst>
                  <a:gd name="T0" fmla="*/ 54 w 54"/>
                  <a:gd name="T1" fmla="*/ 7 h 16"/>
                  <a:gd name="T2" fmla="*/ 27 w 54"/>
                  <a:gd name="T3" fmla="*/ 0 h 16"/>
                  <a:gd name="T4" fmla="*/ 0 w 54"/>
                  <a:gd name="T5" fmla="*/ 8 h 16"/>
                  <a:gd name="T6" fmla="*/ 27 w 54"/>
                  <a:gd name="T7" fmla="*/ 15 h 16"/>
                  <a:gd name="T8" fmla="*/ 54 w 54"/>
                  <a:gd name="T9" fmla="*/ 7 h 16"/>
                </a:gdLst>
                <a:ahLst/>
                <a:cxnLst>
                  <a:cxn ang="0">
                    <a:pos x="T0" y="T1"/>
                  </a:cxn>
                  <a:cxn ang="0">
                    <a:pos x="T2" y="T3"/>
                  </a:cxn>
                  <a:cxn ang="0">
                    <a:pos x="T4" y="T5"/>
                  </a:cxn>
                  <a:cxn ang="0">
                    <a:pos x="T6" y="T7"/>
                  </a:cxn>
                  <a:cxn ang="0">
                    <a:pos x="T8" y="T9"/>
                  </a:cxn>
                </a:cxnLst>
                <a:rect l="0" t="0" r="r" b="b"/>
                <a:pathLst>
                  <a:path w="54" h="16">
                    <a:moveTo>
                      <a:pt x="54" y="7"/>
                    </a:moveTo>
                    <a:cubicBezTo>
                      <a:pt x="54" y="3"/>
                      <a:pt x="42" y="0"/>
                      <a:pt x="27" y="0"/>
                    </a:cubicBezTo>
                    <a:cubicBezTo>
                      <a:pt x="12" y="1"/>
                      <a:pt x="0" y="4"/>
                      <a:pt x="0" y="8"/>
                    </a:cubicBezTo>
                    <a:cubicBezTo>
                      <a:pt x="0" y="13"/>
                      <a:pt x="12" y="16"/>
                      <a:pt x="27" y="15"/>
                    </a:cubicBezTo>
                    <a:cubicBezTo>
                      <a:pt x="42" y="15"/>
                      <a:pt x="54" y="12"/>
                      <a:pt x="54"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03" name="Freeform 323"/>
              <p:cNvSpPr>
                <a:spLocks/>
              </p:cNvSpPr>
              <p:nvPr/>
            </p:nvSpPr>
            <p:spPr bwMode="auto">
              <a:xfrm>
                <a:off x="1964" y="3761"/>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2"/>
                      <a:pt x="30" y="0"/>
                      <a:pt x="19" y="0"/>
                    </a:cubicBezTo>
                    <a:cubicBezTo>
                      <a:pt x="8" y="1"/>
                      <a:pt x="0" y="4"/>
                      <a:pt x="0" y="7"/>
                    </a:cubicBezTo>
                    <a:cubicBezTo>
                      <a:pt x="0" y="11"/>
                      <a:pt x="8" y="13"/>
                      <a:pt x="19" y="13"/>
                    </a:cubicBezTo>
                    <a:cubicBezTo>
                      <a:pt x="30" y="13"/>
                      <a:pt x="38" y="10"/>
                      <a:pt x="38"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04" name="Freeform 324"/>
              <p:cNvSpPr>
                <a:spLocks/>
              </p:cNvSpPr>
              <p:nvPr/>
            </p:nvSpPr>
            <p:spPr bwMode="auto">
              <a:xfrm>
                <a:off x="2161" y="3718"/>
                <a:ext cx="46" cy="16"/>
              </a:xfrm>
              <a:custGeom>
                <a:avLst/>
                <a:gdLst>
                  <a:gd name="T0" fmla="*/ 40 w 40"/>
                  <a:gd name="T1" fmla="*/ 6 h 14"/>
                  <a:gd name="T2" fmla="*/ 20 w 40"/>
                  <a:gd name="T3" fmla="*/ 1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1"/>
                    </a:cubicBezTo>
                    <a:cubicBezTo>
                      <a:pt x="9" y="1"/>
                      <a:pt x="0" y="4"/>
                      <a:pt x="0" y="8"/>
                    </a:cubicBezTo>
                    <a:cubicBezTo>
                      <a:pt x="0" y="11"/>
                      <a:pt x="9" y="14"/>
                      <a:pt x="20" y="14"/>
                    </a:cubicBezTo>
                    <a:cubicBezTo>
                      <a:pt x="31" y="13"/>
                      <a:pt x="40" y="10"/>
                      <a:pt x="40"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05" name="Freeform 325"/>
              <p:cNvSpPr>
                <a:spLocks/>
              </p:cNvSpPr>
              <p:nvPr/>
            </p:nvSpPr>
            <p:spPr bwMode="auto">
              <a:xfrm>
                <a:off x="4248" y="3654"/>
                <a:ext cx="57" cy="19"/>
              </a:xfrm>
              <a:custGeom>
                <a:avLst/>
                <a:gdLst>
                  <a:gd name="T0" fmla="*/ 50 w 50"/>
                  <a:gd name="T1" fmla="*/ 7 h 16"/>
                  <a:gd name="T2" fmla="*/ 25 w 50"/>
                  <a:gd name="T3" fmla="*/ 1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1"/>
                    </a:cubicBezTo>
                    <a:cubicBezTo>
                      <a:pt x="11" y="1"/>
                      <a:pt x="0" y="5"/>
                      <a:pt x="0" y="9"/>
                    </a:cubicBezTo>
                    <a:cubicBezTo>
                      <a:pt x="0" y="13"/>
                      <a:pt x="11" y="16"/>
                      <a:pt x="25" y="15"/>
                    </a:cubicBezTo>
                    <a:cubicBezTo>
                      <a:pt x="39" y="15"/>
                      <a:pt x="50" y="11"/>
                      <a:pt x="50"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06" name="Freeform 326"/>
              <p:cNvSpPr>
                <a:spLocks/>
              </p:cNvSpPr>
              <p:nvPr/>
            </p:nvSpPr>
            <p:spPr bwMode="auto">
              <a:xfrm>
                <a:off x="5355" y="3678"/>
                <a:ext cx="65" cy="19"/>
              </a:xfrm>
              <a:custGeom>
                <a:avLst/>
                <a:gdLst>
                  <a:gd name="T0" fmla="*/ 56 w 56"/>
                  <a:gd name="T1" fmla="*/ 7 h 16"/>
                  <a:gd name="T2" fmla="*/ 28 w 56"/>
                  <a:gd name="T3" fmla="*/ 0 h 16"/>
                  <a:gd name="T4" fmla="*/ 0 w 56"/>
                  <a:gd name="T5" fmla="*/ 9 h 16"/>
                  <a:gd name="T6" fmla="*/ 28 w 56"/>
                  <a:gd name="T7" fmla="*/ 16 h 16"/>
                  <a:gd name="T8" fmla="*/ 56 w 56"/>
                  <a:gd name="T9" fmla="*/ 7 h 16"/>
                </a:gdLst>
                <a:ahLst/>
                <a:cxnLst>
                  <a:cxn ang="0">
                    <a:pos x="T0" y="T1"/>
                  </a:cxn>
                  <a:cxn ang="0">
                    <a:pos x="T2" y="T3"/>
                  </a:cxn>
                  <a:cxn ang="0">
                    <a:pos x="T4" y="T5"/>
                  </a:cxn>
                  <a:cxn ang="0">
                    <a:pos x="T6" y="T7"/>
                  </a:cxn>
                  <a:cxn ang="0">
                    <a:pos x="T8" y="T9"/>
                  </a:cxn>
                </a:cxnLst>
                <a:rect l="0" t="0" r="r" b="b"/>
                <a:pathLst>
                  <a:path w="56" h="16">
                    <a:moveTo>
                      <a:pt x="56" y="7"/>
                    </a:moveTo>
                    <a:cubicBezTo>
                      <a:pt x="56" y="3"/>
                      <a:pt x="43" y="0"/>
                      <a:pt x="28" y="0"/>
                    </a:cubicBezTo>
                    <a:cubicBezTo>
                      <a:pt x="12" y="1"/>
                      <a:pt x="0" y="4"/>
                      <a:pt x="0" y="9"/>
                    </a:cubicBezTo>
                    <a:cubicBezTo>
                      <a:pt x="0" y="13"/>
                      <a:pt x="12" y="16"/>
                      <a:pt x="28" y="16"/>
                    </a:cubicBezTo>
                    <a:cubicBezTo>
                      <a:pt x="43" y="15"/>
                      <a:pt x="56" y="11"/>
                      <a:pt x="56"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07" name="Freeform 327"/>
              <p:cNvSpPr>
                <a:spLocks/>
              </p:cNvSpPr>
              <p:nvPr/>
            </p:nvSpPr>
            <p:spPr bwMode="auto">
              <a:xfrm>
                <a:off x="5683" y="3790"/>
                <a:ext cx="68" cy="19"/>
              </a:xfrm>
              <a:custGeom>
                <a:avLst/>
                <a:gdLst>
                  <a:gd name="T0" fmla="*/ 59 w 59"/>
                  <a:gd name="T1" fmla="*/ 7 h 16"/>
                  <a:gd name="T2" fmla="*/ 29 w 59"/>
                  <a:gd name="T3" fmla="*/ 0 h 16"/>
                  <a:gd name="T4" fmla="*/ 0 w 59"/>
                  <a:gd name="T5" fmla="*/ 9 h 16"/>
                  <a:gd name="T6" fmla="*/ 29 w 59"/>
                  <a:gd name="T7" fmla="*/ 16 h 16"/>
                  <a:gd name="T8" fmla="*/ 59 w 59"/>
                  <a:gd name="T9" fmla="*/ 7 h 16"/>
                </a:gdLst>
                <a:ahLst/>
                <a:cxnLst>
                  <a:cxn ang="0">
                    <a:pos x="T0" y="T1"/>
                  </a:cxn>
                  <a:cxn ang="0">
                    <a:pos x="T2" y="T3"/>
                  </a:cxn>
                  <a:cxn ang="0">
                    <a:pos x="T4" y="T5"/>
                  </a:cxn>
                  <a:cxn ang="0">
                    <a:pos x="T6" y="T7"/>
                  </a:cxn>
                  <a:cxn ang="0">
                    <a:pos x="T8" y="T9"/>
                  </a:cxn>
                </a:cxnLst>
                <a:rect l="0" t="0" r="r" b="b"/>
                <a:pathLst>
                  <a:path w="59" h="16">
                    <a:moveTo>
                      <a:pt x="59" y="7"/>
                    </a:moveTo>
                    <a:cubicBezTo>
                      <a:pt x="59" y="3"/>
                      <a:pt x="46" y="0"/>
                      <a:pt x="29" y="0"/>
                    </a:cubicBezTo>
                    <a:cubicBezTo>
                      <a:pt x="13" y="1"/>
                      <a:pt x="0" y="5"/>
                      <a:pt x="0" y="9"/>
                    </a:cubicBezTo>
                    <a:cubicBezTo>
                      <a:pt x="0" y="13"/>
                      <a:pt x="13" y="16"/>
                      <a:pt x="29" y="16"/>
                    </a:cubicBezTo>
                    <a:cubicBezTo>
                      <a:pt x="46" y="16"/>
                      <a:pt x="59" y="12"/>
                      <a:pt x="59"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08" name="Freeform 328"/>
              <p:cNvSpPr>
                <a:spLocks/>
              </p:cNvSpPr>
              <p:nvPr/>
            </p:nvSpPr>
            <p:spPr bwMode="auto">
              <a:xfrm>
                <a:off x="5641" y="3850"/>
                <a:ext cx="67" cy="20"/>
              </a:xfrm>
              <a:custGeom>
                <a:avLst/>
                <a:gdLst>
                  <a:gd name="T0" fmla="*/ 58 w 58"/>
                  <a:gd name="T1" fmla="*/ 8 h 17"/>
                  <a:gd name="T2" fmla="*/ 29 w 58"/>
                  <a:gd name="T3" fmla="*/ 1 h 17"/>
                  <a:gd name="T4" fmla="*/ 0 w 58"/>
                  <a:gd name="T5" fmla="*/ 9 h 17"/>
                  <a:gd name="T6" fmla="*/ 29 w 58"/>
                  <a:gd name="T7" fmla="*/ 16 h 17"/>
                  <a:gd name="T8" fmla="*/ 58 w 58"/>
                  <a:gd name="T9" fmla="*/ 8 h 17"/>
                </a:gdLst>
                <a:ahLst/>
                <a:cxnLst>
                  <a:cxn ang="0">
                    <a:pos x="T0" y="T1"/>
                  </a:cxn>
                  <a:cxn ang="0">
                    <a:pos x="T2" y="T3"/>
                  </a:cxn>
                  <a:cxn ang="0">
                    <a:pos x="T4" y="T5"/>
                  </a:cxn>
                  <a:cxn ang="0">
                    <a:pos x="T6" y="T7"/>
                  </a:cxn>
                  <a:cxn ang="0">
                    <a:pos x="T8" y="T9"/>
                  </a:cxn>
                </a:cxnLst>
                <a:rect l="0" t="0" r="r" b="b"/>
                <a:pathLst>
                  <a:path w="58" h="17">
                    <a:moveTo>
                      <a:pt x="58" y="8"/>
                    </a:moveTo>
                    <a:cubicBezTo>
                      <a:pt x="58" y="3"/>
                      <a:pt x="45" y="0"/>
                      <a:pt x="29" y="1"/>
                    </a:cubicBezTo>
                    <a:cubicBezTo>
                      <a:pt x="13" y="1"/>
                      <a:pt x="0" y="5"/>
                      <a:pt x="0" y="9"/>
                    </a:cubicBezTo>
                    <a:cubicBezTo>
                      <a:pt x="0" y="13"/>
                      <a:pt x="13" y="17"/>
                      <a:pt x="29" y="16"/>
                    </a:cubicBezTo>
                    <a:cubicBezTo>
                      <a:pt x="45" y="16"/>
                      <a:pt x="58" y="12"/>
                      <a:pt x="58"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09" name="Freeform 329"/>
              <p:cNvSpPr>
                <a:spLocks/>
              </p:cNvSpPr>
              <p:nvPr/>
            </p:nvSpPr>
            <p:spPr bwMode="auto">
              <a:xfrm>
                <a:off x="3353" y="3978"/>
                <a:ext cx="54" cy="17"/>
              </a:xfrm>
              <a:custGeom>
                <a:avLst/>
                <a:gdLst>
                  <a:gd name="T0" fmla="*/ 46 w 46"/>
                  <a:gd name="T1" fmla="*/ 7 h 15"/>
                  <a:gd name="T2" fmla="*/ 23 w 46"/>
                  <a:gd name="T3" fmla="*/ 0 h 15"/>
                  <a:gd name="T4" fmla="*/ 0 w 46"/>
                  <a:gd name="T5" fmla="*/ 8 h 15"/>
                  <a:gd name="T6" fmla="*/ 23 w 46"/>
                  <a:gd name="T7" fmla="*/ 14 h 15"/>
                  <a:gd name="T8" fmla="*/ 46 w 46"/>
                  <a:gd name="T9" fmla="*/ 7 h 15"/>
                </a:gdLst>
                <a:ahLst/>
                <a:cxnLst>
                  <a:cxn ang="0">
                    <a:pos x="T0" y="T1"/>
                  </a:cxn>
                  <a:cxn ang="0">
                    <a:pos x="T2" y="T3"/>
                  </a:cxn>
                  <a:cxn ang="0">
                    <a:pos x="T4" y="T5"/>
                  </a:cxn>
                  <a:cxn ang="0">
                    <a:pos x="T6" y="T7"/>
                  </a:cxn>
                  <a:cxn ang="0">
                    <a:pos x="T8" y="T9"/>
                  </a:cxn>
                </a:cxnLst>
                <a:rect l="0" t="0" r="r" b="b"/>
                <a:pathLst>
                  <a:path w="46" h="15">
                    <a:moveTo>
                      <a:pt x="46" y="7"/>
                    </a:moveTo>
                    <a:cubicBezTo>
                      <a:pt x="46" y="3"/>
                      <a:pt x="36" y="0"/>
                      <a:pt x="23" y="0"/>
                    </a:cubicBezTo>
                    <a:cubicBezTo>
                      <a:pt x="11" y="1"/>
                      <a:pt x="0" y="4"/>
                      <a:pt x="0" y="8"/>
                    </a:cubicBezTo>
                    <a:cubicBezTo>
                      <a:pt x="0" y="12"/>
                      <a:pt x="11" y="15"/>
                      <a:pt x="23" y="14"/>
                    </a:cubicBezTo>
                    <a:cubicBezTo>
                      <a:pt x="36" y="14"/>
                      <a:pt x="46" y="11"/>
                      <a:pt x="46"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10" name="Freeform 330"/>
              <p:cNvSpPr>
                <a:spLocks/>
              </p:cNvSpPr>
              <p:nvPr/>
            </p:nvSpPr>
            <p:spPr bwMode="auto">
              <a:xfrm>
                <a:off x="2572" y="3877"/>
                <a:ext cx="47" cy="16"/>
              </a:xfrm>
              <a:custGeom>
                <a:avLst/>
                <a:gdLst>
                  <a:gd name="T0" fmla="*/ 41 w 41"/>
                  <a:gd name="T1" fmla="*/ 6 h 14"/>
                  <a:gd name="T2" fmla="*/ 21 w 41"/>
                  <a:gd name="T3" fmla="*/ 0 h 14"/>
                  <a:gd name="T4" fmla="*/ 0 w 41"/>
                  <a:gd name="T5" fmla="*/ 7 h 14"/>
                  <a:gd name="T6" fmla="*/ 21 w 41"/>
                  <a:gd name="T7" fmla="*/ 13 h 14"/>
                  <a:gd name="T8" fmla="*/ 41 w 41"/>
                  <a:gd name="T9" fmla="*/ 6 h 14"/>
                </a:gdLst>
                <a:ahLst/>
                <a:cxnLst>
                  <a:cxn ang="0">
                    <a:pos x="T0" y="T1"/>
                  </a:cxn>
                  <a:cxn ang="0">
                    <a:pos x="T2" y="T3"/>
                  </a:cxn>
                  <a:cxn ang="0">
                    <a:pos x="T4" y="T5"/>
                  </a:cxn>
                  <a:cxn ang="0">
                    <a:pos x="T6" y="T7"/>
                  </a:cxn>
                  <a:cxn ang="0">
                    <a:pos x="T8" y="T9"/>
                  </a:cxn>
                </a:cxnLst>
                <a:rect l="0" t="0" r="r" b="b"/>
                <a:pathLst>
                  <a:path w="41" h="14">
                    <a:moveTo>
                      <a:pt x="41" y="6"/>
                    </a:moveTo>
                    <a:cubicBezTo>
                      <a:pt x="41" y="3"/>
                      <a:pt x="32" y="0"/>
                      <a:pt x="21" y="0"/>
                    </a:cubicBezTo>
                    <a:cubicBezTo>
                      <a:pt x="9" y="0"/>
                      <a:pt x="0" y="4"/>
                      <a:pt x="0" y="7"/>
                    </a:cubicBezTo>
                    <a:cubicBezTo>
                      <a:pt x="0" y="11"/>
                      <a:pt x="9" y="14"/>
                      <a:pt x="21" y="13"/>
                    </a:cubicBezTo>
                    <a:cubicBezTo>
                      <a:pt x="32" y="13"/>
                      <a:pt x="41" y="10"/>
                      <a:pt x="41"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11" name="Freeform 331"/>
              <p:cNvSpPr>
                <a:spLocks/>
              </p:cNvSpPr>
              <p:nvPr/>
            </p:nvSpPr>
            <p:spPr bwMode="auto">
              <a:xfrm>
                <a:off x="3000" y="3836"/>
                <a:ext cx="51" cy="17"/>
              </a:xfrm>
              <a:custGeom>
                <a:avLst/>
                <a:gdLst>
                  <a:gd name="T0" fmla="*/ 44 w 44"/>
                  <a:gd name="T1" fmla="*/ 7 h 14"/>
                  <a:gd name="T2" fmla="*/ 22 w 44"/>
                  <a:gd name="T3" fmla="*/ 0 h 14"/>
                  <a:gd name="T4" fmla="*/ 0 w 44"/>
                  <a:gd name="T5" fmla="*/ 8 h 14"/>
                  <a:gd name="T6" fmla="*/ 22 w 44"/>
                  <a:gd name="T7" fmla="*/ 14 h 14"/>
                  <a:gd name="T8" fmla="*/ 44 w 44"/>
                  <a:gd name="T9" fmla="*/ 7 h 14"/>
                </a:gdLst>
                <a:ahLst/>
                <a:cxnLst>
                  <a:cxn ang="0">
                    <a:pos x="T0" y="T1"/>
                  </a:cxn>
                  <a:cxn ang="0">
                    <a:pos x="T2" y="T3"/>
                  </a:cxn>
                  <a:cxn ang="0">
                    <a:pos x="T4" y="T5"/>
                  </a:cxn>
                  <a:cxn ang="0">
                    <a:pos x="T6" y="T7"/>
                  </a:cxn>
                  <a:cxn ang="0">
                    <a:pos x="T8" y="T9"/>
                  </a:cxn>
                </a:cxnLst>
                <a:rect l="0" t="0" r="r" b="b"/>
                <a:pathLst>
                  <a:path w="44" h="14">
                    <a:moveTo>
                      <a:pt x="44" y="7"/>
                    </a:moveTo>
                    <a:cubicBezTo>
                      <a:pt x="44" y="3"/>
                      <a:pt x="34" y="0"/>
                      <a:pt x="22" y="0"/>
                    </a:cubicBezTo>
                    <a:cubicBezTo>
                      <a:pt x="10" y="1"/>
                      <a:pt x="0" y="4"/>
                      <a:pt x="0" y="8"/>
                    </a:cubicBezTo>
                    <a:cubicBezTo>
                      <a:pt x="0" y="12"/>
                      <a:pt x="10" y="14"/>
                      <a:pt x="22" y="14"/>
                    </a:cubicBezTo>
                    <a:cubicBezTo>
                      <a:pt x="34" y="14"/>
                      <a:pt x="44" y="11"/>
                      <a:pt x="44"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12" name="Freeform 332"/>
              <p:cNvSpPr>
                <a:spLocks/>
              </p:cNvSpPr>
              <p:nvPr/>
            </p:nvSpPr>
            <p:spPr bwMode="auto">
              <a:xfrm>
                <a:off x="869" y="3826"/>
                <a:ext cx="39"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6" y="0"/>
                      <a:pt x="17" y="0"/>
                    </a:cubicBezTo>
                    <a:cubicBezTo>
                      <a:pt x="8" y="1"/>
                      <a:pt x="0" y="4"/>
                      <a:pt x="0" y="7"/>
                    </a:cubicBezTo>
                    <a:cubicBezTo>
                      <a:pt x="0" y="10"/>
                      <a:pt x="8" y="13"/>
                      <a:pt x="17" y="12"/>
                    </a:cubicBezTo>
                    <a:cubicBezTo>
                      <a:pt x="26" y="12"/>
                      <a:pt x="34" y="9"/>
                      <a:pt x="34"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13" name="Freeform 333"/>
              <p:cNvSpPr>
                <a:spLocks/>
              </p:cNvSpPr>
              <p:nvPr/>
            </p:nvSpPr>
            <p:spPr bwMode="auto">
              <a:xfrm>
                <a:off x="442" y="3862"/>
                <a:ext cx="38" cy="14"/>
              </a:xfrm>
              <a:custGeom>
                <a:avLst/>
                <a:gdLst>
                  <a:gd name="T0" fmla="*/ 32 w 32"/>
                  <a:gd name="T1" fmla="*/ 5 h 12"/>
                  <a:gd name="T2" fmla="*/ 16 w 32"/>
                  <a:gd name="T3" fmla="*/ 0 h 12"/>
                  <a:gd name="T4" fmla="*/ 0 w 32"/>
                  <a:gd name="T5" fmla="*/ 6 h 12"/>
                  <a:gd name="T6" fmla="*/ 16 w 32"/>
                  <a:gd name="T7" fmla="*/ 12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4" y="0"/>
                      <a:pt x="16" y="0"/>
                    </a:cubicBezTo>
                    <a:cubicBezTo>
                      <a:pt x="7" y="0"/>
                      <a:pt x="0" y="3"/>
                      <a:pt x="0" y="6"/>
                    </a:cubicBezTo>
                    <a:cubicBezTo>
                      <a:pt x="0" y="10"/>
                      <a:pt x="7" y="12"/>
                      <a:pt x="16" y="12"/>
                    </a:cubicBezTo>
                    <a:cubicBezTo>
                      <a:pt x="24" y="11"/>
                      <a:pt x="32" y="9"/>
                      <a:pt x="32"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14" name="Freeform 334"/>
              <p:cNvSpPr>
                <a:spLocks/>
              </p:cNvSpPr>
              <p:nvPr/>
            </p:nvSpPr>
            <p:spPr bwMode="auto">
              <a:xfrm>
                <a:off x="127" y="3911"/>
                <a:ext cx="35" cy="14"/>
              </a:xfrm>
              <a:custGeom>
                <a:avLst/>
                <a:gdLst>
                  <a:gd name="T0" fmla="*/ 31 w 31"/>
                  <a:gd name="T1" fmla="*/ 6 h 12"/>
                  <a:gd name="T2" fmla="*/ 15 w 31"/>
                  <a:gd name="T3" fmla="*/ 0 h 12"/>
                  <a:gd name="T4" fmla="*/ 0 w 31"/>
                  <a:gd name="T5" fmla="*/ 6 h 12"/>
                  <a:gd name="T6" fmla="*/ 15 w 31"/>
                  <a:gd name="T7" fmla="*/ 12 h 12"/>
                  <a:gd name="T8" fmla="*/ 31 w 31"/>
                  <a:gd name="T9" fmla="*/ 6 h 12"/>
                </a:gdLst>
                <a:ahLst/>
                <a:cxnLst>
                  <a:cxn ang="0">
                    <a:pos x="T0" y="T1"/>
                  </a:cxn>
                  <a:cxn ang="0">
                    <a:pos x="T2" y="T3"/>
                  </a:cxn>
                  <a:cxn ang="0">
                    <a:pos x="T4" y="T5"/>
                  </a:cxn>
                  <a:cxn ang="0">
                    <a:pos x="T6" y="T7"/>
                  </a:cxn>
                  <a:cxn ang="0">
                    <a:pos x="T8" y="T9"/>
                  </a:cxn>
                </a:cxnLst>
                <a:rect l="0" t="0" r="r" b="b"/>
                <a:pathLst>
                  <a:path w="31" h="12">
                    <a:moveTo>
                      <a:pt x="31" y="6"/>
                    </a:moveTo>
                    <a:cubicBezTo>
                      <a:pt x="31" y="2"/>
                      <a:pt x="24" y="0"/>
                      <a:pt x="15" y="0"/>
                    </a:cubicBezTo>
                    <a:cubicBezTo>
                      <a:pt x="7" y="1"/>
                      <a:pt x="0" y="3"/>
                      <a:pt x="0" y="6"/>
                    </a:cubicBezTo>
                    <a:cubicBezTo>
                      <a:pt x="0" y="10"/>
                      <a:pt x="7" y="12"/>
                      <a:pt x="15" y="12"/>
                    </a:cubicBezTo>
                    <a:cubicBezTo>
                      <a:pt x="24" y="12"/>
                      <a:pt x="31" y="9"/>
                      <a:pt x="31"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15" name="Freeform 335"/>
              <p:cNvSpPr>
                <a:spLocks/>
              </p:cNvSpPr>
              <p:nvPr/>
            </p:nvSpPr>
            <p:spPr bwMode="auto">
              <a:xfrm>
                <a:off x="1529" y="3953"/>
                <a:ext cx="43" cy="15"/>
              </a:xfrm>
              <a:custGeom>
                <a:avLst/>
                <a:gdLst>
                  <a:gd name="T0" fmla="*/ 37 w 37"/>
                  <a:gd name="T1" fmla="*/ 6 h 13"/>
                  <a:gd name="T2" fmla="*/ 18 w 37"/>
                  <a:gd name="T3" fmla="*/ 1 h 13"/>
                  <a:gd name="T4" fmla="*/ 0 w 37"/>
                  <a:gd name="T5" fmla="*/ 7 h 13"/>
                  <a:gd name="T6" fmla="*/ 18 w 37"/>
                  <a:gd name="T7" fmla="*/ 13 h 13"/>
                  <a:gd name="T8" fmla="*/ 37 w 37"/>
                  <a:gd name="T9" fmla="*/ 6 h 13"/>
                </a:gdLst>
                <a:ahLst/>
                <a:cxnLst>
                  <a:cxn ang="0">
                    <a:pos x="T0" y="T1"/>
                  </a:cxn>
                  <a:cxn ang="0">
                    <a:pos x="T2" y="T3"/>
                  </a:cxn>
                  <a:cxn ang="0">
                    <a:pos x="T4" y="T5"/>
                  </a:cxn>
                  <a:cxn ang="0">
                    <a:pos x="T6" y="T7"/>
                  </a:cxn>
                  <a:cxn ang="0">
                    <a:pos x="T8" y="T9"/>
                  </a:cxn>
                </a:cxnLst>
                <a:rect l="0" t="0" r="r" b="b"/>
                <a:pathLst>
                  <a:path w="37" h="13">
                    <a:moveTo>
                      <a:pt x="37" y="6"/>
                    </a:moveTo>
                    <a:cubicBezTo>
                      <a:pt x="37" y="3"/>
                      <a:pt x="28" y="0"/>
                      <a:pt x="18" y="1"/>
                    </a:cubicBezTo>
                    <a:cubicBezTo>
                      <a:pt x="8" y="1"/>
                      <a:pt x="0" y="4"/>
                      <a:pt x="0" y="7"/>
                    </a:cubicBezTo>
                    <a:cubicBezTo>
                      <a:pt x="0" y="11"/>
                      <a:pt x="8" y="13"/>
                      <a:pt x="18" y="13"/>
                    </a:cubicBezTo>
                    <a:cubicBezTo>
                      <a:pt x="28" y="13"/>
                      <a:pt x="37" y="10"/>
                      <a:pt x="37"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16" name="Freeform 336"/>
              <p:cNvSpPr>
                <a:spLocks/>
              </p:cNvSpPr>
              <p:nvPr/>
            </p:nvSpPr>
            <p:spPr bwMode="auto">
              <a:xfrm>
                <a:off x="1091" y="3894"/>
                <a:ext cx="40"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7" y="0"/>
                      <a:pt x="17" y="0"/>
                    </a:cubicBezTo>
                    <a:cubicBezTo>
                      <a:pt x="7" y="0"/>
                      <a:pt x="0" y="3"/>
                      <a:pt x="0" y="7"/>
                    </a:cubicBezTo>
                    <a:cubicBezTo>
                      <a:pt x="0" y="10"/>
                      <a:pt x="7" y="13"/>
                      <a:pt x="17" y="12"/>
                    </a:cubicBezTo>
                    <a:cubicBezTo>
                      <a:pt x="27" y="12"/>
                      <a:pt x="34" y="9"/>
                      <a:pt x="34"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17" name="Freeform 337"/>
              <p:cNvSpPr>
                <a:spLocks/>
              </p:cNvSpPr>
              <p:nvPr/>
            </p:nvSpPr>
            <p:spPr bwMode="auto">
              <a:xfrm>
                <a:off x="2601" y="3781"/>
                <a:ext cx="49" cy="16"/>
              </a:xfrm>
              <a:custGeom>
                <a:avLst/>
                <a:gdLst>
                  <a:gd name="T0" fmla="*/ 42 w 42"/>
                  <a:gd name="T1" fmla="*/ 6 h 14"/>
                  <a:gd name="T2" fmla="*/ 21 w 42"/>
                  <a:gd name="T3" fmla="*/ 0 h 14"/>
                  <a:gd name="T4" fmla="*/ 0 w 42"/>
                  <a:gd name="T5" fmla="*/ 8 h 14"/>
                  <a:gd name="T6" fmla="*/ 21 w 42"/>
                  <a:gd name="T7" fmla="*/ 14 h 14"/>
                  <a:gd name="T8" fmla="*/ 42 w 42"/>
                  <a:gd name="T9" fmla="*/ 6 h 14"/>
                </a:gdLst>
                <a:ahLst/>
                <a:cxnLst>
                  <a:cxn ang="0">
                    <a:pos x="T0" y="T1"/>
                  </a:cxn>
                  <a:cxn ang="0">
                    <a:pos x="T2" y="T3"/>
                  </a:cxn>
                  <a:cxn ang="0">
                    <a:pos x="T4" y="T5"/>
                  </a:cxn>
                  <a:cxn ang="0">
                    <a:pos x="T6" y="T7"/>
                  </a:cxn>
                  <a:cxn ang="0">
                    <a:pos x="T8" y="T9"/>
                  </a:cxn>
                </a:cxnLst>
                <a:rect l="0" t="0" r="r" b="b"/>
                <a:pathLst>
                  <a:path w="42" h="14">
                    <a:moveTo>
                      <a:pt x="42" y="6"/>
                    </a:moveTo>
                    <a:cubicBezTo>
                      <a:pt x="42" y="3"/>
                      <a:pt x="32" y="0"/>
                      <a:pt x="21" y="0"/>
                    </a:cubicBezTo>
                    <a:cubicBezTo>
                      <a:pt x="9" y="1"/>
                      <a:pt x="0" y="4"/>
                      <a:pt x="0" y="8"/>
                    </a:cubicBezTo>
                    <a:cubicBezTo>
                      <a:pt x="0" y="11"/>
                      <a:pt x="9" y="14"/>
                      <a:pt x="21" y="14"/>
                    </a:cubicBezTo>
                    <a:cubicBezTo>
                      <a:pt x="32" y="13"/>
                      <a:pt x="42" y="10"/>
                      <a:pt x="4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18" name="Freeform 338"/>
              <p:cNvSpPr>
                <a:spLocks/>
              </p:cNvSpPr>
              <p:nvPr/>
            </p:nvSpPr>
            <p:spPr bwMode="auto">
              <a:xfrm>
                <a:off x="4284" y="3736"/>
                <a:ext cx="58" cy="19"/>
              </a:xfrm>
              <a:custGeom>
                <a:avLst/>
                <a:gdLst>
                  <a:gd name="T0" fmla="*/ 50 w 50"/>
                  <a:gd name="T1" fmla="*/ 7 h 16"/>
                  <a:gd name="T2" fmla="*/ 25 w 50"/>
                  <a:gd name="T3" fmla="*/ 0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0"/>
                    </a:cubicBezTo>
                    <a:cubicBezTo>
                      <a:pt x="11" y="1"/>
                      <a:pt x="0" y="5"/>
                      <a:pt x="0" y="9"/>
                    </a:cubicBezTo>
                    <a:cubicBezTo>
                      <a:pt x="0" y="13"/>
                      <a:pt x="11" y="16"/>
                      <a:pt x="25" y="15"/>
                    </a:cubicBezTo>
                    <a:cubicBezTo>
                      <a:pt x="39" y="15"/>
                      <a:pt x="50" y="11"/>
                      <a:pt x="50"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19" name="Freeform 339"/>
              <p:cNvSpPr>
                <a:spLocks/>
              </p:cNvSpPr>
              <p:nvPr/>
            </p:nvSpPr>
            <p:spPr bwMode="auto">
              <a:xfrm>
                <a:off x="4139" y="3768"/>
                <a:ext cx="58" cy="18"/>
              </a:xfrm>
              <a:custGeom>
                <a:avLst/>
                <a:gdLst>
                  <a:gd name="T0" fmla="*/ 50 w 50"/>
                  <a:gd name="T1" fmla="*/ 7 h 15"/>
                  <a:gd name="T2" fmla="*/ 25 w 50"/>
                  <a:gd name="T3" fmla="*/ 0 h 15"/>
                  <a:gd name="T4" fmla="*/ 0 w 50"/>
                  <a:gd name="T5" fmla="*/ 8 h 15"/>
                  <a:gd name="T6" fmla="*/ 25 w 50"/>
                  <a:gd name="T7" fmla="*/ 15 h 15"/>
                  <a:gd name="T8" fmla="*/ 50 w 50"/>
                  <a:gd name="T9" fmla="*/ 7 h 15"/>
                </a:gdLst>
                <a:ahLst/>
                <a:cxnLst>
                  <a:cxn ang="0">
                    <a:pos x="T0" y="T1"/>
                  </a:cxn>
                  <a:cxn ang="0">
                    <a:pos x="T2" y="T3"/>
                  </a:cxn>
                  <a:cxn ang="0">
                    <a:pos x="T4" y="T5"/>
                  </a:cxn>
                  <a:cxn ang="0">
                    <a:pos x="T6" y="T7"/>
                  </a:cxn>
                  <a:cxn ang="0">
                    <a:pos x="T8" y="T9"/>
                  </a:cxn>
                </a:cxnLst>
                <a:rect l="0" t="0" r="r" b="b"/>
                <a:pathLst>
                  <a:path w="50" h="15">
                    <a:moveTo>
                      <a:pt x="50" y="7"/>
                    </a:moveTo>
                    <a:cubicBezTo>
                      <a:pt x="50" y="3"/>
                      <a:pt x="39" y="0"/>
                      <a:pt x="25" y="0"/>
                    </a:cubicBezTo>
                    <a:cubicBezTo>
                      <a:pt x="11" y="0"/>
                      <a:pt x="0" y="4"/>
                      <a:pt x="0" y="8"/>
                    </a:cubicBezTo>
                    <a:cubicBezTo>
                      <a:pt x="0" y="12"/>
                      <a:pt x="11" y="15"/>
                      <a:pt x="25" y="15"/>
                    </a:cubicBezTo>
                    <a:cubicBezTo>
                      <a:pt x="39" y="14"/>
                      <a:pt x="50" y="11"/>
                      <a:pt x="50"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20" name="Freeform 340"/>
              <p:cNvSpPr>
                <a:spLocks/>
              </p:cNvSpPr>
              <p:nvPr/>
            </p:nvSpPr>
            <p:spPr bwMode="auto">
              <a:xfrm>
                <a:off x="2784" y="3925"/>
                <a:ext cx="49" cy="16"/>
              </a:xfrm>
              <a:custGeom>
                <a:avLst/>
                <a:gdLst>
                  <a:gd name="T0" fmla="*/ 43 w 43"/>
                  <a:gd name="T1" fmla="*/ 7 h 14"/>
                  <a:gd name="T2" fmla="*/ 21 w 43"/>
                  <a:gd name="T3" fmla="*/ 0 h 14"/>
                  <a:gd name="T4" fmla="*/ 0 w 43"/>
                  <a:gd name="T5" fmla="*/ 8 h 14"/>
                  <a:gd name="T6" fmla="*/ 21 w 43"/>
                  <a:gd name="T7" fmla="*/ 14 h 14"/>
                  <a:gd name="T8" fmla="*/ 43 w 43"/>
                  <a:gd name="T9" fmla="*/ 7 h 14"/>
                </a:gdLst>
                <a:ahLst/>
                <a:cxnLst>
                  <a:cxn ang="0">
                    <a:pos x="T0" y="T1"/>
                  </a:cxn>
                  <a:cxn ang="0">
                    <a:pos x="T2" y="T3"/>
                  </a:cxn>
                  <a:cxn ang="0">
                    <a:pos x="T4" y="T5"/>
                  </a:cxn>
                  <a:cxn ang="0">
                    <a:pos x="T6" y="T7"/>
                  </a:cxn>
                  <a:cxn ang="0">
                    <a:pos x="T8" y="T9"/>
                  </a:cxn>
                </a:cxnLst>
                <a:rect l="0" t="0" r="r" b="b"/>
                <a:pathLst>
                  <a:path w="43" h="14">
                    <a:moveTo>
                      <a:pt x="43" y="7"/>
                    </a:moveTo>
                    <a:cubicBezTo>
                      <a:pt x="43" y="3"/>
                      <a:pt x="33" y="0"/>
                      <a:pt x="21" y="0"/>
                    </a:cubicBezTo>
                    <a:cubicBezTo>
                      <a:pt x="9" y="1"/>
                      <a:pt x="0" y="4"/>
                      <a:pt x="0" y="8"/>
                    </a:cubicBezTo>
                    <a:cubicBezTo>
                      <a:pt x="0" y="11"/>
                      <a:pt x="9" y="14"/>
                      <a:pt x="21" y="14"/>
                    </a:cubicBezTo>
                    <a:cubicBezTo>
                      <a:pt x="33" y="14"/>
                      <a:pt x="43" y="10"/>
                      <a:pt x="43"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21" name="Freeform 341"/>
              <p:cNvSpPr>
                <a:spLocks/>
              </p:cNvSpPr>
              <p:nvPr/>
            </p:nvSpPr>
            <p:spPr bwMode="auto">
              <a:xfrm>
                <a:off x="490" y="3738"/>
                <a:ext cx="36" cy="14"/>
              </a:xfrm>
              <a:custGeom>
                <a:avLst/>
                <a:gdLst>
                  <a:gd name="T0" fmla="*/ 32 w 32"/>
                  <a:gd name="T1" fmla="*/ 6 h 12"/>
                  <a:gd name="T2" fmla="*/ 16 w 32"/>
                  <a:gd name="T3" fmla="*/ 0 h 12"/>
                  <a:gd name="T4" fmla="*/ 0 w 32"/>
                  <a:gd name="T5" fmla="*/ 7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7" y="1"/>
                      <a:pt x="0" y="4"/>
                      <a:pt x="0" y="7"/>
                    </a:cubicBezTo>
                    <a:cubicBezTo>
                      <a:pt x="0" y="10"/>
                      <a:pt x="7" y="12"/>
                      <a:pt x="16" y="12"/>
                    </a:cubicBezTo>
                    <a:cubicBezTo>
                      <a:pt x="25" y="12"/>
                      <a:pt x="32" y="9"/>
                      <a:pt x="3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22" name="Freeform 342"/>
              <p:cNvSpPr>
                <a:spLocks/>
              </p:cNvSpPr>
              <p:nvPr/>
            </p:nvSpPr>
            <p:spPr bwMode="auto">
              <a:xfrm>
                <a:off x="796" y="3707"/>
                <a:ext cx="39" cy="14"/>
              </a:xfrm>
              <a:custGeom>
                <a:avLst/>
                <a:gdLst>
                  <a:gd name="T0" fmla="*/ 34 w 34"/>
                  <a:gd name="T1" fmla="*/ 5 h 12"/>
                  <a:gd name="T2" fmla="*/ 17 w 34"/>
                  <a:gd name="T3" fmla="*/ 0 h 12"/>
                  <a:gd name="T4" fmla="*/ 0 w 34"/>
                  <a:gd name="T5" fmla="*/ 7 h 12"/>
                  <a:gd name="T6" fmla="*/ 17 w 34"/>
                  <a:gd name="T7" fmla="*/ 12 h 12"/>
                  <a:gd name="T8" fmla="*/ 34 w 34"/>
                  <a:gd name="T9" fmla="*/ 5 h 12"/>
                </a:gdLst>
                <a:ahLst/>
                <a:cxnLst>
                  <a:cxn ang="0">
                    <a:pos x="T0" y="T1"/>
                  </a:cxn>
                  <a:cxn ang="0">
                    <a:pos x="T2" y="T3"/>
                  </a:cxn>
                  <a:cxn ang="0">
                    <a:pos x="T4" y="T5"/>
                  </a:cxn>
                  <a:cxn ang="0">
                    <a:pos x="T6" y="T7"/>
                  </a:cxn>
                  <a:cxn ang="0">
                    <a:pos x="T8" y="T9"/>
                  </a:cxn>
                </a:cxnLst>
                <a:rect l="0" t="0" r="r" b="b"/>
                <a:pathLst>
                  <a:path w="34" h="12">
                    <a:moveTo>
                      <a:pt x="34" y="5"/>
                    </a:moveTo>
                    <a:cubicBezTo>
                      <a:pt x="34" y="2"/>
                      <a:pt x="26" y="0"/>
                      <a:pt x="17" y="0"/>
                    </a:cubicBezTo>
                    <a:cubicBezTo>
                      <a:pt x="7" y="0"/>
                      <a:pt x="0" y="3"/>
                      <a:pt x="0" y="7"/>
                    </a:cubicBezTo>
                    <a:cubicBezTo>
                      <a:pt x="0" y="10"/>
                      <a:pt x="7" y="12"/>
                      <a:pt x="17" y="12"/>
                    </a:cubicBezTo>
                    <a:cubicBezTo>
                      <a:pt x="26" y="12"/>
                      <a:pt x="34" y="9"/>
                      <a:pt x="34"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23" name="Freeform 343"/>
              <p:cNvSpPr>
                <a:spLocks/>
              </p:cNvSpPr>
              <p:nvPr/>
            </p:nvSpPr>
            <p:spPr bwMode="auto">
              <a:xfrm>
                <a:off x="991" y="3753"/>
                <a:ext cx="40" cy="15"/>
              </a:xfrm>
              <a:custGeom>
                <a:avLst/>
                <a:gdLst>
                  <a:gd name="T0" fmla="*/ 35 w 35"/>
                  <a:gd name="T1" fmla="*/ 6 h 13"/>
                  <a:gd name="T2" fmla="*/ 18 w 35"/>
                  <a:gd name="T3" fmla="*/ 0 h 13"/>
                  <a:gd name="T4" fmla="*/ 0 w 35"/>
                  <a:gd name="T5" fmla="*/ 7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0"/>
                    </a:cubicBezTo>
                    <a:cubicBezTo>
                      <a:pt x="8" y="1"/>
                      <a:pt x="0" y="4"/>
                      <a:pt x="0" y="7"/>
                    </a:cubicBezTo>
                    <a:cubicBezTo>
                      <a:pt x="0" y="11"/>
                      <a:pt x="8" y="13"/>
                      <a:pt x="18" y="13"/>
                    </a:cubicBezTo>
                    <a:cubicBezTo>
                      <a:pt x="27" y="12"/>
                      <a:pt x="35" y="9"/>
                      <a:pt x="35"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24" name="Freeform 344"/>
              <p:cNvSpPr>
                <a:spLocks/>
              </p:cNvSpPr>
              <p:nvPr/>
            </p:nvSpPr>
            <p:spPr bwMode="auto">
              <a:xfrm>
                <a:off x="170" y="3808"/>
                <a:ext cx="36" cy="13"/>
              </a:xfrm>
              <a:custGeom>
                <a:avLst/>
                <a:gdLst>
                  <a:gd name="T0" fmla="*/ 31 w 31"/>
                  <a:gd name="T1" fmla="*/ 5 h 12"/>
                  <a:gd name="T2" fmla="*/ 16 w 31"/>
                  <a:gd name="T3" fmla="*/ 0 h 12"/>
                  <a:gd name="T4" fmla="*/ 0 w 31"/>
                  <a:gd name="T5" fmla="*/ 6 h 12"/>
                  <a:gd name="T6" fmla="*/ 16 w 31"/>
                  <a:gd name="T7" fmla="*/ 12 h 12"/>
                  <a:gd name="T8" fmla="*/ 31 w 31"/>
                  <a:gd name="T9" fmla="*/ 5 h 12"/>
                </a:gdLst>
                <a:ahLst/>
                <a:cxnLst>
                  <a:cxn ang="0">
                    <a:pos x="T0" y="T1"/>
                  </a:cxn>
                  <a:cxn ang="0">
                    <a:pos x="T2" y="T3"/>
                  </a:cxn>
                  <a:cxn ang="0">
                    <a:pos x="T4" y="T5"/>
                  </a:cxn>
                  <a:cxn ang="0">
                    <a:pos x="T6" y="T7"/>
                  </a:cxn>
                  <a:cxn ang="0">
                    <a:pos x="T8" y="T9"/>
                  </a:cxn>
                </a:cxnLst>
                <a:rect l="0" t="0" r="r" b="b"/>
                <a:pathLst>
                  <a:path w="31" h="12">
                    <a:moveTo>
                      <a:pt x="31" y="5"/>
                    </a:moveTo>
                    <a:cubicBezTo>
                      <a:pt x="31" y="2"/>
                      <a:pt x="24" y="0"/>
                      <a:pt x="16" y="0"/>
                    </a:cubicBezTo>
                    <a:cubicBezTo>
                      <a:pt x="7" y="0"/>
                      <a:pt x="0" y="3"/>
                      <a:pt x="0" y="6"/>
                    </a:cubicBezTo>
                    <a:cubicBezTo>
                      <a:pt x="0" y="9"/>
                      <a:pt x="7" y="12"/>
                      <a:pt x="16" y="12"/>
                    </a:cubicBezTo>
                    <a:cubicBezTo>
                      <a:pt x="24" y="11"/>
                      <a:pt x="31" y="8"/>
                      <a:pt x="31"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25" name="Freeform 345"/>
              <p:cNvSpPr>
                <a:spLocks/>
              </p:cNvSpPr>
              <p:nvPr/>
            </p:nvSpPr>
            <p:spPr bwMode="auto">
              <a:xfrm>
                <a:off x="39" y="3632"/>
                <a:ext cx="34" cy="14"/>
              </a:xfrm>
              <a:custGeom>
                <a:avLst/>
                <a:gdLst>
                  <a:gd name="T0" fmla="*/ 30 w 30"/>
                  <a:gd name="T1" fmla="*/ 5 h 12"/>
                  <a:gd name="T2" fmla="*/ 15 w 30"/>
                  <a:gd name="T3" fmla="*/ 0 h 12"/>
                  <a:gd name="T4" fmla="*/ 0 w 30"/>
                  <a:gd name="T5" fmla="*/ 6 h 12"/>
                  <a:gd name="T6" fmla="*/ 15 w 30"/>
                  <a:gd name="T7" fmla="*/ 11 h 12"/>
                  <a:gd name="T8" fmla="*/ 30 w 30"/>
                  <a:gd name="T9" fmla="*/ 5 h 12"/>
                </a:gdLst>
                <a:ahLst/>
                <a:cxnLst>
                  <a:cxn ang="0">
                    <a:pos x="T0" y="T1"/>
                  </a:cxn>
                  <a:cxn ang="0">
                    <a:pos x="T2" y="T3"/>
                  </a:cxn>
                  <a:cxn ang="0">
                    <a:pos x="T4" y="T5"/>
                  </a:cxn>
                  <a:cxn ang="0">
                    <a:pos x="T6" y="T7"/>
                  </a:cxn>
                  <a:cxn ang="0">
                    <a:pos x="T8" y="T9"/>
                  </a:cxn>
                </a:cxnLst>
                <a:rect l="0" t="0" r="r" b="b"/>
                <a:pathLst>
                  <a:path w="30" h="12">
                    <a:moveTo>
                      <a:pt x="30" y="5"/>
                    </a:moveTo>
                    <a:cubicBezTo>
                      <a:pt x="30" y="2"/>
                      <a:pt x="23" y="0"/>
                      <a:pt x="15" y="0"/>
                    </a:cubicBezTo>
                    <a:cubicBezTo>
                      <a:pt x="7" y="0"/>
                      <a:pt x="0" y="3"/>
                      <a:pt x="0" y="6"/>
                    </a:cubicBezTo>
                    <a:cubicBezTo>
                      <a:pt x="0" y="10"/>
                      <a:pt x="7" y="12"/>
                      <a:pt x="15" y="11"/>
                    </a:cubicBezTo>
                    <a:cubicBezTo>
                      <a:pt x="23" y="11"/>
                      <a:pt x="30" y="8"/>
                      <a:pt x="30"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26" name="Freeform 346"/>
              <p:cNvSpPr>
                <a:spLocks/>
              </p:cNvSpPr>
              <p:nvPr/>
            </p:nvSpPr>
            <p:spPr bwMode="auto">
              <a:xfrm>
                <a:off x="1476" y="3530"/>
                <a:ext cx="43" cy="16"/>
              </a:xfrm>
              <a:custGeom>
                <a:avLst/>
                <a:gdLst>
                  <a:gd name="T0" fmla="*/ 37 w 37"/>
                  <a:gd name="T1" fmla="*/ 6 h 14"/>
                  <a:gd name="T2" fmla="*/ 18 w 37"/>
                  <a:gd name="T3" fmla="*/ 1 h 14"/>
                  <a:gd name="T4" fmla="*/ 0 w 37"/>
                  <a:gd name="T5" fmla="*/ 8 h 14"/>
                  <a:gd name="T6" fmla="*/ 18 w 37"/>
                  <a:gd name="T7" fmla="*/ 13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8" y="1"/>
                    </a:cubicBezTo>
                    <a:cubicBezTo>
                      <a:pt x="8" y="1"/>
                      <a:pt x="0" y="4"/>
                      <a:pt x="0" y="8"/>
                    </a:cubicBezTo>
                    <a:cubicBezTo>
                      <a:pt x="0" y="11"/>
                      <a:pt x="8" y="14"/>
                      <a:pt x="18" y="13"/>
                    </a:cubicBezTo>
                    <a:cubicBezTo>
                      <a:pt x="29" y="13"/>
                      <a:pt x="37" y="9"/>
                      <a:pt x="37"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27" name="Freeform 347"/>
              <p:cNvSpPr>
                <a:spLocks/>
              </p:cNvSpPr>
              <p:nvPr/>
            </p:nvSpPr>
            <p:spPr bwMode="auto">
              <a:xfrm>
                <a:off x="237" y="3590"/>
                <a:ext cx="37" cy="15"/>
              </a:xfrm>
              <a:custGeom>
                <a:avLst/>
                <a:gdLst>
                  <a:gd name="T0" fmla="*/ 32 w 32"/>
                  <a:gd name="T1" fmla="*/ 6 h 13"/>
                  <a:gd name="T2" fmla="*/ 16 w 32"/>
                  <a:gd name="T3" fmla="*/ 1 h 13"/>
                  <a:gd name="T4" fmla="*/ 0 w 32"/>
                  <a:gd name="T5" fmla="*/ 7 h 13"/>
                  <a:gd name="T6" fmla="*/ 16 w 32"/>
                  <a:gd name="T7" fmla="*/ 12 h 13"/>
                  <a:gd name="T8" fmla="*/ 32 w 32"/>
                  <a:gd name="T9" fmla="*/ 6 h 13"/>
                </a:gdLst>
                <a:ahLst/>
                <a:cxnLst>
                  <a:cxn ang="0">
                    <a:pos x="T0" y="T1"/>
                  </a:cxn>
                  <a:cxn ang="0">
                    <a:pos x="T2" y="T3"/>
                  </a:cxn>
                  <a:cxn ang="0">
                    <a:pos x="T4" y="T5"/>
                  </a:cxn>
                  <a:cxn ang="0">
                    <a:pos x="T6" y="T7"/>
                  </a:cxn>
                  <a:cxn ang="0">
                    <a:pos x="T8" y="T9"/>
                  </a:cxn>
                </a:cxnLst>
                <a:rect l="0" t="0" r="r" b="b"/>
                <a:pathLst>
                  <a:path w="32" h="13">
                    <a:moveTo>
                      <a:pt x="32" y="6"/>
                    </a:moveTo>
                    <a:cubicBezTo>
                      <a:pt x="32" y="3"/>
                      <a:pt x="25" y="0"/>
                      <a:pt x="16" y="1"/>
                    </a:cubicBezTo>
                    <a:cubicBezTo>
                      <a:pt x="7" y="1"/>
                      <a:pt x="0" y="4"/>
                      <a:pt x="0" y="7"/>
                    </a:cubicBezTo>
                    <a:cubicBezTo>
                      <a:pt x="0" y="10"/>
                      <a:pt x="7" y="13"/>
                      <a:pt x="16" y="12"/>
                    </a:cubicBezTo>
                    <a:cubicBezTo>
                      <a:pt x="25" y="12"/>
                      <a:pt x="32" y="9"/>
                      <a:pt x="3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28" name="Freeform 348"/>
              <p:cNvSpPr>
                <a:spLocks/>
              </p:cNvSpPr>
              <p:nvPr/>
            </p:nvSpPr>
            <p:spPr bwMode="auto">
              <a:xfrm>
                <a:off x="1091" y="3644"/>
                <a:ext cx="40"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7" y="0"/>
                      <a:pt x="17" y="0"/>
                    </a:cubicBezTo>
                    <a:cubicBezTo>
                      <a:pt x="7" y="1"/>
                      <a:pt x="0" y="4"/>
                      <a:pt x="0" y="7"/>
                    </a:cubicBezTo>
                    <a:cubicBezTo>
                      <a:pt x="0" y="10"/>
                      <a:pt x="7" y="13"/>
                      <a:pt x="17" y="12"/>
                    </a:cubicBezTo>
                    <a:cubicBezTo>
                      <a:pt x="27" y="12"/>
                      <a:pt x="34" y="9"/>
                      <a:pt x="34"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29" name="Freeform 349"/>
              <p:cNvSpPr>
                <a:spLocks/>
              </p:cNvSpPr>
              <p:nvPr/>
            </p:nvSpPr>
            <p:spPr bwMode="auto">
              <a:xfrm>
                <a:off x="1690" y="3677"/>
                <a:ext cx="42" cy="16"/>
              </a:xfrm>
              <a:custGeom>
                <a:avLst/>
                <a:gdLst>
                  <a:gd name="T0" fmla="*/ 37 w 37"/>
                  <a:gd name="T1" fmla="*/ 6 h 14"/>
                  <a:gd name="T2" fmla="*/ 19 w 37"/>
                  <a:gd name="T3" fmla="*/ 1 h 14"/>
                  <a:gd name="T4" fmla="*/ 0 w 37"/>
                  <a:gd name="T5" fmla="*/ 8 h 14"/>
                  <a:gd name="T6" fmla="*/ 19 w 37"/>
                  <a:gd name="T7" fmla="*/ 14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9" y="1"/>
                    </a:cubicBezTo>
                    <a:cubicBezTo>
                      <a:pt x="8" y="1"/>
                      <a:pt x="0" y="4"/>
                      <a:pt x="0" y="8"/>
                    </a:cubicBezTo>
                    <a:cubicBezTo>
                      <a:pt x="0" y="11"/>
                      <a:pt x="8" y="14"/>
                      <a:pt x="19" y="14"/>
                    </a:cubicBezTo>
                    <a:cubicBezTo>
                      <a:pt x="29" y="13"/>
                      <a:pt x="37" y="10"/>
                      <a:pt x="37"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30" name="Freeform 350"/>
              <p:cNvSpPr>
                <a:spLocks/>
              </p:cNvSpPr>
              <p:nvPr/>
            </p:nvSpPr>
            <p:spPr bwMode="auto">
              <a:xfrm>
                <a:off x="1992" y="3883"/>
                <a:ext cx="45" cy="14"/>
              </a:xfrm>
              <a:custGeom>
                <a:avLst/>
                <a:gdLst>
                  <a:gd name="T0" fmla="*/ 39 w 39"/>
                  <a:gd name="T1" fmla="*/ 6 h 13"/>
                  <a:gd name="T2" fmla="*/ 19 w 39"/>
                  <a:gd name="T3" fmla="*/ 0 h 13"/>
                  <a:gd name="T4" fmla="*/ 0 w 39"/>
                  <a:gd name="T5" fmla="*/ 7 h 13"/>
                  <a:gd name="T6" fmla="*/ 19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2"/>
                      <a:pt x="30" y="0"/>
                      <a:pt x="19" y="0"/>
                    </a:cubicBezTo>
                    <a:cubicBezTo>
                      <a:pt x="9" y="0"/>
                      <a:pt x="0" y="3"/>
                      <a:pt x="0" y="7"/>
                    </a:cubicBezTo>
                    <a:cubicBezTo>
                      <a:pt x="0" y="10"/>
                      <a:pt x="9" y="13"/>
                      <a:pt x="19" y="13"/>
                    </a:cubicBezTo>
                    <a:cubicBezTo>
                      <a:pt x="30" y="13"/>
                      <a:pt x="39" y="9"/>
                      <a:pt x="39"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31" name="Oval 351"/>
              <p:cNvSpPr>
                <a:spLocks noChangeArrowheads="1"/>
              </p:cNvSpPr>
              <p:nvPr/>
            </p:nvSpPr>
            <p:spPr bwMode="auto">
              <a:xfrm>
                <a:off x="4467" y="4251"/>
                <a:ext cx="60" cy="18"/>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32" name="Freeform 352"/>
              <p:cNvSpPr>
                <a:spLocks/>
              </p:cNvSpPr>
              <p:nvPr/>
            </p:nvSpPr>
            <p:spPr bwMode="auto">
              <a:xfrm>
                <a:off x="305" y="4178"/>
                <a:ext cx="36" cy="12"/>
              </a:xfrm>
              <a:custGeom>
                <a:avLst/>
                <a:gdLst>
                  <a:gd name="T0" fmla="*/ 31 w 31"/>
                  <a:gd name="T1" fmla="*/ 5 h 11"/>
                  <a:gd name="T2" fmla="*/ 16 w 31"/>
                  <a:gd name="T3" fmla="*/ 0 h 11"/>
                  <a:gd name="T4" fmla="*/ 0 w 31"/>
                  <a:gd name="T5" fmla="*/ 6 h 11"/>
                  <a:gd name="T6" fmla="*/ 16 w 31"/>
                  <a:gd name="T7" fmla="*/ 11 h 11"/>
                  <a:gd name="T8" fmla="*/ 31 w 31"/>
                  <a:gd name="T9" fmla="*/ 5 h 11"/>
                </a:gdLst>
                <a:ahLst/>
                <a:cxnLst>
                  <a:cxn ang="0">
                    <a:pos x="T0" y="T1"/>
                  </a:cxn>
                  <a:cxn ang="0">
                    <a:pos x="T2" y="T3"/>
                  </a:cxn>
                  <a:cxn ang="0">
                    <a:pos x="T4" y="T5"/>
                  </a:cxn>
                  <a:cxn ang="0">
                    <a:pos x="T6" y="T7"/>
                  </a:cxn>
                  <a:cxn ang="0">
                    <a:pos x="T8" y="T9"/>
                  </a:cxn>
                </a:cxnLst>
                <a:rect l="0" t="0" r="r" b="b"/>
                <a:pathLst>
                  <a:path w="31" h="11">
                    <a:moveTo>
                      <a:pt x="31" y="5"/>
                    </a:moveTo>
                    <a:cubicBezTo>
                      <a:pt x="31" y="2"/>
                      <a:pt x="24" y="0"/>
                      <a:pt x="16" y="0"/>
                    </a:cubicBezTo>
                    <a:cubicBezTo>
                      <a:pt x="7" y="0"/>
                      <a:pt x="0" y="2"/>
                      <a:pt x="0" y="6"/>
                    </a:cubicBezTo>
                    <a:cubicBezTo>
                      <a:pt x="0" y="9"/>
                      <a:pt x="7" y="11"/>
                      <a:pt x="16" y="11"/>
                    </a:cubicBezTo>
                    <a:cubicBezTo>
                      <a:pt x="24" y="11"/>
                      <a:pt x="31" y="9"/>
                      <a:pt x="31"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33" name="Freeform 353"/>
              <p:cNvSpPr>
                <a:spLocks/>
              </p:cNvSpPr>
              <p:nvPr/>
            </p:nvSpPr>
            <p:spPr bwMode="auto">
              <a:xfrm>
                <a:off x="2601" y="4150"/>
                <a:ext cx="49" cy="16"/>
              </a:xfrm>
              <a:custGeom>
                <a:avLst/>
                <a:gdLst>
                  <a:gd name="T0" fmla="*/ 42 w 42"/>
                  <a:gd name="T1" fmla="*/ 7 h 14"/>
                  <a:gd name="T2" fmla="*/ 21 w 42"/>
                  <a:gd name="T3" fmla="*/ 0 h 14"/>
                  <a:gd name="T4" fmla="*/ 0 w 42"/>
                  <a:gd name="T5" fmla="*/ 7 h 14"/>
                  <a:gd name="T6" fmla="*/ 21 w 42"/>
                  <a:gd name="T7" fmla="*/ 14 h 14"/>
                  <a:gd name="T8" fmla="*/ 42 w 42"/>
                  <a:gd name="T9" fmla="*/ 7 h 14"/>
                </a:gdLst>
                <a:ahLst/>
                <a:cxnLst>
                  <a:cxn ang="0">
                    <a:pos x="T0" y="T1"/>
                  </a:cxn>
                  <a:cxn ang="0">
                    <a:pos x="T2" y="T3"/>
                  </a:cxn>
                  <a:cxn ang="0">
                    <a:pos x="T4" y="T5"/>
                  </a:cxn>
                  <a:cxn ang="0">
                    <a:pos x="T6" y="T7"/>
                  </a:cxn>
                  <a:cxn ang="0">
                    <a:pos x="T8" y="T9"/>
                  </a:cxn>
                </a:cxnLst>
                <a:rect l="0" t="0" r="r" b="b"/>
                <a:pathLst>
                  <a:path w="42" h="14">
                    <a:moveTo>
                      <a:pt x="42" y="7"/>
                    </a:moveTo>
                    <a:cubicBezTo>
                      <a:pt x="42" y="3"/>
                      <a:pt x="32" y="0"/>
                      <a:pt x="21" y="0"/>
                    </a:cubicBezTo>
                    <a:cubicBezTo>
                      <a:pt x="9" y="0"/>
                      <a:pt x="0" y="3"/>
                      <a:pt x="0" y="7"/>
                    </a:cubicBezTo>
                    <a:cubicBezTo>
                      <a:pt x="0" y="11"/>
                      <a:pt x="9" y="14"/>
                      <a:pt x="21" y="14"/>
                    </a:cubicBezTo>
                    <a:cubicBezTo>
                      <a:pt x="32" y="13"/>
                      <a:pt x="42" y="10"/>
                      <a:pt x="42"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34" name="Oval 354"/>
              <p:cNvSpPr>
                <a:spLocks noChangeArrowheads="1"/>
              </p:cNvSpPr>
              <p:nvPr/>
            </p:nvSpPr>
            <p:spPr bwMode="auto">
              <a:xfrm>
                <a:off x="3999" y="3987"/>
                <a:ext cx="56" cy="17"/>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35" name="Freeform 355"/>
              <p:cNvSpPr>
                <a:spLocks/>
              </p:cNvSpPr>
              <p:nvPr/>
            </p:nvSpPr>
            <p:spPr bwMode="auto">
              <a:xfrm>
                <a:off x="701" y="3952"/>
                <a:ext cx="38" cy="15"/>
              </a:xfrm>
              <a:custGeom>
                <a:avLst/>
                <a:gdLst>
                  <a:gd name="T0" fmla="*/ 33 w 33"/>
                  <a:gd name="T1" fmla="*/ 6 h 13"/>
                  <a:gd name="T2" fmla="*/ 16 w 33"/>
                  <a:gd name="T3" fmla="*/ 0 h 13"/>
                  <a:gd name="T4" fmla="*/ 0 w 33"/>
                  <a:gd name="T5" fmla="*/ 7 h 13"/>
                  <a:gd name="T6" fmla="*/ 16 w 33"/>
                  <a:gd name="T7" fmla="*/ 12 h 13"/>
                  <a:gd name="T8" fmla="*/ 33 w 33"/>
                  <a:gd name="T9" fmla="*/ 6 h 13"/>
                </a:gdLst>
                <a:ahLst/>
                <a:cxnLst>
                  <a:cxn ang="0">
                    <a:pos x="T0" y="T1"/>
                  </a:cxn>
                  <a:cxn ang="0">
                    <a:pos x="T2" y="T3"/>
                  </a:cxn>
                  <a:cxn ang="0">
                    <a:pos x="T4" y="T5"/>
                  </a:cxn>
                  <a:cxn ang="0">
                    <a:pos x="T6" y="T7"/>
                  </a:cxn>
                  <a:cxn ang="0">
                    <a:pos x="T8" y="T9"/>
                  </a:cxn>
                </a:cxnLst>
                <a:rect l="0" t="0" r="r" b="b"/>
                <a:pathLst>
                  <a:path w="33" h="13">
                    <a:moveTo>
                      <a:pt x="33" y="6"/>
                    </a:moveTo>
                    <a:cubicBezTo>
                      <a:pt x="33" y="3"/>
                      <a:pt x="26" y="0"/>
                      <a:pt x="16" y="0"/>
                    </a:cubicBezTo>
                    <a:cubicBezTo>
                      <a:pt x="7" y="1"/>
                      <a:pt x="0" y="4"/>
                      <a:pt x="0" y="7"/>
                    </a:cubicBezTo>
                    <a:cubicBezTo>
                      <a:pt x="0" y="10"/>
                      <a:pt x="7" y="13"/>
                      <a:pt x="16" y="12"/>
                    </a:cubicBezTo>
                    <a:cubicBezTo>
                      <a:pt x="26" y="12"/>
                      <a:pt x="33" y="9"/>
                      <a:pt x="33"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36" name="Freeform 356"/>
              <p:cNvSpPr>
                <a:spLocks/>
              </p:cNvSpPr>
              <p:nvPr/>
            </p:nvSpPr>
            <p:spPr bwMode="auto">
              <a:xfrm>
                <a:off x="4394" y="3831"/>
                <a:ext cx="59" cy="17"/>
              </a:xfrm>
              <a:custGeom>
                <a:avLst/>
                <a:gdLst>
                  <a:gd name="T0" fmla="*/ 51 w 51"/>
                  <a:gd name="T1" fmla="*/ 7 h 15"/>
                  <a:gd name="T2" fmla="*/ 25 w 51"/>
                  <a:gd name="T3" fmla="*/ 0 h 15"/>
                  <a:gd name="T4" fmla="*/ 0 w 51"/>
                  <a:gd name="T5" fmla="*/ 8 h 15"/>
                  <a:gd name="T6" fmla="*/ 25 w 51"/>
                  <a:gd name="T7" fmla="*/ 15 h 15"/>
                  <a:gd name="T8" fmla="*/ 51 w 51"/>
                  <a:gd name="T9" fmla="*/ 7 h 15"/>
                </a:gdLst>
                <a:ahLst/>
                <a:cxnLst>
                  <a:cxn ang="0">
                    <a:pos x="T0" y="T1"/>
                  </a:cxn>
                  <a:cxn ang="0">
                    <a:pos x="T2" y="T3"/>
                  </a:cxn>
                  <a:cxn ang="0">
                    <a:pos x="T4" y="T5"/>
                  </a:cxn>
                  <a:cxn ang="0">
                    <a:pos x="T6" y="T7"/>
                  </a:cxn>
                  <a:cxn ang="0">
                    <a:pos x="T8" y="T9"/>
                  </a:cxn>
                </a:cxnLst>
                <a:rect l="0" t="0" r="r" b="b"/>
                <a:pathLst>
                  <a:path w="51" h="15">
                    <a:moveTo>
                      <a:pt x="51" y="7"/>
                    </a:moveTo>
                    <a:cubicBezTo>
                      <a:pt x="51" y="3"/>
                      <a:pt x="39" y="0"/>
                      <a:pt x="25" y="0"/>
                    </a:cubicBezTo>
                    <a:cubicBezTo>
                      <a:pt x="11" y="0"/>
                      <a:pt x="0" y="4"/>
                      <a:pt x="0" y="8"/>
                    </a:cubicBezTo>
                    <a:cubicBezTo>
                      <a:pt x="0" y="12"/>
                      <a:pt x="11" y="15"/>
                      <a:pt x="25" y="15"/>
                    </a:cubicBezTo>
                    <a:cubicBezTo>
                      <a:pt x="39" y="14"/>
                      <a:pt x="51" y="11"/>
                      <a:pt x="51"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37" name="Freeform 357"/>
              <p:cNvSpPr>
                <a:spLocks/>
              </p:cNvSpPr>
              <p:nvPr/>
            </p:nvSpPr>
            <p:spPr bwMode="auto">
              <a:xfrm>
                <a:off x="2723" y="3564"/>
                <a:ext cx="48" cy="18"/>
              </a:xfrm>
              <a:custGeom>
                <a:avLst/>
                <a:gdLst>
                  <a:gd name="T0" fmla="*/ 42 w 42"/>
                  <a:gd name="T1" fmla="*/ 7 h 15"/>
                  <a:gd name="T2" fmla="*/ 21 w 42"/>
                  <a:gd name="T3" fmla="*/ 1 h 15"/>
                  <a:gd name="T4" fmla="*/ 0 w 42"/>
                  <a:gd name="T5" fmla="*/ 8 h 15"/>
                  <a:gd name="T6" fmla="*/ 21 w 42"/>
                  <a:gd name="T7" fmla="*/ 14 h 15"/>
                  <a:gd name="T8" fmla="*/ 42 w 42"/>
                  <a:gd name="T9" fmla="*/ 7 h 15"/>
                </a:gdLst>
                <a:ahLst/>
                <a:cxnLst>
                  <a:cxn ang="0">
                    <a:pos x="T0" y="T1"/>
                  </a:cxn>
                  <a:cxn ang="0">
                    <a:pos x="T2" y="T3"/>
                  </a:cxn>
                  <a:cxn ang="0">
                    <a:pos x="T4" y="T5"/>
                  </a:cxn>
                  <a:cxn ang="0">
                    <a:pos x="T6" y="T7"/>
                  </a:cxn>
                  <a:cxn ang="0">
                    <a:pos x="T8" y="T9"/>
                  </a:cxn>
                </a:cxnLst>
                <a:rect l="0" t="0" r="r" b="b"/>
                <a:pathLst>
                  <a:path w="42" h="15">
                    <a:moveTo>
                      <a:pt x="42" y="7"/>
                    </a:moveTo>
                    <a:cubicBezTo>
                      <a:pt x="42" y="3"/>
                      <a:pt x="33" y="0"/>
                      <a:pt x="21" y="1"/>
                    </a:cubicBezTo>
                    <a:cubicBezTo>
                      <a:pt x="9" y="1"/>
                      <a:pt x="0" y="5"/>
                      <a:pt x="0" y="8"/>
                    </a:cubicBezTo>
                    <a:cubicBezTo>
                      <a:pt x="0" y="12"/>
                      <a:pt x="9" y="15"/>
                      <a:pt x="21" y="14"/>
                    </a:cubicBezTo>
                    <a:cubicBezTo>
                      <a:pt x="33" y="14"/>
                      <a:pt x="42" y="10"/>
                      <a:pt x="42"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38" name="Freeform 358"/>
              <p:cNvSpPr>
                <a:spLocks/>
              </p:cNvSpPr>
              <p:nvPr/>
            </p:nvSpPr>
            <p:spPr bwMode="auto">
              <a:xfrm>
                <a:off x="1826" y="3760"/>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2"/>
                      <a:pt x="29" y="0"/>
                      <a:pt x="19" y="0"/>
                    </a:cubicBezTo>
                    <a:cubicBezTo>
                      <a:pt x="8" y="0"/>
                      <a:pt x="0" y="3"/>
                      <a:pt x="0" y="7"/>
                    </a:cubicBezTo>
                    <a:cubicBezTo>
                      <a:pt x="0" y="11"/>
                      <a:pt x="8" y="13"/>
                      <a:pt x="19" y="13"/>
                    </a:cubicBezTo>
                    <a:cubicBezTo>
                      <a:pt x="29" y="12"/>
                      <a:pt x="38" y="9"/>
                      <a:pt x="38"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39" name="Freeform 359"/>
              <p:cNvSpPr>
                <a:spLocks/>
              </p:cNvSpPr>
              <p:nvPr/>
            </p:nvSpPr>
            <p:spPr bwMode="auto">
              <a:xfrm>
                <a:off x="991" y="3504"/>
                <a:ext cx="40" cy="15"/>
              </a:xfrm>
              <a:custGeom>
                <a:avLst/>
                <a:gdLst>
                  <a:gd name="T0" fmla="*/ 35 w 35"/>
                  <a:gd name="T1" fmla="*/ 6 h 13"/>
                  <a:gd name="T2" fmla="*/ 18 w 35"/>
                  <a:gd name="T3" fmla="*/ 1 h 13"/>
                  <a:gd name="T4" fmla="*/ 0 w 35"/>
                  <a:gd name="T5" fmla="*/ 8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1"/>
                    </a:cubicBezTo>
                    <a:cubicBezTo>
                      <a:pt x="8" y="1"/>
                      <a:pt x="0" y="4"/>
                      <a:pt x="0" y="8"/>
                    </a:cubicBezTo>
                    <a:cubicBezTo>
                      <a:pt x="0" y="11"/>
                      <a:pt x="8" y="13"/>
                      <a:pt x="18" y="13"/>
                    </a:cubicBezTo>
                    <a:cubicBezTo>
                      <a:pt x="27" y="13"/>
                      <a:pt x="35" y="9"/>
                      <a:pt x="35"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40" name="Oval 360"/>
              <p:cNvSpPr>
                <a:spLocks noChangeArrowheads="1"/>
              </p:cNvSpPr>
              <p:nvPr/>
            </p:nvSpPr>
            <p:spPr bwMode="auto">
              <a:xfrm>
                <a:off x="5518" y="4273"/>
                <a:ext cx="66" cy="19"/>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41" name="Freeform 361"/>
              <p:cNvSpPr>
                <a:spLocks/>
              </p:cNvSpPr>
              <p:nvPr/>
            </p:nvSpPr>
            <p:spPr bwMode="auto">
              <a:xfrm>
                <a:off x="327" y="3961"/>
                <a:ext cx="37" cy="14"/>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8" y="0"/>
                      <a:pt x="0" y="3"/>
                      <a:pt x="0" y="6"/>
                    </a:cubicBezTo>
                    <a:cubicBezTo>
                      <a:pt x="0" y="9"/>
                      <a:pt x="8" y="12"/>
                      <a:pt x="16" y="12"/>
                    </a:cubicBezTo>
                    <a:cubicBezTo>
                      <a:pt x="25" y="11"/>
                      <a:pt x="32" y="9"/>
                      <a:pt x="3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42" name="Freeform 362"/>
              <p:cNvSpPr>
                <a:spLocks/>
              </p:cNvSpPr>
              <p:nvPr/>
            </p:nvSpPr>
            <p:spPr bwMode="auto">
              <a:xfrm>
                <a:off x="2219" y="3592"/>
                <a:ext cx="46" cy="16"/>
              </a:xfrm>
              <a:custGeom>
                <a:avLst/>
                <a:gdLst>
                  <a:gd name="T0" fmla="*/ 40 w 40"/>
                  <a:gd name="T1" fmla="*/ 7 h 14"/>
                  <a:gd name="T2" fmla="*/ 20 w 40"/>
                  <a:gd name="T3" fmla="*/ 1 h 14"/>
                  <a:gd name="T4" fmla="*/ 0 w 40"/>
                  <a:gd name="T5" fmla="*/ 8 h 14"/>
                  <a:gd name="T6" fmla="*/ 20 w 40"/>
                  <a:gd name="T7" fmla="*/ 14 h 14"/>
                  <a:gd name="T8" fmla="*/ 40 w 40"/>
                  <a:gd name="T9" fmla="*/ 7 h 14"/>
                </a:gdLst>
                <a:ahLst/>
                <a:cxnLst>
                  <a:cxn ang="0">
                    <a:pos x="T0" y="T1"/>
                  </a:cxn>
                  <a:cxn ang="0">
                    <a:pos x="T2" y="T3"/>
                  </a:cxn>
                  <a:cxn ang="0">
                    <a:pos x="T4" y="T5"/>
                  </a:cxn>
                  <a:cxn ang="0">
                    <a:pos x="T6" y="T7"/>
                  </a:cxn>
                  <a:cxn ang="0">
                    <a:pos x="T8" y="T9"/>
                  </a:cxn>
                </a:cxnLst>
                <a:rect l="0" t="0" r="r" b="b"/>
                <a:pathLst>
                  <a:path w="40" h="14">
                    <a:moveTo>
                      <a:pt x="40" y="7"/>
                    </a:moveTo>
                    <a:cubicBezTo>
                      <a:pt x="40" y="3"/>
                      <a:pt x="31" y="0"/>
                      <a:pt x="20" y="1"/>
                    </a:cubicBezTo>
                    <a:cubicBezTo>
                      <a:pt x="8" y="1"/>
                      <a:pt x="0" y="5"/>
                      <a:pt x="0" y="8"/>
                    </a:cubicBezTo>
                    <a:cubicBezTo>
                      <a:pt x="0" y="12"/>
                      <a:pt x="8" y="14"/>
                      <a:pt x="20" y="14"/>
                    </a:cubicBezTo>
                    <a:cubicBezTo>
                      <a:pt x="31" y="14"/>
                      <a:pt x="40" y="10"/>
                      <a:pt x="40"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43" name="Freeform 363"/>
              <p:cNvSpPr>
                <a:spLocks/>
              </p:cNvSpPr>
              <p:nvPr/>
            </p:nvSpPr>
            <p:spPr bwMode="auto">
              <a:xfrm>
                <a:off x="1908" y="3645"/>
                <a:ext cx="45" cy="16"/>
              </a:xfrm>
              <a:custGeom>
                <a:avLst/>
                <a:gdLst>
                  <a:gd name="T0" fmla="*/ 39 w 39"/>
                  <a:gd name="T1" fmla="*/ 6 h 14"/>
                  <a:gd name="T2" fmla="*/ 20 w 39"/>
                  <a:gd name="T3" fmla="*/ 1 h 14"/>
                  <a:gd name="T4" fmla="*/ 0 w 39"/>
                  <a:gd name="T5" fmla="*/ 8 h 14"/>
                  <a:gd name="T6" fmla="*/ 20 w 39"/>
                  <a:gd name="T7" fmla="*/ 13 h 14"/>
                  <a:gd name="T8" fmla="*/ 39 w 39"/>
                  <a:gd name="T9" fmla="*/ 6 h 14"/>
                </a:gdLst>
                <a:ahLst/>
                <a:cxnLst>
                  <a:cxn ang="0">
                    <a:pos x="T0" y="T1"/>
                  </a:cxn>
                  <a:cxn ang="0">
                    <a:pos x="T2" y="T3"/>
                  </a:cxn>
                  <a:cxn ang="0">
                    <a:pos x="T4" y="T5"/>
                  </a:cxn>
                  <a:cxn ang="0">
                    <a:pos x="T6" y="T7"/>
                  </a:cxn>
                  <a:cxn ang="0">
                    <a:pos x="T8" y="T9"/>
                  </a:cxn>
                </a:cxnLst>
                <a:rect l="0" t="0" r="r" b="b"/>
                <a:pathLst>
                  <a:path w="39" h="14">
                    <a:moveTo>
                      <a:pt x="39" y="6"/>
                    </a:moveTo>
                    <a:cubicBezTo>
                      <a:pt x="39" y="3"/>
                      <a:pt x="30" y="0"/>
                      <a:pt x="20" y="1"/>
                    </a:cubicBezTo>
                    <a:cubicBezTo>
                      <a:pt x="9" y="1"/>
                      <a:pt x="0" y="4"/>
                      <a:pt x="0" y="8"/>
                    </a:cubicBezTo>
                    <a:cubicBezTo>
                      <a:pt x="0" y="11"/>
                      <a:pt x="9" y="14"/>
                      <a:pt x="20" y="13"/>
                    </a:cubicBezTo>
                    <a:cubicBezTo>
                      <a:pt x="30" y="13"/>
                      <a:pt x="39" y="10"/>
                      <a:pt x="39"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44" name="Freeform 364"/>
              <p:cNvSpPr>
                <a:spLocks/>
              </p:cNvSpPr>
              <p:nvPr/>
            </p:nvSpPr>
            <p:spPr bwMode="auto">
              <a:xfrm>
                <a:off x="1294" y="3670"/>
                <a:ext cx="41" cy="15"/>
              </a:xfrm>
              <a:custGeom>
                <a:avLst/>
                <a:gdLst>
                  <a:gd name="T0" fmla="*/ 35 w 35"/>
                  <a:gd name="T1" fmla="*/ 5 h 13"/>
                  <a:gd name="T2" fmla="*/ 17 w 35"/>
                  <a:gd name="T3" fmla="*/ 0 h 13"/>
                  <a:gd name="T4" fmla="*/ 0 w 35"/>
                  <a:gd name="T5" fmla="*/ 7 h 13"/>
                  <a:gd name="T6" fmla="*/ 17 w 35"/>
                  <a:gd name="T7" fmla="*/ 12 h 13"/>
                  <a:gd name="T8" fmla="*/ 35 w 35"/>
                  <a:gd name="T9" fmla="*/ 5 h 13"/>
                </a:gdLst>
                <a:ahLst/>
                <a:cxnLst>
                  <a:cxn ang="0">
                    <a:pos x="T0" y="T1"/>
                  </a:cxn>
                  <a:cxn ang="0">
                    <a:pos x="T2" y="T3"/>
                  </a:cxn>
                  <a:cxn ang="0">
                    <a:pos x="T4" y="T5"/>
                  </a:cxn>
                  <a:cxn ang="0">
                    <a:pos x="T6" y="T7"/>
                  </a:cxn>
                  <a:cxn ang="0">
                    <a:pos x="T8" y="T9"/>
                  </a:cxn>
                </a:cxnLst>
                <a:rect l="0" t="0" r="r" b="b"/>
                <a:pathLst>
                  <a:path w="35" h="13">
                    <a:moveTo>
                      <a:pt x="35" y="5"/>
                    </a:moveTo>
                    <a:cubicBezTo>
                      <a:pt x="35" y="2"/>
                      <a:pt x="27" y="0"/>
                      <a:pt x="17" y="0"/>
                    </a:cubicBezTo>
                    <a:cubicBezTo>
                      <a:pt x="8" y="0"/>
                      <a:pt x="0" y="3"/>
                      <a:pt x="0" y="7"/>
                    </a:cubicBezTo>
                    <a:cubicBezTo>
                      <a:pt x="0" y="10"/>
                      <a:pt x="8" y="13"/>
                      <a:pt x="17" y="12"/>
                    </a:cubicBezTo>
                    <a:cubicBezTo>
                      <a:pt x="27" y="12"/>
                      <a:pt x="35" y="9"/>
                      <a:pt x="35"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45" name="Freeform 365"/>
              <p:cNvSpPr>
                <a:spLocks/>
              </p:cNvSpPr>
              <p:nvPr/>
            </p:nvSpPr>
            <p:spPr bwMode="auto">
              <a:xfrm>
                <a:off x="442" y="3644"/>
                <a:ext cx="38" cy="14"/>
              </a:xfrm>
              <a:custGeom>
                <a:avLst/>
                <a:gdLst>
                  <a:gd name="T0" fmla="*/ 32 w 32"/>
                  <a:gd name="T1" fmla="*/ 5 h 12"/>
                  <a:gd name="T2" fmla="*/ 16 w 32"/>
                  <a:gd name="T3" fmla="*/ 0 h 12"/>
                  <a:gd name="T4" fmla="*/ 0 w 32"/>
                  <a:gd name="T5" fmla="*/ 7 h 12"/>
                  <a:gd name="T6" fmla="*/ 16 w 32"/>
                  <a:gd name="T7" fmla="*/ 12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4" y="0"/>
                      <a:pt x="16" y="0"/>
                    </a:cubicBezTo>
                    <a:cubicBezTo>
                      <a:pt x="7" y="0"/>
                      <a:pt x="0" y="3"/>
                      <a:pt x="0" y="7"/>
                    </a:cubicBezTo>
                    <a:cubicBezTo>
                      <a:pt x="0" y="10"/>
                      <a:pt x="7" y="12"/>
                      <a:pt x="16" y="12"/>
                    </a:cubicBezTo>
                    <a:cubicBezTo>
                      <a:pt x="24" y="11"/>
                      <a:pt x="32" y="8"/>
                      <a:pt x="32"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46" name="Freeform 366"/>
              <p:cNvSpPr>
                <a:spLocks/>
              </p:cNvSpPr>
              <p:nvPr/>
            </p:nvSpPr>
            <p:spPr bwMode="auto">
              <a:xfrm>
                <a:off x="536" y="3539"/>
                <a:ext cx="37" cy="15"/>
              </a:xfrm>
              <a:custGeom>
                <a:avLst/>
                <a:gdLst>
                  <a:gd name="T0" fmla="*/ 32 w 32"/>
                  <a:gd name="T1" fmla="*/ 6 h 13"/>
                  <a:gd name="T2" fmla="*/ 16 w 32"/>
                  <a:gd name="T3" fmla="*/ 1 h 13"/>
                  <a:gd name="T4" fmla="*/ 0 w 32"/>
                  <a:gd name="T5" fmla="*/ 8 h 13"/>
                  <a:gd name="T6" fmla="*/ 16 w 32"/>
                  <a:gd name="T7" fmla="*/ 13 h 13"/>
                  <a:gd name="T8" fmla="*/ 32 w 32"/>
                  <a:gd name="T9" fmla="*/ 6 h 13"/>
                </a:gdLst>
                <a:ahLst/>
                <a:cxnLst>
                  <a:cxn ang="0">
                    <a:pos x="T0" y="T1"/>
                  </a:cxn>
                  <a:cxn ang="0">
                    <a:pos x="T2" y="T3"/>
                  </a:cxn>
                  <a:cxn ang="0">
                    <a:pos x="T4" y="T5"/>
                  </a:cxn>
                  <a:cxn ang="0">
                    <a:pos x="T6" y="T7"/>
                  </a:cxn>
                  <a:cxn ang="0">
                    <a:pos x="T8" y="T9"/>
                  </a:cxn>
                </a:cxnLst>
                <a:rect l="0" t="0" r="r" b="b"/>
                <a:pathLst>
                  <a:path w="32" h="13">
                    <a:moveTo>
                      <a:pt x="32" y="6"/>
                    </a:moveTo>
                    <a:cubicBezTo>
                      <a:pt x="32" y="3"/>
                      <a:pt x="25" y="0"/>
                      <a:pt x="16" y="1"/>
                    </a:cubicBezTo>
                    <a:cubicBezTo>
                      <a:pt x="7" y="1"/>
                      <a:pt x="0" y="4"/>
                      <a:pt x="0" y="8"/>
                    </a:cubicBezTo>
                    <a:cubicBezTo>
                      <a:pt x="0" y="11"/>
                      <a:pt x="7" y="13"/>
                      <a:pt x="16" y="13"/>
                    </a:cubicBezTo>
                    <a:cubicBezTo>
                      <a:pt x="25" y="12"/>
                      <a:pt x="32" y="9"/>
                      <a:pt x="3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47" name="Freeform 367"/>
              <p:cNvSpPr>
                <a:spLocks/>
              </p:cNvSpPr>
              <p:nvPr/>
            </p:nvSpPr>
            <p:spPr bwMode="auto">
              <a:xfrm>
                <a:off x="820" y="3587"/>
                <a:ext cx="40" cy="15"/>
              </a:xfrm>
              <a:custGeom>
                <a:avLst/>
                <a:gdLst>
                  <a:gd name="T0" fmla="*/ 34 w 34"/>
                  <a:gd name="T1" fmla="*/ 5 h 13"/>
                  <a:gd name="T2" fmla="*/ 17 w 34"/>
                  <a:gd name="T3" fmla="*/ 0 h 13"/>
                  <a:gd name="T4" fmla="*/ 0 w 34"/>
                  <a:gd name="T5" fmla="*/ 7 h 13"/>
                  <a:gd name="T6" fmla="*/ 17 w 34"/>
                  <a:gd name="T7" fmla="*/ 12 h 13"/>
                  <a:gd name="T8" fmla="*/ 34 w 34"/>
                  <a:gd name="T9" fmla="*/ 5 h 13"/>
                </a:gdLst>
                <a:ahLst/>
                <a:cxnLst>
                  <a:cxn ang="0">
                    <a:pos x="T0" y="T1"/>
                  </a:cxn>
                  <a:cxn ang="0">
                    <a:pos x="T2" y="T3"/>
                  </a:cxn>
                  <a:cxn ang="0">
                    <a:pos x="T4" y="T5"/>
                  </a:cxn>
                  <a:cxn ang="0">
                    <a:pos x="T6" y="T7"/>
                  </a:cxn>
                  <a:cxn ang="0">
                    <a:pos x="T8" y="T9"/>
                  </a:cxn>
                </a:cxnLst>
                <a:rect l="0" t="0" r="r" b="b"/>
                <a:pathLst>
                  <a:path w="34" h="13">
                    <a:moveTo>
                      <a:pt x="34" y="5"/>
                    </a:moveTo>
                    <a:cubicBezTo>
                      <a:pt x="34" y="2"/>
                      <a:pt x="26" y="0"/>
                      <a:pt x="17" y="0"/>
                    </a:cubicBezTo>
                    <a:cubicBezTo>
                      <a:pt x="7" y="1"/>
                      <a:pt x="0" y="4"/>
                      <a:pt x="0" y="7"/>
                    </a:cubicBezTo>
                    <a:cubicBezTo>
                      <a:pt x="0" y="10"/>
                      <a:pt x="7" y="13"/>
                      <a:pt x="17" y="12"/>
                    </a:cubicBezTo>
                    <a:cubicBezTo>
                      <a:pt x="26" y="12"/>
                      <a:pt x="34" y="9"/>
                      <a:pt x="34"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48" name="Freeform 368"/>
              <p:cNvSpPr>
                <a:spLocks/>
              </p:cNvSpPr>
              <p:nvPr/>
            </p:nvSpPr>
            <p:spPr bwMode="auto">
              <a:xfrm>
                <a:off x="1242" y="3568"/>
                <a:ext cx="42" cy="15"/>
              </a:xfrm>
              <a:custGeom>
                <a:avLst/>
                <a:gdLst>
                  <a:gd name="T0" fmla="*/ 36 w 36"/>
                  <a:gd name="T1" fmla="*/ 5 h 13"/>
                  <a:gd name="T2" fmla="*/ 18 w 36"/>
                  <a:gd name="T3" fmla="*/ 0 h 13"/>
                  <a:gd name="T4" fmla="*/ 0 w 36"/>
                  <a:gd name="T5" fmla="*/ 7 h 13"/>
                  <a:gd name="T6" fmla="*/ 18 w 36"/>
                  <a:gd name="T7" fmla="*/ 12 h 13"/>
                  <a:gd name="T8" fmla="*/ 36 w 36"/>
                  <a:gd name="T9" fmla="*/ 5 h 13"/>
                </a:gdLst>
                <a:ahLst/>
                <a:cxnLst>
                  <a:cxn ang="0">
                    <a:pos x="T0" y="T1"/>
                  </a:cxn>
                  <a:cxn ang="0">
                    <a:pos x="T2" y="T3"/>
                  </a:cxn>
                  <a:cxn ang="0">
                    <a:pos x="T4" y="T5"/>
                  </a:cxn>
                  <a:cxn ang="0">
                    <a:pos x="T6" y="T7"/>
                  </a:cxn>
                  <a:cxn ang="0">
                    <a:pos x="T8" y="T9"/>
                  </a:cxn>
                </a:cxnLst>
                <a:rect l="0" t="0" r="r" b="b"/>
                <a:pathLst>
                  <a:path w="36" h="13">
                    <a:moveTo>
                      <a:pt x="36" y="5"/>
                    </a:moveTo>
                    <a:cubicBezTo>
                      <a:pt x="36" y="2"/>
                      <a:pt x="28" y="0"/>
                      <a:pt x="18" y="0"/>
                    </a:cubicBezTo>
                    <a:cubicBezTo>
                      <a:pt x="8" y="1"/>
                      <a:pt x="0" y="4"/>
                      <a:pt x="0" y="7"/>
                    </a:cubicBezTo>
                    <a:cubicBezTo>
                      <a:pt x="0" y="10"/>
                      <a:pt x="8" y="13"/>
                      <a:pt x="18" y="12"/>
                    </a:cubicBezTo>
                    <a:cubicBezTo>
                      <a:pt x="28" y="12"/>
                      <a:pt x="36" y="9"/>
                      <a:pt x="36"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49" name="Freeform 369"/>
              <p:cNvSpPr>
                <a:spLocks/>
              </p:cNvSpPr>
              <p:nvPr/>
            </p:nvSpPr>
            <p:spPr bwMode="auto">
              <a:xfrm>
                <a:off x="5230" y="3463"/>
                <a:ext cx="66" cy="19"/>
              </a:xfrm>
              <a:custGeom>
                <a:avLst/>
                <a:gdLst>
                  <a:gd name="T0" fmla="*/ 56 w 56"/>
                  <a:gd name="T1" fmla="*/ 7 h 17"/>
                  <a:gd name="T2" fmla="*/ 28 w 56"/>
                  <a:gd name="T3" fmla="*/ 1 h 17"/>
                  <a:gd name="T4" fmla="*/ 0 w 56"/>
                  <a:gd name="T5" fmla="*/ 10 h 17"/>
                  <a:gd name="T6" fmla="*/ 28 w 56"/>
                  <a:gd name="T7" fmla="*/ 16 h 17"/>
                  <a:gd name="T8" fmla="*/ 56 w 56"/>
                  <a:gd name="T9" fmla="*/ 7 h 17"/>
                </a:gdLst>
                <a:ahLst/>
                <a:cxnLst>
                  <a:cxn ang="0">
                    <a:pos x="T0" y="T1"/>
                  </a:cxn>
                  <a:cxn ang="0">
                    <a:pos x="T2" y="T3"/>
                  </a:cxn>
                  <a:cxn ang="0">
                    <a:pos x="T4" y="T5"/>
                  </a:cxn>
                  <a:cxn ang="0">
                    <a:pos x="T6" y="T7"/>
                  </a:cxn>
                  <a:cxn ang="0">
                    <a:pos x="T8" y="T9"/>
                  </a:cxn>
                </a:cxnLst>
                <a:rect l="0" t="0" r="r" b="b"/>
                <a:pathLst>
                  <a:path w="56" h="17">
                    <a:moveTo>
                      <a:pt x="56" y="7"/>
                    </a:moveTo>
                    <a:cubicBezTo>
                      <a:pt x="56" y="3"/>
                      <a:pt x="43" y="0"/>
                      <a:pt x="28" y="1"/>
                    </a:cubicBezTo>
                    <a:cubicBezTo>
                      <a:pt x="12" y="1"/>
                      <a:pt x="0" y="5"/>
                      <a:pt x="0" y="10"/>
                    </a:cubicBezTo>
                    <a:cubicBezTo>
                      <a:pt x="0" y="14"/>
                      <a:pt x="12" y="17"/>
                      <a:pt x="28" y="16"/>
                    </a:cubicBezTo>
                    <a:cubicBezTo>
                      <a:pt x="43" y="15"/>
                      <a:pt x="56" y="11"/>
                      <a:pt x="56"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50" name="Freeform 370"/>
              <p:cNvSpPr>
                <a:spLocks/>
              </p:cNvSpPr>
              <p:nvPr/>
            </p:nvSpPr>
            <p:spPr bwMode="auto">
              <a:xfrm>
                <a:off x="3790" y="3485"/>
                <a:ext cx="55" cy="18"/>
              </a:xfrm>
              <a:custGeom>
                <a:avLst/>
                <a:gdLst>
                  <a:gd name="T0" fmla="*/ 48 w 48"/>
                  <a:gd name="T1" fmla="*/ 7 h 16"/>
                  <a:gd name="T2" fmla="*/ 24 w 48"/>
                  <a:gd name="T3" fmla="*/ 1 h 16"/>
                  <a:gd name="T4" fmla="*/ 0 w 48"/>
                  <a:gd name="T5" fmla="*/ 9 h 16"/>
                  <a:gd name="T6" fmla="*/ 24 w 48"/>
                  <a:gd name="T7" fmla="*/ 15 h 16"/>
                  <a:gd name="T8" fmla="*/ 48 w 48"/>
                  <a:gd name="T9" fmla="*/ 7 h 16"/>
                </a:gdLst>
                <a:ahLst/>
                <a:cxnLst>
                  <a:cxn ang="0">
                    <a:pos x="T0" y="T1"/>
                  </a:cxn>
                  <a:cxn ang="0">
                    <a:pos x="T2" y="T3"/>
                  </a:cxn>
                  <a:cxn ang="0">
                    <a:pos x="T4" y="T5"/>
                  </a:cxn>
                  <a:cxn ang="0">
                    <a:pos x="T6" y="T7"/>
                  </a:cxn>
                  <a:cxn ang="0">
                    <a:pos x="T8" y="T9"/>
                  </a:cxn>
                </a:cxnLst>
                <a:rect l="0" t="0" r="r" b="b"/>
                <a:pathLst>
                  <a:path w="48" h="16">
                    <a:moveTo>
                      <a:pt x="48" y="7"/>
                    </a:moveTo>
                    <a:cubicBezTo>
                      <a:pt x="48" y="3"/>
                      <a:pt x="37" y="0"/>
                      <a:pt x="24" y="1"/>
                    </a:cubicBezTo>
                    <a:cubicBezTo>
                      <a:pt x="11" y="1"/>
                      <a:pt x="0" y="5"/>
                      <a:pt x="0" y="9"/>
                    </a:cubicBezTo>
                    <a:cubicBezTo>
                      <a:pt x="0" y="13"/>
                      <a:pt x="11" y="16"/>
                      <a:pt x="24" y="15"/>
                    </a:cubicBezTo>
                    <a:cubicBezTo>
                      <a:pt x="37" y="14"/>
                      <a:pt x="48" y="11"/>
                      <a:pt x="4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51" name="Freeform 371"/>
              <p:cNvSpPr>
                <a:spLocks/>
              </p:cNvSpPr>
              <p:nvPr/>
            </p:nvSpPr>
            <p:spPr bwMode="auto">
              <a:xfrm>
                <a:off x="2393" y="3635"/>
                <a:ext cx="47" cy="16"/>
              </a:xfrm>
              <a:custGeom>
                <a:avLst/>
                <a:gdLst>
                  <a:gd name="T0" fmla="*/ 40 w 40"/>
                  <a:gd name="T1" fmla="*/ 6 h 14"/>
                  <a:gd name="T2" fmla="*/ 20 w 40"/>
                  <a:gd name="T3" fmla="*/ 1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1"/>
                    </a:cubicBezTo>
                    <a:cubicBezTo>
                      <a:pt x="9" y="1"/>
                      <a:pt x="0" y="4"/>
                      <a:pt x="0" y="8"/>
                    </a:cubicBezTo>
                    <a:cubicBezTo>
                      <a:pt x="0" y="12"/>
                      <a:pt x="9" y="14"/>
                      <a:pt x="20" y="14"/>
                    </a:cubicBezTo>
                    <a:cubicBezTo>
                      <a:pt x="31" y="13"/>
                      <a:pt x="40" y="10"/>
                      <a:pt x="40"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52" name="Freeform 372"/>
              <p:cNvSpPr>
                <a:spLocks/>
              </p:cNvSpPr>
              <p:nvPr/>
            </p:nvSpPr>
            <p:spPr bwMode="auto">
              <a:xfrm>
                <a:off x="653" y="3808"/>
                <a:ext cx="38" cy="15"/>
              </a:xfrm>
              <a:custGeom>
                <a:avLst/>
                <a:gdLst>
                  <a:gd name="T0" fmla="*/ 33 w 33"/>
                  <a:gd name="T1" fmla="*/ 6 h 13"/>
                  <a:gd name="T2" fmla="*/ 16 w 33"/>
                  <a:gd name="T3" fmla="*/ 0 h 13"/>
                  <a:gd name="T4" fmla="*/ 0 w 33"/>
                  <a:gd name="T5" fmla="*/ 7 h 13"/>
                  <a:gd name="T6" fmla="*/ 16 w 33"/>
                  <a:gd name="T7" fmla="*/ 12 h 13"/>
                  <a:gd name="T8" fmla="*/ 33 w 33"/>
                  <a:gd name="T9" fmla="*/ 6 h 13"/>
                </a:gdLst>
                <a:ahLst/>
                <a:cxnLst>
                  <a:cxn ang="0">
                    <a:pos x="T0" y="T1"/>
                  </a:cxn>
                  <a:cxn ang="0">
                    <a:pos x="T2" y="T3"/>
                  </a:cxn>
                  <a:cxn ang="0">
                    <a:pos x="T4" y="T5"/>
                  </a:cxn>
                  <a:cxn ang="0">
                    <a:pos x="T6" y="T7"/>
                  </a:cxn>
                  <a:cxn ang="0">
                    <a:pos x="T8" y="T9"/>
                  </a:cxn>
                </a:cxnLst>
                <a:rect l="0" t="0" r="r" b="b"/>
                <a:pathLst>
                  <a:path w="33" h="13">
                    <a:moveTo>
                      <a:pt x="33" y="6"/>
                    </a:moveTo>
                    <a:cubicBezTo>
                      <a:pt x="33" y="2"/>
                      <a:pt x="25" y="0"/>
                      <a:pt x="16" y="0"/>
                    </a:cubicBezTo>
                    <a:cubicBezTo>
                      <a:pt x="7" y="1"/>
                      <a:pt x="0" y="4"/>
                      <a:pt x="0" y="7"/>
                    </a:cubicBezTo>
                    <a:cubicBezTo>
                      <a:pt x="0" y="10"/>
                      <a:pt x="7" y="13"/>
                      <a:pt x="16" y="12"/>
                    </a:cubicBezTo>
                    <a:cubicBezTo>
                      <a:pt x="25" y="12"/>
                      <a:pt x="33" y="9"/>
                      <a:pt x="33"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53" name="Freeform 373"/>
              <p:cNvSpPr>
                <a:spLocks/>
              </p:cNvSpPr>
              <p:nvPr/>
            </p:nvSpPr>
            <p:spPr bwMode="auto">
              <a:xfrm>
                <a:off x="1423" y="3835"/>
                <a:ext cx="43"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2"/>
                      <a:pt x="28" y="0"/>
                      <a:pt x="18" y="0"/>
                    </a:cubicBezTo>
                    <a:cubicBezTo>
                      <a:pt x="8" y="0"/>
                      <a:pt x="0" y="3"/>
                      <a:pt x="0" y="7"/>
                    </a:cubicBezTo>
                    <a:cubicBezTo>
                      <a:pt x="0" y="10"/>
                      <a:pt x="8" y="13"/>
                      <a:pt x="18" y="13"/>
                    </a:cubicBezTo>
                    <a:cubicBezTo>
                      <a:pt x="28" y="12"/>
                      <a:pt x="36" y="9"/>
                      <a:pt x="36"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54" name="Freeform 374"/>
              <p:cNvSpPr>
                <a:spLocks/>
              </p:cNvSpPr>
              <p:nvPr/>
            </p:nvSpPr>
            <p:spPr bwMode="auto">
              <a:xfrm>
                <a:off x="935" y="3863"/>
                <a:ext cx="39" cy="15"/>
              </a:xfrm>
              <a:custGeom>
                <a:avLst/>
                <a:gdLst>
                  <a:gd name="T0" fmla="*/ 34 w 34"/>
                  <a:gd name="T1" fmla="*/ 6 h 13"/>
                  <a:gd name="T2" fmla="*/ 17 w 34"/>
                  <a:gd name="T3" fmla="*/ 1 h 13"/>
                  <a:gd name="T4" fmla="*/ 0 w 34"/>
                  <a:gd name="T5" fmla="*/ 7 h 13"/>
                  <a:gd name="T6" fmla="*/ 17 w 34"/>
                  <a:gd name="T7" fmla="*/ 13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3"/>
                      <a:pt x="26" y="0"/>
                      <a:pt x="17" y="1"/>
                    </a:cubicBezTo>
                    <a:cubicBezTo>
                      <a:pt x="7" y="1"/>
                      <a:pt x="0" y="4"/>
                      <a:pt x="0" y="7"/>
                    </a:cubicBezTo>
                    <a:cubicBezTo>
                      <a:pt x="0" y="10"/>
                      <a:pt x="7" y="13"/>
                      <a:pt x="17" y="13"/>
                    </a:cubicBezTo>
                    <a:cubicBezTo>
                      <a:pt x="26" y="12"/>
                      <a:pt x="34" y="10"/>
                      <a:pt x="34"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55" name="Freeform 375"/>
              <p:cNvSpPr>
                <a:spLocks/>
              </p:cNvSpPr>
              <p:nvPr/>
            </p:nvSpPr>
            <p:spPr bwMode="auto">
              <a:xfrm>
                <a:off x="445" y="3923"/>
                <a:ext cx="38" cy="14"/>
              </a:xfrm>
              <a:custGeom>
                <a:avLst/>
                <a:gdLst>
                  <a:gd name="T0" fmla="*/ 32 w 32"/>
                  <a:gd name="T1" fmla="*/ 6 h 12"/>
                  <a:gd name="T2" fmla="*/ 16 w 32"/>
                  <a:gd name="T3" fmla="*/ 0 h 12"/>
                  <a:gd name="T4" fmla="*/ 0 w 32"/>
                  <a:gd name="T5" fmla="*/ 7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8" y="0"/>
                      <a:pt x="0" y="3"/>
                      <a:pt x="0" y="7"/>
                    </a:cubicBezTo>
                    <a:cubicBezTo>
                      <a:pt x="0" y="10"/>
                      <a:pt x="8" y="12"/>
                      <a:pt x="16" y="12"/>
                    </a:cubicBezTo>
                    <a:cubicBezTo>
                      <a:pt x="25" y="12"/>
                      <a:pt x="32" y="9"/>
                      <a:pt x="3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56" name="Freeform 376"/>
              <p:cNvSpPr>
                <a:spLocks/>
              </p:cNvSpPr>
              <p:nvPr/>
            </p:nvSpPr>
            <p:spPr bwMode="auto">
              <a:xfrm>
                <a:off x="193" y="3750"/>
                <a:ext cx="36" cy="14"/>
              </a:xfrm>
              <a:custGeom>
                <a:avLst/>
                <a:gdLst>
                  <a:gd name="T0" fmla="*/ 31 w 31"/>
                  <a:gd name="T1" fmla="*/ 5 h 12"/>
                  <a:gd name="T2" fmla="*/ 15 w 31"/>
                  <a:gd name="T3" fmla="*/ 0 h 12"/>
                  <a:gd name="T4" fmla="*/ 0 w 31"/>
                  <a:gd name="T5" fmla="*/ 6 h 12"/>
                  <a:gd name="T6" fmla="*/ 15 w 31"/>
                  <a:gd name="T7" fmla="*/ 12 h 12"/>
                  <a:gd name="T8" fmla="*/ 31 w 31"/>
                  <a:gd name="T9" fmla="*/ 5 h 12"/>
                </a:gdLst>
                <a:ahLst/>
                <a:cxnLst>
                  <a:cxn ang="0">
                    <a:pos x="T0" y="T1"/>
                  </a:cxn>
                  <a:cxn ang="0">
                    <a:pos x="T2" y="T3"/>
                  </a:cxn>
                  <a:cxn ang="0">
                    <a:pos x="T4" y="T5"/>
                  </a:cxn>
                  <a:cxn ang="0">
                    <a:pos x="T6" y="T7"/>
                  </a:cxn>
                  <a:cxn ang="0">
                    <a:pos x="T8" y="T9"/>
                  </a:cxn>
                </a:cxnLst>
                <a:rect l="0" t="0" r="r" b="b"/>
                <a:pathLst>
                  <a:path w="31" h="12">
                    <a:moveTo>
                      <a:pt x="31" y="5"/>
                    </a:moveTo>
                    <a:cubicBezTo>
                      <a:pt x="31" y="2"/>
                      <a:pt x="24" y="0"/>
                      <a:pt x="15" y="0"/>
                    </a:cubicBezTo>
                    <a:cubicBezTo>
                      <a:pt x="6" y="0"/>
                      <a:pt x="0" y="3"/>
                      <a:pt x="0" y="6"/>
                    </a:cubicBezTo>
                    <a:cubicBezTo>
                      <a:pt x="0" y="9"/>
                      <a:pt x="6" y="12"/>
                      <a:pt x="15" y="12"/>
                    </a:cubicBezTo>
                    <a:cubicBezTo>
                      <a:pt x="24" y="11"/>
                      <a:pt x="31" y="8"/>
                      <a:pt x="31"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57" name="Freeform 377"/>
              <p:cNvSpPr>
                <a:spLocks/>
              </p:cNvSpPr>
              <p:nvPr/>
            </p:nvSpPr>
            <p:spPr bwMode="auto">
              <a:xfrm>
                <a:off x="1908" y="3809"/>
                <a:ext cx="45" cy="15"/>
              </a:xfrm>
              <a:custGeom>
                <a:avLst/>
                <a:gdLst>
                  <a:gd name="T0" fmla="*/ 39 w 39"/>
                  <a:gd name="T1" fmla="*/ 6 h 13"/>
                  <a:gd name="T2" fmla="*/ 20 w 39"/>
                  <a:gd name="T3" fmla="*/ 0 h 13"/>
                  <a:gd name="T4" fmla="*/ 0 w 39"/>
                  <a:gd name="T5" fmla="*/ 7 h 13"/>
                  <a:gd name="T6" fmla="*/ 20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2"/>
                      <a:pt x="30" y="0"/>
                      <a:pt x="20" y="0"/>
                    </a:cubicBezTo>
                    <a:cubicBezTo>
                      <a:pt x="9" y="1"/>
                      <a:pt x="0" y="4"/>
                      <a:pt x="0" y="7"/>
                    </a:cubicBezTo>
                    <a:cubicBezTo>
                      <a:pt x="0" y="11"/>
                      <a:pt x="9" y="13"/>
                      <a:pt x="20" y="13"/>
                    </a:cubicBezTo>
                    <a:cubicBezTo>
                      <a:pt x="30" y="13"/>
                      <a:pt x="39" y="10"/>
                      <a:pt x="39"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58" name="Freeform 378"/>
              <p:cNvSpPr>
                <a:spLocks/>
              </p:cNvSpPr>
              <p:nvPr/>
            </p:nvSpPr>
            <p:spPr bwMode="auto">
              <a:xfrm>
                <a:off x="1582" y="3874"/>
                <a:ext cx="43" cy="17"/>
              </a:xfrm>
              <a:custGeom>
                <a:avLst/>
                <a:gdLst>
                  <a:gd name="T0" fmla="*/ 37 w 37"/>
                  <a:gd name="T1" fmla="*/ 6 h 14"/>
                  <a:gd name="T2" fmla="*/ 18 w 37"/>
                  <a:gd name="T3" fmla="*/ 1 h 14"/>
                  <a:gd name="T4" fmla="*/ 0 w 37"/>
                  <a:gd name="T5" fmla="*/ 7 h 14"/>
                  <a:gd name="T6" fmla="*/ 18 w 37"/>
                  <a:gd name="T7" fmla="*/ 13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8" y="1"/>
                    </a:cubicBezTo>
                    <a:cubicBezTo>
                      <a:pt x="8" y="1"/>
                      <a:pt x="0" y="4"/>
                      <a:pt x="0" y="7"/>
                    </a:cubicBezTo>
                    <a:cubicBezTo>
                      <a:pt x="0" y="11"/>
                      <a:pt x="8" y="14"/>
                      <a:pt x="18" y="13"/>
                    </a:cubicBezTo>
                    <a:cubicBezTo>
                      <a:pt x="29" y="13"/>
                      <a:pt x="37" y="10"/>
                      <a:pt x="37"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59" name="Freeform 379"/>
              <p:cNvSpPr>
                <a:spLocks/>
              </p:cNvSpPr>
              <p:nvPr/>
            </p:nvSpPr>
            <p:spPr bwMode="auto">
              <a:xfrm>
                <a:off x="1423" y="3921"/>
                <a:ext cx="43" cy="15"/>
              </a:xfrm>
              <a:custGeom>
                <a:avLst/>
                <a:gdLst>
                  <a:gd name="T0" fmla="*/ 36 w 36"/>
                  <a:gd name="T1" fmla="*/ 6 h 13"/>
                  <a:gd name="T2" fmla="*/ 18 w 36"/>
                  <a:gd name="T3" fmla="*/ 0 h 13"/>
                  <a:gd name="T4" fmla="*/ 0 w 36"/>
                  <a:gd name="T5" fmla="*/ 7 h 13"/>
                  <a:gd name="T6" fmla="*/ 18 w 36"/>
                  <a:gd name="T7" fmla="*/ 12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2"/>
                      <a:pt x="28" y="0"/>
                      <a:pt x="18" y="0"/>
                    </a:cubicBezTo>
                    <a:cubicBezTo>
                      <a:pt x="8" y="0"/>
                      <a:pt x="0" y="3"/>
                      <a:pt x="0" y="7"/>
                    </a:cubicBezTo>
                    <a:cubicBezTo>
                      <a:pt x="0" y="10"/>
                      <a:pt x="8" y="13"/>
                      <a:pt x="18" y="12"/>
                    </a:cubicBezTo>
                    <a:cubicBezTo>
                      <a:pt x="28" y="12"/>
                      <a:pt x="36" y="9"/>
                      <a:pt x="36"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60" name="Freeform 380"/>
              <p:cNvSpPr>
                <a:spLocks/>
              </p:cNvSpPr>
              <p:nvPr/>
            </p:nvSpPr>
            <p:spPr bwMode="auto">
              <a:xfrm>
                <a:off x="1171" y="4002"/>
                <a:ext cx="41" cy="14"/>
              </a:xfrm>
              <a:custGeom>
                <a:avLst/>
                <a:gdLst>
                  <a:gd name="T0" fmla="*/ 36 w 36"/>
                  <a:gd name="T1" fmla="*/ 6 h 12"/>
                  <a:gd name="T2" fmla="*/ 18 w 36"/>
                  <a:gd name="T3" fmla="*/ 0 h 12"/>
                  <a:gd name="T4" fmla="*/ 0 w 36"/>
                  <a:gd name="T5" fmla="*/ 6 h 12"/>
                  <a:gd name="T6" fmla="*/ 18 w 36"/>
                  <a:gd name="T7" fmla="*/ 12 h 12"/>
                  <a:gd name="T8" fmla="*/ 36 w 36"/>
                  <a:gd name="T9" fmla="*/ 6 h 12"/>
                </a:gdLst>
                <a:ahLst/>
                <a:cxnLst>
                  <a:cxn ang="0">
                    <a:pos x="T0" y="T1"/>
                  </a:cxn>
                  <a:cxn ang="0">
                    <a:pos x="T2" y="T3"/>
                  </a:cxn>
                  <a:cxn ang="0">
                    <a:pos x="T4" y="T5"/>
                  </a:cxn>
                  <a:cxn ang="0">
                    <a:pos x="T6" y="T7"/>
                  </a:cxn>
                  <a:cxn ang="0">
                    <a:pos x="T8" y="T9"/>
                  </a:cxn>
                </a:cxnLst>
                <a:rect l="0" t="0" r="r" b="b"/>
                <a:pathLst>
                  <a:path w="36" h="12">
                    <a:moveTo>
                      <a:pt x="36" y="6"/>
                    </a:moveTo>
                    <a:cubicBezTo>
                      <a:pt x="36" y="2"/>
                      <a:pt x="28" y="0"/>
                      <a:pt x="18" y="0"/>
                    </a:cubicBezTo>
                    <a:cubicBezTo>
                      <a:pt x="8" y="0"/>
                      <a:pt x="0" y="3"/>
                      <a:pt x="0" y="6"/>
                    </a:cubicBezTo>
                    <a:cubicBezTo>
                      <a:pt x="0" y="10"/>
                      <a:pt x="8" y="12"/>
                      <a:pt x="18" y="12"/>
                    </a:cubicBezTo>
                    <a:cubicBezTo>
                      <a:pt x="28" y="12"/>
                      <a:pt x="36" y="9"/>
                      <a:pt x="36"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61" name="Freeform 381"/>
              <p:cNvSpPr>
                <a:spLocks/>
              </p:cNvSpPr>
              <p:nvPr/>
            </p:nvSpPr>
            <p:spPr bwMode="auto">
              <a:xfrm>
                <a:off x="419" y="4050"/>
                <a:ext cx="37" cy="13"/>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4" y="0"/>
                      <a:pt x="16" y="0"/>
                    </a:cubicBezTo>
                    <a:cubicBezTo>
                      <a:pt x="7" y="0"/>
                      <a:pt x="0" y="3"/>
                      <a:pt x="0" y="6"/>
                    </a:cubicBezTo>
                    <a:cubicBezTo>
                      <a:pt x="0" y="9"/>
                      <a:pt x="7" y="12"/>
                      <a:pt x="16" y="12"/>
                    </a:cubicBezTo>
                    <a:cubicBezTo>
                      <a:pt x="24" y="12"/>
                      <a:pt x="32" y="9"/>
                      <a:pt x="3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62" name="Freeform 382"/>
              <p:cNvSpPr>
                <a:spLocks/>
              </p:cNvSpPr>
              <p:nvPr/>
            </p:nvSpPr>
            <p:spPr bwMode="auto">
              <a:xfrm>
                <a:off x="917" y="4110"/>
                <a:ext cx="40" cy="13"/>
              </a:xfrm>
              <a:custGeom>
                <a:avLst/>
                <a:gdLst>
                  <a:gd name="T0" fmla="*/ 34 w 34"/>
                  <a:gd name="T1" fmla="*/ 5 h 12"/>
                  <a:gd name="T2" fmla="*/ 17 w 34"/>
                  <a:gd name="T3" fmla="*/ 0 h 12"/>
                  <a:gd name="T4" fmla="*/ 0 w 34"/>
                  <a:gd name="T5" fmla="*/ 6 h 12"/>
                  <a:gd name="T6" fmla="*/ 17 w 34"/>
                  <a:gd name="T7" fmla="*/ 12 h 12"/>
                  <a:gd name="T8" fmla="*/ 34 w 34"/>
                  <a:gd name="T9" fmla="*/ 5 h 12"/>
                </a:gdLst>
                <a:ahLst/>
                <a:cxnLst>
                  <a:cxn ang="0">
                    <a:pos x="T0" y="T1"/>
                  </a:cxn>
                  <a:cxn ang="0">
                    <a:pos x="T2" y="T3"/>
                  </a:cxn>
                  <a:cxn ang="0">
                    <a:pos x="T4" y="T5"/>
                  </a:cxn>
                  <a:cxn ang="0">
                    <a:pos x="T6" y="T7"/>
                  </a:cxn>
                  <a:cxn ang="0">
                    <a:pos x="T8" y="T9"/>
                  </a:cxn>
                </a:cxnLst>
                <a:rect l="0" t="0" r="r" b="b"/>
                <a:pathLst>
                  <a:path w="34" h="12">
                    <a:moveTo>
                      <a:pt x="34" y="5"/>
                    </a:moveTo>
                    <a:cubicBezTo>
                      <a:pt x="34" y="2"/>
                      <a:pt x="27" y="0"/>
                      <a:pt x="17" y="0"/>
                    </a:cubicBezTo>
                    <a:cubicBezTo>
                      <a:pt x="8" y="0"/>
                      <a:pt x="0" y="3"/>
                      <a:pt x="0" y="6"/>
                    </a:cubicBezTo>
                    <a:cubicBezTo>
                      <a:pt x="0" y="9"/>
                      <a:pt x="8" y="12"/>
                      <a:pt x="17" y="12"/>
                    </a:cubicBezTo>
                    <a:cubicBezTo>
                      <a:pt x="27" y="12"/>
                      <a:pt x="34" y="9"/>
                      <a:pt x="34"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63" name="Freeform 383"/>
              <p:cNvSpPr>
                <a:spLocks/>
              </p:cNvSpPr>
              <p:nvPr/>
            </p:nvSpPr>
            <p:spPr bwMode="auto">
              <a:xfrm>
                <a:off x="1372" y="4150"/>
                <a:ext cx="41"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3"/>
                      <a:pt x="28" y="0"/>
                      <a:pt x="18" y="0"/>
                    </a:cubicBezTo>
                    <a:cubicBezTo>
                      <a:pt x="8" y="0"/>
                      <a:pt x="0" y="3"/>
                      <a:pt x="0" y="7"/>
                    </a:cubicBezTo>
                    <a:cubicBezTo>
                      <a:pt x="0" y="10"/>
                      <a:pt x="8" y="13"/>
                      <a:pt x="18" y="13"/>
                    </a:cubicBezTo>
                    <a:cubicBezTo>
                      <a:pt x="28" y="12"/>
                      <a:pt x="36" y="10"/>
                      <a:pt x="36"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64" name="Oval 384"/>
              <p:cNvSpPr>
                <a:spLocks noChangeArrowheads="1"/>
              </p:cNvSpPr>
              <p:nvPr/>
            </p:nvSpPr>
            <p:spPr bwMode="auto">
              <a:xfrm>
                <a:off x="442" y="4215"/>
                <a:ext cx="38" cy="13"/>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65" name="Freeform 385"/>
              <p:cNvSpPr>
                <a:spLocks/>
              </p:cNvSpPr>
              <p:nvPr/>
            </p:nvSpPr>
            <p:spPr bwMode="auto">
              <a:xfrm>
                <a:off x="105" y="4201"/>
                <a:ext cx="34" cy="14"/>
              </a:xfrm>
              <a:custGeom>
                <a:avLst/>
                <a:gdLst>
                  <a:gd name="T0" fmla="*/ 30 w 30"/>
                  <a:gd name="T1" fmla="*/ 6 h 12"/>
                  <a:gd name="T2" fmla="*/ 15 w 30"/>
                  <a:gd name="T3" fmla="*/ 0 h 12"/>
                  <a:gd name="T4" fmla="*/ 0 w 30"/>
                  <a:gd name="T5" fmla="*/ 6 h 12"/>
                  <a:gd name="T6" fmla="*/ 15 w 30"/>
                  <a:gd name="T7" fmla="*/ 11 h 12"/>
                  <a:gd name="T8" fmla="*/ 30 w 30"/>
                  <a:gd name="T9" fmla="*/ 6 h 12"/>
                </a:gdLst>
                <a:ahLst/>
                <a:cxnLst>
                  <a:cxn ang="0">
                    <a:pos x="T0" y="T1"/>
                  </a:cxn>
                  <a:cxn ang="0">
                    <a:pos x="T2" y="T3"/>
                  </a:cxn>
                  <a:cxn ang="0">
                    <a:pos x="T4" y="T5"/>
                  </a:cxn>
                  <a:cxn ang="0">
                    <a:pos x="T6" y="T7"/>
                  </a:cxn>
                  <a:cxn ang="0">
                    <a:pos x="T8" y="T9"/>
                  </a:cxn>
                </a:cxnLst>
                <a:rect l="0" t="0" r="r" b="b"/>
                <a:pathLst>
                  <a:path w="30" h="12">
                    <a:moveTo>
                      <a:pt x="30" y="6"/>
                    </a:moveTo>
                    <a:cubicBezTo>
                      <a:pt x="30" y="2"/>
                      <a:pt x="24" y="0"/>
                      <a:pt x="15" y="0"/>
                    </a:cubicBezTo>
                    <a:cubicBezTo>
                      <a:pt x="7" y="0"/>
                      <a:pt x="0" y="3"/>
                      <a:pt x="0" y="6"/>
                    </a:cubicBezTo>
                    <a:cubicBezTo>
                      <a:pt x="0" y="9"/>
                      <a:pt x="7" y="12"/>
                      <a:pt x="15" y="11"/>
                    </a:cubicBezTo>
                    <a:cubicBezTo>
                      <a:pt x="24" y="11"/>
                      <a:pt x="30" y="9"/>
                      <a:pt x="30"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66" name="Oval 386"/>
              <p:cNvSpPr>
                <a:spLocks noChangeArrowheads="1"/>
              </p:cNvSpPr>
              <p:nvPr/>
            </p:nvSpPr>
            <p:spPr bwMode="auto">
              <a:xfrm>
                <a:off x="725" y="4263"/>
                <a:ext cx="38" cy="14"/>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67" name="Oval 387"/>
              <p:cNvSpPr>
                <a:spLocks noChangeArrowheads="1"/>
              </p:cNvSpPr>
              <p:nvPr/>
            </p:nvSpPr>
            <p:spPr bwMode="auto">
              <a:xfrm>
                <a:off x="1166" y="4279"/>
                <a:ext cx="41" cy="14"/>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68" name="Freeform 388"/>
              <p:cNvSpPr>
                <a:spLocks/>
              </p:cNvSpPr>
              <p:nvPr/>
            </p:nvSpPr>
            <p:spPr bwMode="auto">
              <a:xfrm>
                <a:off x="2019" y="4265"/>
                <a:ext cx="45" cy="15"/>
              </a:xfrm>
              <a:custGeom>
                <a:avLst/>
                <a:gdLst>
                  <a:gd name="T0" fmla="*/ 39 w 39"/>
                  <a:gd name="T1" fmla="*/ 6 h 13"/>
                  <a:gd name="T2" fmla="*/ 20 w 39"/>
                  <a:gd name="T3" fmla="*/ 0 h 13"/>
                  <a:gd name="T4" fmla="*/ 0 w 39"/>
                  <a:gd name="T5" fmla="*/ 7 h 13"/>
                  <a:gd name="T6" fmla="*/ 20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3"/>
                      <a:pt x="30" y="0"/>
                      <a:pt x="20" y="0"/>
                    </a:cubicBezTo>
                    <a:cubicBezTo>
                      <a:pt x="9" y="0"/>
                      <a:pt x="0" y="3"/>
                      <a:pt x="0" y="7"/>
                    </a:cubicBezTo>
                    <a:cubicBezTo>
                      <a:pt x="0" y="10"/>
                      <a:pt x="9" y="13"/>
                      <a:pt x="20" y="13"/>
                    </a:cubicBezTo>
                    <a:cubicBezTo>
                      <a:pt x="30" y="13"/>
                      <a:pt x="39" y="10"/>
                      <a:pt x="39"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69" name="Oval 389"/>
              <p:cNvSpPr>
                <a:spLocks noChangeArrowheads="1"/>
              </p:cNvSpPr>
              <p:nvPr/>
            </p:nvSpPr>
            <p:spPr bwMode="auto">
              <a:xfrm>
                <a:off x="2190" y="4231"/>
                <a:ext cx="46" cy="15"/>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70" name="Freeform 390"/>
              <p:cNvSpPr>
                <a:spLocks/>
              </p:cNvSpPr>
              <p:nvPr/>
            </p:nvSpPr>
            <p:spPr bwMode="auto">
              <a:xfrm>
                <a:off x="2105" y="4160"/>
                <a:ext cx="45" cy="16"/>
              </a:xfrm>
              <a:custGeom>
                <a:avLst/>
                <a:gdLst>
                  <a:gd name="T0" fmla="*/ 39 w 39"/>
                  <a:gd name="T1" fmla="*/ 7 h 14"/>
                  <a:gd name="T2" fmla="*/ 19 w 39"/>
                  <a:gd name="T3" fmla="*/ 1 h 14"/>
                  <a:gd name="T4" fmla="*/ 0 w 39"/>
                  <a:gd name="T5" fmla="*/ 7 h 14"/>
                  <a:gd name="T6" fmla="*/ 19 w 39"/>
                  <a:gd name="T7" fmla="*/ 14 h 14"/>
                  <a:gd name="T8" fmla="*/ 39 w 39"/>
                  <a:gd name="T9" fmla="*/ 7 h 14"/>
                </a:gdLst>
                <a:ahLst/>
                <a:cxnLst>
                  <a:cxn ang="0">
                    <a:pos x="T0" y="T1"/>
                  </a:cxn>
                  <a:cxn ang="0">
                    <a:pos x="T2" y="T3"/>
                  </a:cxn>
                  <a:cxn ang="0">
                    <a:pos x="T4" y="T5"/>
                  </a:cxn>
                  <a:cxn ang="0">
                    <a:pos x="T6" y="T7"/>
                  </a:cxn>
                  <a:cxn ang="0">
                    <a:pos x="T8" y="T9"/>
                  </a:cxn>
                </a:cxnLst>
                <a:rect l="0" t="0" r="r" b="b"/>
                <a:pathLst>
                  <a:path w="39" h="14">
                    <a:moveTo>
                      <a:pt x="39" y="7"/>
                    </a:moveTo>
                    <a:cubicBezTo>
                      <a:pt x="39" y="3"/>
                      <a:pt x="30" y="0"/>
                      <a:pt x="19" y="1"/>
                    </a:cubicBezTo>
                    <a:cubicBezTo>
                      <a:pt x="8" y="1"/>
                      <a:pt x="0" y="4"/>
                      <a:pt x="0" y="7"/>
                    </a:cubicBezTo>
                    <a:cubicBezTo>
                      <a:pt x="0" y="11"/>
                      <a:pt x="8" y="14"/>
                      <a:pt x="19" y="14"/>
                    </a:cubicBezTo>
                    <a:cubicBezTo>
                      <a:pt x="30" y="13"/>
                      <a:pt x="39" y="10"/>
                      <a:pt x="39"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71" name="Freeform 391"/>
              <p:cNvSpPr>
                <a:spLocks/>
              </p:cNvSpPr>
              <p:nvPr/>
            </p:nvSpPr>
            <p:spPr bwMode="auto">
              <a:xfrm>
                <a:off x="2334" y="4128"/>
                <a:ext cx="46" cy="15"/>
              </a:xfrm>
              <a:custGeom>
                <a:avLst/>
                <a:gdLst>
                  <a:gd name="T0" fmla="*/ 40 w 40"/>
                  <a:gd name="T1" fmla="*/ 6 h 13"/>
                  <a:gd name="T2" fmla="*/ 20 w 40"/>
                  <a:gd name="T3" fmla="*/ 0 h 13"/>
                  <a:gd name="T4" fmla="*/ 0 w 40"/>
                  <a:gd name="T5" fmla="*/ 7 h 13"/>
                  <a:gd name="T6" fmla="*/ 20 w 40"/>
                  <a:gd name="T7" fmla="*/ 13 h 13"/>
                  <a:gd name="T8" fmla="*/ 40 w 40"/>
                  <a:gd name="T9" fmla="*/ 6 h 13"/>
                </a:gdLst>
                <a:ahLst/>
                <a:cxnLst>
                  <a:cxn ang="0">
                    <a:pos x="T0" y="T1"/>
                  </a:cxn>
                  <a:cxn ang="0">
                    <a:pos x="T2" y="T3"/>
                  </a:cxn>
                  <a:cxn ang="0">
                    <a:pos x="T4" y="T5"/>
                  </a:cxn>
                  <a:cxn ang="0">
                    <a:pos x="T6" y="T7"/>
                  </a:cxn>
                  <a:cxn ang="0">
                    <a:pos x="T8" y="T9"/>
                  </a:cxn>
                </a:cxnLst>
                <a:rect l="0" t="0" r="r" b="b"/>
                <a:pathLst>
                  <a:path w="40" h="13">
                    <a:moveTo>
                      <a:pt x="40" y="6"/>
                    </a:moveTo>
                    <a:cubicBezTo>
                      <a:pt x="40" y="3"/>
                      <a:pt x="31" y="0"/>
                      <a:pt x="20" y="0"/>
                    </a:cubicBezTo>
                    <a:cubicBezTo>
                      <a:pt x="9" y="0"/>
                      <a:pt x="0" y="3"/>
                      <a:pt x="0" y="7"/>
                    </a:cubicBezTo>
                    <a:cubicBezTo>
                      <a:pt x="0" y="10"/>
                      <a:pt x="9" y="13"/>
                      <a:pt x="20" y="13"/>
                    </a:cubicBezTo>
                    <a:cubicBezTo>
                      <a:pt x="31" y="13"/>
                      <a:pt x="40" y="10"/>
                      <a:pt x="40"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72" name="Freeform 392"/>
              <p:cNvSpPr>
                <a:spLocks/>
              </p:cNvSpPr>
              <p:nvPr/>
            </p:nvSpPr>
            <p:spPr bwMode="auto">
              <a:xfrm>
                <a:off x="2572" y="4002"/>
                <a:ext cx="47" cy="17"/>
              </a:xfrm>
              <a:custGeom>
                <a:avLst/>
                <a:gdLst>
                  <a:gd name="T0" fmla="*/ 41 w 41"/>
                  <a:gd name="T1" fmla="*/ 7 h 14"/>
                  <a:gd name="T2" fmla="*/ 21 w 41"/>
                  <a:gd name="T3" fmla="*/ 0 h 14"/>
                  <a:gd name="T4" fmla="*/ 0 w 41"/>
                  <a:gd name="T5" fmla="*/ 7 h 14"/>
                  <a:gd name="T6" fmla="*/ 21 w 41"/>
                  <a:gd name="T7" fmla="*/ 14 h 14"/>
                  <a:gd name="T8" fmla="*/ 41 w 41"/>
                  <a:gd name="T9" fmla="*/ 7 h 14"/>
                </a:gdLst>
                <a:ahLst/>
                <a:cxnLst>
                  <a:cxn ang="0">
                    <a:pos x="T0" y="T1"/>
                  </a:cxn>
                  <a:cxn ang="0">
                    <a:pos x="T2" y="T3"/>
                  </a:cxn>
                  <a:cxn ang="0">
                    <a:pos x="T4" y="T5"/>
                  </a:cxn>
                  <a:cxn ang="0">
                    <a:pos x="T6" y="T7"/>
                  </a:cxn>
                  <a:cxn ang="0">
                    <a:pos x="T8" y="T9"/>
                  </a:cxn>
                </a:cxnLst>
                <a:rect l="0" t="0" r="r" b="b"/>
                <a:pathLst>
                  <a:path w="41" h="14">
                    <a:moveTo>
                      <a:pt x="41" y="7"/>
                    </a:moveTo>
                    <a:cubicBezTo>
                      <a:pt x="41" y="3"/>
                      <a:pt x="32" y="0"/>
                      <a:pt x="21" y="0"/>
                    </a:cubicBezTo>
                    <a:cubicBezTo>
                      <a:pt x="9" y="0"/>
                      <a:pt x="0" y="4"/>
                      <a:pt x="0" y="7"/>
                    </a:cubicBezTo>
                    <a:cubicBezTo>
                      <a:pt x="0" y="11"/>
                      <a:pt x="9" y="14"/>
                      <a:pt x="21" y="14"/>
                    </a:cubicBezTo>
                    <a:cubicBezTo>
                      <a:pt x="32" y="13"/>
                      <a:pt x="41" y="10"/>
                      <a:pt x="41"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73" name="Freeform 393"/>
              <p:cNvSpPr>
                <a:spLocks/>
              </p:cNvSpPr>
              <p:nvPr/>
            </p:nvSpPr>
            <p:spPr bwMode="auto">
              <a:xfrm>
                <a:off x="2512" y="3951"/>
                <a:ext cx="47" cy="15"/>
              </a:xfrm>
              <a:custGeom>
                <a:avLst/>
                <a:gdLst>
                  <a:gd name="T0" fmla="*/ 41 w 41"/>
                  <a:gd name="T1" fmla="*/ 6 h 13"/>
                  <a:gd name="T2" fmla="*/ 21 w 41"/>
                  <a:gd name="T3" fmla="*/ 0 h 13"/>
                  <a:gd name="T4" fmla="*/ 0 w 41"/>
                  <a:gd name="T5" fmla="*/ 7 h 13"/>
                  <a:gd name="T6" fmla="*/ 21 w 41"/>
                  <a:gd name="T7" fmla="*/ 13 h 13"/>
                  <a:gd name="T8" fmla="*/ 41 w 41"/>
                  <a:gd name="T9" fmla="*/ 6 h 13"/>
                </a:gdLst>
                <a:ahLst/>
                <a:cxnLst>
                  <a:cxn ang="0">
                    <a:pos x="T0" y="T1"/>
                  </a:cxn>
                  <a:cxn ang="0">
                    <a:pos x="T2" y="T3"/>
                  </a:cxn>
                  <a:cxn ang="0">
                    <a:pos x="T4" y="T5"/>
                  </a:cxn>
                  <a:cxn ang="0">
                    <a:pos x="T6" y="T7"/>
                  </a:cxn>
                  <a:cxn ang="0">
                    <a:pos x="T8" y="T9"/>
                  </a:cxn>
                </a:cxnLst>
                <a:rect l="0" t="0" r="r" b="b"/>
                <a:pathLst>
                  <a:path w="41" h="13">
                    <a:moveTo>
                      <a:pt x="41" y="6"/>
                    </a:moveTo>
                    <a:cubicBezTo>
                      <a:pt x="41" y="2"/>
                      <a:pt x="32" y="0"/>
                      <a:pt x="21" y="0"/>
                    </a:cubicBezTo>
                    <a:cubicBezTo>
                      <a:pt x="9" y="0"/>
                      <a:pt x="0" y="3"/>
                      <a:pt x="0" y="7"/>
                    </a:cubicBezTo>
                    <a:cubicBezTo>
                      <a:pt x="0" y="11"/>
                      <a:pt x="9" y="13"/>
                      <a:pt x="21" y="13"/>
                    </a:cubicBezTo>
                    <a:cubicBezTo>
                      <a:pt x="32" y="13"/>
                      <a:pt x="41" y="10"/>
                      <a:pt x="41"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74" name="Freeform 394"/>
              <p:cNvSpPr>
                <a:spLocks/>
              </p:cNvSpPr>
              <p:nvPr/>
            </p:nvSpPr>
            <p:spPr bwMode="auto">
              <a:xfrm>
                <a:off x="3321" y="3768"/>
                <a:ext cx="53" cy="18"/>
              </a:xfrm>
              <a:custGeom>
                <a:avLst/>
                <a:gdLst>
                  <a:gd name="T0" fmla="*/ 45 w 45"/>
                  <a:gd name="T1" fmla="*/ 7 h 15"/>
                  <a:gd name="T2" fmla="*/ 23 w 45"/>
                  <a:gd name="T3" fmla="*/ 1 h 15"/>
                  <a:gd name="T4" fmla="*/ 0 w 45"/>
                  <a:gd name="T5" fmla="*/ 8 h 15"/>
                  <a:gd name="T6" fmla="*/ 23 w 45"/>
                  <a:gd name="T7" fmla="*/ 15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3" y="1"/>
                    </a:cubicBezTo>
                    <a:cubicBezTo>
                      <a:pt x="10" y="1"/>
                      <a:pt x="0" y="5"/>
                      <a:pt x="0" y="8"/>
                    </a:cubicBezTo>
                    <a:cubicBezTo>
                      <a:pt x="0" y="12"/>
                      <a:pt x="10" y="15"/>
                      <a:pt x="23" y="15"/>
                    </a:cubicBezTo>
                    <a:cubicBezTo>
                      <a:pt x="35" y="14"/>
                      <a:pt x="45" y="11"/>
                      <a:pt x="45"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75" name="Freeform 395"/>
              <p:cNvSpPr>
                <a:spLocks/>
              </p:cNvSpPr>
              <p:nvPr/>
            </p:nvSpPr>
            <p:spPr bwMode="auto">
              <a:xfrm>
                <a:off x="3587" y="3718"/>
                <a:ext cx="53" cy="17"/>
              </a:xfrm>
              <a:custGeom>
                <a:avLst/>
                <a:gdLst>
                  <a:gd name="T0" fmla="*/ 46 w 46"/>
                  <a:gd name="T1" fmla="*/ 7 h 15"/>
                  <a:gd name="T2" fmla="*/ 23 w 46"/>
                  <a:gd name="T3" fmla="*/ 0 h 15"/>
                  <a:gd name="T4" fmla="*/ 0 w 46"/>
                  <a:gd name="T5" fmla="*/ 8 h 15"/>
                  <a:gd name="T6" fmla="*/ 23 w 46"/>
                  <a:gd name="T7" fmla="*/ 14 h 15"/>
                  <a:gd name="T8" fmla="*/ 46 w 46"/>
                  <a:gd name="T9" fmla="*/ 7 h 15"/>
                </a:gdLst>
                <a:ahLst/>
                <a:cxnLst>
                  <a:cxn ang="0">
                    <a:pos x="T0" y="T1"/>
                  </a:cxn>
                  <a:cxn ang="0">
                    <a:pos x="T2" y="T3"/>
                  </a:cxn>
                  <a:cxn ang="0">
                    <a:pos x="T4" y="T5"/>
                  </a:cxn>
                  <a:cxn ang="0">
                    <a:pos x="T6" y="T7"/>
                  </a:cxn>
                  <a:cxn ang="0">
                    <a:pos x="T8" y="T9"/>
                  </a:cxn>
                </a:cxnLst>
                <a:rect l="0" t="0" r="r" b="b"/>
                <a:pathLst>
                  <a:path w="46" h="15">
                    <a:moveTo>
                      <a:pt x="46" y="7"/>
                    </a:moveTo>
                    <a:cubicBezTo>
                      <a:pt x="46" y="3"/>
                      <a:pt x="36" y="0"/>
                      <a:pt x="23" y="0"/>
                    </a:cubicBezTo>
                    <a:cubicBezTo>
                      <a:pt x="10" y="1"/>
                      <a:pt x="0" y="4"/>
                      <a:pt x="0" y="8"/>
                    </a:cubicBezTo>
                    <a:cubicBezTo>
                      <a:pt x="0" y="12"/>
                      <a:pt x="10" y="15"/>
                      <a:pt x="23" y="14"/>
                    </a:cubicBezTo>
                    <a:cubicBezTo>
                      <a:pt x="36" y="14"/>
                      <a:pt x="46" y="10"/>
                      <a:pt x="46"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76" name="Freeform 396"/>
              <p:cNvSpPr>
                <a:spLocks/>
              </p:cNvSpPr>
              <p:nvPr/>
            </p:nvSpPr>
            <p:spPr bwMode="auto">
              <a:xfrm>
                <a:off x="4653" y="3654"/>
                <a:ext cx="60" cy="19"/>
              </a:xfrm>
              <a:custGeom>
                <a:avLst/>
                <a:gdLst>
                  <a:gd name="T0" fmla="*/ 52 w 52"/>
                  <a:gd name="T1" fmla="*/ 7 h 16"/>
                  <a:gd name="T2" fmla="*/ 26 w 52"/>
                  <a:gd name="T3" fmla="*/ 1 h 16"/>
                  <a:gd name="T4" fmla="*/ 0 w 52"/>
                  <a:gd name="T5" fmla="*/ 9 h 16"/>
                  <a:gd name="T6" fmla="*/ 26 w 52"/>
                  <a:gd name="T7" fmla="*/ 16 h 16"/>
                  <a:gd name="T8" fmla="*/ 52 w 52"/>
                  <a:gd name="T9" fmla="*/ 7 h 16"/>
                </a:gdLst>
                <a:ahLst/>
                <a:cxnLst>
                  <a:cxn ang="0">
                    <a:pos x="T0" y="T1"/>
                  </a:cxn>
                  <a:cxn ang="0">
                    <a:pos x="T2" y="T3"/>
                  </a:cxn>
                  <a:cxn ang="0">
                    <a:pos x="T4" y="T5"/>
                  </a:cxn>
                  <a:cxn ang="0">
                    <a:pos x="T6" y="T7"/>
                  </a:cxn>
                  <a:cxn ang="0">
                    <a:pos x="T8" y="T9"/>
                  </a:cxn>
                </a:cxnLst>
                <a:rect l="0" t="0" r="r" b="b"/>
                <a:pathLst>
                  <a:path w="52" h="16">
                    <a:moveTo>
                      <a:pt x="52" y="7"/>
                    </a:moveTo>
                    <a:cubicBezTo>
                      <a:pt x="52" y="3"/>
                      <a:pt x="40" y="0"/>
                      <a:pt x="26" y="1"/>
                    </a:cubicBezTo>
                    <a:cubicBezTo>
                      <a:pt x="11" y="1"/>
                      <a:pt x="0" y="5"/>
                      <a:pt x="0" y="9"/>
                    </a:cubicBezTo>
                    <a:cubicBezTo>
                      <a:pt x="0" y="13"/>
                      <a:pt x="11" y="16"/>
                      <a:pt x="26" y="16"/>
                    </a:cubicBezTo>
                    <a:cubicBezTo>
                      <a:pt x="40" y="15"/>
                      <a:pt x="52" y="11"/>
                      <a:pt x="52"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77" name="Freeform 397"/>
              <p:cNvSpPr>
                <a:spLocks/>
              </p:cNvSpPr>
              <p:nvPr/>
            </p:nvSpPr>
            <p:spPr bwMode="auto">
              <a:xfrm>
                <a:off x="4843" y="3577"/>
                <a:ext cx="62" cy="18"/>
              </a:xfrm>
              <a:custGeom>
                <a:avLst/>
                <a:gdLst>
                  <a:gd name="T0" fmla="*/ 54 w 54"/>
                  <a:gd name="T1" fmla="*/ 7 h 16"/>
                  <a:gd name="T2" fmla="*/ 27 w 54"/>
                  <a:gd name="T3" fmla="*/ 0 h 16"/>
                  <a:gd name="T4" fmla="*/ 0 w 54"/>
                  <a:gd name="T5" fmla="*/ 9 h 16"/>
                  <a:gd name="T6" fmla="*/ 27 w 54"/>
                  <a:gd name="T7" fmla="*/ 15 h 16"/>
                  <a:gd name="T8" fmla="*/ 54 w 54"/>
                  <a:gd name="T9" fmla="*/ 7 h 16"/>
                </a:gdLst>
                <a:ahLst/>
                <a:cxnLst>
                  <a:cxn ang="0">
                    <a:pos x="T0" y="T1"/>
                  </a:cxn>
                  <a:cxn ang="0">
                    <a:pos x="T2" y="T3"/>
                  </a:cxn>
                  <a:cxn ang="0">
                    <a:pos x="T4" y="T5"/>
                  </a:cxn>
                  <a:cxn ang="0">
                    <a:pos x="T6" y="T7"/>
                  </a:cxn>
                  <a:cxn ang="0">
                    <a:pos x="T8" y="T9"/>
                  </a:cxn>
                </a:cxnLst>
                <a:rect l="0" t="0" r="r" b="b"/>
                <a:pathLst>
                  <a:path w="54" h="16">
                    <a:moveTo>
                      <a:pt x="54" y="7"/>
                    </a:moveTo>
                    <a:cubicBezTo>
                      <a:pt x="54" y="3"/>
                      <a:pt x="42" y="0"/>
                      <a:pt x="27" y="0"/>
                    </a:cubicBezTo>
                    <a:cubicBezTo>
                      <a:pt x="12" y="1"/>
                      <a:pt x="0" y="5"/>
                      <a:pt x="0" y="9"/>
                    </a:cubicBezTo>
                    <a:cubicBezTo>
                      <a:pt x="0" y="13"/>
                      <a:pt x="12" y="16"/>
                      <a:pt x="27" y="15"/>
                    </a:cubicBezTo>
                    <a:cubicBezTo>
                      <a:pt x="42" y="15"/>
                      <a:pt x="54" y="11"/>
                      <a:pt x="54"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78" name="Freeform 398"/>
              <p:cNvSpPr>
                <a:spLocks/>
              </p:cNvSpPr>
              <p:nvPr/>
            </p:nvSpPr>
            <p:spPr bwMode="auto">
              <a:xfrm>
                <a:off x="3894" y="3592"/>
                <a:ext cx="55" cy="18"/>
              </a:xfrm>
              <a:custGeom>
                <a:avLst/>
                <a:gdLst>
                  <a:gd name="T0" fmla="*/ 48 w 48"/>
                  <a:gd name="T1" fmla="*/ 7 h 16"/>
                  <a:gd name="T2" fmla="*/ 24 w 48"/>
                  <a:gd name="T3" fmla="*/ 1 h 16"/>
                  <a:gd name="T4" fmla="*/ 0 w 48"/>
                  <a:gd name="T5" fmla="*/ 9 h 16"/>
                  <a:gd name="T6" fmla="*/ 24 w 48"/>
                  <a:gd name="T7" fmla="*/ 15 h 16"/>
                  <a:gd name="T8" fmla="*/ 48 w 48"/>
                  <a:gd name="T9" fmla="*/ 7 h 16"/>
                </a:gdLst>
                <a:ahLst/>
                <a:cxnLst>
                  <a:cxn ang="0">
                    <a:pos x="T0" y="T1"/>
                  </a:cxn>
                  <a:cxn ang="0">
                    <a:pos x="T2" y="T3"/>
                  </a:cxn>
                  <a:cxn ang="0">
                    <a:pos x="T4" y="T5"/>
                  </a:cxn>
                  <a:cxn ang="0">
                    <a:pos x="T6" y="T7"/>
                  </a:cxn>
                  <a:cxn ang="0">
                    <a:pos x="T8" y="T9"/>
                  </a:cxn>
                </a:cxnLst>
                <a:rect l="0" t="0" r="r" b="b"/>
                <a:pathLst>
                  <a:path w="48" h="16">
                    <a:moveTo>
                      <a:pt x="48" y="7"/>
                    </a:moveTo>
                    <a:cubicBezTo>
                      <a:pt x="48" y="3"/>
                      <a:pt x="37" y="0"/>
                      <a:pt x="24" y="1"/>
                    </a:cubicBezTo>
                    <a:cubicBezTo>
                      <a:pt x="11" y="1"/>
                      <a:pt x="0" y="5"/>
                      <a:pt x="0" y="9"/>
                    </a:cubicBezTo>
                    <a:cubicBezTo>
                      <a:pt x="0" y="13"/>
                      <a:pt x="11" y="16"/>
                      <a:pt x="24" y="15"/>
                    </a:cubicBezTo>
                    <a:cubicBezTo>
                      <a:pt x="37" y="15"/>
                      <a:pt x="48" y="11"/>
                      <a:pt x="4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79" name="Freeform 399"/>
              <p:cNvSpPr>
                <a:spLocks/>
              </p:cNvSpPr>
              <p:nvPr/>
            </p:nvSpPr>
            <p:spPr bwMode="auto">
              <a:xfrm>
                <a:off x="2753" y="3675"/>
                <a:ext cx="49" cy="16"/>
              </a:xfrm>
              <a:custGeom>
                <a:avLst/>
                <a:gdLst>
                  <a:gd name="T0" fmla="*/ 43 w 43"/>
                  <a:gd name="T1" fmla="*/ 6 h 14"/>
                  <a:gd name="T2" fmla="*/ 21 w 43"/>
                  <a:gd name="T3" fmla="*/ 0 h 14"/>
                  <a:gd name="T4" fmla="*/ 0 w 43"/>
                  <a:gd name="T5" fmla="*/ 8 h 14"/>
                  <a:gd name="T6" fmla="*/ 21 w 43"/>
                  <a:gd name="T7" fmla="*/ 14 h 14"/>
                  <a:gd name="T8" fmla="*/ 43 w 43"/>
                  <a:gd name="T9" fmla="*/ 6 h 14"/>
                </a:gdLst>
                <a:ahLst/>
                <a:cxnLst>
                  <a:cxn ang="0">
                    <a:pos x="T0" y="T1"/>
                  </a:cxn>
                  <a:cxn ang="0">
                    <a:pos x="T2" y="T3"/>
                  </a:cxn>
                  <a:cxn ang="0">
                    <a:pos x="T4" y="T5"/>
                  </a:cxn>
                  <a:cxn ang="0">
                    <a:pos x="T6" y="T7"/>
                  </a:cxn>
                  <a:cxn ang="0">
                    <a:pos x="T8" y="T9"/>
                  </a:cxn>
                </a:cxnLst>
                <a:rect l="0" t="0" r="r" b="b"/>
                <a:pathLst>
                  <a:path w="43" h="14">
                    <a:moveTo>
                      <a:pt x="43" y="6"/>
                    </a:moveTo>
                    <a:cubicBezTo>
                      <a:pt x="43" y="2"/>
                      <a:pt x="33" y="0"/>
                      <a:pt x="21" y="0"/>
                    </a:cubicBezTo>
                    <a:cubicBezTo>
                      <a:pt x="10" y="1"/>
                      <a:pt x="0" y="4"/>
                      <a:pt x="0" y="8"/>
                    </a:cubicBezTo>
                    <a:cubicBezTo>
                      <a:pt x="0" y="11"/>
                      <a:pt x="10" y="14"/>
                      <a:pt x="21" y="14"/>
                    </a:cubicBezTo>
                    <a:cubicBezTo>
                      <a:pt x="33" y="13"/>
                      <a:pt x="43" y="10"/>
                      <a:pt x="43"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80" name="Freeform 400"/>
              <p:cNvSpPr>
                <a:spLocks/>
              </p:cNvSpPr>
              <p:nvPr/>
            </p:nvSpPr>
            <p:spPr bwMode="auto">
              <a:xfrm>
                <a:off x="4882" y="3532"/>
                <a:ext cx="61" cy="20"/>
              </a:xfrm>
              <a:custGeom>
                <a:avLst/>
                <a:gdLst>
                  <a:gd name="T0" fmla="*/ 53 w 53"/>
                  <a:gd name="T1" fmla="*/ 7 h 17"/>
                  <a:gd name="T2" fmla="*/ 26 w 53"/>
                  <a:gd name="T3" fmla="*/ 1 h 17"/>
                  <a:gd name="T4" fmla="*/ 0 w 53"/>
                  <a:gd name="T5" fmla="*/ 9 h 17"/>
                  <a:gd name="T6" fmla="*/ 26 w 53"/>
                  <a:gd name="T7" fmla="*/ 16 h 17"/>
                  <a:gd name="T8" fmla="*/ 53 w 53"/>
                  <a:gd name="T9" fmla="*/ 7 h 17"/>
                </a:gdLst>
                <a:ahLst/>
                <a:cxnLst>
                  <a:cxn ang="0">
                    <a:pos x="T0" y="T1"/>
                  </a:cxn>
                  <a:cxn ang="0">
                    <a:pos x="T2" y="T3"/>
                  </a:cxn>
                  <a:cxn ang="0">
                    <a:pos x="T4" y="T5"/>
                  </a:cxn>
                  <a:cxn ang="0">
                    <a:pos x="T6" y="T7"/>
                  </a:cxn>
                  <a:cxn ang="0">
                    <a:pos x="T8" y="T9"/>
                  </a:cxn>
                </a:cxnLst>
                <a:rect l="0" t="0" r="r" b="b"/>
                <a:pathLst>
                  <a:path w="53" h="17">
                    <a:moveTo>
                      <a:pt x="53" y="7"/>
                    </a:moveTo>
                    <a:cubicBezTo>
                      <a:pt x="53" y="3"/>
                      <a:pt x="41" y="0"/>
                      <a:pt x="26" y="1"/>
                    </a:cubicBezTo>
                    <a:cubicBezTo>
                      <a:pt x="12" y="1"/>
                      <a:pt x="0" y="5"/>
                      <a:pt x="0" y="9"/>
                    </a:cubicBezTo>
                    <a:cubicBezTo>
                      <a:pt x="0" y="14"/>
                      <a:pt x="12" y="17"/>
                      <a:pt x="26" y="16"/>
                    </a:cubicBezTo>
                    <a:cubicBezTo>
                      <a:pt x="41" y="15"/>
                      <a:pt x="53" y="12"/>
                      <a:pt x="53"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81" name="Freeform 401"/>
              <p:cNvSpPr>
                <a:spLocks/>
              </p:cNvSpPr>
              <p:nvPr/>
            </p:nvSpPr>
            <p:spPr bwMode="auto">
              <a:xfrm>
                <a:off x="5560" y="3742"/>
                <a:ext cx="65" cy="18"/>
              </a:xfrm>
              <a:custGeom>
                <a:avLst/>
                <a:gdLst>
                  <a:gd name="T0" fmla="*/ 57 w 57"/>
                  <a:gd name="T1" fmla="*/ 7 h 16"/>
                  <a:gd name="T2" fmla="*/ 28 w 57"/>
                  <a:gd name="T3" fmla="*/ 0 h 16"/>
                  <a:gd name="T4" fmla="*/ 0 w 57"/>
                  <a:gd name="T5" fmla="*/ 9 h 16"/>
                  <a:gd name="T6" fmla="*/ 28 w 57"/>
                  <a:gd name="T7" fmla="*/ 16 h 16"/>
                  <a:gd name="T8" fmla="*/ 57 w 57"/>
                  <a:gd name="T9" fmla="*/ 7 h 16"/>
                </a:gdLst>
                <a:ahLst/>
                <a:cxnLst>
                  <a:cxn ang="0">
                    <a:pos x="T0" y="T1"/>
                  </a:cxn>
                  <a:cxn ang="0">
                    <a:pos x="T2" y="T3"/>
                  </a:cxn>
                  <a:cxn ang="0">
                    <a:pos x="T4" y="T5"/>
                  </a:cxn>
                  <a:cxn ang="0">
                    <a:pos x="T6" y="T7"/>
                  </a:cxn>
                  <a:cxn ang="0">
                    <a:pos x="T8" y="T9"/>
                  </a:cxn>
                </a:cxnLst>
                <a:rect l="0" t="0" r="r" b="b"/>
                <a:pathLst>
                  <a:path w="57" h="16">
                    <a:moveTo>
                      <a:pt x="57" y="7"/>
                    </a:moveTo>
                    <a:cubicBezTo>
                      <a:pt x="57" y="3"/>
                      <a:pt x="44" y="0"/>
                      <a:pt x="28" y="0"/>
                    </a:cubicBezTo>
                    <a:cubicBezTo>
                      <a:pt x="12" y="1"/>
                      <a:pt x="0" y="5"/>
                      <a:pt x="0" y="9"/>
                    </a:cubicBezTo>
                    <a:cubicBezTo>
                      <a:pt x="0" y="13"/>
                      <a:pt x="12" y="16"/>
                      <a:pt x="28" y="16"/>
                    </a:cubicBezTo>
                    <a:cubicBezTo>
                      <a:pt x="44" y="15"/>
                      <a:pt x="57" y="12"/>
                      <a:pt x="57"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82" name="Freeform 402"/>
              <p:cNvSpPr>
                <a:spLocks/>
              </p:cNvSpPr>
              <p:nvPr/>
            </p:nvSpPr>
            <p:spPr bwMode="auto">
              <a:xfrm>
                <a:off x="5036" y="3835"/>
                <a:ext cx="64" cy="19"/>
              </a:xfrm>
              <a:custGeom>
                <a:avLst/>
                <a:gdLst>
                  <a:gd name="T0" fmla="*/ 55 w 55"/>
                  <a:gd name="T1" fmla="*/ 8 h 16"/>
                  <a:gd name="T2" fmla="*/ 27 w 55"/>
                  <a:gd name="T3" fmla="*/ 1 h 16"/>
                  <a:gd name="T4" fmla="*/ 0 w 55"/>
                  <a:gd name="T5" fmla="*/ 9 h 16"/>
                  <a:gd name="T6" fmla="*/ 27 w 55"/>
                  <a:gd name="T7" fmla="*/ 16 h 16"/>
                  <a:gd name="T8" fmla="*/ 55 w 55"/>
                  <a:gd name="T9" fmla="*/ 8 h 16"/>
                </a:gdLst>
                <a:ahLst/>
                <a:cxnLst>
                  <a:cxn ang="0">
                    <a:pos x="T0" y="T1"/>
                  </a:cxn>
                  <a:cxn ang="0">
                    <a:pos x="T2" y="T3"/>
                  </a:cxn>
                  <a:cxn ang="0">
                    <a:pos x="T4" y="T5"/>
                  </a:cxn>
                  <a:cxn ang="0">
                    <a:pos x="T6" y="T7"/>
                  </a:cxn>
                  <a:cxn ang="0">
                    <a:pos x="T8" y="T9"/>
                  </a:cxn>
                </a:cxnLst>
                <a:rect l="0" t="0" r="r" b="b"/>
                <a:pathLst>
                  <a:path w="55" h="16">
                    <a:moveTo>
                      <a:pt x="55" y="8"/>
                    </a:moveTo>
                    <a:cubicBezTo>
                      <a:pt x="55" y="3"/>
                      <a:pt x="42" y="0"/>
                      <a:pt x="27" y="1"/>
                    </a:cubicBezTo>
                    <a:cubicBezTo>
                      <a:pt x="12" y="1"/>
                      <a:pt x="0" y="5"/>
                      <a:pt x="0" y="9"/>
                    </a:cubicBezTo>
                    <a:cubicBezTo>
                      <a:pt x="0" y="13"/>
                      <a:pt x="12" y="16"/>
                      <a:pt x="27" y="16"/>
                    </a:cubicBezTo>
                    <a:cubicBezTo>
                      <a:pt x="42" y="16"/>
                      <a:pt x="55" y="12"/>
                      <a:pt x="55"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83" name="Freeform 403"/>
              <p:cNvSpPr>
                <a:spLocks/>
              </p:cNvSpPr>
              <p:nvPr/>
            </p:nvSpPr>
            <p:spPr bwMode="auto">
              <a:xfrm>
                <a:off x="3553" y="3901"/>
                <a:ext cx="54" cy="17"/>
              </a:xfrm>
              <a:custGeom>
                <a:avLst/>
                <a:gdLst>
                  <a:gd name="T0" fmla="*/ 47 w 47"/>
                  <a:gd name="T1" fmla="*/ 7 h 15"/>
                  <a:gd name="T2" fmla="*/ 24 w 47"/>
                  <a:gd name="T3" fmla="*/ 1 h 15"/>
                  <a:gd name="T4" fmla="*/ 0 w 47"/>
                  <a:gd name="T5" fmla="*/ 8 h 15"/>
                  <a:gd name="T6" fmla="*/ 24 w 47"/>
                  <a:gd name="T7" fmla="*/ 15 h 15"/>
                  <a:gd name="T8" fmla="*/ 47 w 47"/>
                  <a:gd name="T9" fmla="*/ 7 h 15"/>
                </a:gdLst>
                <a:ahLst/>
                <a:cxnLst>
                  <a:cxn ang="0">
                    <a:pos x="T0" y="T1"/>
                  </a:cxn>
                  <a:cxn ang="0">
                    <a:pos x="T2" y="T3"/>
                  </a:cxn>
                  <a:cxn ang="0">
                    <a:pos x="T4" y="T5"/>
                  </a:cxn>
                  <a:cxn ang="0">
                    <a:pos x="T6" y="T7"/>
                  </a:cxn>
                  <a:cxn ang="0">
                    <a:pos x="T8" y="T9"/>
                  </a:cxn>
                </a:cxnLst>
                <a:rect l="0" t="0" r="r" b="b"/>
                <a:pathLst>
                  <a:path w="47" h="15">
                    <a:moveTo>
                      <a:pt x="47" y="7"/>
                    </a:moveTo>
                    <a:cubicBezTo>
                      <a:pt x="47" y="3"/>
                      <a:pt x="37" y="0"/>
                      <a:pt x="24" y="1"/>
                    </a:cubicBezTo>
                    <a:cubicBezTo>
                      <a:pt x="11" y="1"/>
                      <a:pt x="0" y="4"/>
                      <a:pt x="0" y="8"/>
                    </a:cubicBezTo>
                    <a:cubicBezTo>
                      <a:pt x="0" y="12"/>
                      <a:pt x="11" y="15"/>
                      <a:pt x="24" y="15"/>
                    </a:cubicBezTo>
                    <a:cubicBezTo>
                      <a:pt x="37" y="15"/>
                      <a:pt x="47" y="11"/>
                      <a:pt x="47"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84" name="Freeform 404"/>
              <p:cNvSpPr>
                <a:spLocks/>
              </p:cNvSpPr>
              <p:nvPr/>
            </p:nvSpPr>
            <p:spPr bwMode="auto">
              <a:xfrm>
                <a:off x="4504" y="3971"/>
                <a:ext cx="60" cy="18"/>
              </a:xfrm>
              <a:custGeom>
                <a:avLst/>
                <a:gdLst>
                  <a:gd name="T0" fmla="*/ 52 w 52"/>
                  <a:gd name="T1" fmla="*/ 7 h 15"/>
                  <a:gd name="T2" fmla="*/ 26 w 52"/>
                  <a:gd name="T3" fmla="*/ 0 h 15"/>
                  <a:gd name="T4" fmla="*/ 0 w 52"/>
                  <a:gd name="T5" fmla="*/ 8 h 15"/>
                  <a:gd name="T6" fmla="*/ 26 w 52"/>
                  <a:gd name="T7" fmla="*/ 15 h 15"/>
                  <a:gd name="T8" fmla="*/ 52 w 52"/>
                  <a:gd name="T9" fmla="*/ 7 h 15"/>
                </a:gdLst>
                <a:ahLst/>
                <a:cxnLst>
                  <a:cxn ang="0">
                    <a:pos x="T0" y="T1"/>
                  </a:cxn>
                  <a:cxn ang="0">
                    <a:pos x="T2" y="T3"/>
                  </a:cxn>
                  <a:cxn ang="0">
                    <a:pos x="T4" y="T5"/>
                  </a:cxn>
                  <a:cxn ang="0">
                    <a:pos x="T6" y="T7"/>
                  </a:cxn>
                  <a:cxn ang="0">
                    <a:pos x="T8" y="T9"/>
                  </a:cxn>
                </a:cxnLst>
                <a:rect l="0" t="0" r="r" b="b"/>
                <a:pathLst>
                  <a:path w="52" h="15">
                    <a:moveTo>
                      <a:pt x="52" y="7"/>
                    </a:moveTo>
                    <a:cubicBezTo>
                      <a:pt x="52" y="3"/>
                      <a:pt x="40" y="0"/>
                      <a:pt x="26" y="0"/>
                    </a:cubicBezTo>
                    <a:cubicBezTo>
                      <a:pt x="12" y="0"/>
                      <a:pt x="0" y="4"/>
                      <a:pt x="0" y="8"/>
                    </a:cubicBezTo>
                    <a:cubicBezTo>
                      <a:pt x="0" y="12"/>
                      <a:pt x="12" y="15"/>
                      <a:pt x="26" y="15"/>
                    </a:cubicBezTo>
                    <a:cubicBezTo>
                      <a:pt x="40" y="15"/>
                      <a:pt x="52" y="11"/>
                      <a:pt x="52"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85" name="Freeform 405"/>
              <p:cNvSpPr>
                <a:spLocks/>
              </p:cNvSpPr>
              <p:nvPr/>
            </p:nvSpPr>
            <p:spPr bwMode="auto">
              <a:xfrm>
                <a:off x="5274" y="4019"/>
                <a:ext cx="65" cy="18"/>
              </a:xfrm>
              <a:custGeom>
                <a:avLst/>
                <a:gdLst>
                  <a:gd name="T0" fmla="*/ 56 w 56"/>
                  <a:gd name="T1" fmla="*/ 8 h 16"/>
                  <a:gd name="T2" fmla="*/ 28 w 56"/>
                  <a:gd name="T3" fmla="*/ 1 h 16"/>
                  <a:gd name="T4" fmla="*/ 0 w 56"/>
                  <a:gd name="T5" fmla="*/ 9 h 16"/>
                  <a:gd name="T6" fmla="*/ 28 w 56"/>
                  <a:gd name="T7" fmla="*/ 16 h 16"/>
                  <a:gd name="T8" fmla="*/ 56 w 56"/>
                  <a:gd name="T9" fmla="*/ 8 h 16"/>
                </a:gdLst>
                <a:ahLst/>
                <a:cxnLst>
                  <a:cxn ang="0">
                    <a:pos x="T0" y="T1"/>
                  </a:cxn>
                  <a:cxn ang="0">
                    <a:pos x="T2" y="T3"/>
                  </a:cxn>
                  <a:cxn ang="0">
                    <a:pos x="T4" y="T5"/>
                  </a:cxn>
                  <a:cxn ang="0">
                    <a:pos x="T6" y="T7"/>
                  </a:cxn>
                  <a:cxn ang="0">
                    <a:pos x="T8" y="T9"/>
                  </a:cxn>
                </a:cxnLst>
                <a:rect l="0" t="0" r="r" b="b"/>
                <a:pathLst>
                  <a:path w="56" h="16">
                    <a:moveTo>
                      <a:pt x="56" y="8"/>
                    </a:moveTo>
                    <a:cubicBezTo>
                      <a:pt x="56" y="4"/>
                      <a:pt x="43" y="0"/>
                      <a:pt x="28" y="1"/>
                    </a:cubicBezTo>
                    <a:cubicBezTo>
                      <a:pt x="13" y="1"/>
                      <a:pt x="0" y="5"/>
                      <a:pt x="0" y="9"/>
                    </a:cubicBezTo>
                    <a:cubicBezTo>
                      <a:pt x="0" y="13"/>
                      <a:pt x="13" y="16"/>
                      <a:pt x="28" y="16"/>
                    </a:cubicBezTo>
                    <a:cubicBezTo>
                      <a:pt x="43" y="16"/>
                      <a:pt x="56" y="12"/>
                      <a:pt x="56"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86" name="Freeform 406"/>
              <p:cNvSpPr>
                <a:spLocks/>
              </p:cNvSpPr>
              <p:nvPr/>
            </p:nvSpPr>
            <p:spPr bwMode="auto">
              <a:xfrm>
                <a:off x="5396" y="4083"/>
                <a:ext cx="64" cy="19"/>
              </a:xfrm>
              <a:custGeom>
                <a:avLst/>
                <a:gdLst>
                  <a:gd name="T0" fmla="*/ 56 w 56"/>
                  <a:gd name="T1" fmla="*/ 8 h 16"/>
                  <a:gd name="T2" fmla="*/ 28 w 56"/>
                  <a:gd name="T3" fmla="*/ 0 h 16"/>
                  <a:gd name="T4" fmla="*/ 0 w 56"/>
                  <a:gd name="T5" fmla="*/ 8 h 16"/>
                  <a:gd name="T6" fmla="*/ 28 w 56"/>
                  <a:gd name="T7" fmla="*/ 16 h 16"/>
                  <a:gd name="T8" fmla="*/ 56 w 56"/>
                  <a:gd name="T9" fmla="*/ 8 h 16"/>
                </a:gdLst>
                <a:ahLst/>
                <a:cxnLst>
                  <a:cxn ang="0">
                    <a:pos x="T0" y="T1"/>
                  </a:cxn>
                  <a:cxn ang="0">
                    <a:pos x="T2" y="T3"/>
                  </a:cxn>
                  <a:cxn ang="0">
                    <a:pos x="T4" y="T5"/>
                  </a:cxn>
                  <a:cxn ang="0">
                    <a:pos x="T6" y="T7"/>
                  </a:cxn>
                  <a:cxn ang="0">
                    <a:pos x="T8" y="T9"/>
                  </a:cxn>
                </a:cxnLst>
                <a:rect l="0" t="0" r="r" b="b"/>
                <a:pathLst>
                  <a:path w="56" h="16">
                    <a:moveTo>
                      <a:pt x="56" y="8"/>
                    </a:moveTo>
                    <a:cubicBezTo>
                      <a:pt x="56" y="3"/>
                      <a:pt x="44" y="0"/>
                      <a:pt x="28" y="0"/>
                    </a:cubicBezTo>
                    <a:cubicBezTo>
                      <a:pt x="13" y="1"/>
                      <a:pt x="0" y="4"/>
                      <a:pt x="0" y="8"/>
                    </a:cubicBezTo>
                    <a:cubicBezTo>
                      <a:pt x="0" y="13"/>
                      <a:pt x="13" y="16"/>
                      <a:pt x="28" y="16"/>
                    </a:cubicBezTo>
                    <a:cubicBezTo>
                      <a:pt x="44" y="16"/>
                      <a:pt x="56" y="12"/>
                      <a:pt x="56"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87" name="Freeform 407"/>
              <p:cNvSpPr>
                <a:spLocks/>
              </p:cNvSpPr>
              <p:nvPr/>
            </p:nvSpPr>
            <p:spPr bwMode="auto">
              <a:xfrm>
                <a:off x="4690" y="4130"/>
                <a:ext cx="61" cy="18"/>
              </a:xfrm>
              <a:custGeom>
                <a:avLst/>
                <a:gdLst>
                  <a:gd name="T0" fmla="*/ 53 w 53"/>
                  <a:gd name="T1" fmla="*/ 7 h 15"/>
                  <a:gd name="T2" fmla="*/ 27 w 53"/>
                  <a:gd name="T3" fmla="*/ 0 h 15"/>
                  <a:gd name="T4" fmla="*/ 0 w 53"/>
                  <a:gd name="T5" fmla="*/ 8 h 15"/>
                  <a:gd name="T6" fmla="*/ 27 w 53"/>
                  <a:gd name="T7" fmla="*/ 15 h 15"/>
                  <a:gd name="T8" fmla="*/ 53 w 53"/>
                  <a:gd name="T9" fmla="*/ 7 h 15"/>
                </a:gdLst>
                <a:ahLst/>
                <a:cxnLst>
                  <a:cxn ang="0">
                    <a:pos x="T0" y="T1"/>
                  </a:cxn>
                  <a:cxn ang="0">
                    <a:pos x="T2" y="T3"/>
                  </a:cxn>
                  <a:cxn ang="0">
                    <a:pos x="T4" y="T5"/>
                  </a:cxn>
                  <a:cxn ang="0">
                    <a:pos x="T6" y="T7"/>
                  </a:cxn>
                  <a:cxn ang="0">
                    <a:pos x="T8" y="T9"/>
                  </a:cxn>
                </a:cxnLst>
                <a:rect l="0" t="0" r="r" b="b"/>
                <a:pathLst>
                  <a:path w="53" h="15">
                    <a:moveTo>
                      <a:pt x="53" y="7"/>
                    </a:moveTo>
                    <a:cubicBezTo>
                      <a:pt x="53" y="3"/>
                      <a:pt x="41" y="0"/>
                      <a:pt x="27" y="0"/>
                    </a:cubicBezTo>
                    <a:cubicBezTo>
                      <a:pt x="12" y="0"/>
                      <a:pt x="0" y="4"/>
                      <a:pt x="0" y="8"/>
                    </a:cubicBezTo>
                    <a:cubicBezTo>
                      <a:pt x="0" y="12"/>
                      <a:pt x="12" y="15"/>
                      <a:pt x="27" y="15"/>
                    </a:cubicBezTo>
                    <a:cubicBezTo>
                      <a:pt x="41" y="15"/>
                      <a:pt x="53" y="11"/>
                      <a:pt x="53"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88" name="Freeform 408"/>
              <p:cNvSpPr>
                <a:spLocks/>
              </p:cNvSpPr>
              <p:nvPr/>
            </p:nvSpPr>
            <p:spPr bwMode="auto">
              <a:xfrm>
                <a:off x="4394" y="4179"/>
                <a:ext cx="59" cy="17"/>
              </a:xfrm>
              <a:custGeom>
                <a:avLst/>
                <a:gdLst>
                  <a:gd name="T0" fmla="*/ 51 w 51"/>
                  <a:gd name="T1" fmla="*/ 7 h 15"/>
                  <a:gd name="T2" fmla="*/ 25 w 51"/>
                  <a:gd name="T3" fmla="*/ 0 h 15"/>
                  <a:gd name="T4" fmla="*/ 0 w 51"/>
                  <a:gd name="T5" fmla="*/ 7 h 15"/>
                  <a:gd name="T6" fmla="*/ 25 w 51"/>
                  <a:gd name="T7" fmla="*/ 14 h 15"/>
                  <a:gd name="T8" fmla="*/ 51 w 51"/>
                  <a:gd name="T9" fmla="*/ 7 h 15"/>
                </a:gdLst>
                <a:ahLst/>
                <a:cxnLst>
                  <a:cxn ang="0">
                    <a:pos x="T0" y="T1"/>
                  </a:cxn>
                  <a:cxn ang="0">
                    <a:pos x="T2" y="T3"/>
                  </a:cxn>
                  <a:cxn ang="0">
                    <a:pos x="T4" y="T5"/>
                  </a:cxn>
                  <a:cxn ang="0">
                    <a:pos x="T6" y="T7"/>
                  </a:cxn>
                  <a:cxn ang="0">
                    <a:pos x="T8" y="T9"/>
                  </a:cxn>
                </a:cxnLst>
                <a:rect l="0" t="0" r="r" b="b"/>
                <a:pathLst>
                  <a:path w="51" h="15">
                    <a:moveTo>
                      <a:pt x="51" y="7"/>
                    </a:moveTo>
                    <a:cubicBezTo>
                      <a:pt x="51" y="3"/>
                      <a:pt x="39" y="0"/>
                      <a:pt x="25" y="0"/>
                    </a:cubicBezTo>
                    <a:cubicBezTo>
                      <a:pt x="11" y="0"/>
                      <a:pt x="0" y="3"/>
                      <a:pt x="0" y="7"/>
                    </a:cubicBezTo>
                    <a:cubicBezTo>
                      <a:pt x="0" y="11"/>
                      <a:pt x="11" y="15"/>
                      <a:pt x="25" y="14"/>
                    </a:cubicBezTo>
                    <a:cubicBezTo>
                      <a:pt x="39" y="14"/>
                      <a:pt x="51" y="11"/>
                      <a:pt x="51"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89" name="Freeform 409"/>
              <p:cNvSpPr>
                <a:spLocks/>
              </p:cNvSpPr>
              <p:nvPr/>
            </p:nvSpPr>
            <p:spPr bwMode="auto">
              <a:xfrm>
                <a:off x="3825" y="4182"/>
                <a:ext cx="55" cy="18"/>
              </a:xfrm>
              <a:custGeom>
                <a:avLst/>
                <a:gdLst>
                  <a:gd name="T0" fmla="*/ 48 w 48"/>
                  <a:gd name="T1" fmla="*/ 7 h 15"/>
                  <a:gd name="T2" fmla="*/ 24 w 48"/>
                  <a:gd name="T3" fmla="*/ 0 h 15"/>
                  <a:gd name="T4" fmla="*/ 0 w 48"/>
                  <a:gd name="T5" fmla="*/ 8 h 15"/>
                  <a:gd name="T6" fmla="*/ 24 w 48"/>
                  <a:gd name="T7" fmla="*/ 15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1"/>
                      <a:pt x="11" y="15"/>
                      <a:pt x="24" y="15"/>
                    </a:cubicBezTo>
                    <a:cubicBezTo>
                      <a:pt x="37" y="14"/>
                      <a:pt x="48" y="11"/>
                      <a:pt x="4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90" name="Freeform 410"/>
              <p:cNvSpPr>
                <a:spLocks/>
              </p:cNvSpPr>
              <p:nvPr/>
            </p:nvSpPr>
            <p:spPr bwMode="auto">
              <a:xfrm>
                <a:off x="3894" y="4046"/>
                <a:ext cx="55" cy="17"/>
              </a:xfrm>
              <a:custGeom>
                <a:avLst/>
                <a:gdLst>
                  <a:gd name="T0" fmla="*/ 48 w 48"/>
                  <a:gd name="T1" fmla="*/ 7 h 15"/>
                  <a:gd name="T2" fmla="*/ 24 w 48"/>
                  <a:gd name="T3" fmla="*/ 0 h 15"/>
                  <a:gd name="T4" fmla="*/ 0 w 48"/>
                  <a:gd name="T5" fmla="*/ 8 h 15"/>
                  <a:gd name="T6" fmla="*/ 24 w 48"/>
                  <a:gd name="T7" fmla="*/ 15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2"/>
                      <a:pt x="11" y="15"/>
                      <a:pt x="24" y="15"/>
                    </a:cubicBezTo>
                    <a:cubicBezTo>
                      <a:pt x="37" y="14"/>
                      <a:pt x="48" y="11"/>
                      <a:pt x="4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91" name="Freeform 411"/>
              <p:cNvSpPr>
                <a:spLocks/>
              </p:cNvSpPr>
              <p:nvPr/>
            </p:nvSpPr>
            <p:spPr bwMode="auto">
              <a:xfrm>
                <a:off x="3033" y="4197"/>
                <a:ext cx="50" cy="16"/>
              </a:xfrm>
              <a:custGeom>
                <a:avLst/>
                <a:gdLst>
                  <a:gd name="T0" fmla="*/ 44 w 44"/>
                  <a:gd name="T1" fmla="*/ 7 h 14"/>
                  <a:gd name="T2" fmla="*/ 22 w 44"/>
                  <a:gd name="T3" fmla="*/ 0 h 14"/>
                  <a:gd name="T4" fmla="*/ 0 w 44"/>
                  <a:gd name="T5" fmla="*/ 7 h 14"/>
                  <a:gd name="T6" fmla="*/ 22 w 44"/>
                  <a:gd name="T7" fmla="*/ 14 h 14"/>
                  <a:gd name="T8" fmla="*/ 44 w 44"/>
                  <a:gd name="T9" fmla="*/ 7 h 14"/>
                </a:gdLst>
                <a:ahLst/>
                <a:cxnLst>
                  <a:cxn ang="0">
                    <a:pos x="T0" y="T1"/>
                  </a:cxn>
                  <a:cxn ang="0">
                    <a:pos x="T2" y="T3"/>
                  </a:cxn>
                  <a:cxn ang="0">
                    <a:pos x="T4" y="T5"/>
                  </a:cxn>
                  <a:cxn ang="0">
                    <a:pos x="T6" y="T7"/>
                  </a:cxn>
                  <a:cxn ang="0">
                    <a:pos x="T8" y="T9"/>
                  </a:cxn>
                </a:cxnLst>
                <a:rect l="0" t="0" r="r" b="b"/>
                <a:pathLst>
                  <a:path w="44" h="14">
                    <a:moveTo>
                      <a:pt x="44" y="7"/>
                    </a:moveTo>
                    <a:cubicBezTo>
                      <a:pt x="44" y="3"/>
                      <a:pt x="34" y="0"/>
                      <a:pt x="22" y="0"/>
                    </a:cubicBezTo>
                    <a:cubicBezTo>
                      <a:pt x="10" y="1"/>
                      <a:pt x="0" y="4"/>
                      <a:pt x="0" y="7"/>
                    </a:cubicBezTo>
                    <a:cubicBezTo>
                      <a:pt x="0" y="11"/>
                      <a:pt x="10" y="14"/>
                      <a:pt x="22" y="14"/>
                    </a:cubicBezTo>
                    <a:cubicBezTo>
                      <a:pt x="34" y="14"/>
                      <a:pt x="44" y="11"/>
                      <a:pt x="44"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92" name="Oval 412"/>
              <p:cNvSpPr>
                <a:spLocks noChangeArrowheads="1"/>
              </p:cNvSpPr>
              <p:nvPr/>
            </p:nvSpPr>
            <p:spPr bwMode="auto">
              <a:xfrm>
                <a:off x="3224" y="4262"/>
                <a:ext cx="52" cy="16"/>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93" name="Oval 413"/>
              <p:cNvSpPr>
                <a:spLocks noChangeArrowheads="1"/>
              </p:cNvSpPr>
              <p:nvPr/>
            </p:nvSpPr>
            <p:spPr bwMode="auto">
              <a:xfrm>
                <a:off x="3963" y="4294"/>
                <a:ext cx="57" cy="16"/>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94" name="Freeform 414"/>
              <p:cNvSpPr>
                <a:spLocks/>
              </p:cNvSpPr>
              <p:nvPr/>
            </p:nvSpPr>
            <p:spPr bwMode="auto">
              <a:xfrm>
                <a:off x="5115" y="4227"/>
                <a:ext cx="63" cy="19"/>
              </a:xfrm>
              <a:custGeom>
                <a:avLst/>
                <a:gdLst>
                  <a:gd name="T0" fmla="*/ 55 w 55"/>
                  <a:gd name="T1" fmla="*/ 8 h 16"/>
                  <a:gd name="T2" fmla="*/ 28 w 55"/>
                  <a:gd name="T3" fmla="*/ 0 h 16"/>
                  <a:gd name="T4" fmla="*/ 0 w 55"/>
                  <a:gd name="T5" fmla="*/ 8 h 16"/>
                  <a:gd name="T6" fmla="*/ 28 w 55"/>
                  <a:gd name="T7" fmla="*/ 16 h 16"/>
                  <a:gd name="T8" fmla="*/ 55 w 55"/>
                  <a:gd name="T9" fmla="*/ 8 h 16"/>
                </a:gdLst>
                <a:ahLst/>
                <a:cxnLst>
                  <a:cxn ang="0">
                    <a:pos x="T0" y="T1"/>
                  </a:cxn>
                  <a:cxn ang="0">
                    <a:pos x="T2" y="T3"/>
                  </a:cxn>
                  <a:cxn ang="0">
                    <a:pos x="T4" y="T5"/>
                  </a:cxn>
                  <a:cxn ang="0">
                    <a:pos x="T6" y="T7"/>
                  </a:cxn>
                  <a:cxn ang="0">
                    <a:pos x="T8" y="T9"/>
                  </a:cxn>
                </a:cxnLst>
                <a:rect l="0" t="0" r="r" b="b"/>
                <a:pathLst>
                  <a:path w="55" h="16">
                    <a:moveTo>
                      <a:pt x="55" y="8"/>
                    </a:moveTo>
                    <a:cubicBezTo>
                      <a:pt x="55" y="4"/>
                      <a:pt x="43" y="0"/>
                      <a:pt x="28" y="0"/>
                    </a:cubicBezTo>
                    <a:cubicBezTo>
                      <a:pt x="13" y="0"/>
                      <a:pt x="0" y="4"/>
                      <a:pt x="0" y="8"/>
                    </a:cubicBezTo>
                    <a:cubicBezTo>
                      <a:pt x="0" y="12"/>
                      <a:pt x="13" y="16"/>
                      <a:pt x="28" y="16"/>
                    </a:cubicBezTo>
                    <a:cubicBezTo>
                      <a:pt x="43" y="15"/>
                      <a:pt x="55" y="12"/>
                      <a:pt x="55"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95" name="Oval 415"/>
              <p:cNvSpPr>
                <a:spLocks noChangeArrowheads="1"/>
              </p:cNvSpPr>
              <p:nvPr/>
            </p:nvSpPr>
            <p:spPr bwMode="auto">
              <a:xfrm>
                <a:off x="2845" y="4298"/>
                <a:ext cx="49" cy="16"/>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96" name="Freeform 416"/>
              <p:cNvSpPr>
                <a:spLocks/>
              </p:cNvSpPr>
              <p:nvPr/>
            </p:nvSpPr>
            <p:spPr bwMode="auto">
              <a:xfrm>
                <a:off x="244" y="3855"/>
                <a:ext cx="37" cy="14"/>
              </a:xfrm>
              <a:custGeom>
                <a:avLst/>
                <a:gdLst>
                  <a:gd name="T0" fmla="*/ 32 w 32"/>
                  <a:gd name="T1" fmla="*/ 5 h 12"/>
                  <a:gd name="T2" fmla="*/ 16 w 32"/>
                  <a:gd name="T3" fmla="*/ 0 h 12"/>
                  <a:gd name="T4" fmla="*/ 0 w 32"/>
                  <a:gd name="T5" fmla="*/ 6 h 12"/>
                  <a:gd name="T6" fmla="*/ 16 w 32"/>
                  <a:gd name="T7" fmla="*/ 11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5" y="0"/>
                      <a:pt x="16" y="0"/>
                    </a:cubicBezTo>
                    <a:cubicBezTo>
                      <a:pt x="7" y="0"/>
                      <a:pt x="0" y="3"/>
                      <a:pt x="0" y="6"/>
                    </a:cubicBezTo>
                    <a:cubicBezTo>
                      <a:pt x="0" y="9"/>
                      <a:pt x="7" y="12"/>
                      <a:pt x="16" y="11"/>
                    </a:cubicBezTo>
                    <a:cubicBezTo>
                      <a:pt x="25" y="11"/>
                      <a:pt x="32" y="8"/>
                      <a:pt x="32"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97" name="Freeform 417"/>
              <p:cNvSpPr>
                <a:spLocks/>
              </p:cNvSpPr>
              <p:nvPr/>
            </p:nvSpPr>
            <p:spPr bwMode="auto">
              <a:xfrm>
                <a:off x="1141" y="3534"/>
                <a:ext cx="40" cy="15"/>
              </a:xfrm>
              <a:custGeom>
                <a:avLst/>
                <a:gdLst>
                  <a:gd name="T0" fmla="*/ 35 w 35"/>
                  <a:gd name="T1" fmla="*/ 6 h 13"/>
                  <a:gd name="T2" fmla="*/ 18 w 35"/>
                  <a:gd name="T3" fmla="*/ 1 h 13"/>
                  <a:gd name="T4" fmla="*/ 0 w 35"/>
                  <a:gd name="T5" fmla="*/ 8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1"/>
                    </a:cubicBezTo>
                    <a:cubicBezTo>
                      <a:pt x="8" y="1"/>
                      <a:pt x="0" y="4"/>
                      <a:pt x="0" y="8"/>
                    </a:cubicBezTo>
                    <a:cubicBezTo>
                      <a:pt x="0" y="11"/>
                      <a:pt x="8" y="13"/>
                      <a:pt x="18" y="13"/>
                    </a:cubicBezTo>
                    <a:cubicBezTo>
                      <a:pt x="27" y="12"/>
                      <a:pt x="35" y="9"/>
                      <a:pt x="35"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98" name="Freeform 418"/>
              <p:cNvSpPr>
                <a:spLocks/>
              </p:cNvSpPr>
              <p:nvPr/>
            </p:nvSpPr>
            <p:spPr bwMode="auto">
              <a:xfrm>
                <a:off x="-5" y="4091"/>
                <a:ext cx="35" cy="14"/>
              </a:xfrm>
              <a:custGeom>
                <a:avLst/>
                <a:gdLst>
                  <a:gd name="T0" fmla="*/ 30 w 30"/>
                  <a:gd name="T1" fmla="*/ 6 h 12"/>
                  <a:gd name="T2" fmla="*/ 15 w 30"/>
                  <a:gd name="T3" fmla="*/ 1 h 12"/>
                  <a:gd name="T4" fmla="*/ 0 w 30"/>
                  <a:gd name="T5" fmla="*/ 7 h 12"/>
                  <a:gd name="T6" fmla="*/ 15 w 30"/>
                  <a:gd name="T7" fmla="*/ 12 h 12"/>
                  <a:gd name="T8" fmla="*/ 30 w 30"/>
                  <a:gd name="T9" fmla="*/ 6 h 12"/>
                </a:gdLst>
                <a:ahLst/>
                <a:cxnLst>
                  <a:cxn ang="0">
                    <a:pos x="T0" y="T1"/>
                  </a:cxn>
                  <a:cxn ang="0">
                    <a:pos x="T2" y="T3"/>
                  </a:cxn>
                  <a:cxn ang="0">
                    <a:pos x="T4" y="T5"/>
                  </a:cxn>
                  <a:cxn ang="0">
                    <a:pos x="T6" y="T7"/>
                  </a:cxn>
                  <a:cxn ang="0">
                    <a:pos x="T8" y="T9"/>
                  </a:cxn>
                </a:cxnLst>
                <a:rect l="0" t="0" r="r" b="b"/>
                <a:pathLst>
                  <a:path w="30" h="12">
                    <a:moveTo>
                      <a:pt x="30" y="6"/>
                    </a:moveTo>
                    <a:cubicBezTo>
                      <a:pt x="30" y="3"/>
                      <a:pt x="23" y="0"/>
                      <a:pt x="15" y="1"/>
                    </a:cubicBezTo>
                    <a:cubicBezTo>
                      <a:pt x="7" y="1"/>
                      <a:pt x="0" y="3"/>
                      <a:pt x="0" y="7"/>
                    </a:cubicBezTo>
                    <a:cubicBezTo>
                      <a:pt x="0" y="10"/>
                      <a:pt x="7" y="12"/>
                      <a:pt x="15" y="12"/>
                    </a:cubicBezTo>
                    <a:cubicBezTo>
                      <a:pt x="23" y="12"/>
                      <a:pt x="30" y="9"/>
                      <a:pt x="30"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299" name="Oval 419"/>
              <p:cNvSpPr>
                <a:spLocks noChangeArrowheads="1"/>
              </p:cNvSpPr>
              <p:nvPr/>
            </p:nvSpPr>
            <p:spPr bwMode="auto">
              <a:xfrm>
                <a:off x="148" y="4301"/>
                <a:ext cx="36" cy="13"/>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00" name="Freeform 420"/>
              <p:cNvSpPr>
                <a:spLocks/>
              </p:cNvSpPr>
              <p:nvPr/>
            </p:nvSpPr>
            <p:spPr bwMode="auto">
              <a:xfrm>
                <a:off x="17" y="3717"/>
                <a:ext cx="35" cy="13"/>
              </a:xfrm>
              <a:custGeom>
                <a:avLst/>
                <a:gdLst>
                  <a:gd name="T0" fmla="*/ 30 w 30"/>
                  <a:gd name="T1" fmla="*/ 5 h 12"/>
                  <a:gd name="T2" fmla="*/ 15 w 30"/>
                  <a:gd name="T3" fmla="*/ 0 h 12"/>
                  <a:gd name="T4" fmla="*/ 0 w 30"/>
                  <a:gd name="T5" fmla="*/ 6 h 12"/>
                  <a:gd name="T6" fmla="*/ 15 w 30"/>
                  <a:gd name="T7" fmla="*/ 11 h 12"/>
                  <a:gd name="T8" fmla="*/ 30 w 30"/>
                  <a:gd name="T9" fmla="*/ 5 h 12"/>
                </a:gdLst>
                <a:ahLst/>
                <a:cxnLst>
                  <a:cxn ang="0">
                    <a:pos x="T0" y="T1"/>
                  </a:cxn>
                  <a:cxn ang="0">
                    <a:pos x="T2" y="T3"/>
                  </a:cxn>
                  <a:cxn ang="0">
                    <a:pos x="T4" y="T5"/>
                  </a:cxn>
                  <a:cxn ang="0">
                    <a:pos x="T6" y="T7"/>
                  </a:cxn>
                  <a:cxn ang="0">
                    <a:pos x="T8" y="T9"/>
                  </a:cxn>
                </a:cxnLst>
                <a:rect l="0" t="0" r="r" b="b"/>
                <a:pathLst>
                  <a:path w="30" h="12">
                    <a:moveTo>
                      <a:pt x="30" y="5"/>
                    </a:moveTo>
                    <a:cubicBezTo>
                      <a:pt x="30" y="2"/>
                      <a:pt x="23" y="0"/>
                      <a:pt x="15" y="0"/>
                    </a:cubicBezTo>
                    <a:cubicBezTo>
                      <a:pt x="7" y="0"/>
                      <a:pt x="0" y="3"/>
                      <a:pt x="0" y="6"/>
                    </a:cubicBezTo>
                    <a:cubicBezTo>
                      <a:pt x="0" y="9"/>
                      <a:pt x="7" y="12"/>
                      <a:pt x="15" y="11"/>
                    </a:cubicBezTo>
                    <a:cubicBezTo>
                      <a:pt x="23" y="11"/>
                      <a:pt x="30" y="8"/>
                      <a:pt x="30"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01" name="Freeform 421"/>
              <p:cNvSpPr>
                <a:spLocks/>
              </p:cNvSpPr>
              <p:nvPr/>
            </p:nvSpPr>
            <p:spPr bwMode="auto">
              <a:xfrm>
                <a:off x="5127" y="3431"/>
                <a:ext cx="93" cy="27"/>
              </a:xfrm>
              <a:custGeom>
                <a:avLst/>
                <a:gdLst>
                  <a:gd name="T0" fmla="*/ 80 w 80"/>
                  <a:gd name="T1" fmla="*/ 11 h 24"/>
                  <a:gd name="T2" fmla="*/ 40 w 80"/>
                  <a:gd name="T3" fmla="*/ 1 h 24"/>
                  <a:gd name="T4" fmla="*/ 0 w 80"/>
                  <a:gd name="T5" fmla="*/ 14 h 24"/>
                  <a:gd name="T6" fmla="*/ 40 w 80"/>
                  <a:gd name="T7" fmla="*/ 23 h 24"/>
                  <a:gd name="T8" fmla="*/ 80 w 80"/>
                  <a:gd name="T9" fmla="*/ 11 h 24"/>
                </a:gdLst>
                <a:ahLst/>
                <a:cxnLst>
                  <a:cxn ang="0">
                    <a:pos x="T0" y="T1"/>
                  </a:cxn>
                  <a:cxn ang="0">
                    <a:pos x="T2" y="T3"/>
                  </a:cxn>
                  <a:cxn ang="0">
                    <a:pos x="T4" y="T5"/>
                  </a:cxn>
                  <a:cxn ang="0">
                    <a:pos x="T6" y="T7"/>
                  </a:cxn>
                  <a:cxn ang="0">
                    <a:pos x="T8" y="T9"/>
                  </a:cxn>
                </a:cxnLst>
                <a:rect l="0" t="0" r="r" b="b"/>
                <a:pathLst>
                  <a:path w="80" h="24">
                    <a:moveTo>
                      <a:pt x="80" y="11"/>
                    </a:moveTo>
                    <a:cubicBezTo>
                      <a:pt x="80" y="4"/>
                      <a:pt x="62" y="0"/>
                      <a:pt x="40" y="1"/>
                    </a:cubicBezTo>
                    <a:cubicBezTo>
                      <a:pt x="18" y="2"/>
                      <a:pt x="0" y="8"/>
                      <a:pt x="0" y="14"/>
                    </a:cubicBezTo>
                    <a:cubicBezTo>
                      <a:pt x="0" y="20"/>
                      <a:pt x="18" y="24"/>
                      <a:pt x="40" y="23"/>
                    </a:cubicBezTo>
                    <a:cubicBezTo>
                      <a:pt x="62" y="22"/>
                      <a:pt x="80" y="17"/>
                      <a:pt x="80" y="11"/>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02" name="Freeform 422"/>
              <p:cNvSpPr>
                <a:spLocks/>
              </p:cNvSpPr>
              <p:nvPr/>
            </p:nvSpPr>
            <p:spPr bwMode="auto">
              <a:xfrm>
                <a:off x="613" y="4027"/>
                <a:ext cx="51" cy="19"/>
              </a:xfrm>
              <a:custGeom>
                <a:avLst/>
                <a:gdLst>
                  <a:gd name="T0" fmla="*/ 44 w 44"/>
                  <a:gd name="T1" fmla="*/ 8 h 17"/>
                  <a:gd name="T2" fmla="*/ 22 w 44"/>
                  <a:gd name="T3" fmla="*/ 0 h 17"/>
                  <a:gd name="T4" fmla="*/ 0 w 44"/>
                  <a:gd name="T5" fmla="*/ 9 h 17"/>
                  <a:gd name="T6" fmla="*/ 22 w 44"/>
                  <a:gd name="T7" fmla="*/ 16 h 17"/>
                  <a:gd name="T8" fmla="*/ 44 w 44"/>
                  <a:gd name="T9" fmla="*/ 8 h 17"/>
                </a:gdLst>
                <a:ahLst/>
                <a:cxnLst>
                  <a:cxn ang="0">
                    <a:pos x="T0" y="T1"/>
                  </a:cxn>
                  <a:cxn ang="0">
                    <a:pos x="T2" y="T3"/>
                  </a:cxn>
                  <a:cxn ang="0">
                    <a:pos x="T4" y="T5"/>
                  </a:cxn>
                  <a:cxn ang="0">
                    <a:pos x="T6" y="T7"/>
                  </a:cxn>
                  <a:cxn ang="0">
                    <a:pos x="T8" y="T9"/>
                  </a:cxn>
                </a:cxnLst>
                <a:rect l="0" t="0" r="r" b="b"/>
                <a:pathLst>
                  <a:path w="44" h="17">
                    <a:moveTo>
                      <a:pt x="44" y="8"/>
                    </a:moveTo>
                    <a:cubicBezTo>
                      <a:pt x="44" y="4"/>
                      <a:pt x="34" y="0"/>
                      <a:pt x="22" y="0"/>
                    </a:cubicBezTo>
                    <a:cubicBezTo>
                      <a:pt x="10" y="1"/>
                      <a:pt x="0" y="4"/>
                      <a:pt x="0" y="9"/>
                    </a:cubicBezTo>
                    <a:cubicBezTo>
                      <a:pt x="0" y="13"/>
                      <a:pt x="10" y="17"/>
                      <a:pt x="22" y="16"/>
                    </a:cubicBezTo>
                    <a:cubicBezTo>
                      <a:pt x="34" y="16"/>
                      <a:pt x="44" y="12"/>
                      <a:pt x="44"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03" name="Freeform 423"/>
              <p:cNvSpPr>
                <a:spLocks/>
              </p:cNvSpPr>
              <p:nvPr/>
            </p:nvSpPr>
            <p:spPr bwMode="auto">
              <a:xfrm>
                <a:off x="366" y="4141"/>
                <a:ext cx="36" cy="14"/>
              </a:xfrm>
              <a:custGeom>
                <a:avLst/>
                <a:gdLst>
                  <a:gd name="T0" fmla="*/ 31 w 31"/>
                  <a:gd name="T1" fmla="*/ 6 h 12"/>
                  <a:gd name="T2" fmla="*/ 16 w 31"/>
                  <a:gd name="T3" fmla="*/ 0 h 12"/>
                  <a:gd name="T4" fmla="*/ 0 w 31"/>
                  <a:gd name="T5" fmla="*/ 6 h 12"/>
                  <a:gd name="T6" fmla="*/ 16 w 31"/>
                  <a:gd name="T7" fmla="*/ 12 h 12"/>
                  <a:gd name="T8" fmla="*/ 31 w 31"/>
                  <a:gd name="T9" fmla="*/ 6 h 12"/>
                </a:gdLst>
                <a:ahLst/>
                <a:cxnLst>
                  <a:cxn ang="0">
                    <a:pos x="T0" y="T1"/>
                  </a:cxn>
                  <a:cxn ang="0">
                    <a:pos x="T2" y="T3"/>
                  </a:cxn>
                  <a:cxn ang="0">
                    <a:pos x="T4" y="T5"/>
                  </a:cxn>
                  <a:cxn ang="0">
                    <a:pos x="T6" y="T7"/>
                  </a:cxn>
                  <a:cxn ang="0">
                    <a:pos x="T8" y="T9"/>
                  </a:cxn>
                </a:cxnLst>
                <a:rect l="0" t="0" r="r" b="b"/>
                <a:pathLst>
                  <a:path w="31" h="12">
                    <a:moveTo>
                      <a:pt x="31" y="6"/>
                    </a:moveTo>
                    <a:cubicBezTo>
                      <a:pt x="31" y="3"/>
                      <a:pt x="24" y="0"/>
                      <a:pt x="16" y="0"/>
                    </a:cubicBezTo>
                    <a:cubicBezTo>
                      <a:pt x="7" y="0"/>
                      <a:pt x="0" y="3"/>
                      <a:pt x="0" y="6"/>
                    </a:cubicBezTo>
                    <a:cubicBezTo>
                      <a:pt x="0" y="10"/>
                      <a:pt x="7" y="12"/>
                      <a:pt x="16" y="12"/>
                    </a:cubicBezTo>
                    <a:cubicBezTo>
                      <a:pt x="24" y="12"/>
                      <a:pt x="31" y="9"/>
                      <a:pt x="31"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04" name="Freeform 424"/>
              <p:cNvSpPr>
                <a:spLocks/>
              </p:cNvSpPr>
              <p:nvPr/>
            </p:nvSpPr>
            <p:spPr bwMode="auto">
              <a:xfrm>
                <a:off x="90" y="4253"/>
                <a:ext cx="45" cy="17"/>
              </a:xfrm>
              <a:custGeom>
                <a:avLst/>
                <a:gdLst>
                  <a:gd name="T0" fmla="*/ 39 w 39"/>
                  <a:gd name="T1" fmla="*/ 7 h 15"/>
                  <a:gd name="T2" fmla="*/ 19 w 39"/>
                  <a:gd name="T3" fmla="*/ 0 h 15"/>
                  <a:gd name="T4" fmla="*/ 0 w 39"/>
                  <a:gd name="T5" fmla="*/ 8 h 15"/>
                  <a:gd name="T6" fmla="*/ 19 w 39"/>
                  <a:gd name="T7" fmla="*/ 15 h 15"/>
                  <a:gd name="T8" fmla="*/ 39 w 39"/>
                  <a:gd name="T9" fmla="*/ 7 h 15"/>
                </a:gdLst>
                <a:ahLst/>
                <a:cxnLst>
                  <a:cxn ang="0">
                    <a:pos x="T0" y="T1"/>
                  </a:cxn>
                  <a:cxn ang="0">
                    <a:pos x="T2" y="T3"/>
                  </a:cxn>
                  <a:cxn ang="0">
                    <a:pos x="T4" y="T5"/>
                  </a:cxn>
                  <a:cxn ang="0">
                    <a:pos x="T6" y="T7"/>
                  </a:cxn>
                  <a:cxn ang="0">
                    <a:pos x="T8" y="T9"/>
                  </a:cxn>
                </a:cxnLst>
                <a:rect l="0" t="0" r="r" b="b"/>
                <a:pathLst>
                  <a:path w="39" h="15">
                    <a:moveTo>
                      <a:pt x="39" y="7"/>
                    </a:moveTo>
                    <a:cubicBezTo>
                      <a:pt x="39" y="3"/>
                      <a:pt x="30" y="0"/>
                      <a:pt x="19" y="0"/>
                    </a:cubicBezTo>
                    <a:cubicBezTo>
                      <a:pt x="9" y="0"/>
                      <a:pt x="0" y="4"/>
                      <a:pt x="0" y="8"/>
                    </a:cubicBezTo>
                    <a:cubicBezTo>
                      <a:pt x="0" y="12"/>
                      <a:pt x="9" y="15"/>
                      <a:pt x="19" y="15"/>
                    </a:cubicBezTo>
                    <a:cubicBezTo>
                      <a:pt x="30" y="15"/>
                      <a:pt x="39" y="12"/>
                      <a:pt x="39"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05" name="Freeform 425"/>
              <p:cNvSpPr>
                <a:spLocks/>
              </p:cNvSpPr>
              <p:nvPr/>
            </p:nvSpPr>
            <p:spPr bwMode="auto">
              <a:xfrm>
                <a:off x="1590" y="4274"/>
                <a:ext cx="80" cy="28"/>
              </a:xfrm>
              <a:custGeom>
                <a:avLst/>
                <a:gdLst>
                  <a:gd name="T0" fmla="*/ 69 w 69"/>
                  <a:gd name="T1" fmla="*/ 12 h 24"/>
                  <a:gd name="T2" fmla="*/ 35 w 69"/>
                  <a:gd name="T3" fmla="*/ 1 h 24"/>
                  <a:gd name="T4" fmla="*/ 0 w 69"/>
                  <a:gd name="T5" fmla="*/ 12 h 24"/>
                  <a:gd name="T6" fmla="*/ 35 w 69"/>
                  <a:gd name="T7" fmla="*/ 24 h 24"/>
                  <a:gd name="T8" fmla="*/ 69 w 69"/>
                  <a:gd name="T9" fmla="*/ 12 h 24"/>
                </a:gdLst>
                <a:ahLst/>
                <a:cxnLst>
                  <a:cxn ang="0">
                    <a:pos x="T0" y="T1"/>
                  </a:cxn>
                  <a:cxn ang="0">
                    <a:pos x="T2" y="T3"/>
                  </a:cxn>
                  <a:cxn ang="0">
                    <a:pos x="T4" y="T5"/>
                  </a:cxn>
                  <a:cxn ang="0">
                    <a:pos x="T6" y="T7"/>
                  </a:cxn>
                  <a:cxn ang="0">
                    <a:pos x="T8" y="T9"/>
                  </a:cxn>
                </a:cxnLst>
                <a:rect l="0" t="0" r="r" b="b"/>
                <a:pathLst>
                  <a:path w="69" h="24">
                    <a:moveTo>
                      <a:pt x="69" y="12"/>
                    </a:moveTo>
                    <a:cubicBezTo>
                      <a:pt x="69" y="6"/>
                      <a:pt x="54" y="0"/>
                      <a:pt x="35" y="1"/>
                    </a:cubicBezTo>
                    <a:cubicBezTo>
                      <a:pt x="16" y="1"/>
                      <a:pt x="0" y="6"/>
                      <a:pt x="0" y="12"/>
                    </a:cubicBezTo>
                    <a:cubicBezTo>
                      <a:pt x="0" y="19"/>
                      <a:pt x="16" y="24"/>
                      <a:pt x="35" y="24"/>
                    </a:cubicBezTo>
                    <a:cubicBezTo>
                      <a:pt x="54" y="24"/>
                      <a:pt x="69" y="19"/>
                      <a:pt x="69" y="12"/>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06" name="Freeform 426"/>
              <p:cNvSpPr>
                <a:spLocks/>
              </p:cNvSpPr>
              <p:nvPr/>
            </p:nvSpPr>
            <p:spPr bwMode="auto">
              <a:xfrm>
                <a:off x="1752" y="4185"/>
                <a:ext cx="82" cy="27"/>
              </a:xfrm>
              <a:custGeom>
                <a:avLst/>
                <a:gdLst>
                  <a:gd name="T0" fmla="*/ 71 w 71"/>
                  <a:gd name="T1" fmla="*/ 12 h 24"/>
                  <a:gd name="T2" fmla="*/ 35 w 71"/>
                  <a:gd name="T3" fmla="*/ 0 h 24"/>
                  <a:gd name="T4" fmla="*/ 0 w 71"/>
                  <a:gd name="T5" fmla="*/ 12 h 24"/>
                  <a:gd name="T6" fmla="*/ 35 w 71"/>
                  <a:gd name="T7" fmla="*/ 24 h 24"/>
                  <a:gd name="T8" fmla="*/ 71 w 71"/>
                  <a:gd name="T9" fmla="*/ 12 h 24"/>
                </a:gdLst>
                <a:ahLst/>
                <a:cxnLst>
                  <a:cxn ang="0">
                    <a:pos x="T0" y="T1"/>
                  </a:cxn>
                  <a:cxn ang="0">
                    <a:pos x="T2" y="T3"/>
                  </a:cxn>
                  <a:cxn ang="0">
                    <a:pos x="T4" y="T5"/>
                  </a:cxn>
                  <a:cxn ang="0">
                    <a:pos x="T6" y="T7"/>
                  </a:cxn>
                  <a:cxn ang="0">
                    <a:pos x="T8" y="T9"/>
                  </a:cxn>
                </a:cxnLst>
                <a:rect l="0" t="0" r="r" b="b"/>
                <a:pathLst>
                  <a:path w="71" h="24">
                    <a:moveTo>
                      <a:pt x="71" y="12"/>
                    </a:moveTo>
                    <a:cubicBezTo>
                      <a:pt x="71" y="5"/>
                      <a:pt x="55" y="0"/>
                      <a:pt x="35" y="0"/>
                    </a:cubicBezTo>
                    <a:cubicBezTo>
                      <a:pt x="16" y="0"/>
                      <a:pt x="0" y="5"/>
                      <a:pt x="0" y="12"/>
                    </a:cubicBezTo>
                    <a:cubicBezTo>
                      <a:pt x="0" y="18"/>
                      <a:pt x="16" y="24"/>
                      <a:pt x="35" y="24"/>
                    </a:cubicBezTo>
                    <a:cubicBezTo>
                      <a:pt x="55" y="24"/>
                      <a:pt x="71" y="19"/>
                      <a:pt x="71" y="12"/>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07" name="Freeform 427"/>
              <p:cNvSpPr>
                <a:spLocks/>
              </p:cNvSpPr>
              <p:nvPr/>
            </p:nvSpPr>
            <p:spPr bwMode="auto">
              <a:xfrm>
                <a:off x="1944" y="3977"/>
                <a:ext cx="58" cy="28"/>
              </a:xfrm>
              <a:custGeom>
                <a:avLst/>
                <a:gdLst>
                  <a:gd name="T0" fmla="*/ 50 w 50"/>
                  <a:gd name="T1" fmla="*/ 12 h 24"/>
                  <a:gd name="T2" fmla="*/ 25 w 50"/>
                  <a:gd name="T3" fmla="*/ 0 h 24"/>
                  <a:gd name="T4" fmla="*/ 0 w 50"/>
                  <a:gd name="T5" fmla="*/ 13 h 24"/>
                  <a:gd name="T6" fmla="*/ 25 w 50"/>
                  <a:gd name="T7" fmla="*/ 24 h 24"/>
                  <a:gd name="T8" fmla="*/ 50 w 50"/>
                  <a:gd name="T9" fmla="*/ 12 h 24"/>
                </a:gdLst>
                <a:ahLst/>
                <a:cxnLst>
                  <a:cxn ang="0">
                    <a:pos x="T0" y="T1"/>
                  </a:cxn>
                  <a:cxn ang="0">
                    <a:pos x="T2" y="T3"/>
                  </a:cxn>
                  <a:cxn ang="0">
                    <a:pos x="T4" y="T5"/>
                  </a:cxn>
                  <a:cxn ang="0">
                    <a:pos x="T6" y="T7"/>
                  </a:cxn>
                  <a:cxn ang="0">
                    <a:pos x="T8" y="T9"/>
                  </a:cxn>
                </a:cxnLst>
                <a:rect l="0" t="0" r="r" b="b"/>
                <a:pathLst>
                  <a:path w="50" h="24">
                    <a:moveTo>
                      <a:pt x="50" y="12"/>
                    </a:moveTo>
                    <a:cubicBezTo>
                      <a:pt x="50" y="5"/>
                      <a:pt x="39" y="0"/>
                      <a:pt x="25" y="0"/>
                    </a:cubicBezTo>
                    <a:cubicBezTo>
                      <a:pt x="11" y="0"/>
                      <a:pt x="0" y="6"/>
                      <a:pt x="0" y="13"/>
                    </a:cubicBezTo>
                    <a:cubicBezTo>
                      <a:pt x="0" y="19"/>
                      <a:pt x="11" y="24"/>
                      <a:pt x="25" y="24"/>
                    </a:cubicBezTo>
                    <a:cubicBezTo>
                      <a:pt x="39" y="24"/>
                      <a:pt x="50" y="18"/>
                      <a:pt x="50" y="12"/>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08" name="Freeform 428"/>
              <p:cNvSpPr>
                <a:spLocks/>
              </p:cNvSpPr>
              <p:nvPr/>
            </p:nvSpPr>
            <p:spPr bwMode="auto">
              <a:xfrm>
                <a:off x="2824" y="4032"/>
                <a:ext cx="92" cy="30"/>
              </a:xfrm>
              <a:custGeom>
                <a:avLst/>
                <a:gdLst>
                  <a:gd name="T0" fmla="*/ 80 w 80"/>
                  <a:gd name="T1" fmla="*/ 12 h 26"/>
                  <a:gd name="T2" fmla="*/ 40 w 80"/>
                  <a:gd name="T3" fmla="*/ 0 h 26"/>
                  <a:gd name="T4" fmla="*/ 0 w 80"/>
                  <a:gd name="T5" fmla="*/ 13 h 26"/>
                  <a:gd name="T6" fmla="*/ 40 w 80"/>
                  <a:gd name="T7" fmla="*/ 25 h 26"/>
                  <a:gd name="T8" fmla="*/ 80 w 80"/>
                  <a:gd name="T9" fmla="*/ 12 h 26"/>
                </a:gdLst>
                <a:ahLst/>
                <a:cxnLst>
                  <a:cxn ang="0">
                    <a:pos x="T0" y="T1"/>
                  </a:cxn>
                  <a:cxn ang="0">
                    <a:pos x="T2" y="T3"/>
                  </a:cxn>
                  <a:cxn ang="0">
                    <a:pos x="T4" y="T5"/>
                  </a:cxn>
                  <a:cxn ang="0">
                    <a:pos x="T6" y="T7"/>
                  </a:cxn>
                  <a:cxn ang="0">
                    <a:pos x="T8" y="T9"/>
                  </a:cxn>
                </a:cxnLst>
                <a:rect l="0" t="0" r="r" b="b"/>
                <a:pathLst>
                  <a:path w="80" h="26">
                    <a:moveTo>
                      <a:pt x="80" y="12"/>
                    </a:moveTo>
                    <a:cubicBezTo>
                      <a:pt x="80" y="5"/>
                      <a:pt x="62" y="0"/>
                      <a:pt x="40" y="0"/>
                    </a:cubicBezTo>
                    <a:cubicBezTo>
                      <a:pt x="18" y="0"/>
                      <a:pt x="0" y="6"/>
                      <a:pt x="0" y="13"/>
                    </a:cubicBezTo>
                    <a:cubicBezTo>
                      <a:pt x="0" y="20"/>
                      <a:pt x="18" y="26"/>
                      <a:pt x="40" y="25"/>
                    </a:cubicBezTo>
                    <a:cubicBezTo>
                      <a:pt x="62" y="25"/>
                      <a:pt x="80" y="19"/>
                      <a:pt x="80" y="12"/>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09" name="Oval 429"/>
              <p:cNvSpPr>
                <a:spLocks noChangeArrowheads="1"/>
              </p:cNvSpPr>
              <p:nvPr/>
            </p:nvSpPr>
            <p:spPr bwMode="auto">
              <a:xfrm>
                <a:off x="3564" y="4231"/>
                <a:ext cx="99" cy="30"/>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10" name="Freeform 430"/>
              <p:cNvSpPr>
                <a:spLocks/>
              </p:cNvSpPr>
              <p:nvPr/>
            </p:nvSpPr>
            <p:spPr bwMode="auto">
              <a:xfrm>
                <a:off x="4672" y="4059"/>
                <a:ext cx="68" cy="33"/>
              </a:xfrm>
              <a:custGeom>
                <a:avLst/>
                <a:gdLst>
                  <a:gd name="T0" fmla="*/ 59 w 59"/>
                  <a:gd name="T1" fmla="*/ 14 h 29"/>
                  <a:gd name="T2" fmla="*/ 29 w 59"/>
                  <a:gd name="T3" fmla="*/ 1 h 29"/>
                  <a:gd name="T4" fmla="*/ 0 w 59"/>
                  <a:gd name="T5" fmla="*/ 15 h 29"/>
                  <a:gd name="T6" fmla="*/ 29 w 59"/>
                  <a:gd name="T7" fmla="*/ 28 h 29"/>
                  <a:gd name="T8" fmla="*/ 59 w 59"/>
                  <a:gd name="T9" fmla="*/ 14 h 29"/>
                </a:gdLst>
                <a:ahLst/>
                <a:cxnLst>
                  <a:cxn ang="0">
                    <a:pos x="T0" y="T1"/>
                  </a:cxn>
                  <a:cxn ang="0">
                    <a:pos x="T2" y="T3"/>
                  </a:cxn>
                  <a:cxn ang="0">
                    <a:pos x="T4" y="T5"/>
                  </a:cxn>
                  <a:cxn ang="0">
                    <a:pos x="T6" y="T7"/>
                  </a:cxn>
                  <a:cxn ang="0">
                    <a:pos x="T8" y="T9"/>
                  </a:cxn>
                </a:cxnLst>
                <a:rect l="0" t="0" r="r" b="b"/>
                <a:pathLst>
                  <a:path w="59" h="29">
                    <a:moveTo>
                      <a:pt x="59" y="14"/>
                    </a:moveTo>
                    <a:cubicBezTo>
                      <a:pt x="59" y="7"/>
                      <a:pt x="45" y="0"/>
                      <a:pt x="29" y="1"/>
                    </a:cubicBezTo>
                    <a:cubicBezTo>
                      <a:pt x="13" y="1"/>
                      <a:pt x="0" y="7"/>
                      <a:pt x="0" y="15"/>
                    </a:cubicBezTo>
                    <a:cubicBezTo>
                      <a:pt x="0" y="23"/>
                      <a:pt x="13" y="29"/>
                      <a:pt x="29" y="28"/>
                    </a:cubicBezTo>
                    <a:cubicBezTo>
                      <a:pt x="45" y="28"/>
                      <a:pt x="59" y="22"/>
                      <a:pt x="59" y="14"/>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11" name="Freeform 431"/>
              <p:cNvSpPr>
                <a:spLocks/>
              </p:cNvSpPr>
              <p:nvPr/>
            </p:nvSpPr>
            <p:spPr bwMode="auto">
              <a:xfrm>
                <a:off x="2432" y="3707"/>
                <a:ext cx="88" cy="30"/>
              </a:xfrm>
              <a:custGeom>
                <a:avLst/>
                <a:gdLst>
                  <a:gd name="T0" fmla="*/ 76 w 76"/>
                  <a:gd name="T1" fmla="*/ 11 h 26"/>
                  <a:gd name="T2" fmla="*/ 38 w 76"/>
                  <a:gd name="T3" fmla="*/ 0 h 26"/>
                  <a:gd name="T4" fmla="*/ 0 w 76"/>
                  <a:gd name="T5" fmla="*/ 14 h 26"/>
                  <a:gd name="T6" fmla="*/ 38 w 76"/>
                  <a:gd name="T7" fmla="*/ 25 h 26"/>
                  <a:gd name="T8" fmla="*/ 76 w 76"/>
                  <a:gd name="T9" fmla="*/ 11 h 26"/>
                </a:gdLst>
                <a:ahLst/>
                <a:cxnLst>
                  <a:cxn ang="0">
                    <a:pos x="T0" y="T1"/>
                  </a:cxn>
                  <a:cxn ang="0">
                    <a:pos x="T2" y="T3"/>
                  </a:cxn>
                  <a:cxn ang="0">
                    <a:pos x="T4" y="T5"/>
                  </a:cxn>
                  <a:cxn ang="0">
                    <a:pos x="T6" y="T7"/>
                  </a:cxn>
                  <a:cxn ang="0">
                    <a:pos x="T8" y="T9"/>
                  </a:cxn>
                </a:cxnLst>
                <a:rect l="0" t="0" r="r" b="b"/>
                <a:pathLst>
                  <a:path w="76" h="26">
                    <a:moveTo>
                      <a:pt x="76" y="11"/>
                    </a:moveTo>
                    <a:cubicBezTo>
                      <a:pt x="76" y="5"/>
                      <a:pt x="59" y="0"/>
                      <a:pt x="38" y="0"/>
                    </a:cubicBezTo>
                    <a:cubicBezTo>
                      <a:pt x="17" y="1"/>
                      <a:pt x="0" y="7"/>
                      <a:pt x="0" y="14"/>
                    </a:cubicBezTo>
                    <a:cubicBezTo>
                      <a:pt x="0" y="21"/>
                      <a:pt x="17" y="26"/>
                      <a:pt x="38" y="25"/>
                    </a:cubicBezTo>
                    <a:cubicBezTo>
                      <a:pt x="59" y="24"/>
                      <a:pt x="76" y="18"/>
                      <a:pt x="76" y="11"/>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12" name="Freeform 432"/>
              <p:cNvSpPr>
                <a:spLocks/>
              </p:cNvSpPr>
              <p:nvPr/>
            </p:nvSpPr>
            <p:spPr bwMode="auto">
              <a:xfrm>
                <a:off x="5490" y="3941"/>
                <a:ext cx="123" cy="35"/>
              </a:xfrm>
              <a:custGeom>
                <a:avLst/>
                <a:gdLst>
                  <a:gd name="T0" fmla="*/ 106 w 106"/>
                  <a:gd name="T1" fmla="*/ 14 h 30"/>
                  <a:gd name="T2" fmla="*/ 53 w 106"/>
                  <a:gd name="T3" fmla="*/ 0 h 30"/>
                  <a:gd name="T4" fmla="*/ 0 w 106"/>
                  <a:gd name="T5" fmla="*/ 16 h 30"/>
                  <a:gd name="T6" fmla="*/ 53 w 106"/>
                  <a:gd name="T7" fmla="*/ 29 h 30"/>
                  <a:gd name="T8" fmla="*/ 106 w 106"/>
                  <a:gd name="T9" fmla="*/ 14 h 30"/>
                </a:gdLst>
                <a:ahLst/>
                <a:cxnLst>
                  <a:cxn ang="0">
                    <a:pos x="T0" y="T1"/>
                  </a:cxn>
                  <a:cxn ang="0">
                    <a:pos x="T2" y="T3"/>
                  </a:cxn>
                  <a:cxn ang="0">
                    <a:pos x="T4" y="T5"/>
                  </a:cxn>
                  <a:cxn ang="0">
                    <a:pos x="T6" y="T7"/>
                  </a:cxn>
                  <a:cxn ang="0">
                    <a:pos x="T8" y="T9"/>
                  </a:cxn>
                </a:cxnLst>
                <a:rect l="0" t="0" r="r" b="b"/>
                <a:pathLst>
                  <a:path w="106" h="30">
                    <a:moveTo>
                      <a:pt x="106" y="14"/>
                    </a:moveTo>
                    <a:cubicBezTo>
                      <a:pt x="106" y="6"/>
                      <a:pt x="82" y="0"/>
                      <a:pt x="53" y="0"/>
                    </a:cubicBezTo>
                    <a:cubicBezTo>
                      <a:pt x="23" y="1"/>
                      <a:pt x="0" y="8"/>
                      <a:pt x="0" y="16"/>
                    </a:cubicBezTo>
                    <a:cubicBezTo>
                      <a:pt x="0" y="24"/>
                      <a:pt x="23" y="30"/>
                      <a:pt x="53" y="29"/>
                    </a:cubicBezTo>
                    <a:cubicBezTo>
                      <a:pt x="82" y="29"/>
                      <a:pt x="106" y="22"/>
                      <a:pt x="106" y="14"/>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13" name="Freeform 433"/>
              <p:cNvSpPr>
                <a:spLocks/>
              </p:cNvSpPr>
              <p:nvPr/>
            </p:nvSpPr>
            <p:spPr bwMode="auto">
              <a:xfrm>
                <a:off x="1511" y="3793"/>
                <a:ext cx="51" cy="18"/>
              </a:xfrm>
              <a:custGeom>
                <a:avLst/>
                <a:gdLst>
                  <a:gd name="T0" fmla="*/ 44 w 44"/>
                  <a:gd name="T1" fmla="*/ 7 h 16"/>
                  <a:gd name="T2" fmla="*/ 22 w 44"/>
                  <a:gd name="T3" fmla="*/ 0 h 16"/>
                  <a:gd name="T4" fmla="*/ 0 w 44"/>
                  <a:gd name="T5" fmla="*/ 8 h 16"/>
                  <a:gd name="T6" fmla="*/ 22 w 44"/>
                  <a:gd name="T7" fmla="*/ 15 h 16"/>
                  <a:gd name="T8" fmla="*/ 44 w 44"/>
                  <a:gd name="T9" fmla="*/ 7 h 16"/>
                </a:gdLst>
                <a:ahLst/>
                <a:cxnLst>
                  <a:cxn ang="0">
                    <a:pos x="T0" y="T1"/>
                  </a:cxn>
                  <a:cxn ang="0">
                    <a:pos x="T2" y="T3"/>
                  </a:cxn>
                  <a:cxn ang="0">
                    <a:pos x="T4" y="T5"/>
                  </a:cxn>
                  <a:cxn ang="0">
                    <a:pos x="T6" y="T7"/>
                  </a:cxn>
                  <a:cxn ang="0">
                    <a:pos x="T8" y="T9"/>
                  </a:cxn>
                </a:cxnLst>
                <a:rect l="0" t="0" r="r" b="b"/>
                <a:pathLst>
                  <a:path w="44" h="16">
                    <a:moveTo>
                      <a:pt x="44" y="7"/>
                    </a:moveTo>
                    <a:cubicBezTo>
                      <a:pt x="44" y="3"/>
                      <a:pt x="34" y="0"/>
                      <a:pt x="22" y="0"/>
                    </a:cubicBezTo>
                    <a:cubicBezTo>
                      <a:pt x="10" y="1"/>
                      <a:pt x="0" y="4"/>
                      <a:pt x="0" y="8"/>
                    </a:cubicBezTo>
                    <a:cubicBezTo>
                      <a:pt x="0" y="13"/>
                      <a:pt x="10" y="16"/>
                      <a:pt x="22" y="15"/>
                    </a:cubicBezTo>
                    <a:cubicBezTo>
                      <a:pt x="34" y="15"/>
                      <a:pt x="44" y="11"/>
                      <a:pt x="44"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14" name="Freeform 434"/>
              <p:cNvSpPr>
                <a:spLocks/>
              </p:cNvSpPr>
              <p:nvPr/>
            </p:nvSpPr>
            <p:spPr bwMode="auto">
              <a:xfrm>
                <a:off x="543" y="3681"/>
                <a:ext cx="53" cy="19"/>
              </a:xfrm>
              <a:custGeom>
                <a:avLst/>
                <a:gdLst>
                  <a:gd name="T0" fmla="*/ 46 w 46"/>
                  <a:gd name="T1" fmla="*/ 7 h 17"/>
                  <a:gd name="T2" fmla="*/ 23 w 46"/>
                  <a:gd name="T3" fmla="*/ 0 h 17"/>
                  <a:gd name="T4" fmla="*/ 0 w 46"/>
                  <a:gd name="T5" fmla="*/ 9 h 17"/>
                  <a:gd name="T6" fmla="*/ 23 w 46"/>
                  <a:gd name="T7" fmla="*/ 17 h 17"/>
                  <a:gd name="T8" fmla="*/ 46 w 46"/>
                  <a:gd name="T9" fmla="*/ 7 h 17"/>
                </a:gdLst>
                <a:ahLst/>
                <a:cxnLst>
                  <a:cxn ang="0">
                    <a:pos x="T0" y="T1"/>
                  </a:cxn>
                  <a:cxn ang="0">
                    <a:pos x="T2" y="T3"/>
                  </a:cxn>
                  <a:cxn ang="0">
                    <a:pos x="T4" y="T5"/>
                  </a:cxn>
                  <a:cxn ang="0">
                    <a:pos x="T6" y="T7"/>
                  </a:cxn>
                  <a:cxn ang="0">
                    <a:pos x="T8" y="T9"/>
                  </a:cxn>
                </a:cxnLst>
                <a:rect l="0" t="0" r="r" b="b"/>
                <a:pathLst>
                  <a:path w="46" h="17">
                    <a:moveTo>
                      <a:pt x="46" y="7"/>
                    </a:moveTo>
                    <a:cubicBezTo>
                      <a:pt x="46" y="3"/>
                      <a:pt x="36" y="0"/>
                      <a:pt x="23" y="0"/>
                    </a:cubicBezTo>
                    <a:cubicBezTo>
                      <a:pt x="10" y="1"/>
                      <a:pt x="0" y="5"/>
                      <a:pt x="0" y="9"/>
                    </a:cubicBezTo>
                    <a:cubicBezTo>
                      <a:pt x="0" y="14"/>
                      <a:pt x="10" y="17"/>
                      <a:pt x="23" y="17"/>
                    </a:cubicBezTo>
                    <a:cubicBezTo>
                      <a:pt x="36" y="16"/>
                      <a:pt x="46" y="12"/>
                      <a:pt x="46"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15" name="Freeform 435"/>
              <p:cNvSpPr>
                <a:spLocks/>
              </p:cNvSpPr>
              <p:nvPr/>
            </p:nvSpPr>
            <p:spPr bwMode="auto">
              <a:xfrm>
                <a:off x="660" y="3554"/>
                <a:ext cx="72" cy="28"/>
              </a:xfrm>
              <a:custGeom>
                <a:avLst/>
                <a:gdLst>
                  <a:gd name="T0" fmla="*/ 62 w 62"/>
                  <a:gd name="T1" fmla="*/ 10 h 24"/>
                  <a:gd name="T2" fmla="*/ 31 w 62"/>
                  <a:gd name="T3" fmla="*/ 1 h 24"/>
                  <a:gd name="T4" fmla="*/ 0 w 62"/>
                  <a:gd name="T5" fmla="*/ 13 h 24"/>
                  <a:gd name="T6" fmla="*/ 31 w 62"/>
                  <a:gd name="T7" fmla="*/ 23 h 24"/>
                  <a:gd name="T8" fmla="*/ 62 w 62"/>
                  <a:gd name="T9" fmla="*/ 10 h 24"/>
                </a:gdLst>
                <a:ahLst/>
                <a:cxnLst>
                  <a:cxn ang="0">
                    <a:pos x="T0" y="T1"/>
                  </a:cxn>
                  <a:cxn ang="0">
                    <a:pos x="T2" y="T3"/>
                  </a:cxn>
                  <a:cxn ang="0">
                    <a:pos x="T4" y="T5"/>
                  </a:cxn>
                  <a:cxn ang="0">
                    <a:pos x="T6" y="T7"/>
                  </a:cxn>
                  <a:cxn ang="0">
                    <a:pos x="T8" y="T9"/>
                  </a:cxn>
                </a:cxnLst>
                <a:rect l="0" t="0" r="r" b="b"/>
                <a:pathLst>
                  <a:path w="62" h="24">
                    <a:moveTo>
                      <a:pt x="62" y="10"/>
                    </a:moveTo>
                    <a:cubicBezTo>
                      <a:pt x="62" y="4"/>
                      <a:pt x="48" y="0"/>
                      <a:pt x="31" y="1"/>
                    </a:cubicBezTo>
                    <a:cubicBezTo>
                      <a:pt x="14" y="2"/>
                      <a:pt x="0" y="7"/>
                      <a:pt x="0" y="13"/>
                    </a:cubicBezTo>
                    <a:cubicBezTo>
                      <a:pt x="0" y="19"/>
                      <a:pt x="14" y="24"/>
                      <a:pt x="31" y="23"/>
                    </a:cubicBezTo>
                    <a:cubicBezTo>
                      <a:pt x="48" y="22"/>
                      <a:pt x="62" y="17"/>
                      <a:pt x="62" y="10"/>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16" name="Freeform 436"/>
              <p:cNvSpPr>
                <a:spLocks/>
              </p:cNvSpPr>
              <p:nvPr/>
            </p:nvSpPr>
            <p:spPr bwMode="auto">
              <a:xfrm>
                <a:off x="200" y="3555"/>
                <a:ext cx="31" cy="13"/>
              </a:xfrm>
              <a:custGeom>
                <a:avLst/>
                <a:gdLst>
                  <a:gd name="T0" fmla="*/ 27 w 27"/>
                  <a:gd name="T1" fmla="*/ 4 h 11"/>
                  <a:gd name="T2" fmla="*/ 14 w 27"/>
                  <a:gd name="T3" fmla="*/ 0 h 11"/>
                  <a:gd name="T4" fmla="*/ 0 w 27"/>
                  <a:gd name="T5" fmla="*/ 6 h 11"/>
                  <a:gd name="T6" fmla="*/ 14 w 27"/>
                  <a:gd name="T7" fmla="*/ 10 h 11"/>
                  <a:gd name="T8" fmla="*/ 27 w 27"/>
                  <a:gd name="T9" fmla="*/ 4 h 11"/>
                </a:gdLst>
                <a:ahLst/>
                <a:cxnLst>
                  <a:cxn ang="0">
                    <a:pos x="T0" y="T1"/>
                  </a:cxn>
                  <a:cxn ang="0">
                    <a:pos x="T2" y="T3"/>
                  </a:cxn>
                  <a:cxn ang="0">
                    <a:pos x="T4" y="T5"/>
                  </a:cxn>
                  <a:cxn ang="0">
                    <a:pos x="T6" y="T7"/>
                  </a:cxn>
                  <a:cxn ang="0">
                    <a:pos x="T8" y="T9"/>
                  </a:cxn>
                </a:cxnLst>
                <a:rect l="0" t="0" r="r" b="b"/>
                <a:pathLst>
                  <a:path w="27" h="11">
                    <a:moveTo>
                      <a:pt x="27" y="4"/>
                    </a:moveTo>
                    <a:cubicBezTo>
                      <a:pt x="27" y="2"/>
                      <a:pt x="21" y="0"/>
                      <a:pt x="14" y="0"/>
                    </a:cubicBezTo>
                    <a:cubicBezTo>
                      <a:pt x="6" y="0"/>
                      <a:pt x="0" y="3"/>
                      <a:pt x="0" y="6"/>
                    </a:cubicBezTo>
                    <a:cubicBezTo>
                      <a:pt x="0" y="9"/>
                      <a:pt x="6" y="11"/>
                      <a:pt x="14" y="10"/>
                    </a:cubicBezTo>
                    <a:cubicBezTo>
                      <a:pt x="21" y="10"/>
                      <a:pt x="27" y="7"/>
                      <a:pt x="27" y="4"/>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17" name="Freeform 437"/>
              <p:cNvSpPr>
                <a:spLocks/>
              </p:cNvSpPr>
              <p:nvPr/>
            </p:nvSpPr>
            <p:spPr bwMode="auto">
              <a:xfrm>
                <a:off x="4971" y="4170"/>
                <a:ext cx="116" cy="33"/>
              </a:xfrm>
              <a:custGeom>
                <a:avLst/>
                <a:gdLst>
                  <a:gd name="T0" fmla="*/ 101 w 101"/>
                  <a:gd name="T1" fmla="*/ 14 h 29"/>
                  <a:gd name="T2" fmla="*/ 50 w 101"/>
                  <a:gd name="T3" fmla="*/ 1 h 29"/>
                  <a:gd name="T4" fmla="*/ 0 w 101"/>
                  <a:gd name="T5" fmla="*/ 15 h 29"/>
                  <a:gd name="T6" fmla="*/ 50 w 101"/>
                  <a:gd name="T7" fmla="*/ 29 h 29"/>
                  <a:gd name="T8" fmla="*/ 101 w 101"/>
                  <a:gd name="T9" fmla="*/ 14 h 29"/>
                </a:gdLst>
                <a:ahLst/>
                <a:cxnLst>
                  <a:cxn ang="0">
                    <a:pos x="T0" y="T1"/>
                  </a:cxn>
                  <a:cxn ang="0">
                    <a:pos x="T2" y="T3"/>
                  </a:cxn>
                  <a:cxn ang="0">
                    <a:pos x="T4" y="T5"/>
                  </a:cxn>
                  <a:cxn ang="0">
                    <a:pos x="T6" y="T7"/>
                  </a:cxn>
                  <a:cxn ang="0">
                    <a:pos x="T8" y="T9"/>
                  </a:cxn>
                </a:cxnLst>
                <a:rect l="0" t="0" r="r" b="b"/>
                <a:pathLst>
                  <a:path w="101" h="29">
                    <a:moveTo>
                      <a:pt x="101" y="14"/>
                    </a:moveTo>
                    <a:cubicBezTo>
                      <a:pt x="101" y="7"/>
                      <a:pt x="78" y="0"/>
                      <a:pt x="50" y="1"/>
                    </a:cubicBezTo>
                    <a:cubicBezTo>
                      <a:pt x="23" y="1"/>
                      <a:pt x="0" y="7"/>
                      <a:pt x="0" y="15"/>
                    </a:cubicBezTo>
                    <a:cubicBezTo>
                      <a:pt x="0" y="23"/>
                      <a:pt x="23" y="29"/>
                      <a:pt x="50" y="29"/>
                    </a:cubicBezTo>
                    <a:cubicBezTo>
                      <a:pt x="78" y="29"/>
                      <a:pt x="101" y="22"/>
                      <a:pt x="101" y="14"/>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18" name="Oval 438"/>
              <p:cNvSpPr>
                <a:spLocks noChangeArrowheads="1"/>
              </p:cNvSpPr>
              <p:nvPr/>
            </p:nvSpPr>
            <p:spPr bwMode="auto">
              <a:xfrm>
                <a:off x="2491" y="4276"/>
                <a:ext cx="89" cy="28"/>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19" name="Freeform 439"/>
              <p:cNvSpPr>
                <a:spLocks/>
              </p:cNvSpPr>
              <p:nvPr/>
            </p:nvSpPr>
            <p:spPr bwMode="auto">
              <a:xfrm>
                <a:off x="2056" y="3932"/>
                <a:ext cx="54" cy="28"/>
              </a:xfrm>
              <a:custGeom>
                <a:avLst/>
                <a:gdLst>
                  <a:gd name="T0" fmla="*/ 47 w 47"/>
                  <a:gd name="T1" fmla="*/ 12 h 24"/>
                  <a:gd name="T2" fmla="*/ 24 w 47"/>
                  <a:gd name="T3" fmla="*/ 0 h 24"/>
                  <a:gd name="T4" fmla="*/ 0 w 47"/>
                  <a:gd name="T5" fmla="*/ 13 h 24"/>
                  <a:gd name="T6" fmla="*/ 24 w 47"/>
                  <a:gd name="T7" fmla="*/ 24 h 24"/>
                  <a:gd name="T8" fmla="*/ 47 w 47"/>
                  <a:gd name="T9" fmla="*/ 12 h 24"/>
                </a:gdLst>
                <a:ahLst/>
                <a:cxnLst>
                  <a:cxn ang="0">
                    <a:pos x="T0" y="T1"/>
                  </a:cxn>
                  <a:cxn ang="0">
                    <a:pos x="T2" y="T3"/>
                  </a:cxn>
                  <a:cxn ang="0">
                    <a:pos x="T4" y="T5"/>
                  </a:cxn>
                  <a:cxn ang="0">
                    <a:pos x="T6" y="T7"/>
                  </a:cxn>
                  <a:cxn ang="0">
                    <a:pos x="T8" y="T9"/>
                  </a:cxn>
                </a:cxnLst>
                <a:rect l="0" t="0" r="r" b="b"/>
                <a:pathLst>
                  <a:path w="47" h="24">
                    <a:moveTo>
                      <a:pt x="47" y="12"/>
                    </a:moveTo>
                    <a:cubicBezTo>
                      <a:pt x="47" y="5"/>
                      <a:pt x="36" y="0"/>
                      <a:pt x="24" y="0"/>
                    </a:cubicBezTo>
                    <a:cubicBezTo>
                      <a:pt x="11" y="0"/>
                      <a:pt x="0" y="6"/>
                      <a:pt x="0" y="13"/>
                    </a:cubicBezTo>
                    <a:cubicBezTo>
                      <a:pt x="0" y="19"/>
                      <a:pt x="11" y="24"/>
                      <a:pt x="24" y="24"/>
                    </a:cubicBezTo>
                    <a:cubicBezTo>
                      <a:pt x="36" y="24"/>
                      <a:pt x="47" y="18"/>
                      <a:pt x="47" y="12"/>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20" name="Freeform 440"/>
              <p:cNvSpPr>
                <a:spLocks/>
              </p:cNvSpPr>
              <p:nvPr/>
            </p:nvSpPr>
            <p:spPr bwMode="auto">
              <a:xfrm>
                <a:off x="3531" y="3555"/>
                <a:ext cx="73" cy="32"/>
              </a:xfrm>
              <a:custGeom>
                <a:avLst/>
                <a:gdLst>
                  <a:gd name="T0" fmla="*/ 64 w 64"/>
                  <a:gd name="T1" fmla="*/ 13 h 28"/>
                  <a:gd name="T2" fmla="*/ 32 w 64"/>
                  <a:gd name="T3" fmla="*/ 1 h 28"/>
                  <a:gd name="T4" fmla="*/ 0 w 64"/>
                  <a:gd name="T5" fmla="*/ 15 h 28"/>
                  <a:gd name="T6" fmla="*/ 32 w 64"/>
                  <a:gd name="T7" fmla="*/ 27 h 28"/>
                  <a:gd name="T8" fmla="*/ 64 w 64"/>
                  <a:gd name="T9" fmla="*/ 13 h 28"/>
                </a:gdLst>
                <a:ahLst/>
                <a:cxnLst>
                  <a:cxn ang="0">
                    <a:pos x="T0" y="T1"/>
                  </a:cxn>
                  <a:cxn ang="0">
                    <a:pos x="T2" y="T3"/>
                  </a:cxn>
                  <a:cxn ang="0">
                    <a:pos x="T4" y="T5"/>
                  </a:cxn>
                  <a:cxn ang="0">
                    <a:pos x="T6" y="T7"/>
                  </a:cxn>
                  <a:cxn ang="0">
                    <a:pos x="T8" y="T9"/>
                  </a:cxn>
                </a:cxnLst>
                <a:rect l="0" t="0" r="r" b="b"/>
                <a:pathLst>
                  <a:path w="64" h="28">
                    <a:moveTo>
                      <a:pt x="64" y="13"/>
                    </a:moveTo>
                    <a:cubicBezTo>
                      <a:pt x="64" y="6"/>
                      <a:pt x="49" y="0"/>
                      <a:pt x="32" y="1"/>
                    </a:cubicBezTo>
                    <a:cubicBezTo>
                      <a:pt x="14" y="2"/>
                      <a:pt x="0" y="8"/>
                      <a:pt x="0" y="15"/>
                    </a:cubicBezTo>
                    <a:cubicBezTo>
                      <a:pt x="0" y="23"/>
                      <a:pt x="14" y="28"/>
                      <a:pt x="32" y="27"/>
                    </a:cubicBezTo>
                    <a:cubicBezTo>
                      <a:pt x="49" y="27"/>
                      <a:pt x="64" y="20"/>
                      <a:pt x="64" y="13"/>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21" name="Freeform 441"/>
              <p:cNvSpPr>
                <a:spLocks/>
              </p:cNvSpPr>
              <p:nvPr/>
            </p:nvSpPr>
            <p:spPr bwMode="auto">
              <a:xfrm>
                <a:off x="1074" y="3699"/>
                <a:ext cx="54" cy="20"/>
              </a:xfrm>
              <a:custGeom>
                <a:avLst/>
                <a:gdLst>
                  <a:gd name="T0" fmla="*/ 47 w 47"/>
                  <a:gd name="T1" fmla="*/ 8 h 17"/>
                  <a:gd name="T2" fmla="*/ 23 w 47"/>
                  <a:gd name="T3" fmla="*/ 0 h 17"/>
                  <a:gd name="T4" fmla="*/ 0 w 47"/>
                  <a:gd name="T5" fmla="*/ 9 h 17"/>
                  <a:gd name="T6" fmla="*/ 23 w 47"/>
                  <a:gd name="T7" fmla="*/ 17 h 17"/>
                  <a:gd name="T8" fmla="*/ 47 w 47"/>
                  <a:gd name="T9" fmla="*/ 8 h 17"/>
                </a:gdLst>
                <a:ahLst/>
                <a:cxnLst>
                  <a:cxn ang="0">
                    <a:pos x="T0" y="T1"/>
                  </a:cxn>
                  <a:cxn ang="0">
                    <a:pos x="T2" y="T3"/>
                  </a:cxn>
                  <a:cxn ang="0">
                    <a:pos x="T4" y="T5"/>
                  </a:cxn>
                  <a:cxn ang="0">
                    <a:pos x="T6" y="T7"/>
                  </a:cxn>
                  <a:cxn ang="0">
                    <a:pos x="T8" y="T9"/>
                  </a:cxn>
                </a:cxnLst>
                <a:rect l="0" t="0" r="r" b="b"/>
                <a:pathLst>
                  <a:path w="47" h="17">
                    <a:moveTo>
                      <a:pt x="47" y="8"/>
                    </a:moveTo>
                    <a:cubicBezTo>
                      <a:pt x="47" y="3"/>
                      <a:pt x="36" y="0"/>
                      <a:pt x="23" y="0"/>
                    </a:cubicBezTo>
                    <a:cubicBezTo>
                      <a:pt x="10" y="1"/>
                      <a:pt x="0" y="5"/>
                      <a:pt x="0" y="9"/>
                    </a:cubicBezTo>
                    <a:cubicBezTo>
                      <a:pt x="0" y="14"/>
                      <a:pt x="10" y="17"/>
                      <a:pt x="23" y="17"/>
                    </a:cubicBezTo>
                    <a:cubicBezTo>
                      <a:pt x="36" y="16"/>
                      <a:pt x="47" y="12"/>
                      <a:pt x="47"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22" name="Freeform 442"/>
              <p:cNvSpPr>
                <a:spLocks/>
              </p:cNvSpPr>
              <p:nvPr/>
            </p:nvSpPr>
            <p:spPr bwMode="auto">
              <a:xfrm>
                <a:off x="323" y="4232"/>
                <a:ext cx="50" cy="18"/>
              </a:xfrm>
              <a:custGeom>
                <a:avLst/>
                <a:gdLst>
                  <a:gd name="T0" fmla="*/ 44 w 44"/>
                  <a:gd name="T1" fmla="*/ 8 h 16"/>
                  <a:gd name="T2" fmla="*/ 22 w 44"/>
                  <a:gd name="T3" fmla="*/ 0 h 16"/>
                  <a:gd name="T4" fmla="*/ 0 w 44"/>
                  <a:gd name="T5" fmla="*/ 8 h 16"/>
                  <a:gd name="T6" fmla="*/ 22 w 44"/>
                  <a:gd name="T7" fmla="*/ 16 h 16"/>
                  <a:gd name="T8" fmla="*/ 44 w 44"/>
                  <a:gd name="T9" fmla="*/ 8 h 16"/>
                </a:gdLst>
                <a:ahLst/>
                <a:cxnLst>
                  <a:cxn ang="0">
                    <a:pos x="T0" y="T1"/>
                  </a:cxn>
                  <a:cxn ang="0">
                    <a:pos x="T2" y="T3"/>
                  </a:cxn>
                  <a:cxn ang="0">
                    <a:pos x="T4" y="T5"/>
                  </a:cxn>
                  <a:cxn ang="0">
                    <a:pos x="T6" y="T7"/>
                  </a:cxn>
                  <a:cxn ang="0">
                    <a:pos x="T8" y="T9"/>
                  </a:cxn>
                </a:cxnLst>
                <a:rect l="0" t="0" r="r" b="b"/>
                <a:pathLst>
                  <a:path w="44" h="16">
                    <a:moveTo>
                      <a:pt x="44" y="8"/>
                    </a:moveTo>
                    <a:cubicBezTo>
                      <a:pt x="44" y="4"/>
                      <a:pt x="34" y="0"/>
                      <a:pt x="22" y="0"/>
                    </a:cubicBezTo>
                    <a:cubicBezTo>
                      <a:pt x="10" y="0"/>
                      <a:pt x="0" y="4"/>
                      <a:pt x="0" y="8"/>
                    </a:cubicBezTo>
                    <a:cubicBezTo>
                      <a:pt x="0" y="13"/>
                      <a:pt x="10" y="16"/>
                      <a:pt x="22" y="16"/>
                    </a:cubicBezTo>
                    <a:cubicBezTo>
                      <a:pt x="34" y="16"/>
                      <a:pt x="44" y="12"/>
                      <a:pt x="44"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23" name="Freeform 443"/>
              <p:cNvSpPr>
                <a:spLocks/>
              </p:cNvSpPr>
              <p:nvPr/>
            </p:nvSpPr>
            <p:spPr bwMode="auto">
              <a:xfrm>
                <a:off x="133" y="3672"/>
                <a:ext cx="44" cy="17"/>
              </a:xfrm>
              <a:custGeom>
                <a:avLst/>
                <a:gdLst>
                  <a:gd name="T0" fmla="*/ 38 w 38"/>
                  <a:gd name="T1" fmla="*/ 7 h 15"/>
                  <a:gd name="T2" fmla="*/ 19 w 38"/>
                  <a:gd name="T3" fmla="*/ 0 h 15"/>
                  <a:gd name="T4" fmla="*/ 0 w 38"/>
                  <a:gd name="T5" fmla="*/ 8 h 15"/>
                  <a:gd name="T6" fmla="*/ 19 w 38"/>
                  <a:gd name="T7" fmla="*/ 15 h 15"/>
                  <a:gd name="T8" fmla="*/ 38 w 38"/>
                  <a:gd name="T9" fmla="*/ 7 h 15"/>
                </a:gdLst>
                <a:ahLst/>
                <a:cxnLst>
                  <a:cxn ang="0">
                    <a:pos x="T0" y="T1"/>
                  </a:cxn>
                  <a:cxn ang="0">
                    <a:pos x="T2" y="T3"/>
                  </a:cxn>
                  <a:cxn ang="0">
                    <a:pos x="T4" y="T5"/>
                  </a:cxn>
                  <a:cxn ang="0">
                    <a:pos x="T6" y="T7"/>
                  </a:cxn>
                  <a:cxn ang="0">
                    <a:pos x="T8" y="T9"/>
                  </a:cxn>
                </a:cxnLst>
                <a:rect l="0" t="0" r="r" b="b"/>
                <a:pathLst>
                  <a:path w="38" h="15">
                    <a:moveTo>
                      <a:pt x="38" y="7"/>
                    </a:moveTo>
                    <a:cubicBezTo>
                      <a:pt x="38" y="3"/>
                      <a:pt x="30" y="0"/>
                      <a:pt x="19" y="0"/>
                    </a:cubicBezTo>
                    <a:cubicBezTo>
                      <a:pt x="8" y="1"/>
                      <a:pt x="0" y="4"/>
                      <a:pt x="0" y="8"/>
                    </a:cubicBezTo>
                    <a:cubicBezTo>
                      <a:pt x="0" y="12"/>
                      <a:pt x="8" y="15"/>
                      <a:pt x="19" y="15"/>
                    </a:cubicBezTo>
                    <a:cubicBezTo>
                      <a:pt x="30" y="14"/>
                      <a:pt x="38" y="11"/>
                      <a:pt x="3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24" name="Freeform 444"/>
              <p:cNvSpPr>
                <a:spLocks/>
              </p:cNvSpPr>
              <p:nvPr/>
            </p:nvSpPr>
            <p:spPr bwMode="auto">
              <a:xfrm>
                <a:off x="133" y="3874"/>
                <a:ext cx="41" cy="17"/>
              </a:xfrm>
              <a:custGeom>
                <a:avLst/>
                <a:gdLst>
                  <a:gd name="T0" fmla="*/ 35 w 35"/>
                  <a:gd name="T1" fmla="*/ 7 h 14"/>
                  <a:gd name="T2" fmla="*/ 18 w 35"/>
                  <a:gd name="T3" fmla="*/ 1 h 14"/>
                  <a:gd name="T4" fmla="*/ 0 w 35"/>
                  <a:gd name="T5" fmla="*/ 8 h 14"/>
                  <a:gd name="T6" fmla="*/ 18 w 35"/>
                  <a:gd name="T7" fmla="*/ 14 h 14"/>
                  <a:gd name="T8" fmla="*/ 35 w 35"/>
                  <a:gd name="T9" fmla="*/ 7 h 14"/>
                </a:gdLst>
                <a:ahLst/>
                <a:cxnLst>
                  <a:cxn ang="0">
                    <a:pos x="T0" y="T1"/>
                  </a:cxn>
                  <a:cxn ang="0">
                    <a:pos x="T2" y="T3"/>
                  </a:cxn>
                  <a:cxn ang="0">
                    <a:pos x="T4" y="T5"/>
                  </a:cxn>
                  <a:cxn ang="0">
                    <a:pos x="T6" y="T7"/>
                  </a:cxn>
                  <a:cxn ang="0">
                    <a:pos x="T8" y="T9"/>
                  </a:cxn>
                </a:cxnLst>
                <a:rect l="0" t="0" r="r" b="b"/>
                <a:pathLst>
                  <a:path w="35" h="14">
                    <a:moveTo>
                      <a:pt x="35" y="7"/>
                    </a:moveTo>
                    <a:cubicBezTo>
                      <a:pt x="35" y="3"/>
                      <a:pt x="27" y="0"/>
                      <a:pt x="18" y="1"/>
                    </a:cubicBezTo>
                    <a:cubicBezTo>
                      <a:pt x="8" y="1"/>
                      <a:pt x="0" y="4"/>
                      <a:pt x="0" y="8"/>
                    </a:cubicBezTo>
                    <a:cubicBezTo>
                      <a:pt x="0" y="12"/>
                      <a:pt x="8" y="14"/>
                      <a:pt x="18" y="14"/>
                    </a:cubicBezTo>
                    <a:cubicBezTo>
                      <a:pt x="27" y="14"/>
                      <a:pt x="35" y="11"/>
                      <a:pt x="35"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25" name="Freeform 445"/>
              <p:cNvSpPr>
                <a:spLocks/>
              </p:cNvSpPr>
              <p:nvPr/>
            </p:nvSpPr>
            <p:spPr bwMode="auto">
              <a:xfrm>
                <a:off x="567" y="3783"/>
                <a:ext cx="47" cy="19"/>
              </a:xfrm>
              <a:custGeom>
                <a:avLst/>
                <a:gdLst>
                  <a:gd name="T0" fmla="*/ 41 w 41"/>
                  <a:gd name="T1" fmla="*/ 7 h 16"/>
                  <a:gd name="T2" fmla="*/ 20 w 41"/>
                  <a:gd name="T3" fmla="*/ 0 h 16"/>
                  <a:gd name="T4" fmla="*/ 0 w 41"/>
                  <a:gd name="T5" fmla="*/ 9 h 16"/>
                  <a:gd name="T6" fmla="*/ 20 w 41"/>
                  <a:gd name="T7" fmla="*/ 15 h 16"/>
                  <a:gd name="T8" fmla="*/ 41 w 41"/>
                  <a:gd name="T9" fmla="*/ 7 h 16"/>
                </a:gdLst>
                <a:ahLst/>
                <a:cxnLst>
                  <a:cxn ang="0">
                    <a:pos x="T0" y="T1"/>
                  </a:cxn>
                  <a:cxn ang="0">
                    <a:pos x="T2" y="T3"/>
                  </a:cxn>
                  <a:cxn ang="0">
                    <a:pos x="T4" y="T5"/>
                  </a:cxn>
                  <a:cxn ang="0">
                    <a:pos x="T6" y="T7"/>
                  </a:cxn>
                  <a:cxn ang="0">
                    <a:pos x="T8" y="T9"/>
                  </a:cxn>
                </a:cxnLst>
                <a:rect l="0" t="0" r="r" b="b"/>
                <a:pathLst>
                  <a:path w="41" h="16">
                    <a:moveTo>
                      <a:pt x="41" y="7"/>
                    </a:moveTo>
                    <a:cubicBezTo>
                      <a:pt x="41" y="3"/>
                      <a:pt x="31" y="0"/>
                      <a:pt x="20" y="0"/>
                    </a:cubicBezTo>
                    <a:cubicBezTo>
                      <a:pt x="9" y="1"/>
                      <a:pt x="0" y="4"/>
                      <a:pt x="0" y="9"/>
                    </a:cubicBezTo>
                    <a:cubicBezTo>
                      <a:pt x="0" y="13"/>
                      <a:pt x="9" y="16"/>
                      <a:pt x="20" y="15"/>
                    </a:cubicBezTo>
                    <a:cubicBezTo>
                      <a:pt x="31" y="15"/>
                      <a:pt x="41" y="11"/>
                      <a:pt x="41"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26" name="Freeform 446"/>
              <p:cNvSpPr>
                <a:spLocks/>
              </p:cNvSpPr>
              <p:nvPr/>
            </p:nvSpPr>
            <p:spPr bwMode="auto">
              <a:xfrm>
                <a:off x="244" y="4032"/>
                <a:ext cx="44" cy="17"/>
              </a:xfrm>
              <a:custGeom>
                <a:avLst/>
                <a:gdLst>
                  <a:gd name="T0" fmla="*/ 38 w 38"/>
                  <a:gd name="T1" fmla="*/ 7 h 14"/>
                  <a:gd name="T2" fmla="*/ 19 w 38"/>
                  <a:gd name="T3" fmla="*/ 0 h 14"/>
                  <a:gd name="T4" fmla="*/ 0 w 38"/>
                  <a:gd name="T5" fmla="*/ 7 h 14"/>
                  <a:gd name="T6" fmla="*/ 19 w 38"/>
                  <a:gd name="T7" fmla="*/ 14 h 14"/>
                  <a:gd name="T8" fmla="*/ 38 w 38"/>
                  <a:gd name="T9" fmla="*/ 7 h 14"/>
                </a:gdLst>
                <a:ahLst/>
                <a:cxnLst>
                  <a:cxn ang="0">
                    <a:pos x="T0" y="T1"/>
                  </a:cxn>
                  <a:cxn ang="0">
                    <a:pos x="T2" y="T3"/>
                  </a:cxn>
                  <a:cxn ang="0">
                    <a:pos x="T4" y="T5"/>
                  </a:cxn>
                  <a:cxn ang="0">
                    <a:pos x="T6" y="T7"/>
                  </a:cxn>
                  <a:cxn ang="0">
                    <a:pos x="T8" y="T9"/>
                  </a:cxn>
                </a:cxnLst>
                <a:rect l="0" t="0" r="r" b="b"/>
                <a:pathLst>
                  <a:path w="38" h="14">
                    <a:moveTo>
                      <a:pt x="38" y="7"/>
                    </a:moveTo>
                    <a:cubicBezTo>
                      <a:pt x="38" y="3"/>
                      <a:pt x="29" y="0"/>
                      <a:pt x="19" y="0"/>
                    </a:cubicBezTo>
                    <a:cubicBezTo>
                      <a:pt x="9" y="0"/>
                      <a:pt x="0" y="3"/>
                      <a:pt x="0" y="7"/>
                    </a:cubicBezTo>
                    <a:cubicBezTo>
                      <a:pt x="0" y="11"/>
                      <a:pt x="9" y="14"/>
                      <a:pt x="19" y="14"/>
                    </a:cubicBezTo>
                    <a:cubicBezTo>
                      <a:pt x="29" y="14"/>
                      <a:pt x="38" y="10"/>
                      <a:pt x="3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27" name="Freeform 447"/>
              <p:cNvSpPr>
                <a:spLocks/>
              </p:cNvSpPr>
              <p:nvPr/>
            </p:nvSpPr>
            <p:spPr bwMode="auto">
              <a:xfrm>
                <a:off x="795" y="4102"/>
                <a:ext cx="55" cy="20"/>
              </a:xfrm>
              <a:custGeom>
                <a:avLst/>
                <a:gdLst>
                  <a:gd name="T0" fmla="*/ 48 w 48"/>
                  <a:gd name="T1" fmla="*/ 9 h 18"/>
                  <a:gd name="T2" fmla="*/ 24 w 48"/>
                  <a:gd name="T3" fmla="*/ 1 h 18"/>
                  <a:gd name="T4" fmla="*/ 0 w 48"/>
                  <a:gd name="T5" fmla="*/ 9 h 18"/>
                  <a:gd name="T6" fmla="*/ 24 w 48"/>
                  <a:gd name="T7" fmla="*/ 17 h 18"/>
                  <a:gd name="T8" fmla="*/ 48 w 48"/>
                  <a:gd name="T9" fmla="*/ 9 h 18"/>
                </a:gdLst>
                <a:ahLst/>
                <a:cxnLst>
                  <a:cxn ang="0">
                    <a:pos x="T0" y="T1"/>
                  </a:cxn>
                  <a:cxn ang="0">
                    <a:pos x="T2" y="T3"/>
                  </a:cxn>
                  <a:cxn ang="0">
                    <a:pos x="T4" y="T5"/>
                  </a:cxn>
                  <a:cxn ang="0">
                    <a:pos x="T6" y="T7"/>
                  </a:cxn>
                  <a:cxn ang="0">
                    <a:pos x="T8" y="T9"/>
                  </a:cxn>
                </a:cxnLst>
                <a:rect l="0" t="0" r="r" b="b"/>
                <a:pathLst>
                  <a:path w="48" h="18">
                    <a:moveTo>
                      <a:pt x="48" y="9"/>
                    </a:moveTo>
                    <a:cubicBezTo>
                      <a:pt x="48" y="4"/>
                      <a:pt x="37" y="0"/>
                      <a:pt x="24" y="1"/>
                    </a:cubicBezTo>
                    <a:cubicBezTo>
                      <a:pt x="11" y="1"/>
                      <a:pt x="0" y="5"/>
                      <a:pt x="0" y="9"/>
                    </a:cubicBezTo>
                    <a:cubicBezTo>
                      <a:pt x="0" y="14"/>
                      <a:pt x="11" y="18"/>
                      <a:pt x="24" y="17"/>
                    </a:cubicBezTo>
                    <a:cubicBezTo>
                      <a:pt x="37" y="17"/>
                      <a:pt x="48" y="13"/>
                      <a:pt x="48" y="9"/>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28" name="Freeform 448"/>
              <p:cNvSpPr>
                <a:spLocks/>
              </p:cNvSpPr>
              <p:nvPr/>
            </p:nvSpPr>
            <p:spPr bwMode="auto">
              <a:xfrm>
                <a:off x="1149" y="4232"/>
                <a:ext cx="63" cy="22"/>
              </a:xfrm>
              <a:custGeom>
                <a:avLst/>
                <a:gdLst>
                  <a:gd name="T0" fmla="*/ 55 w 55"/>
                  <a:gd name="T1" fmla="*/ 10 h 19"/>
                  <a:gd name="T2" fmla="*/ 28 w 55"/>
                  <a:gd name="T3" fmla="*/ 0 h 19"/>
                  <a:gd name="T4" fmla="*/ 0 w 55"/>
                  <a:gd name="T5" fmla="*/ 10 h 19"/>
                  <a:gd name="T6" fmla="*/ 28 w 55"/>
                  <a:gd name="T7" fmla="*/ 19 h 19"/>
                  <a:gd name="T8" fmla="*/ 55 w 55"/>
                  <a:gd name="T9" fmla="*/ 10 h 19"/>
                </a:gdLst>
                <a:ahLst/>
                <a:cxnLst>
                  <a:cxn ang="0">
                    <a:pos x="T0" y="T1"/>
                  </a:cxn>
                  <a:cxn ang="0">
                    <a:pos x="T2" y="T3"/>
                  </a:cxn>
                  <a:cxn ang="0">
                    <a:pos x="T4" y="T5"/>
                  </a:cxn>
                  <a:cxn ang="0">
                    <a:pos x="T6" y="T7"/>
                  </a:cxn>
                  <a:cxn ang="0">
                    <a:pos x="T8" y="T9"/>
                  </a:cxn>
                </a:cxnLst>
                <a:rect l="0" t="0" r="r" b="b"/>
                <a:pathLst>
                  <a:path w="55" h="19">
                    <a:moveTo>
                      <a:pt x="55" y="10"/>
                    </a:moveTo>
                    <a:cubicBezTo>
                      <a:pt x="55" y="4"/>
                      <a:pt x="43" y="0"/>
                      <a:pt x="28" y="0"/>
                    </a:cubicBezTo>
                    <a:cubicBezTo>
                      <a:pt x="12" y="0"/>
                      <a:pt x="0" y="5"/>
                      <a:pt x="0" y="10"/>
                    </a:cubicBezTo>
                    <a:cubicBezTo>
                      <a:pt x="0" y="15"/>
                      <a:pt x="12" y="19"/>
                      <a:pt x="28" y="19"/>
                    </a:cubicBezTo>
                    <a:cubicBezTo>
                      <a:pt x="43" y="19"/>
                      <a:pt x="55" y="15"/>
                      <a:pt x="55" y="10"/>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29" name="Freeform 449"/>
              <p:cNvSpPr>
                <a:spLocks/>
              </p:cNvSpPr>
              <p:nvPr/>
            </p:nvSpPr>
            <p:spPr bwMode="auto">
              <a:xfrm>
                <a:off x="2078" y="4072"/>
                <a:ext cx="62" cy="28"/>
              </a:xfrm>
              <a:custGeom>
                <a:avLst/>
                <a:gdLst>
                  <a:gd name="T0" fmla="*/ 54 w 54"/>
                  <a:gd name="T1" fmla="*/ 12 h 25"/>
                  <a:gd name="T2" fmla="*/ 27 w 54"/>
                  <a:gd name="T3" fmla="*/ 1 h 25"/>
                  <a:gd name="T4" fmla="*/ 0 w 54"/>
                  <a:gd name="T5" fmla="*/ 13 h 25"/>
                  <a:gd name="T6" fmla="*/ 27 w 54"/>
                  <a:gd name="T7" fmla="*/ 25 h 25"/>
                  <a:gd name="T8" fmla="*/ 54 w 54"/>
                  <a:gd name="T9" fmla="*/ 12 h 25"/>
                </a:gdLst>
                <a:ahLst/>
                <a:cxnLst>
                  <a:cxn ang="0">
                    <a:pos x="T0" y="T1"/>
                  </a:cxn>
                  <a:cxn ang="0">
                    <a:pos x="T2" y="T3"/>
                  </a:cxn>
                  <a:cxn ang="0">
                    <a:pos x="T4" y="T5"/>
                  </a:cxn>
                  <a:cxn ang="0">
                    <a:pos x="T6" y="T7"/>
                  </a:cxn>
                  <a:cxn ang="0">
                    <a:pos x="T8" y="T9"/>
                  </a:cxn>
                </a:cxnLst>
                <a:rect l="0" t="0" r="r" b="b"/>
                <a:pathLst>
                  <a:path w="54" h="25">
                    <a:moveTo>
                      <a:pt x="54" y="12"/>
                    </a:moveTo>
                    <a:cubicBezTo>
                      <a:pt x="54" y="6"/>
                      <a:pt x="42" y="0"/>
                      <a:pt x="27" y="1"/>
                    </a:cubicBezTo>
                    <a:cubicBezTo>
                      <a:pt x="12" y="1"/>
                      <a:pt x="0" y="6"/>
                      <a:pt x="0" y="13"/>
                    </a:cubicBezTo>
                    <a:cubicBezTo>
                      <a:pt x="0" y="20"/>
                      <a:pt x="12" y="25"/>
                      <a:pt x="27" y="25"/>
                    </a:cubicBezTo>
                    <a:cubicBezTo>
                      <a:pt x="42" y="24"/>
                      <a:pt x="54" y="19"/>
                      <a:pt x="54" y="12"/>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30" name="Freeform 450"/>
              <p:cNvSpPr>
                <a:spLocks/>
              </p:cNvSpPr>
              <p:nvPr/>
            </p:nvSpPr>
            <p:spPr bwMode="auto">
              <a:xfrm>
                <a:off x="3170" y="3850"/>
                <a:ext cx="96" cy="31"/>
              </a:xfrm>
              <a:custGeom>
                <a:avLst/>
                <a:gdLst>
                  <a:gd name="T0" fmla="*/ 83 w 83"/>
                  <a:gd name="T1" fmla="*/ 12 h 27"/>
                  <a:gd name="T2" fmla="*/ 41 w 83"/>
                  <a:gd name="T3" fmla="*/ 1 h 27"/>
                  <a:gd name="T4" fmla="*/ 0 w 83"/>
                  <a:gd name="T5" fmla="*/ 15 h 27"/>
                  <a:gd name="T6" fmla="*/ 41 w 83"/>
                  <a:gd name="T7" fmla="*/ 26 h 27"/>
                  <a:gd name="T8" fmla="*/ 83 w 83"/>
                  <a:gd name="T9" fmla="*/ 12 h 27"/>
                </a:gdLst>
                <a:ahLst/>
                <a:cxnLst>
                  <a:cxn ang="0">
                    <a:pos x="T0" y="T1"/>
                  </a:cxn>
                  <a:cxn ang="0">
                    <a:pos x="T2" y="T3"/>
                  </a:cxn>
                  <a:cxn ang="0">
                    <a:pos x="T4" y="T5"/>
                  </a:cxn>
                  <a:cxn ang="0">
                    <a:pos x="T6" y="T7"/>
                  </a:cxn>
                  <a:cxn ang="0">
                    <a:pos x="T8" y="T9"/>
                  </a:cxn>
                </a:cxnLst>
                <a:rect l="0" t="0" r="r" b="b"/>
                <a:pathLst>
                  <a:path w="83" h="27">
                    <a:moveTo>
                      <a:pt x="83" y="12"/>
                    </a:moveTo>
                    <a:cubicBezTo>
                      <a:pt x="83" y="5"/>
                      <a:pt x="64" y="0"/>
                      <a:pt x="41" y="1"/>
                    </a:cubicBezTo>
                    <a:cubicBezTo>
                      <a:pt x="18" y="1"/>
                      <a:pt x="0" y="7"/>
                      <a:pt x="0" y="15"/>
                    </a:cubicBezTo>
                    <a:cubicBezTo>
                      <a:pt x="0" y="22"/>
                      <a:pt x="18" y="27"/>
                      <a:pt x="41" y="26"/>
                    </a:cubicBezTo>
                    <a:cubicBezTo>
                      <a:pt x="64" y="26"/>
                      <a:pt x="83" y="20"/>
                      <a:pt x="83" y="12"/>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31" name="Freeform 451"/>
              <p:cNvSpPr>
                <a:spLocks/>
              </p:cNvSpPr>
              <p:nvPr/>
            </p:nvSpPr>
            <p:spPr bwMode="auto">
              <a:xfrm>
                <a:off x="2552" y="3828"/>
                <a:ext cx="58" cy="20"/>
              </a:xfrm>
              <a:custGeom>
                <a:avLst/>
                <a:gdLst>
                  <a:gd name="T0" fmla="*/ 50 w 50"/>
                  <a:gd name="T1" fmla="*/ 7 h 17"/>
                  <a:gd name="T2" fmla="*/ 25 w 50"/>
                  <a:gd name="T3" fmla="*/ 0 h 17"/>
                  <a:gd name="T4" fmla="*/ 0 w 50"/>
                  <a:gd name="T5" fmla="*/ 9 h 17"/>
                  <a:gd name="T6" fmla="*/ 25 w 50"/>
                  <a:gd name="T7" fmla="*/ 16 h 17"/>
                  <a:gd name="T8" fmla="*/ 50 w 50"/>
                  <a:gd name="T9" fmla="*/ 7 h 17"/>
                </a:gdLst>
                <a:ahLst/>
                <a:cxnLst>
                  <a:cxn ang="0">
                    <a:pos x="T0" y="T1"/>
                  </a:cxn>
                  <a:cxn ang="0">
                    <a:pos x="T2" y="T3"/>
                  </a:cxn>
                  <a:cxn ang="0">
                    <a:pos x="T4" y="T5"/>
                  </a:cxn>
                  <a:cxn ang="0">
                    <a:pos x="T6" y="T7"/>
                  </a:cxn>
                  <a:cxn ang="0">
                    <a:pos x="T8" y="T9"/>
                  </a:cxn>
                </a:cxnLst>
                <a:rect l="0" t="0" r="r" b="b"/>
                <a:pathLst>
                  <a:path w="50" h="17">
                    <a:moveTo>
                      <a:pt x="50" y="7"/>
                    </a:moveTo>
                    <a:cubicBezTo>
                      <a:pt x="50" y="3"/>
                      <a:pt x="39" y="0"/>
                      <a:pt x="25" y="0"/>
                    </a:cubicBezTo>
                    <a:cubicBezTo>
                      <a:pt x="11" y="1"/>
                      <a:pt x="0" y="4"/>
                      <a:pt x="0" y="9"/>
                    </a:cubicBezTo>
                    <a:cubicBezTo>
                      <a:pt x="0" y="13"/>
                      <a:pt x="11" y="17"/>
                      <a:pt x="25" y="16"/>
                    </a:cubicBezTo>
                    <a:cubicBezTo>
                      <a:pt x="39" y="16"/>
                      <a:pt x="50" y="12"/>
                      <a:pt x="50"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32" name="Freeform 452"/>
              <p:cNvSpPr>
                <a:spLocks/>
              </p:cNvSpPr>
              <p:nvPr/>
            </p:nvSpPr>
            <p:spPr bwMode="auto">
              <a:xfrm>
                <a:off x="3975" y="3706"/>
                <a:ext cx="104" cy="34"/>
              </a:xfrm>
              <a:custGeom>
                <a:avLst/>
                <a:gdLst>
                  <a:gd name="T0" fmla="*/ 91 w 91"/>
                  <a:gd name="T1" fmla="*/ 13 h 29"/>
                  <a:gd name="T2" fmla="*/ 45 w 91"/>
                  <a:gd name="T3" fmla="*/ 1 h 29"/>
                  <a:gd name="T4" fmla="*/ 0 w 91"/>
                  <a:gd name="T5" fmla="*/ 16 h 29"/>
                  <a:gd name="T6" fmla="*/ 45 w 91"/>
                  <a:gd name="T7" fmla="*/ 28 h 29"/>
                  <a:gd name="T8" fmla="*/ 91 w 91"/>
                  <a:gd name="T9" fmla="*/ 13 h 29"/>
                </a:gdLst>
                <a:ahLst/>
                <a:cxnLst>
                  <a:cxn ang="0">
                    <a:pos x="T0" y="T1"/>
                  </a:cxn>
                  <a:cxn ang="0">
                    <a:pos x="T2" y="T3"/>
                  </a:cxn>
                  <a:cxn ang="0">
                    <a:pos x="T4" y="T5"/>
                  </a:cxn>
                  <a:cxn ang="0">
                    <a:pos x="T6" y="T7"/>
                  </a:cxn>
                  <a:cxn ang="0">
                    <a:pos x="T8" y="T9"/>
                  </a:cxn>
                </a:cxnLst>
                <a:rect l="0" t="0" r="r" b="b"/>
                <a:pathLst>
                  <a:path w="91" h="29">
                    <a:moveTo>
                      <a:pt x="91" y="13"/>
                    </a:moveTo>
                    <a:cubicBezTo>
                      <a:pt x="91" y="6"/>
                      <a:pt x="70" y="0"/>
                      <a:pt x="45" y="1"/>
                    </a:cubicBezTo>
                    <a:cubicBezTo>
                      <a:pt x="20" y="2"/>
                      <a:pt x="0" y="9"/>
                      <a:pt x="0" y="16"/>
                    </a:cubicBezTo>
                    <a:cubicBezTo>
                      <a:pt x="0" y="23"/>
                      <a:pt x="20" y="29"/>
                      <a:pt x="45" y="28"/>
                    </a:cubicBezTo>
                    <a:cubicBezTo>
                      <a:pt x="70" y="27"/>
                      <a:pt x="91" y="21"/>
                      <a:pt x="91" y="13"/>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35357" name="Freeform 477"/>
            <p:cNvSpPr>
              <a:spLocks/>
            </p:cNvSpPr>
            <p:nvPr/>
          </p:nvSpPr>
          <p:spPr bwMode="auto">
            <a:xfrm>
              <a:off x="2225" y="3075"/>
              <a:ext cx="1142" cy="42"/>
            </a:xfrm>
            <a:custGeom>
              <a:avLst/>
              <a:gdLst>
                <a:gd name="T0" fmla="*/ 717 w 989"/>
                <a:gd name="T1" fmla="*/ 18 h 37"/>
                <a:gd name="T2" fmla="*/ 989 w 989"/>
                <a:gd name="T3" fmla="*/ 0 h 37"/>
                <a:gd name="T4" fmla="*/ 0 w 989"/>
                <a:gd name="T5" fmla="*/ 37 h 37"/>
                <a:gd name="T6" fmla="*/ 717 w 989"/>
                <a:gd name="T7" fmla="*/ 18 h 37"/>
              </a:gdLst>
              <a:ahLst/>
              <a:cxnLst>
                <a:cxn ang="0">
                  <a:pos x="T0" y="T1"/>
                </a:cxn>
                <a:cxn ang="0">
                  <a:pos x="T2" y="T3"/>
                </a:cxn>
                <a:cxn ang="0">
                  <a:pos x="T4" y="T5"/>
                </a:cxn>
                <a:cxn ang="0">
                  <a:pos x="T6" y="T7"/>
                </a:cxn>
              </a:cxnLst>
              <a:rect l="0" t="0" r="r" b="b"/>
              <a:pathLst>
                <a:path w="989" h="37">
                  <a:moveTo>
                    <a:pt x="717" y="18"/>
                  </a:moveTo>
                  <a:cubicBezTo>
                    <a:pt x="782" y="17"/>
                    <a:pt x="885" y="6"/>
                    <a:pt x="989" y="0"/>
                  </a:cubicBezTo>
                  <a:cubicBezTo>
                    <a:pt x="659" y="2"/>
                    <a:pt x="327" y="16"/>
                    <a:pt x="0" y="37"/>
                  </a:cubicBezTo>
                  <a:cubicBezTo>
                    <a:pt x="242" y="21"/>
                    <a:pt x="474" y="23"/>
                    <a:pt x="717" y="18"/>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58" name="Freeform 478"/>
            <p:cNvSpPr>
              <a:spLocks/>
            </p:cNvSpPr>
            <p:nvPr/>
          </p:nvSpPr>
          <p:spPr bwMode="auto">
            <a:xfrm>
              <a:off x="0" y="2980"/>
              <a:ext cx="3679" cy="151"/>
            </a:xfrm>
            <a:custGeom>
              <a:avLst/>
              <a:gdLst>
                <a:gd name="T0" fmla="*/ 919 w 3188"/>
                <a:gd name="T1" fmla="*/ 126 h 131"/>
                <a:gd name="T2" fmla="*/ 1016 w 3188"/>
                <a:gd name="T3" fmla="*/ 118 h 131"/>
                <a:gd name="T4" fmla="*/ 884 w 3188"/>
                <a:gd name="T5" fmla="*/ 109 h 131"/>
                <a:gd name="T6" fmla="*/ 3188 w 3188"/>
                <a:gd name="T7" fmla="*/ 7 h 131"/>
                <a:gd name="T8" fmla="*/ 0 w 3188"/>
                <a:gd name="T9" fmla="*/ 1 h 131"/>
                <a:gd name="T10" fmla="*/ 0 w 3188"/>
                <a:gd name="T11" fmla="*/ 13 h 131"/>
                <a:gd name="T12" fmla="*/ 2972 w 3188"/>
                <a:gd name="T13" fmla="*/ 12 h 131"/>
                <a:gd name="T14" fmla="*/ 0 w 3188"/>
                <a:gd name="T15" fmla="*/ 114 h 131"/>
                <a:gd name="T16" fmla="*/ 0 w 3188"/>
                <a:gd name="T17" fmla="*/ 117 h 131"/>
                <a:gd name="T18" fmla="*/ 919 w 3188"/>
                <a:gd name="T19" fmla="*/ 12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8" h="131">
                  <a:moveTo>
                    <a:pt x="919" y="126"/>
                  </a:moveTo>
                  <a:cubicBezTo>
                    <a:pt x="974" y="124"/>
                    <a:pt x="1009" y="122"/>
                    <a:pt x="1016" y="118"/>
                  </a:cubicBezTo>
                  <a:cubicBezTo>
                    <a:pt x="1020" y="117"/>
                    <a:pt x="956" y="112"/>
                    <a:pt x="884" y="109"/>
                  </a:cubicBezTo>
                  <a:cubicBezTo>
                    <a:pt x="1093" y="77"/>
                    <a:pt x="3188" y="24"/>
                    <a:pt x="3188" y="7"/>
                  </a:cubicBezTo>
                  <a:cubicBezTo>
                    <a:pt x="3188" y="0"/>
                    <a:pt x="1316" y="0"/>
                    <a:pt x="0" y="1"/>
                  </a:cubicBezTo>
                  <a:cubicBezTo>
                    <a:pt x="0" y="13"/>
                    <a:pt x="0" y="13"/>
                    <a:pt x="0" y="13"/>
                  </a:cubicBezTo>
                  <a:cubicBezTo>
                    <a:pt x="1152" y="14"/>
                    <a:pt x="2724" y="12"/>
                    <a:pt x="2972" y="12"/>
                  </a:cubicBezTo>
                  <a:cubicBezTo>
                    <a:pt x="2788" y="17"/>
                    <a:pt x="877" y="68"/>
                    <a:pt x="0" y="114"/>
                  </a:cubicBezTo>
                  <a:cubicBezTo>
                    <a:pt x="0" y="117"/>
                    <a:pt x="0" y="117"/>
                    <a:pt x="0" y="117"/>
                  </a:cubicBezTo>
                  <a:cubicBezTo>
                    <a:pt x="315" y="113"/>
                    <a:pt x="635" y="131"/>
                    <a:pt x="919" y="126"/>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59" name="Freeform 479"/>
            <p:cNvSpPr>
              <a:spLocks/>
            </p:cNvSpPr>
            <p:nvPr/>
          </p:nvSpPr>
          <p:spPr bwMode="auto">
            <a:xfrm>
              <a:off x="714" y="3296"/>
              <a:ext cx="4394" cy="90"/>
            </a:xfrm>
            <a:custGeom>
              <a:avLst/>
              <a:gdLst>
                <a:gd name="T0" fmla="*/ 3484 w 3807"/>
                <a:gd name="T1" fmla="*/ 14 h 78"/>
                <a:gd name="T2" fmla="*/ 3807 w 3807"/>
                <a:gd name="T3" fmla="*/ 0 h 78"/>
                <a:gd name="T4" fmla="*/ 0 w 3807"/>
                <a:gd name="T5" fmla="*/ 78 h 78"/>
                <a:gd name="T6" fmla="*/ 586 w 3807"/>
                <a:gd name="T7" fmla="*/ 75 h 78"/>
                <a:gd name="T8" fmla="*/ 775 w 3807"/>
                <a:gd name="T9" fmla="*/ 70 h 78"/>
                <a:gd name="T10" fmla="*/ 3484 w 3807"/>
                <a:gd name="T11" fmla="*/ 14 h 78"/>
              </a:gdLst>
              <a:ahLst/>
              <a:cxnLst>
                <a:cxn ang="0">
                  <a:pos x="T0" y="T1"/>
                </a:cxn>
                <a:cxn ang="0">
                  <a:pos x="T2" y="T3"/>
                </a:cxn>
                <a:cxn ang="0">
                  <a:pos x="T4" y="T5"/>
                </a:cxn>
                <a:cxn ang="0">
                  <a:pos x="T6" y="T7"/>
                </a:cxn>
                <a:cxn ang="0">
                  <a:pos x="T8" y="T9"/>
                </a:cxn>
                <a:cxn ang="0">
                  <a:pos x="T10" y="T11"/>
                </a:cxn>
              </a:cxnLst>
              <a:rect l="0" t="0" r="r" b="b"/>
              <a:pathLst>
                <a:path w="3807" h="78">
                  <a:moveTo>
                    <a:pt x="3484" y="14"/>
                  </a:moveTo>
                  <a:cubicBezTo>
                    <a:pt x="3522" y="13"/>
                    <a:pt x="3648" y="6"/>
                    <a:pt x="3807" y="0"/>
                  </a:cubicBezTo>
                  <a:cubicBezTo>
                    <a:pt x="2842" y="1"/>
                    <a:pt x="1356" y="44"/>
                    <a:pt x="0" y="78"/>
                  </a:cubicBezTo>
                  <a:cubicBezTo>
                    <a:pt x="183" y="76"/>
                    <a:pt x="380" y="75"/>
                    <a:pt x="586" y="75"/>
                  </a:cubicBezTo>
                  <a:cubicBezTo>
                    <a:pt x="649" y="73"/>
                    <a:pt x="712" y="72"/>
                    <a:pt x="775" y="70"/>
                  </a:cubicBezTo>
                  <a:cubicBezTo>
                    <a:pt x="1678" y="48"/>
                    <a:pt x="2580" y="23"/>
                    <a:pt x="3484" y="14"/>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60" name="Freeform 480"/>
            <p:cNvSpPr>
              <a:spLocks/>
            </p:cNvSpPr>
            <p:nvPr/>
          </p:nvSpPr>
          <p:spPr bwMode="auto">
            <a:xfrm>
              <a:off x="5108" y="3282"/>
              <a:ext cx="652" cy="22"/>
            </a:xfrm>
            <a:custGeom>
              <a:avLst/>
              <a:gdLst>
                <a:gd name="T0" fmla="*/ 0 w 565"/>
                <a:gd name="T1" fmla="*/ 12 h 19"/>
                <a:gd name="T2" fmla="*/ 565 w 565"/>
                <a:gd name="T3" fmla="*/ 19 h 19"/>
                <a:gd name="T4" fmla="*/ 565 w 565"/>
                <a:gd name="T5" fmla="*/ 3 h 19"/>
                <a:gd name="T6" fmla="*/ 0 w 565"/>
                <a:gd name="T7" fmla="*/ 12 h 19"/>
              </a:gdLst>
              <a:ahLst/>
              <a:cxnLst>
                <a:cxn ang="0">
                  <a:pos x="T0" y="T1"/>
                </a:cxn>
                <a:cxn ang="0">
                  <a:pos x="T2" y="T3"/>
                </a:cxn>
                <a:cxn ang="0">
                  <a:pos x="T4" y="T5"/>
                </a:cxn>
                <a:cxn ang="0">
                  <a:pos x="T6" y="T7"/>
                </a:cxn>
              </a:cxnLst>
              <a:rect l="0" t="0" r="r" b="b"/>
              <a:pathLst>
                <a:path w="565" h="19">
                  <a:moveTo>
                    <a:pt x="0" y="12"/>
                  </a:moveTo>
                  <a:cubicBezTo>
                    <a:pt x="217" y="12"/>
                    <a:pt x="408" y="14"/>
                    <a:pt x="565" y="19"/>
                  </a:cubicBezTo>
                  <a:cubicBezTo>
                    <a:pt x="565" y="3"/>
                    <a:pt x="565" y="3"/>
                    <a:pt x="565" y="3"/>
                  </a:cubicBezTo>
                  <a:cubicBezTo>
                    <a:pt x="380" y="0"/>
                    <a:pt x="171" y="6"/>
                    <a:pt x="0" y="12"/>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61" name="Freeform 481"/>
            <p:cNvSpPr>
              <a:spLocks/>
            </p:cNvSpPr>
            <p:nvPr/>
          </p:nvSpPr>
          <p:spPr bwMode="auto">
            <a:xfrm>
              <a:off x="0" y="3186"/>
              <a:ext cx="5679" cy="51"/>
            </a:xfrm>
            <a:custGeom>
              <a:avLst/>
              <a:gdLst>
                <a:gd name="T0" fmla="*/ 4921 w 4921"/>
                <a:gd name="T1" fmla="*/ 11 h 44"/>
                <a:gd name="T2" fmla="*/ 0 w 4921"/>
                <a:gd name="T3" fmla="*/ 6 h 44"/>
                <a:gd name="T4" fmla="*/ 0 w 4921"/>
                <a:gd name="T5" fmla="*/ 17 h 44"/>
                <a:gd name="T6" fmla="*/ 4921 w 4921"/>
                <a:gd name="T7" fmla="*/ 11 h 44"/>
              </a:gdLst>
              <a:ahLst/>
              <a:cxnLst>
                <a:cxn ang="0">
                  <a:pos x="T0" y="T1"/>
                </a:cxn>
                <a:cxn ang="0">
                  <a:pos x="T2" y="T3"/>
                </a:cxn>
                <a:cxn ang="0">
                  <a:pos x="T4" y="T5"/>
                </a:cxn>
                <a:cxn ang="0">
                  <a:pos x="T6" y="T7"/>
                </a:cxn>
              </a:cxnLst>
              <a:rect l="0" t="0" r="r" b="b"/>
              <a:pathLst>
                <a:path w="4921" h="44">
                  <a:moveTo>
                    <a:pt x="4921" y="11"/>
                  </a:moveTo>
                  <a:cubicBezTo>
                    <a:pt x="4921" y="0"/>
                    <a:pt x="1320" y="5"/>
                    <a:pt x="0" y="6"/>
                  </a:cubicBezTo>
                  <a:cubicBezTo>
                    <a:pt x="0" y="17"/>
                    <a:pt x="0" y="17"/>
                    <a:pt x="0" y="17"/>
                  </a:cubicBezTo>
                  <a:cubicBezTo>
                    <a:pt x="2172" y="1"/>
                    <a:pt x="4920" y="44"/>
                    <a:pt x="4921" y="11"/>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62" name="Freeform 482"/>
            <p:cNvSpPr>
              <a:spLocks/>
            </p:cNvSpPr>
            <p:nvPr/>
          </p:nvSpPr>
          <p:spPr bwMode="auto">
            <a:xfrm>
              <a:off x="3161" y="3114"/>
              <a:ext cx="1685" cy="45"/>
            </a:xfrm>
            <a:custGeom>
              <a:avLst/>
              <a:gdLst>
                <a:gd name="T0" fmla="*/ 1401 w 1460"/>
                <a:gd name="T1" fmla="*/ 10 h 39"/>
                <a:gd name="T2" fmla="*/ 508 w 1460"/>
                <a:gd name="T3" fmla="*/ 16 h 39"/>
                <a:gd name="T4" fmla="*/ 0 w 1460"/>
                <a:gd name="T5" fmla="*/ 23 h 39"/>
                <a:gd name="T6" fmla="*/ 847 w 1460"/>
                <a:gd name="T7" fmla="*/ 39 h 39"/>
                <a:gd name="T8" fmla="*/ 1401 w 1460"/>
                <a:gd name="T9" fmla="*/ 10 h 39"/>
              </a:gdLst>
              <a:ahLst/>
              <a:cxnLst>
                <a:cxn ang="0">
                  <a:pos x="T0" y="T1"/>
                </a:cxn>
                <a:cxn ang="0">
                  <a:pos x="T2" y="T3"/>
                </a:cxn>
                <a:cxn ang="0">
                  <a:pos x="T4" y="T5"/>
                </a:cxn>
                <a:cxn ang="0">
                  <a:pos x="T6" y="T7"/>
                </a:cxn>
                <a:cxn ang="0">
                  <a:pos x="T8" y="T9"/>
                </a:cxn>
              </a:cxnLst>
              <a:rect l="0" t="0" r="r" b="b"/>
              <a:pathLst>
                <a:path w="1460" h="39">
                  <a:moveTo>
                    <a:pt x="1401" y="10"/>
                  </a:moveTo>
                  <a:cubicBezTo>
                    <a:pt x="1363" y="0"/>
                    <a:pt x="630" y="17"/>
                    <a:pt x="508" y="16"/>
                  </a:cubicBezTo>
                  <a:cubicBezTo>
                    <a:pt x="341" y="15"/>
                    <a:pt x="167" y="24"/>
                    <a:pt x="0" y="23"/>
                  </a:cubicBezTo>
                  <a:cubicBezTo>
                    <a:pt x="284" y="29"/>
                    <a:pt x="567" y="37"/>
                    <a:pt x="847" y="39"/>
                  </a:cubicBezTo>
                  <a:cubicBezTo>
                    <a:pt x="893" y="39"/>
                    <a:pt x="1460" y="26"/>
                    <a:pt x="1401" y="10"/>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63" name="Freeform 483"/>
            <p:cNvSpPr>
              <a:spLocks noEditPoints="1"/>
            </p:cNvSpPr>
            <p:nvPr/>
          </p:nvSpPr>
          <p:spPr bwMode="auto">
            <a:xfrm>
              <a:off x="0" y="2692"/>
              <a:ext cx="5760" cy="210"/>
            </a:xfrm>
            <a:custGeom>
              <a:avLst/>
              <a:gdLst>
                <a:gd name="T0" fmla="*/ 4873 w 4991"/>
                <a:gd name="T1" fmla="*/ 16 h 182"/>
                <a:gd name="T2" fmla="*/ 3473 w 4991"/>
                <a:gd name="T3" fmla="*/ 20 h 182"/>
                <a:gd name="T4" fmla="*/ 556 w 4991"/>
                <a:gd name="T5" fmla="*/ 9 h 182"/>
                <a:gd name="T6" fmla="*/ 0 w 4991"/>
                <a:gd name="T7" fmla="*/ 3 h 182"/>
                <a:gd name="T8" fmla="*/ 0 w 4991"/>
                <a:gd name="T9" fmla="*/ 37 h 182"/>
                <a:gd name="T10" fmla="*/ 206 w 4991"/>
                <a:gd name="T11" fmla="*/ 49 h 182"/>
                <a:gd name="T12" fmla="*/ 3123 w 4991"/>
                <a:gd name="T13" fmla="*/ 68 h 182"/>
                <a:gd name="T14" fmla="*/ 125 w 4991"/>
                <a:gd name="T15" fmla="*/ 138 h 182"/>
                <a:gd name="T16" fmla="*/ 0 w 4991"/>
                <a:gd name="T17" fmla="*/ 140 h 182"/>
                <a:gd name="T18" fmla="*/ 0 w 4991"/>
                <a:gd name="T19" fmla="*/ 150 h 182"/>
                <a:gd name="T20" fmla="*/ 212 w 4991"/>
                <a:gd name="T21" fmla="*/ 149 h 182"/>
                <a:gd name="T22" fmla="*/ 0 w 4991"/>
                <a:gd name="T23" fmla="*/ 154 h 182"/>
                <a:gd name="T24" fmla="*/ 0 w 4991"/>
                <a:gd name="T25" fmla="*/ 173 h 182"/>
                <a:gd name="T26" fmla="*/ 209 w 4991"/>
                <a:gd name="T27" fmla="*/ 176 h 182"/>
                <a:gd name="T28" fmla="*/ 3192 w 4991"/>
                <a:gd name="T29" fmla="*/ 167 h 182"/>
                <a:gd name="T30" fmla="*/ 4991 w 4991"/>
                <a:gd name="T31" fmla="*/ 182 h 182"/>
                <a:gd name="T32" fmla="*/ 4991 w 4991"/>
                <a:gd name="T33" fmla="*/ 166 h 182"/>
                <a:gd name="T34" fmla="*/ 4083 w 4991"/>
                <a:gd name="T35" fmla="*/ 159 h 182"/>
                <a:gd name="T36" fmla="*/ 913 w 4991"/>
                <a:gd name="T37" fmla="*/ 138 h 182"/>
                <a:gd name="T38" fmla="*/ 4991 w 4991"/>
                <a:gd name="T39" fmla="*/ 25 h 182"/>
                <a:gd name="T40" fmla="*/ 4991 w 4991"/>
                <a:gd name="T41" fmla="*/ 19 h 182"/>
                <a:gd name="T42" fmla="*/ 4873 w 4991"/>
                <a:gd name="T43" fmla="*/ 16 h 182"/>
                <a:gd name="T44" fmla="*/ 823 w 4991"/>
                <a:gd name="T45" fmla="*/ 28 h 182"/>
                <a:gd name="T46" fmla="*/ 497 w 4991"/>
                <a:gd name="T47" fmla="*/ 19 h 182"/>
                <a:gd name="T48" fmla="*/ 2365 w 4991"/>
                <a:gd name="T49" fmla="*/ 24 h 182"/>
                <a:gd name="T50" fmla="*/ 3705 w 4991"/>
                <a:gd name="T51" fmla="*/ 31 h 182"/>
                <a:gd name="T52" fmla="*/ 823 w 4991"/>
                <a:gd name="T53" fmla="*/ 28 h 182"/>
                <a:gd name="T54" fmla="*/ 2499 w 4991"/>
                <a:gd name="T55" fmla="*/ 53 h 182"/>
                <a:gd name="T56" fmla="*/ 3823 w 4991"/>
                <a:gd name="T57" fmla="*/ 39 h 182"/>
                <a:gd name="T58" fmla="*/ 2499 w 4991"/>
                <a:gd name="T59" fmla="*/ 5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91" h="182">
                  <a:moveTo>
                    <a:pt x="4873" y="16"/>
                  </a:moveTo>
                  <a:cubicBezTo>
                    <a:pt x="4407" y="23"/>
                    <a:pt x="3940" y="22"/>
                    <a:pt x="3473" y="20"/>
                  </a:cubicBezTo>
                  <a:cubicBezTo>
                    <a:pt x="2501" y="16"/>
                    <a:pt x="1528" y="0"/>
                    <a:pt x="556" y="9"/>
                  </a:cubicBezTo>
                  <a:cubicBezTo>
                    <a:pt x="373" y="11"/>
                    <a:pt x="187" y="7"/>
                    <a:pt x="0" y="3"/>
                  </a:cubicBezTo>
                  <a:cubicBezTo>
                    <a:pt x="0" y="37"/>
                    <a:pt x="0" y="37"/>
                    <a:pt x="0" y="37"/>
                  </a:cubicBezTo>
                  <a:cubicBezTo>
                    <a:pt x="68" y="41"/>
                    <a:pt x="136" y="45"/>
                    <a:pt x="206" y="49"/>
                  </a:cubicBezTo>
                  <a:cubicBezTo>
                    <a:pt x="1170" y="103"/>
                    <a:pt x="2157" y="66"/>
                    <a:pt x="3123" y="68"/>
                  </a:cubicBezTo>
                  <a:cubicBezTo>
                    <a:pt x="2124" y="96"/>
                    <a:pt x="1124" y="127"/>
                    <a:pt x="125" y="138"/>
                  </a:cubicBezTo>
                  <a:cubicBezTo>
                    <a:pt x="83" y="139"/>
                    <a:pt x="42" y="139"/>
                    <a:pt x="0" y="140"/>
                  </a:cubicBezTo>
                  <a:cubicBezTo>
                    <a:pt x="0" y="150"/>
                    <a:pt x="0" y="150"/>
                    <a:pt x="0" y="150"/>
                  </a:cubicBezTo>
                  <a:cubicBezTo>
                    <a:pt x="70" y="150"/>
                    <a:pt x="141" y="149"/>
                    <a:pt x="212" y="149"/>
                  </a:cubicBezTo>
                  <a:cubicBezTo>
                    <a:pt x="139" y="150"/>
                    <a:pt x="69" y="152"/>
                    <a:pt x="0" y="154"/>
                  </a:cubicBezTo>
                  <a:cubicBezTo>
                    <a:pt x="0" y="173"/>
                    <a:pt x="0" y="173"/>
                    <a:pt x="0" y="173"/>
                  </a:cubicBezTo>
                  <a:cubicBezTo>
                    <a:pt x="99" y="175"/>
                    <a:pt x="174" y="177"/>
                    <a:pt x="209" y="176"/>
                  </a:cubicBezTo>
                  <a:cubicBezTo>
                    <a:pt x="1203" y="158"/>
                    <a:pt x="2198" y="164"/>
                    <a:pt x="3192" y="167"/>
                  </a:cubicBezTo>
                  <a:cubicBezTo>
                    <a:pt x="3787" y="168"/>
                    <a:pt x="4389" y="182"/>
                    <a:pt x="4991" y="182"/>
                  </a:cubicBezTo>
                  <a:cubicBezTo>
                    <a:pt x="4991" y="166"/>
                    <a:pt x="4991" y="166"/>
                    <a:pt x="4991" y="166"/>
                  </a:cubicBezTo>
                  <a:cubicBezTo>
                    <a:pt x="4687" y="163"/>
                    <a:pt x="4383" y="159"/>
                    <a:pt x="4083" y="159"/>
                  </a:cubicBezTo>
                  <a:cubicBezTo>
                    <a:pt x="3867" y="159"/>
                    <a:pt x="2294" y="127"/>
                    <a:pt x="913" y="138"/>
                  </a:cubicBezTo>
                  <a:cubicBezTo>
                    <a:pt x="2272" y="112"/>
                    <a:pt x="3631" y="53"/>
                    <a:pt x="4991" y="25"/>
                  </a:cubicBezTo>
                  <a:cubicBezTo>
                    <a:pt x="4991" y="19"/>
                    <a:pt x="4991" y="19"/>
                    <a:pt x="4991" y="19"/>
                  </a:cubicBezTo>
                  <a:cubicBezTo>
                    <a:pt x="4937" y="17"/>
                    <a:pt x="4894" y="16"/>
                    <a:pt x="4873" y="16"/>
                  </a:cubicBezTo>
                  <a:close/>
                  <a:moveTo>
                    <a:pt x="823" y="28"/>
                  </a:moveTo>
                  <a:cubicBezTo>
                    <a:pt x="711" y="24"/>
                    <a:pt x="600" y="20"/>
                    <a:pt x="497" y="19"/>
                  </a:cubicBezTo>
                  <a:cubicBezTo>
                    <a:pt x="1119" y="8"/>
                    <a:pt x="1743" y="20"/>
                    <a:pt x="2365" y="24"/>
                  </a:cubicBezTo>
                  <a:cubicBezTo>
                    <a:pt x="2812" y="27"/>
                    <a:pt x="3259" y="30"/>
                    <a:pt x="3705" y="31"/>
                  </a:cubicBezTo>
                  <a:cubicBezTo>
                    <a:pt x="2744" y="42"/>
                    <a:pt x="1784" y="38"/>
                    <a:pt x="823" y="28"/>
                  </a:cubicBezTo>
                  <a:close/>
                  <a:moveTo>
                    <a:pt x="2499" y="53"/>
                  </a:moveTo>
                  <a:cubicBezTo>
                    <a:pt x="3147" y="48"/>
                    <a:pt x="3708" y="41"/>
                    <a:pt x="3823" y="39"/>
                  </a:cubicBezTo>
                  <a:cubicBezTo>
                    <a:pt x="3726" y="61"/>
                    <a:pt x="3182" y="60"/>
                    <a:pt x="2499" y="53"/>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5364" name="Freeform 484"/>
            <p:cNvSpPr>
              <a:spLocks/>
            </p:cNvSpPr>
            <p:nvPr/>
          </p:nvSpPr>
          <p:spPr bwMode="auto">
            <a:xfrm>
              <a:off x="1501" y="3136"/>
              <a:ext cx="1306" cy="31"/>
            </a:xfrm>
            <a:custGeom>
              <a:avLst/>
              <a:gdLst>
                <a:gd name="T0" fmla="*/ 0 w 1132"/>
                <a:gd name="T1" fmla="*/ 11 h 27"/>
                <a:gd name="T2" fmla="*/ 1132 w 1132"/>
                <a:gd name="T3" fmla="*/ 14 h 27"/>
                <a:gd name="T4" fmla="*/ 0 w 1132"/>
                <a:gd name="T5" fmla="*/ 11 h 27"/>
              </a:gdLst>
              <a:ahLst/>
              <a:cxnLst>
                <a:cxn ang="0">
                  <a:pos x="T0" y="T1"/>
                </a:cxn>
                <a:cxn ang="0">
                  <a:pos x="T2" y="T3"/>
                </a:cxn>
                <a:cxn ang="0">
                  <a:pos x="T4" y="T5"/>
                </a:cxn>
              </a:cxnLst>
              <a:rect l="0" t="0" r="r" b="b"/>
              <a:pathLst>
                <a:path w="1132" h="27">
                  <a:moveTo>
                    <a:pt x="0" y="11"/>
                  </a:moveTo>
                  <a:cubicBezTo>
                    <a:pt x="404" y="27"/>
                    <a:pt x="755" y="12"/>
                    <a:pt x="1132" y="14"/>
                  </a:cubicBezTo>
                  <a:cubicBezTo>
                    <a:pt x="754" y="6"/>
                    <a:pt x="375" y="0"/>
                    <a:pt x="0" y="11"/>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96" r:id="rId12"/>
  </p:sldLayoutIdLst>
  <p:transition spd="slow">
    <p:push/>
  </p:transition>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63559" name="Group 7"/>
          <p:cNvGrpSpPr>
            <a:grpSpLocks/>
          </p:cNvGrpSpPr>
          <p:nvPr/>
        </p:nvGrpSpPr>
        <p:grpSpPr bwMode="auto">
          <a:xfrm>
            <a:off x="0" y="3175"/>
            <a:ext cx="9144000" cy="6851650"/>
            <a:chOff x="0" y="2"/>
            <a:chExt cx="5760" cy="4316"/>
          </a:xfrm>
        </p:grpSpPr>
        <p:sp>
          <p:nvSpPr>
            <p:cNvPr id="663560" name="Rectangle 8"/>
            <p:cNvSpPr>
              <a:spLocks noChangeArrowheads="1"/>
            </p:cNvSpPr>
            <p:nvPr/>
          </p:nvSpPr>
          <p:spPr bwMode="auto">
            <a:xfrm>
              <a:off x="0" y="2"/>
              <a:ext cx="5760" cy="4316"/>
            </a:xfrm>
            <a:prstGeom prst="rect">
              <a:avLst/>
            </a:prstGeom>
            <a:gradFill rotWithShape="1">
              <a:gsLst>
                <a:gs pos="0">
                  <a:srgbClr val="016CD8"/>
                </a:gs>
                <a:gs pos="100000">
                  <a:srgbClr val="97CBF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663561" name="Rectangle 9"/>
            <p:cNvSpPr>
              <a:spLocks noChangeArrowheads="1"/>
            </p:cNvSpPr>
            <p:nvPr/>
          </p:nvSpPr>
          <p:spPr bwMode="auto">
            <a:xfrm>
              <a:off x="0" y="754"/>
              <a:ext cx="5760" cy="1848"/>
            </a:xfrm>
            <a:prstGeom prst="rect">
              <a:avLst/>
            </a:prstGeom>
            <a:gradFill rotWithShape="1">
              <a:gsLst>
                <a:gs pos="0">
                  <a:srgbClr val="8CC5FF">
                    <a:gamma/>
                    <a:shade val="46275"/>
                    <a:invGamma/>
                    <a:alpha val="0"/>
                  </a:srgbClr>
                </a:gs>
                <a:gs pos="50000">
                  <a:srgbClr val="8CC5FF">
                    <a:alpha val="39999"/>
                  </a:srgbClr>
                </a:gs>
                <a:gs pos="100000">
                  <a:srgbClr val="8CC5FF">
                    <a:gamma/>
                    <a:shade val="46275"/>
                    <a:invGamma/>
                    <a:alpha val="0"/>
                  </a:srgb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663562" name="AutoShape 10"/>
          <p:cNvSpPr>
            <a:spLocks noChangeAspect="1" noChangeArrowheads="1" noTextEdit="1"/>
          </p:cNvSpPr>
          <p:nvPr/>
        </p:nvSpPr>
        <p:spPr bwMode="auto">
          <a:xfrm flipH="1">
            <a:off x="0" y="1588"/>
            <a:ext cx="91567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nvGrpSpPr>
          <p:cNvPr id="663749" name="Group 197"/>
          <p:cNvGrpSpPr>
            <a:grpSpLocks/>
          </p:cNvGrpSpPr>
          <p:nvPr/>
        </p:nvGrpSpPr>
        <p:grpSpPr bwMode="auto">
          <a:xfrm>
            <a:off x="0" y="4238625"/>
            <a:ext cx="9155113" cy="2635250"/>
            <a:chOff x="0" y="2670"/>
            <a:chExt cx="5767" cy="1660"/>
          </a:xfrm>
        </p:grpSpPr>
        <p:sp>
          <p:nvSpPr>
            <p:cNvPr id="663563" name="Freeform 11"/>
            <p:cNvSpPr>
              <a:spLocks/>
            </p:cNvSpPr>
            <p:nvPr userDrawn="1"/>
          </p:nvSpPr>
          <p:spPr bwMode="auto">
            <a:xfrm flipH="1">
              <a:off x="0" y="2670"/>
              <a:ext cx="5762" cy="1650"/>
            </a:xfrm>
            <a:custGeom>
              <a:avLst/>
              <a:gdLst>
                <a:gd name="T0" fmla="*/ 771 w 4991"/>
                <a:gd name="T1" fmla="*/ 746 h 763"/>
                <a:gd name="T2" fmla="*/ 2238 w 4991"/>
                <a:gd name="T3" fmla="*/ 759 h 763"/>
                <a:gd name="T4" fmla="*/ 4991 w 4991"/>
                <a:gd name="T5" fmla="*/ 749 h 763"/>
                <a:gd name="T6" fmla="*/ 4991 w 4991"/>
                <a:gd name="T7" fmla="*/ 0 h 763"/>
                <a:gd name="T8" fmla="*/ 0 w 4991"/>
                <a:gd name="T9" fmla="*/ 0 h 763"/>
                <a:gd name="T10" fmla="*/ 0 w 4991"/>
                <a:gd name="T11" fmla="*/ 745 h 763"/>
                <a:gd name="T12" fmla="*/ 771 w 4991"/>
                <a:gd name="T13" fmla="*/ 746 h 763"/>
              </a:gdLst>
              <a:ahLst/>
              <a:cxnLst>
                <a:cxn ang="0">
                  <a:pos x="T0" y="T1"/>
                </a:cxn>
                <a:cxn ang="0">
                  <a:pos x="T2" y="T3"/>
                </a:cxn>
                <a:cxn ang="0">
                  <a:pos x="T4" y="T5"/>
                </a:cxn>
                <a:cxn ang="0">
                  <a:pos x="T6" y="T7"/>
                </a:cxn>
                <a:cxn ang="0">
                  <a:pos x="T8" y="T9"/>
                </a:cxn>
                <a:cxn ang="0">
                  <a:pos x="T10" y="T11"/>
                </a:cxn>
                <a:cxn ang="0">
                  <a:pos x="T12" y="T13"/>
                </a:cxn>
              </a:cxnLst>
              <a:rect l="0" t="0" r="r" b="b"/>
              <a:pathLst>
                <a:path w="4991" h="763">
                  <a:moveTo>
                    <a:pt x="771" y="746"/>
                  </a:moveTo>
                  <a:cubicBezTo>
                    <a:pt x="1262" y="742"/>
                    <a:pt x="1746" y="763"/>
                    <a:pt x="2238" y="759"/>
                  </a:cubicBezTo>
                  <a:cubicBezTo>
                    <a:pt x="3151" y="753"/>
                    <a:pt x="4084" y="693"/>
                    <a:pt x="4991" y="749"/>
                  </a:cubicBezTo>
                  <a:cubicBezTo>
                    <a:pt x="4991" y="0"/>
                    <a:pt x="4991" y="0"/>
                    <a:pt x="4991" y="0"/>
                  </a:cubicBezTo>
                  <a:cubicBezTo>
                    <a:pt x="0" y="0"/>
                    <a:pt x="0" y="0"/>
                    <a:pt x="0" y="0"/>
                  </a:cubicBezTo>
                  <a:cubicBezTo>
                    <a:pt x="0" y="745"/>
                    <a:pt x="0" y="745"/>
                    <a:pt x="0" y="745"/>
                  </a:cubicBezTo>
                  <a:cubicBezTo>
                    <a:pt x="257" y="745"/>
                    <a:pt x="515" y="748"/>
                    <a:pt x="771" y="746"/>
                  </a:cubicBezTo>
                  <a:close/>
                </a:path>
              </a:pathLst>
            </a:custGeom>
            <a:gradFill rotWithShape="1">
              <a:gsLst>
                <a:gs pos="0">
                  <a:srgbClr val="004BA5"/>
                </a:gs>
                <a:gs pos="100000">
                  <a:srgbClr val="52A1FF"/>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grpSp>
          <p:nvGrpSpPr>
            <p:cNvPr id="663748" name="Group 196"/>
            <p:cNvGrpSpPr>
              <a:grpSpLocks/>
            </p:cNvGrpSpPr>
            <p:nvPr userDrawn="1"/>
          </p:nvGrpSpPr>
          <p:grpSpPr bwMode="auto">
            <a:xfrm>
              <a:off x="0" y="2693"/>
              <a:ext cx="5762" cy="738"/>
              <a:chOff x="0" y="2693"/>
              <a:chExt cx="5762" cy="738"/>
            </a:xfrm>
          </p:grpSpPr>
          <p:sp>
            <p:nvSpPr>
              <p:cNvPr id="663564" name="Freeform 12"/>
              <p:cNvSpPr>
                <a:spLocks/>
              </p:cNvSpPr>
              <p:nvPr userDrawn="1"/>
            </p:nvSpPr>
            <p:spPr bwMode="auto">
              <a:xfrm flipH="1">
                <a:off x="2394" y="3076"/>
                <a:ext cx="1142" cy="42"/>
              </a:xfrm>
              <a:custGeom>
                <a:avLst/>
                <a:gdLst>
                  <a:gd name="T0" fmla="*/ 717 w 989"/>
                  <a:gd name="T1" fmla="*/ 18 h 37"/>
                  <a:gd name="T2" fmla="*/ 989 w 989"/>
                  <a:gd name="T3" fmla="*/ 0 h 37"/>
                  <a:gd name="T4" fmla="*/ 0 w 989"/>
                  <a:gd name="T5" fmla="*/ 37 h 37"/>
                  <a:gd name="T6" fmla="*/ 717 w 989"/>
                  <a:gd name="T7" fmla="*/ 18 h 37"/>
                </a:gdLst>
                <a:ahLst/>
                <a:cxnLst>
                  <a:cxn ang="0">
                    <a:pos x="T0" y="T1"/>
                  </a:cxn>
                  <a:cxn ang="0">
                    <a:pos x="T2" y="T3"/>
                  </a:cxn>
                  <a:cxn ang="0">
                    <a:pos x="T4" y="T5"/>
                  </a:cxn>
                  <a:cxn ang="0">
                    <a:pos x="T6" y="T7"/>
                  </a:cxn>
                </a:cxnLst>
                <a:rect l="0" t="0" r="r" b="b"/>
                <a:pathLst>
                  <a:path w="989" h="37">
                    <a:moveTo>
                      <a:pt x="717" y="18"/>
                    </a:moveTo>
                    <a:cubicBezTo>
                      <a:pt x="782" y="17"/>
                      <a:pt x="885" y="6"/>
                      <a:pt x="989" y="0"/>
                    </a:cubicBezTo>
                    <a:cubicBezTo>
                      <a:pt x="659" y="2"/>
                      <a:pt x="327" y="16"/>
                      <a:pt x="0" y="37"/>
                    </a:cubicBezTo>
                    <a:cubicBezTo>
                      <a:pt x="242" y="21"/>
                      <a:pt x="474" y="23"/>
                      <a:pt x="717" y="18"/>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63565" name="Freeform 13"/>
              <p:cNvSpPr>
                <a:spLocks/>
              </p:cNvSpPr>
              <p:nvPr userDrawn="1"/>
            </p:nvSpPr>
            <p:spPr bwMode="auto">
              <a:xfrm flipH="1">
                <a:off x="2082" y="2981"/>
                <a:ext cx="3680" cy="151"/>
              </a:xfrm>
              <a:custGeom>
                <a:avLst/>
                <a:gdLst>
                  <a:gd name="T0" fmla="*/ 919 w 3188"/>
                  <a:gd name="T1" fmla="*/ 126 h 131"/>
                  <a:gd name="T2" fmla="*/ 1016 w 3188"/>
                  <a:gd name="T3" fmla="*/ 118 h 131"/>
                  <a:gd name="T4" fmla="*/ 884 w 3188"/>
                  <a:gd name="T5" fmla="*/ 109 h 131"/>
                  <a:gd name="T6" fmla="*/ 3188 w 3188"/>
                  <a:gd name="T7" fmla="*/ 7 h 131"/>
                  <a:gd name="T8" fmla="*/ 0 w 3188"/>
                  <a:gd name="T9" fmla="*/ 1 h 131"/>
                  <a:gd name="T10" fmla="*/ 0 w 3188"/>
                  <a:gd name="T11" fmla="*/ 13 h 131"/>
                  <a:gd name="T12" fmla="*/ 2972 w 3188"/>
                  <a:gd name="T13" fmla="*/ 12 h 131"/>
                  <a:gd name="T14" fmla="*/ 0 w 3188"/>
                  <a:gd name="T15" fmla="*/ 114 h 131"/>
                  <a:gd name="T16" fmla="*/ 0 w 3188"/>
                  <a:gd name="T17" fmla="*/ 117 h 131"/>
                  <a:gd name="T18" fmla="*/ 919 w 3188"/>
                  <a:gd name="T19" fmla="*/ 12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8" h="131">
                    <a:moveTo>
                      <a:pt x="919" y="126"/>
                    </a:moveTo>
                    <a:cubicBezTo>
                      <a:pt x="974" y="124"/>
                      <a:pt x="1009" y="122"/>
                      <a:pt x="1016" y="118"/>
                    </a:cubicBezTo>
                    <a:cubicBezTo>
                      <a:pt x="1020" y="117"/>
                      <a:pt x="956" y="112"/>
                      <a:pt x="884" y="109"/>
                    </a:cubicBezTo>
                    <a:cubicBezTo>
                      <a:pt x="1093" y="77"/>
                      <a:pt x="3188" y="24"/>
                      <a:pt x="3188" y="7"/>
                    </a:cubicBezTo>
                    <a:cubicBezTo>
                      <a:pt x="3188" y="0"/>
                      <a:pt x="1316" y="0"/>
                      <a:pt x="0" y="1"/>
                    </a:cubicBezTo>
                    <a:cubicBezTo>
                      <a:pt x="0" y="13"/>
                      <a:pt x="0" y="13"/>
                      <a:pt x="0" y="13"/>
                    </a:cubicBezTo>
                    <a:cubicBezTo>
                      <a:pt x="1152" y="14"/>
                      <a:pt x="2724" y="12"/>
                      <a:pt x="2972" y="12"/>
                    </a:cubicBezTo>
                    <a:cubicBezTo>
                      <a:pt x="2788" y="17"/>
                      <a:pt x="877" y="68"/>
                      <a:pt x="0" y="114"/>
                    </a:cubicBezTo>
                    <a:cubicBezTo>
                      <a:pt x="0" y="117"/>
                      <a:pt x="0" y="117"/>
                      <a:pt x="0" y="117"/>
                    </a:cubicBezTo>
                    <a:cubicBezTo>
                      <a:pt x="315" y="113"/>
                      <a:pt x="635" y="131"/>
                      <a:pt x="919" y="126"/>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63566" name="Freeform 14"/>
              <p:cNvSpPr>
                <a:spLocks/>
              </p:cNvSpPr>
              <p:nvPr userDrawn="1"/>
            </p:nvSpPr>
            <p:spPr bwMode="auto">
              <a:xfrm flipH="1">
                <a:off x="652" y="3297"/>
                <a:ext cx="4396" cy="90"/>
              </a:xfrm>
              <a:custGeom>
                <a:avLst/>
                <a:gdLst>
                  <a:gd name="T0" fmla="*/ 3484 w 3807"/>
                  <a:gd name="T1" fmla="*/ 14 h 78"/>
                  <a:gd name="T2" fmla="*/ 3807 w 3807"/>
                  <a:gd name="T3" fmla="*/ 0 h 78"/>
                  <a:gd name="T4" fmla="*/ 0 w 3807"/>
                  <a:gd name="T5" fmla="*/ 78 h 78"/>
                  <a:gd name="T6" fmla="*/ 586 w 3807"/>
                  <a:gd name="T7" fmla="*/ 75 h 78"/>
                  <a:gd name="T8" fmla="*/ 775 w 3807"/>
                  <a:gd name="T9" fmla="*/ 70 h 78"/>
                  <a:gd name="T10" fmla="*/ 3484 w 3807"/>
                  <a:gd name="T11" fmla="*/ 14 h 78"/>
                </a:gdLst>
                <a:ahLst/>
                <a:cxnLst>
                  <a:cxn ang="0">
                    <a:pos x="T0" y="T1"/>
                  </a:cxn>
                  <a:cxn ang="0">
                    <a:pos x="T2" y="T3"/>
                  </a:cxn>
                  <a:cxn ang="0">
                    <a:pos x="T4" y="T5"/>
                  </a:cxn>
                  <a:cxn ang="0">
                    <a:pos x="T6" y="T7"/>
                  </a:cxn>
                  <a:cxn ang="0">
                    <a:pos x="T8" y="T9"/>
                  </a:cxn>
                  <a:cxn ang="0">
                    <a:pos x="T10" y="T11"/>
                  </a:cxn>
                </a:cxnLst>
                <a:rect l="0" t="0" r="r" b="b"/>
                <a:pathLst>
                  <a:path w="3807" h="78">
                    <a:moveTo>
                      <a:pt x="3484" y="14"/>
                    </a:moveTo>
                    <a:cubicBezTo>
                      <a:pt x="3522" y="13"/>
                      <a:pt x="3648" y="6"/>
                      <a:pt x="3807" y="0"/>
                    </a:cubicBezTo>
                    <a:cubicBezTo>
                      <a:pt x="2842" y="1"/>
                      <a:pt x="1356" y="44"/>
                      <a:pt x="0" y="78"/>
                    </a:cubicBezTo>
                    <a:cubicBezTo>
                      <a:pt x="183" y="76"/>
                      <a:pt x="380" y="75"/>
                      <a:pt x="586" y="75"/>
                    </a:cubicBezTo>
                    <a:cubicBezTo>
                      <a:pt x="649" y="73"/>
                      <a:pt x="712" y="72"/>
                      <a:pt x="775" y="70"/>
                    </a:cubicBezTo>
                    <a:cubicBezTo>
                      <a:pt x="1678" y="48"/>
                      <a:pt x="2580" y="23"/>
                      <a:pt x="3484" y="14"/>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63567" name="Freeform 15"/>
              <p:cNvSpPr>
                <a:spLocks/>
              </p:cNvSpPr>
              <p:nvPr userDrawn="1"/>
            </p:nvSpPr>
            <p:spPr bwMode="auto">
              <a:xfrm flipH="1">
                <a:off x="0" y="3383"/>
                <a:ext cx="4509" cy="31"/>
              </a:xfrm>
              <a:custGeom>
                <a:avLst/>
                <a:gdLst>
                  <a:gd name="T0" fmla="*/ 2680 w 3906"/>
                  <a:gd name="T1" fmla="*/ 3 h 27"/>
                  <a:gd name="T2" fmla="*/ 0 w 3906"/>
                  <a:gd name="T3" fmla="*/ 25 h 27"/>
                  <a:gd name="T4" fmla="*/ 3906 w 3906"/>
                  <a:gd name="T5" fmla="*/ 19 h 27"/>
                  <a:gd name="T6" fmla="*/ 3906 w 3906"/>
                  <a:gd name="T7" fmla="*/ 3 h 27"/>
                  <a:gd name="T8" fmla="*/ 3891 w 3906"/>
                  <a:gd name="T9" fmla="*/ 3 h 27"/>
                  <a:gd name="T10" fmla="*/ 2680 w 3906"/>
                  <a:gd name="T11" fmla="*/ 3 h 27"/>
                </a:gdLst>
                <a:ahLst/>
                <a:cxnLst>
                  <a:cxn ang="0">
                    <a:pos x="T0" y="T1"/>
                  </a:cxn>
                  <a:cxn ang="0">
                    <a:pos x="T2" y="T3"/>
                  </a:cxn>
                  <a:cxn ang="0">
                    <a:pos x="T4" y="T5"/>
                  </a:cxn>
                  <a:cxn ang="0">
                    <a:pos x="T6" y="T7"/>
                  </a:cxn>
                  <a:cxn ang="0">
                    <a:pos x="T8" y="T9"/>
                  </a:cxn>
                  <a:cxn ang="0">
                    <a:pos x="T10" y="T11"/>
                  </a:cxn>
                </a:cxnLst>
                <a:rect l="0" t="0" r="r" b="b"/>
                <a:pathLst>
                  <a:path w="3906" h="27">
                    <a:moveTo>
                      <a:pt x="2680" y="3"/>
                    </a:moveTo>
                    <a:cubicBezTo>
                      <a:pt x="1841" y="0"/>
                      <a:pt x="839" y="21"/>
                      <a:pt x="0" y="25"/>
                    </a:cubicBezTo>
                    <a:cubicBezTo>
                      <a:pt x="1302" y="25"/>
                      <a:pt x="3108" y="27"/>
                      <a:pt x="3906" y="19"/>
                    </a:cubicBezTo>
                    <a:cubicBezTo>
                      <a:pt x="3906" y="3"/>
                      <a:pt x="3906" y="3"/>
                      <a:pt x="3906" y="3"/>
                    </a:cubicBezTo>
                    <a:cubicBezTo>
                      <a:pt x="3901" y="3"/>
                      <a:pt x="3896" y="3"/>
                      <a:pt x="3891" y="3"/>
                    </a:cubicBezTo>
                    <a:cubicBezTo>
                      <a:pt x="3487" y="6"/>
                      <a:pt x="3083" y="4"/>
                      <a:pt x="2680" y="3"/>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63568" name="Freeform 16"/>
              <p:cNvSpPr>
                <a:spLocks/>
              </p:cNvSpPr>
              <p:nvPr userDrawn="1"/>
            </p:nvSpPr>
            <p:spPr bwMode="auto">
              <a:xfrm flipH="1">
                <a:off x="4744" y="3394"/>
                <a:ext cx="1018" cy="37"/>
              </a:xfrm>
              <a:custGeom>
                <a:avLst/>
                <a:gdLst>
                  <a:gd name="T0" fmla="*/ 0 w 882"/>
                  <a:gd name="T1" fmla="*/ 32 h 32"/>
                  <a:gd name="T2" fmla="*/ 882 w 882"/>
                  <a:gd name="T3" fmla="*/ 14 h 32"/>
                  <a:gd name="T4" fmla="*/ 0 w 882"/>
                  <a:gd name="T5" fmla="*/ 6 h 32"/>
                  <a:gd name="T6" fmla="*/ 0 w 882"/>
                  <a:gd name="T7" fmla="*/ 32 h 32"/>
                </a:gdLst>
                <a:ahLst/>
                <a:cxnLst>
                  <a:cxn ang="0">
                    <a:pos x="T0" y="T1"/>
                  </a:cxn>
                  <a:cxn ang="0">
                    <a:pos x="T2" y="T3"/>
                  </a:cxn>
                  <a:cxn ang="0">
                    <a:pos x="T4" y="T5"/>
                  </a:cxn>
                  <a:cxn ang="0">
                    <a:pos x="T6" y="T7"/>
                  </a:cxn>
                </a:cxnLst>
                <a:rect l="0" t="0" r="r" b="b"/>
                <a:pathLst>
                  <a:path w="882" h="32">
                    <a:moveTo>
                      <a:pt x="0" y="32"/>
                    </a:moveTo>
                    <a:cubicBezTo>
                      <a:pt x="201" y="27"/>
                      <a:pt x="672" y="19"/>
                      <a:pt x="882" y="14"/>
                    </a:cubicBezTo>
                    <a:cubicBezTo>
                      <a:pt x="651" y="16"/>
                      <a:pt x="178" y="0"/>
                      <a:pt x="0" y="6"/>
                    </a:cubicBezTo>
                    <a:lnTo>
                      <a:pt x="0" y="32"/>
                    </a:ln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63569" name="Freeform 17"/>
              <p:cNvSpPr>
                <a:spLocks/>
              </p:cNvSpPr>
              <p:nvPr userDrawn="1"/>
            </p:nvSpPr>
            <p:spPr bwMode="auto">
              <a:xfrm flipH="1">
                <a:off x="0" y="3283"/>
                <a:ext cx="652" cy="22"/>
              </a:xfrm>
              <a:custGeom>
                <a:avLst/>
                <a:gdLst>
                  <a:gd name="T0" fmla="*/ 0 w 565"/>
                  <a:gd name="T1" fmla="*/ 12 h 19"/>
                  <a:gd name="T2" fmla="*/ 565 w 565"/>
                  <a:gd name="T3" fmla="*/ 19 h 19"/>
                  <a:gd name="T4" fmla="*/ 565 w 565"/>
                  <a:gd name="T5" fmla="*/ 3 h 19"/>
                  <a:gd name="T6" fmla="*/ 0 w 565"/>
                  <a:gd name="T7" fmla="*/ 12 h 19"/>
                </a:gdLst>
                <a:ahLst/>
                <a:cxnLst>
                  <a:cxn ang="0">
                    <a:pos x="T0" y="T1"/>
                  </a:cxn>
                  <a:cxn ang="0">
                    <a:pos x="T2" y="T3"/>
                  </a:cxn>
                  <a:cxn ang="0">
                    <a:pos x="T4" y="T5"/>
                  </a:cxn>
                  <a:cxn ang="0">
                    <a:pos x="T6" y="T7"/>
                  </a:cxn>
                </a:cxnLst>
                <a:rect l="0" t="0" r="r" b="b"/>
                <a:pathLst>
                  <a:path w="565" h="19">
                    <a:moveTo>
                      <a:pt x="0" y="12"/>
                    </a:moveTo>
                    <a:cubicBezTo>
                      <a:pt x="217" y="12"/>
                      <a:pt x="408" y="14"/>
                      <a:pt x="565" y="19"/>
                    </a:cubicBezTo>
                    <a:cubicBezTo>
                      <a:pt x="565" y="3"/>
                      <a:pt x="565" y="3"/>
                      <a:pt x="565" y="3"/>
                    </a:cubicBezTo>
                    <a:cubicBezTo>
                      <a:pt x="380" y="0"/>
                      <a:pt x="171" y="6"/>
                      <a:pt x="0" y="12"/>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63570" name="Freeform 18"/>
              <p:cNvSpPr>
                <a:spLocks/>
              </p:cNvSpPr>
              <p:nvPr userDrawn="1"/>
            </p:nvSpPr>
            <p:spPr bwMode="auto">
              <a:xfrm flipH="1">
                <a:off x="4320" y="3383"/>
                <a:ext cx="60" cy="0"/>
              </a:xfrm>
              <a:custGeom>
                <a:avLst/>
                <a:gdLst>
                  <a:gd name="T0" fmla="*/ 0 w 52"/>
                  <a:gd name="T1" fmla="*/ 52 w 52"/>
                  <a:gd name="T2" fmla="*/ 8 w 52"/>
                  <a:gd name="T3" fmla="*/ 0 w 52"/>
                </a:gdLst>
                <a:ahLst/>
                <a:cxnLst>
                  <a:cxn ang="0">
                    <a:pos x="T0" y="0"/>
                  </a:cxn>
                  <a:cxn ang="0">
                    <a:pos x="T1" y="0"/>
                  </a:cxn>
                  <a:cxn ang="0">
                    <a:pos x="T2" y="0"/>
                  </a:cxn>
                  <a:cxn ang="0">
                    <a:pos x="T3" y="0"/>
                  </a:cxn>
                </a:cxnLst>
                <a:rect l="0" t="0" r="r" b="b"/>
                <a:pathLst>
                  <a:path w="52">
                    <a:moveTo>
                      <a:pt x="0" y="0"/>
                    </a:moveTo>
                    <a:cubicBezTo>
                      <a:pt x="17" y="0"/>
                      <a:pt x="35" y="0"/>
                      <a:pt x="52" y="0"/>
                    </a:cubicBezTo>
                    <a:cubicBezTo>
                      <a:pt x="37" y="0"/>
                      <a:pt x="23" y="0"/>
                      <a:pt x="8" y="0"/>
                    </a:cubicBezTo>
                    <a:cubicBezTo>
                      <a:pt x="6" y="0"/>
                      <a:pt x="3" y="0"/>
                      <a:pt x="0" y="0"/>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63571" name="Freeform 19"/>
              <p:cNvSpPr>
                <a:spLocks/>
              </p:cNvSpPr>
              <p:nvPr userDrawn="1"/>
            </p:nvSpPr>
            <p:spPr bwMode="auto">
              <a:xfrm flipH="1">
                <a:off x="81" y="3187"/>
                <a:ext cx="5681" cy="51"/>
              </a:xfrm>
              <a:custGeom>
                <a:avLst/>
                <a:gdLst>
                  <a:gd name="T0" fmla="*/ 4921 w 4921"/>
                  <a:gd name="T1" fmla="*/ 11 h 44"/>
                  <a:gd name="T2" fmla="*/ 0 w 4921"/>
                  <a:gd name="T3" fmla="*/ 6 h 44"/>
                  <a:gd name="T4" fmla="*/ 0 w 4921"/>
                  <a:gd name="T5" fmla="*/ 17 h 44"/>
                  <a:gd name="T6" fmla="*/ 4921 w 4921"/>
                  <a:gd name="T7" fmla="*/ 11 h 44"/>
                </a:gdLst>
                <a:ahLst/>
                <a:cxnLst>
                  <a:cxn ang="0">
                    <a:pos x="T0" y="T1"/>
                  </a:cxn>
                  <a:cxn ang="0">
                    <a:pos x="T2" y="T3"/>
                  </a:cxn>
                  <a:cxn ang="0">
                    <a:pos x="T4" y="T5"/>
                  </a:cxn>
                  <a:cxn ang="0">
                    <a:pos x="T6" y="T7"/>
                  </a:cxn>
                </a:cxnLst>
                <a:rect l="0" t="0" r="r" b="b"/>
                <a:pathLst>
                  <a:path w="4921" h="44">
                    <a:moveTo>
                      <a:pt x="4921" y="11"/>
                    </a:moveTo>
                    <a:cubicBezTo>
                      <a:pt x="4921" y="0"/>
                      <a:pt x="1320" y="5"/>
                      <a:pt x="0" y="6"/>
                    </a:cubicBezTo>
                    <a:cubicBezTo>
                      <a:pt x="0" y="17"/>
                      <a:pt x="0" y="17"/>
                      <a:pt x="0" y="17"/>
                    </a:cubicBezTo>
                    <a:cubicBezTo>
                      <a:pt x="2172" y="1"/>
                      <a:pt x="4920" y="44"/>
                      <a:pt x="4921" y="11"/>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63572" name="Freeform 20"/>
              <p:cNvSpPr>
                <a:spLocks/>
              </p:cNvSpPr>
              <p:nvPr userDrawn="1"/>
            </p:nvSpPr>
            <p:spPr bwMode="auto">
              <a:xfrm flipH="1">
                <a:off x="914" y="3115"/>
                <a:ext cx="1686" cy="45"/>
              </a:xfrm>
              <a:custGeom>
                <a:avLst/>
                <a:gdLst>
                  <a:gd name="T0" fmla="*/ 1401 w 1460"/>
                  <a:gd name="T1" fmla="*/ 10 h 39"/>
                  <a:gd name="T2" fmla="*/ 508 w 1460"/>
                  <a:gd name="T3" fmla="*/ 16 h 39"/>
                  <a:gd name="T4" fmla="*/ 0 w 1460"/>
                  <a:gd name="T5" fmla="*/ 23 h 39"/>
                  <a:gd name="T6" fmla="*/ 847 w 1460"/>
                  <a:gd name="T7" fmla="*/ 39 h 39"/>
                  <a:gd name="T8" fmla="*/ 1401 w 1460"/>
                  <a:gd name="T9" fmla="*/ 10 h 39"/>
                </a:gdLst>
                <a:ahLst/>
                <a:cxnLst>
                  <a:cxn ang="0">
                    <a:pos x="T0" y="T1"/>
                  </a:cxn>
                  <a:cxn ang="0">
                    <a:pos x="T2" y="T3"/>
                  </a:cxn>
                  <a:cxn ang="0">
                    <a:pos x="T4" y="T5"/>
                  </a:cxn>
                  <a:cxn ang="0">
                    <a:pos x="T6" y="T7"/>
                  </a:cxn>
                  <a:cxn ang="0">
                    <a:pos x="T8" y="T9"/>
                  </a:cxn>
                </a:cxnLst>
                <a:rect l="0" t="0" r="r" b="b"/>
                <a:pathLst>
                  <a:path w="1460" h="39">
                    <a:moveTo>
                      <a:pt x="1401" y="10"/>
                    </a:moveTo>
                    <a:cubicBezTo>
                      <a:pt x="1363" y="0"/>
                      <a:pt x="630" y="17"/>
                      <a:pt x="508" y="16"/>
                    </a:cubicBezTo>
                    <a:cubicBezTo>
                      <a:pt x="341" y="15"/>
                      <a:pt x="167" y="24"/>
                      <a:pt x="0" y="23"/>
                    </a:cubicBezTo>
                    <a:cubicBezTo>
                      <a:pt x="284" y="29"/>
                      <a:pt x="567" y="37"/>
                      <a:pt x="847" y="39"/>
                    </a:cubicBezTo>
                    <a:cubicBezTo>
                      <a:pt x="893" y="39"/>
                      <a:pt x="1460" y="26"/>
                      <a:pt x="1401" y="10"/>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63573" name="Freeform 21"/>
              <p:cNvSpPr>
                <a:spLocks noEditPoints="1"/>
              </p:cNvSpPr>
              <p:nvPr userDrawn="1"/>
            </p:nvSpPr>
            <p:spPr bwMode="auto">
              <a:xfrm flipH="1">
                <a:off x="0" y="2693"/>
                <a:ext cx="5762" cy="210"/>
              </a:xfrm>
              <a:custGeom>
                <a:avLst/>
                <a:gdLst>
                  <a:gd name="T0" fmla="*/ 4873 w 4991"/>
                  <a:gd name="T1" fmla="*/ 16 h 182"/>
                  <a:gd name="T2" fmla="*/ 3473 w 4991"/>
                  <a:gd name="T3" fmla="*/ 20 h 182"/>
                  <a:gd name="T4" fmla="*/ 556 w 4991"/>
                  <a:gd name="T5" fmla="*/ 9 h 182"/>
                  <a:gd name="T6" fmla="*/ 0 w 4991"/>
                  <a:gd name="T7" fmla="*/ 3 h 182"/>
                  <a:gd name="T8" fmla="*/ 0 w 4991"/>
                  <a:gd name="T9" fmla="*/ 37 h 182"/>
                  <a:gd name="T10" fmla="*/ 206 w 4991"/>
                  <a:gd name="T11" fmla="*/ 49 h 182"/>
                  <a:gd name="T12" fmla="*/ 3123 w 4991"/>
                  <a:gd name="T13" fmla="*/ 68 h 182"/>
                  <a:gd name="T14" fmla="*/ 125 w 4991"/>
                  <a:gd name="T15" fmla="*/ 138 h 182"/>
                  <a:gd name="T16" fmla="*/ 0 w 4991"/>
                  <a:gd name="T17" fmla="*/ 140 h 182"/>
                  <a:gd name="T18" fmla="*/ 0 w 4991"/>
                  <a:gd name="T19" fmla="*/ 150 h 182"/>
                  <a:gd name="T20" fmla="*/ 212 w 4991"/>
                  <a:gd name="T21" fmla="*/ 149 h 182"/>
                  <a:gd name="T22" fmla="*/ 0 w 4991"/>
                  <a:gd name="T23" fmla="*/ 154 h 182"/>
                  <a:gd name="T24" fmla="*/ 0 w 4991"/>
                  <a:gd name="T25" fmla="*/ 173 h 182"/>
                  <a:gd name="T26" fmla="*/ 209 w 4991"/>
                  <a:gd name="T27" fmla="*/ 176 h 182"/>
                  <a:gd name="T28" fmla="*/ 3192 w 4991"/>
                  <a:gd name="T29" fmla="*/ 167 h 182"/>
                  <a:gd name="T30" fmla="*/ 4991 w 4991"/>
                  <a:gd name="T31" fmla="*/ 182 h 182"/>
                  <a:gd name="T32" fmla="*/ 4991 w 4991"/>
                  <a:gd name="T33" fmla="*/ 166 h 182"/>
                  <a:gd name="T34" fmla="*/ 4083 w 4991"/>
                  <a:gd name="T35" fmla="*/ 159 h 182"/>
                  <a:gd name="T36" fmla="*/ 913 w 4991"/>
                  <a:gd name="T37" fmla="*/ 138 h 182"/>
                  <a:gd name="T38" fmla="*/ 4991 w 4991"/>
                  <a:gd name="T39" fmla="*/ 25 h 182"/>
                  <a:gd name="T40" fmla="*/ 4991 w 4991"/>
                  <a:gd name="T41" fmla="*/ 19 h 182"/>
                  <a:gd name="T42" fmla="*/ 4873 w 4991"/>
                  <a:gd name="T43" fmla="*/ 16 h 182"/>
                  <a:gd name="T44" fmla="*/ 823 w 4991"/>
                  <a:gd name="T45" fmla="*/ 28 h 182"/>
                  <a:gd name="T46" fmla="*/ 497 w 4991"/>
                  <a:gd name="T47" fmla="*/ 19 h 182"/>
                  <a:gd name="T48" fmla="*/ 2365 w 4991"/>
                  <a:gd name="T49" fmla="*/ 24 h 182"/>
                  <a:gd name="T50" fmla="*/ 3705 w 4991"/>
                  <a:gd name="T51" fmla="*/ 31 h 182"/>
                  <a:gd name="T52" fmla="*/ 823 w 4991"/>
                  <a:gd name="T53" fmla="*/ 28 h 182"/>
                  <a:gd name="T54" fmla="*/ 2499 w 4991"/>
                  <a:gd name="T55" fmla="*/ 53 h 182"/>
                  <a:gd name="T56" fmla="*/ 3823 w 4991"/>
                  <a:gd name="T57" fmla="*/ 39 h 182"/>
                  <a:gd name="T58" fmla="*/ 2499 w 4991"/>
                  <a:gd name="T59" fmla="*/ 5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91" h="182">
                    <a:moveTo>
                      <a:pt x="4873" y="16"/>
                    </a:moveTo>
                    <a:cubicBezTo>
                      <a:pt x="4407" y="23"/>
                      <a:pt x="3940" y="22"/>
                      <a:pt x="3473" y="20"/>
                    </a:cubicBezTo>
                    <a:cubicBezTo>
                      <a:pt x="2501" y="16"/>
                      <a:pt x="1528" y="0"/>
                      <a:pt x="556" y="9"/>
                    </a:cubicBezTo>
                    <a:cubicBezTo>
                      <a:pt x="373" y="11"/>
                      <a:pt x="187" y="7"/>
                      <a:pt x="0" y="3"/>
                    </a:cubicBezTo>
                    <a:cubicBezTo>
                      <a:pt x="0" y="37"/>
                      <a:pt x="0" y="37"/>
                      <a:pt x="0" y="37"/>
                    </a:cubicBezTo>
                    <a:cubicBezTo>
                      <a:pt x="68" y="41"/>
                      <a:pt x="136" y="45"/>
                      <a:pt x="206" y="49"/>
                    </a:cubicBezTo>
                    <a:cubicBezTo>
                      <a:pt x="1170" y="103"/>
                      <a:pt x="2157" y="66"/>
                      <a:pt x="3123" y="68"/>
                    </a:cubicBezTo>
                    <a:cubicBezTo>
                      <a:pt x="2124" y="96"/>
                      <a:pt x="1124" y="127"/>
                      <a:pt x="125" y="138"/>
                    </a:cubicBezTo>
                    <a:cubicBezTo>
                      <a:pt x="83" y="139"/>
                      <a:pt x="42" y="139"/>
                      <a:pt x="0" y="140"/>
                    </a:cubicBezTo>
                    <a:cubicBezTo>
                      <a:pt x="0" y="150"/>
                      <a:pt x="0" y="150"/>
                      <a:pt x="0" y="150"/>
                    </a:cubicBezTo>
                    <a:cubicBezTo>
                      <a:pt x="70" y="150"/>
                      <a:pt x="141" y="149"/>
                      <a:pt x="212" y="149"/>
                    </a:cubicBezTo>
                    <a:cubicBezTo>
                      <a:pt x="139" y="150"/>
                      <a:pt x="69" y="152"/>
                      <a:pt x="0" y="154"/>
                    </a:cubicBezTo>
                    <a:cubicBezTo>
                      <a:pt x="0" y="173"/>
                      <a:pt x="0" y="173"/>
                      <a:pt x="0" y="173"/>
                    </a:cubicBezTo>
                    <a:cubicBezTo>
                      <a:pt x="99" y="175"/>
                      <a:pt x="174" y="177"/>
                      <a:pt x="209" y="176"/>
                    </a:cubicBezTo>
                    <a:cubicBezTo>
                      <a:pt x="1203" y="158"/>
                      <a:pt x="2198" y="164"/>
                      <a:pt x="3192" y="167"/>
                    </a:cubicBezTo>
                    <a:cubicBezTo>
                      <a:pt x="3787" y="168"/>
                      <a:pt x="4389" y="182"/>
                      <a:pt x="4991" y="182"/>
                    </a:cubicBezTo>
                    <a:cubicBezTo>
                      <a:pt x="4991" y="166"/>
                      <a:pt x="4991" y="166"/>
                      <a:pt x="4991" y="166"/>
                    </a:cubicBezTo>
                    <a:cubicBezTo>
                      <a:pt x="4687" y="163"/>
                      <a:pt x="4383" y="159"/>
                      <a:pt x="4083" y="159"/>
                    </a:cubicBezTo>
                    <a:cubicBezTo>
                      <a:pt x="3867" y="159"/>
                      <a:pt x="2294" y="127"/>
                      <a:pt x="913" y="138"/>
                    </a:cubicBezTo>
                    <a:cubicBezTo>
                      <a:pt x="2272" y="112"/>
                      <a:pt x="3631" y="53"/>
                      <a:pt x="4991" y="25"/>
                    </a:cubicBezTo>
                    <a:cubicBezTo>
                      <a:pt x="4991" y="19"/>
                      <a:pt x="4991" y="19"/>
                      <a:pt x="4991" y="19"/>
                    </a:cubicBezTo>
                    <a:cubicBezTo>
                      <a:pt x="4937" y="17"/>
                      <a:pt x="4894" y="16"/>
                      <a:pt x="4873" y="16"/>
                    </a:cubicBezTo>
                    <a:close/>
                    <a:moveTo>
                      <a:pt x="823" y="28"/>
                    </a:moveTo>
                    <a:cubicBezTo>
                      <a:pt x="711" y="24"/>
                      <a:pt x="600" y="20"/>
                      <a:pt x="497" y="19"/>
                    </a:cubicBezTo>
                    <a:cubicBezTo>
                      <a:pt x="1119" y="8"/>
                      <a:pt x="1743" y="20"/>
                      <a:pt x="2365" y="24"/>
                    </a:cubicBezTo>
                    <a:cubicBezTo>
                      <a:pt x="2812" y="27"/>
                      <a:pt x="3259" y="30"/>
                      <a:pt x="3705" y="31"/>
                    </a:cubicBezTo>
                    <a:cubicBezTo>
                      <a:pt x="2744" y="42"/>
                      <a:pt x="1784" y="38"/>
                      <a:pt x="823" y="28"/>
                    </a:cubicBezTo>
                    <a:close/>
                    <a:moveTo>
                      <a:pt x="2499" y="53"/>
                    </a:moveTo>
                    <a:cubicBezTo>
                      <a:pt x="3147" y="48"/>
                      <a:pt x="3708" y="41"/>
                      <a:pt x="3823" y="39"/>
                    </a:cubicBezTo>
                    <a:cubicBezTo>
                      <a:pt x="3726" y="61"/>
                      <a:pt x="3182" y="60"/>
                      <a:pt x="2499" y="53"/>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63574" name="Freeform 22"/>
              <p:cNvSpPr>
                <a:spLocks/>
              </p:cNvSpPr>
              <p:nvPr userDrawn="1"/>
            </p:nvSpPr>
            <p:spPr bwMode="auto">
              <a:xfrm flipH="1">
                <a:off x="2954" y="3137"/>
                <a:ext cx="1307" cy="31"/>
              </a:xfrm>
              <a:custGeom>
                <a:avLst/>
                <a:gdLst>
                  <a:gd name="T0" fmla="*/ 0 w 1132"/>
                  <a:gd name="T1" fmla="*/ 11 h 27"/>
                  <a:gd name="T2" fmla="*/ 1132 w 1132"/>
                  <a:gd name="T3" fmla="*/ 14 h 27"/>
                  <a:gd name="T4" fmla="*/ 0 w 1132"/>
                  <a:gd name="T5" fmla="*/ 11 h 27"/>
                </a:gdLst>
                <a:ahLst/>
                <a:cxnLst>
                  <a:cxn ang="0">
                    <a:pos x="T0" y="T1"/>
                  </a:cxn>
                  <a:cxn ang="0">
                    <a:pos x="T2" y="T3"/>
                  </a:cxn>
                  <a:cxn ang="0">
                    <a:pos x="T4" y="T5"/>
                  </a:cxn>
                </a:cxnLst>
                <a:rect l="0" t="0" r="r" b="b"/>
                <a:pathLst>
                  <a:path w="1132" h="27">
                    <a:moveTo>
                      <a:pt x="0" y="11"/>
                    </a:moveTo>
                    <a:cubicBezTo>
                      <a:pt x="404" y="27"/>
                      <a:pt x="755" y="12"/>
                      <a:pt x="1132" y="14"/>
                    </a:cubicBezTo>
                    <a:cubicBezTo>
                      <a:pt x="754" y="6"/>
                      <a:pt x="375" y="0"/>
                      <a:pt x="0" y="11"/>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grpSp>
        <p:sp>
          <p:nvSpPr>
            <p:cNvPr id="663575" name="Freeform 23"/>
            <p:cNvSpPr>
              <a:spLocks/>
            </p:cNvSpPr>
            <p:nvPr userDrawn="1"/>
          </p:nvSpPr>
          <p:spPr bwMode="auto">
            <a:xfrm flipH="1">
              <a:off x="0" y="3442"/>
              <a:ext cx="5762" cy="876"/>
            </a:xfrm>
            <a:custGeom>
              <a:avLst/>
              <a:gdLst>
                <a:gd name="T0" fmla="*/ 2238 w 4991"/>
                <a:gd name="T1" fmla="*/ 88 h 760"/>
                <a:gd name="T2" fmla="*/ 771 w 4991"/>
                <a:gd name="T3" fmla="*/ 45 h 760"/>
                <a:gd name="T4" fmla="*/ 0 w 4991"/>
                <a:gd name="T5" fmla="*/ 41 h 760"/>
                <a:gd name="T6" fmla="*/ 0 w 4991"/>
                <a:gd name="T7" fmla="*/ 760 h 760"/>
                <a:gd name="T8" fmla="*/ 4991 w 4991"/>
                <a:gd name="T9" fmla="*/ 760 h 760"/>
                <a:gd name="T10" fmla="*/ 4991 w 4991"/>
                <a:gd name="T11" fmla="*/ 1 h 760"/>
                <a:gd name="T12" fmla="*/ 2238 w 4991"/>
                <a:gd name="T13" fmla="*/ 88 h 760"/>
              </a:gdLst>
              <a:ahLst/>
              <a:cxnLst>
                <a:cxn ang="0">
                  <a:pos x="T0" y="T1"/>
                </a:cxn>
                <a:cxn ang="0">
                  <a:pos x="T2" y="T3"/>
                </a:cxn>
                <a:cxn ang="0">
                  <a:pos x="T4" y="T5"/>
                </a:cxn>
                <a:cxn ang="0">
                  <a:pos x="T6" y="T7"/>
                </a:cxn>
                <a:cxn ang="0">
                  <a:pos x="T8" y="T9"/>
                </a:cxn>
                <a:cxn ang="0">
                  <a:pos x="T10" y="T11"/>
                </a:cxn>
                <a:cxn ang="0">
                  <a:pos x="T12" y="T13"/>
                </a:cxn>
              </a:cxnLst>
              <a:rect l="0" t="0" r="r" b="b"/>
              <a:pathLst>
                <a:path w="4991" h="760">
                  <a:moveTo>
                    <a:pt x="2238" y="88"/>
                  </a:moveTo>
                  <a:cubicBezTo>
                    <a:pt x="1746" y="100"/>
                    <a:pt x="1262" y="33"/>
                    <a:pt x="771" y="45"/>
                  </a:cubicBezTo>
                  <a:cubicBezTo>
                    <a:pt x="515" y="51"/>
                    <a:pt x="257" y="40"/>
                    <a:pt x="0" y="41"/>
                  </a:cubicBezTo>
                  <a:cubicBezTo>
                    <a:pt x="0" y="760"/>
                    <a:pt x="0" y="760"/>
                    <a:pt x="0" y="760"/>
                  </a:cubicBezTo>
                  <a:cubicBezTo>
                    <a:pt x="4991" y="760"/>
                    <a:pt x="4991" y="760"/>
                    <a:pt x="4991" y="760"/>
                  </a:cubicBezTo>
                  <a:cubicBezTo>
                    <a:pt x="4991" y="1"/>
                    <a:pt x="4991" y="1"/>
                    <a:pt x="4991" y="1"/>
                  </a:cubicBezTo>
                  <a:cubicBezTo>
                    <a:pt x="4187" y="0"/>
                    <a:pt x="3151" y="67"/>
                    <a:pt x="2238" y="88"/>
                  </a:cubicBezTo>
                  <a:close/>
                </a:path>
              </a:pathLst>
            </a:custGeom>
            <a:gradFill rotWithShape="1">
              <a:gsLst>
                <a:gs pos="0">
                  <a:srgbClr val="EDBC80"/>
                </a:gs>
                <a:gs pos="100000">
                  <a:srgbClr val="B28C6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663576" name="Group 24"/>
            <p:cNvGrpSpPr>
              <a:grpSpLocks/>
            </p:cNvGrpSpPr>
            <p:nvPr userDrawn="1"/>
          </p:nvGrpSpPr>
          <p:grpSpPr bwMode="auto">
            <a:xfrm>
              <a:off x="9" y="3447"/>
              <a:ext cx="5758" cy="883"/>
              <a:chOff x="9" y="3431"/>
              <a:chExt cx="5758" cy="883"/>
            </a:xfrm>
          </p:grpSpPr>
          <p:sp>
            <p:nvSpPr>
              <p:cNvPr id="663577" name="Freeform 25"/>
              <p:cNvSpPr>
                <a:spLocks/>
              </p:cNvSpPr>
              <p:nvPr/>
            </p:nvSpPr>
            <p:spPr bwMode="auto">
              <a:xfrm flipH="1">
                <a:off x="3864" y="3539"/>
                <a:ext cx="44" cy="16"/>
              </a:xfrm>
              <a:custGeom>
                <a:avLst/>
                <a:gdLst>
                  <a:gd name="T0" fmla="*/ 38 w 38"/>
                  <a:gd name="T1" fmla="*/ 6 h 14"/>
                  <a:gd name="T2" fmla="*/ 19 w 38"/>
                  <a:gd name="T3" fmla="*/ 0 h 14"/>
                  <a:gd name="T4" fmla="*/ 0 w 38"/>
                  <a:gd name="T5" fmla="*/ 8 h 14"/>
                  <a:gd name="T6" fmla="*/ 19 w 38"/>
                  <a:gd name="T7" fmla="*/ 13 h 14"/>
                  <a:gd name="T8" fmla="*/ 38 w 38"/>
                  <a:gd name="T9" fmla="*/ 6 h 14"/>
                </a:gdLst>
                <a:ahLst/>
                <a:cxnLst>
                  <a:cxn ang="0">
                    <a:pos x="T0" y="T1"/>
                  </a:cxn>
                  <a:cxn ang="0">
                    <a:pos x="T2" y="T3"/>
                  </a:cxn>
                  <a:cxn ang="0">
                    <a:pos x="T4" y="T5"/>
                  </a:cxn>
                  <a:cxn ang="0">
                    <a:pos x="T6" y="T7"/>
                  </a:cxn>
                  <a:cxn ang="0">
                    <a:pos x="T8" y="T9"/>
                  </a:cxn>
                </a:cxnLst>
                <a:rect l="0" t="0" r="r" b="b"/>
                <a:pathLst>
                  <a:path w="38" h="14">
                    <a:moveTo>
                      <a:pt x="38" y="6"/>
                    </a:moveTo>
                    <a:cubicBezTo>
                      <a:pt x="38" y="2"/>
                      <a:pt x="29" y="0"/>
                      <a:pt x="19" y="0"/>
                    </a:cubicBezTo>
                    <a:cubicBezTo>
                      <a:pt x="8" y="1"/>
                      <a:pt x="0" y="4"/>
                      <a:pt x="0" y="8"/>
                    </a:cubicBezTo>
                    <a:cubicBezTo>
                      <a:pt x="0" y="11"/>
                      <a:pt x="8" y="14"/>
                      <a:pt x="19" y="13"/>
                    </a:cubicBezTo>
                    <a:cubicBezTo>
                      <a:pt x="29" y="13"/>
                      <a:pt x="38" y="9"/>
                      <a:pt x="38"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578" name="Freeform 26"/>
              <p:cNvSpPr>
                <a:spLocks/>
              </p:cNvSpPr>
              <p:nvPr/>
            </p:nvSpPr>
            <p:spPr bwMode="auto">
              <a:xfrm flipH="1">
                <a:off x="3836" y="3564"/>
                <a:ext cx="45" cy="16"/>
              </a:xfrm>
              <a:custGeom>
                <a:avLst/>
                <a:gdLst>
                  <a:gd name="T0" fmla="*/ 39 w 39"/>
                  <a:gd name="T1" fmla="*/ 6 h 14"/>
                  <a:gd name="T2" fmla="*/ 20 w 39"/>
                  <a:gd name="T3" fmla="*/ 1 h 14"/>
                  <a:gd name="T4" fmla="*/ 0 w 39"/>
                  <a:gd name="T5" fmla="*/ 8 h 14"/>
                  <a:gd name="T6" fmla="*/ 20 w 39"/>
                  <a:gd name="T7" fmla="*/ 14 h 14"/>
                  <a:gd name="T8" fmla="*/ 39 w 39"/>
                  <a:gd name="T9" fmla="*/ 6 h 14"/>
                </a:gdLst>
                <a:ahLst/>
                <a:cxnLst>
                  <a:cxn ang="0">
                    <a:pos x="T0" y="T1"/>
                  </a:cxn>
                  <a:cxn ang="0">
                    <a:pos x="T2" y="T3"/>
                  </a:cxn>
                  <a:cxn ang="0">
                    <a:pos x="T4" y="T5"/>
                  </a:cxn>
                  <a:cxn ang="0">
                    <a:pos x="T6" y="T7"/>
                  </a:cxn>
                  <a:cxn ang="0">
                    <a:pos x="T8" y="T9"/>
                  </a:cxn>
                </a:cxnLst>
                <a:rect l="0" t="0" r="r" b="b"/>
                <a:pathLst>
                  <a:path w="39" h="14">
                    <a:moveTo>
                      <a:pt x="39" y="6"/>
                    </a:moveTo>
                    <a:cubicBezTo>
                      <a:pt x="39" y="3"/>
                      <a:pt x="30" y="0"/>
                      <a:pt x="20" y="1"/>
                    </a:cubicBezTo>
                    <a:cubicBezTo>
                      <a:pt x="9" y="1"/>
                      <a:pt x="0" y="5"/>
                      <a:pt x="0" y="8"/>
                    </a:cubicBezTo>
                    <a:cubicBezTo>
                      <a:pt x="0" y="12"/>
                      <a:pt x="9" y="14"/>
                      <a:pt x="20" y="14"/>
                    </a:cubicBezTo>
                    <a:cubicBezTo>
                      <a:pt x="30" y="13"/>
                      <a:pt x="39" y="10"/>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579" name="Freeform 27"/>
              <p:cNvSpPr>
                <a:spLocks/>
              </p:cNvSpPr>
              <p:nvPr/>
            </p:nvSpPr>
            <p:spPr bwMode="auto">
              <a:xfrm flipH="1">
                <a:off x="4374" y="3589"/>
                <a:ext cx="42" cy="16"/>
              </a:xfrm>
              <a:custGeom>
                <a:avLst/>
                <a:gdLst>
                  <a:gd name="T0" fmla="*/ 36 w 36"/>
                  <a:gd name="T1" fmla="*/ 6 h 14"/>
                  <a:gd name="T2" fmla="*/ 18 w 36"/>
                  <a:gd name="T3" fmla="*/ 1 h 14"/>
                  <a:gd name="T4" fmla="*/ 0 w 36"/>
                  <a:gd name="T5" fmla="*/ 8 h 14"/>
                  <a:gd name="T6" fmla="*/ 18 w 36"/>
                  <a:gd name="T7" fmla="*/ 13 h 14"/>
                  <a:gd name="T8" fmla="*/ 36 w 36"/>
                  <a:gd name="T9" fmla="*/ 6 h 14"/>
                </a:gdLst>
                <a:ahLst/>
                <a:cxnLst>
                  <a:cxn ang="0">
                    <a:pos x="T0" y="T1"/>
                  </a:cxn>
                  <a:cxn ang="0">
                    <a:pos x="T2" y="T3"/>
                  </a:cxn>
                  <a:cxn ang="0">
                    <a:pos x="T4" y="T5"/>
                  </a:cxn>
                  <a:cxn ang="0">
                    <a:pos x="T6" y="T7"/>
                  </a:cxn>
                  <a:cxn ang="0">
                    <a:pos x="T8" y="T9"/>
                  </a:cxn>
                </a:cxnLst>
                <a:rect l="0" t="0" r="r" b="b"/>
                <a:pathLst>
                  <a:path w="36" h="14">
                    <a:moveTo>
                      <a:pt x="36" y="6"/>
                    </a:moveTo>
                    <a:cubicBezTo>
                      <a:pt x="36" y="3"/>
                      <a:pt x="28" y="0"/>
                      <a:pt x="18" y="1"/>
                    </a:cubicBezTo>
                    <a:cubicBezTo>
                      <a:pt x="8" y="1"/>
                      <a:pt x="0" y="4"/>
                      <a:pt x="0" y="8"/>
                    </a:cubicBezTo>
                    <a:cubicBezTo>
                      <a:pt x="0" y="11"/>
                      <a:pt x="8" y="14"/>
                      <a:pt x="18" y="13"/>
                    </a:cubicBezTo>
                    <a:cubicBezTo>
                      <a:pt x="28" y="13"/>
                      <a:pt x="36" y="10"/>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580" name="Freeform 28"/>
              <p:cNvSpPr>
                <a:spLocks/>
              </p:cNvSpPr>
              <p:nvPr/>
            </p:nvSpPr>
            <p:spPr bwMode="auto">
              <a:xfrm flipH="1">
                <a:off x="3554" y="3669"/>
                <a:ext cx="46" cy="15"/>
              </a:xfrm>
              <a:custGeom>
                <a:avLst/>
                <a:gdLst>
                  <a:gd name="T0" fmla="*/ 40 w 40"/>
                  <a:gd name="T1" fmla="*/ 6 h 13"/>
                  <a:gd name="T2" fmla="*/ 20 w 40"/>
                  <a:gd name="T3" fmla="*/ 0 h 13"/>
                  <a:gd name="T4" fmla="*/ 0 w 40"/>
                  <a:gd name="T5" fmla="*/ 7 h 13"/>
                  <a:gd name="T6" fmla="*/ 20 w 40"/>
                  <a:gd name="T7" fmla="*/ 13 h 13"/>
                  <a:gd name="T8" fmla="*/ 40 w 40"/>
                  <a:gd name="T9" fmla="*/ 6 h 13"/>
                </a:gdLst>
                <a:ahLst/>
                <a:cxnLst>
                  <a:cxn ang="0">
                    <a:pos x="T0" y="T1"/>
                  </a:cxn>
                  <a:cxn ang="0">
                    <a:pos x="T2" y="T3"/>
                  </a:cxn>
                  <a:cxn ang="0">
                    <a:pos x="T4" y="T5"/>
                  </a:cxn>
                  <a:cxn ang="0">
                    <a:pos x="T6" y="T7"/>
                  </a:cxn>
                  <a:cxn ang="0">
                    <a:pos x="T8" y="T9"/>
                  </a:cxn>
                </a:cxnLst>
                <a:rect l="0" t="0" r="r" b="b"/>
                <a:pathLst>
                  <a:path w="40" h="13">
                    <a:moveTo>
                      <a:pt x="40" y="6"/>
                    </a:moveTo>
                    <a:cubicBezTo>
                      <a:pt x="40" y="2"/>
                      <a:pt x="31" y="0"/>
                      <a:pt x="20" y="0"/>
                    </a:cubicBezTo>
                    <a:cubicBezTo>
                      <a:pt x="9" y="0"/>
                      <a:pt x="0" y="4"/>
                      <a:pt x="0" y="7"/>
                    </a:cubicBezTo>
                    <a:cubicBezTo>
                      <a:pt x="0" y="11"/>
                      <a:pt x="9" y="13"/>
                      <a:pt x="20" y="13"/>
                    </a:cubicBezTo>
                    <a:cubicBezTo>
                      <a:pt x="31" y="13"/>
                      <a:pt x="40" y="9"/>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581" name="Freeform 29"/>
              <p:cNvSpPr>
                <a:spLocks/>
              </p:cNvSpPr>
              <p:nvPr/>
            </p:nvSpPr>
            <p:spPr bwMode="auto">
              <a:xfrm flipH="1">
                <a:off x="4374" y="3735"/>
                <a:ext cx="42"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3"/>
                      <a:pt x="28" y="0"/>
                      <a:pt x="18" y="0"/>
                    </a:cubicBezTo>
                    <a:cubicBezTo>
                      <a:pt x="8" y="1"/>
                      <a:pt x="0" y="4"/>
                      <a:pt x="0" y="7"/>
                    </a:cubicBezTo>
                    <a:cubicBezTo>
                      <a:pt x="0" y="11"/>
                      <a:pt x="8" y="13"/>
                      <a:pt x="18" y="13"/>
                    </a:cubicBezTo>
                    <a:cubicBezTo>
                      <a:pt x="28" y="13"/>
                      <a:pt x="36" y="9"/>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582" name="Freeform 30"/>
              <p:cNvSpPr>
                <a:spLocks/>
              </p:cNvSpPr>
              <p:nvPr/>
            </p:nvSpPr>
            <p:spPr bwMode="auto">
              <a:xfrm flipH="1">
                <a:off x="4504" y="3751"/>
                <a:ext cx="40" cy="15"/>
              </a:xfrm>
              <a:custGeom>
                <a:avLst/>
                <a:gdLst>
                  <a:gd name="T0" fmla="*/ 35 w 35"/>
                  <a:gd name="T1" fmla="*/ 6 h 13"/>
                  <a:gd name="T2" fmla="*/ 18 w 35"/>
                  <a:gd name="T3" fmla="*/ 1 h 13"/>
                  <a:gd name="T4" fmla="*/ 0 w 35"/>
                  <a:gd name="T5" fmla="*/ 7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8" y="0"/>
                      <a:pt x="18" y="1"/>
                    </a:cubicBezTo>
                    <a:cubicBezTo>
                      <a:pt x="8" y="1"/>
                      <a:pt x="0" y="4"/>
                      <a:pt x="0" y="7"/>
                    </a:cubicBezTo>
                    <a:cubicBezTo>
                      <a:pt x="0" y="11"/>
                      <a:pt x="8" y="13"/>
                      <a:pt x="18" y="13"/>
                    </a:cubicBezTo>
                    <a:cubicBezTo>
                      <a:pt x="28" y="12"/>
                      <a:pt x="35" y="9"/>
                      <a:pt x="3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583" name="Freeform 31"/>
              <p:cNvSpPr>
                <a:spLocks/>
              </p:cNvSpPr>
              <p:nvPr/>
            </p:nvSpPr>
            <p:spPr bwMode="auto">
              <a:xfrm flipH="1">
                <a:off x="3410" y="3750"/>
                <a:ext cx="46" cy="16"/>
              </a:xfrm>
              <a:custGeom>
                <a:avLst/>
                <a:gdLst>
                  <a:gd name="T0" fmla="*/ 40 w 40"/>
                  <a:gd name="T1" fmla="*/ 6 h 14"/>
                  <a:gd name="T2" fmla="*/ 20 w 40"/>
                  <a:gd name="T3" fmla="*/ 0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0"/>
                    </a:cubicBezTo>
                    <a:cubicBezTo>
                      <a:pt x="9" y="1"/>
                      <a:pt x="0" y="4"/>
                      <a:pt x="0" y="8"/>
                    </a:cubicBezTo>
                    <a:cubicBezTo>
                      <a:pt x="0" y="11"/>
                      <a:pt x="9" y="14"/>
                      <a:pt x="20" y="14"/>
                    </a:cubicBezTo>
                    <a:cubicBezTo>
                      <a:pt x="31" y="13"/>
                      <a:pt x="40" y="10"/>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584" name="Freeform 32"/>
              <p:cNvSpPr>
                <a:spLocks/>
              </p:cNvSpPr>
              <p:nvPr/>
            </p:nvSpPr>
            <p:spPr bwMode="auto">
              <a:xfrm flipH="1">
                <a:off x="2582" y="3706"/>
                <a:ext cx="52" cy="17"/>
              </a:xfrm>
              <a:custGeom>
                <a:avLst/>
                <a:gdLst>
                  <a:gd name="T0" fmla="*/ 45 w 45"/>
                  <a:gd name="T1" fmla="*/ 7 h 15"/>
                  <a:gd name="T2" fmla="*/ 22 w 45"/>
                  <a:gd name="T3" fmla="*/ 1 h 15"/>
                  <a:gd name="T4" fmla="*/ 0 w 45"/>
                  <a:gd name="T5" fmla="*/ 8 h 15"/>
                  <a:gd name="T6" fmla="*/ 22 w 45"/>
                  <a:gd name="T7" fmla="*/ 14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2" y="1"/>
                    </a:cubicBezTo>
                    <a:cubicBezTo>
                      <a:pt x="10" y="1"/>
                      <a:pt x="0" y="5"/>
                      <a:pt x="0" y="8"/>
                    </a:cubicBezTo>
                    <a:cubicBezTo>
                      <a:pt x="0" y="12"/>
                      <a:pt x="10" y="15"/>
                      <a:pt x="22" y="14"/>
                    </a:cubicBezTo>
                    <a:cubicBezTo>
                      <a:pt x="35" y="14"/>
                      <a:pt x="45" y="11"/>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585" name="Freeform 33"/>
              <p:cNvSpPr>
                <a:spLocks/>
              </p:cNvSpPr>
              <p:nvPr/>
            </p:nvSpPr>
            <p:spPr bwMode="auto">
              <a:xfrm flipH="1">
                <a:off x="2516" y="3672"/>
                <a:ext cx="53" cy="17"/>
              </a:xfrm>
              <a:custGeom>
                <a:avLst/>
                <a:gdLst>
                  <a:gd name="T0" fmla="*/ 45 w 45"/>
                  <a:gd name="T1" fmla="*/ 7 h 15"/>
                  <a:gd name="T2" fmla="*/ 22 w 45"/>
                  <a:gd name="T3" fmla="*/ 1 h 15"/>
                  <a:gd name="T4" fmla="*/ 0 w 45"/>
                  <a:gd name="T5" fmla="*/ 8 h 15"/>
                  <a:gd name="T6" fmla="*/ 22 w 45"/>
                  <a:gd name="T7" fmla="*/ 14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4" y="0"/>
                      <a:pt x="22" y="1"/>
                    </a:cubicBezTo>
                    <a:cubicBezTo>
                      <a:pt x="10" y="1"/>
                      <a:pt x="0" y="4"/>
                      <a:pt x="0" y="8"/>
                    </a:cubicBezTo>
                    <a:cubicBezTo>
                      <a:pt x="0" y="12"/>
                      <a:pt x="10" y="15"/>
                      <a:pt x="22" y="14"/>
                    </a:cubicBezTo>
                    <a:cubicBezTo>
                      <a:pt x="34" y="14"/>
                      <a:pt x="45" y="10"/>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586" name="Freeform 34"/>
              <p:cNvSpPr>
                <a:spLocks/>
              </p:cNvSpPr>
              <p:nvPr/>
            </p:nvSpPr>
            <p:spPr bwMode="auto">
              <a:xfrm flipH="1">
                <a:off x="2773" y="3616"/>
                <a:ext cx="50" cy="18"/>
              </a:xfrm>
              <a:custGeom>
                <a:avLst/>
                <a:gdLst>
                  <a:gd name="T0" fmla="*/ 43 w 43"/>
                  <a:gd name="T1" fmla="*/ 7 h 15"/>
                  <a:gd name="T2" fmla="*/ 22 w 43"/>
                  <a:gd name="T3" fmla="*/ 1 h 15"/>
                  <a:gd name="T4" fmla="*/ 0 w 43"/>
                  <a:gd name="T5" fmla="*/ 8 h 15"/>
                  <a:gd name="T6" fmla="*/ 22 w 43"/>
                  <a:gd name="T7" fmla="*/ 14 h 15"/>
                  <a:gd name="T8" fmla="*/ 43 w 43"/>
                  <a:gd name="T9" fmla="*/ 7 h 15"/>
                </a:gdLst>
                <a:ahLst/>
                <a:cxnLst>
                  <a:cxn ang="0">
                    <a:pos x="T0" y="T1"/>
                  </a:cxn>
                  <a:cxn ang="0">
                    <a:pos x="T2" y="T3"/>
                  </a:cxn>
                  <a:cxn ang="0">
                    <a:pos x="T4" y="T5"/>
                  </a:cxn>
                  <a:cxn ang="0">
                    <a:pos x="T6" y="T7"/>
                  </a:cxn>
                  <a:cxn ang="0">
                    <a:pos x="T8" y="T9"/>
                  </a:cxn>
                </a:cxnLst>
                <a:rect l="0" t="0" r="r" b="b"/>
                <a:pathLst>
                  <a:path w="43" h="15">
                    <a:moveTo>
                      <a:pt x="43" y="7"/>
                    </a:moveTo>
                    <a:cubicBezTo>
                      <a:pt x="43" y="3"/>
                      <a:pt x="34" y="0"/>
                      <a:pt x="22" y="1"/>
                    </a:cubicBezTo>
                    <a:cubicBezTo>
                      <a:pt x="10" y="1"/>
                      <a:pt x="0" y="5"/>
                      <a:pt x="0" y="8"/>
                    </a:cubicBezTo>
                    <a:cubicBezTo>
                      <a:pt x="0" y="12"/>
                      <a:pt x="10" y="15"/>
                      <a:pt x="22" y="14"/>
                    </a:cubicBezTo>
                    <a:cubicBezTo>
                      <a:pt x="34" y="14"/>
                      <a:pt x="43" y="10"/>
                      <a:pt x="4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587" name="Freeform 35"/>
              <p:cNvSpPr>
                <a:spLocks/>
              </p:cNvSpPr>
              <p:nvPr/>
            </p:nvSpPr>
            <p:spPr bwMode="auto">
              <a:xfrm flipH="1">
                <a:off x="2154" y="3612"/>
                <a:ext cx="54" cy="18"/>
              </a:xfrm>
              <a:custGeom>
                <a:avLst/>
                <a:gdLst>
                  <a:gd name="T0" fmla="*/ 47 w 47"/>
                  <a:gd name="T1" fmla="*/ 7 h 16"/>
                  <a:gd name="T2" fmla="*/ 24 w 47"/>
                  <a:gd name="T3" fmla="*/ 1 h 16"/>
                  <a:gd name="T4" fmla="*/ 0 w 47"/>
                  <a:gd name="T5" fmla="*/ 9 h 16"/>
                  <a:gd name="T6" fmla="*/ 24 w 47"/>
                  <a:gd name="T7" fmla="*/ 15 h 16"/>
                  <a:gd name="T8" fmla="*/ 47 w 47"/>
                  <a:gd name="T9" fmla="*/ 7 h 16"/>
                </a:gdLst>
                <a:ahLst/>
                <a:cxnLst>
                  <a:cxn ang="0">
                    <a:pos x="T0" y="T1"/>
                  </a:cxn>
                  <a:cxn ang="0">
                    <a:pos x="T2" y="T3"/>
                  </a:cxn>
                  <a:cxn ang="0">
                    <a:pos x="T4" y="T5"/>
                  </a:cxn>
                  <a:cxn ang="0">
                    <a:pos x="T6" y="T7"/>
                  </a:cxn>
                  <a:cxn ang="0">
                    <a:pos x="T8" y="T9"/>
                  </a:cxn>
                </a:cxnLst>
                <a:rect l="0" t="0" r="r" b="b"/>
                <a:pathLst>
                  <a:path w="47" h="16">
                    <a:moveTo>
                      <a:pt x="47" y="7"/>
                    </a:moveTo>
                    <a:cubicBezTo>
                      <a:pt x="47" y="3"/>
                      <a:pt x="37" y="0"/>
                      <a:pt x="24" y="1"/>
                    </a:cubicBezTo>
                    <a:cubicBezTo>
                      <a:pt x="11" y="1"/>
                      <a:pt x="0" y="5"/>
                      <a:pt x="0" y="9"/>
                    </a:cubicBezTo>
                    <a:cubicBezTo>
                      <a:pt x="0" y="13"/>
                      <a:pt x="11" y="16"/>
                      <a:pt x="24" y="15"/>
                    </a:cubicBezTo>
                    <a:cubicBezTo>
                      <a:pt x="37" y="15"/>
                      <a:pt x="47" y="11"/>
                      <a:pt x="4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588" name="Freeform 36"/>
              <p:cNvSpPr>
                <a:spLocks/>
              </p:cNvSpPr>
              <p:nvPr/>
            </p:nvSpPr>
            <p:spPr bwMode="auto">
              <a:xfrm flipH="1">
                <a:off x="2484" y="3560"/>
                <a:ext cx="53" cy="17"/>
              </a:xfrm>
              <a:custGeom>
                <a:avLst/>
                <a:gdLst>
                  <a:gd name="T0" fmla="*/ 45 w 45"/>
                  <a:gd name="T1" fmla="*/ 6 h 15"/>
                  <a:gd name="T2" fmla="*/ 22 w 45"/>
                  <a:gd name="T3" fmla="*/ 0 h 15"/>
                  <a:gd name="T4" fmla="*/ 0 w 45"/>
                  <a:gd name="T5" fmla="*/ 8 h 15"/>
                  <a:gd name="T6" fmla="*/ 22 w 45"/>
                  <a:gd name="T7" fmla="*/ 14 h 15"/>
                  <a:gd name="T8" fmla="*/ 45 w 45"/>
                  <a:gd name="T9" fmla="*/ 6 h 15"/>
                </a:gdLst>
                <a:ahLst/>
                <a:cxnLst>
                  <a:cxn ang="0">
                    <a:pos x="T0" y="T1"/>
                  </a:cxn>
                  <a:cxn ang="0">
                    <a:pos x="T2" y="T3"/>
                  </a:cxn>
                  <a:cxn ang="0">
                    <a:pos x="T4" y="T5"/>
                  </a:cxn>
                  <a:cxn ang="0">
                    <a:pos x="T6" y="T7"/>
                  </a:cxn>
                  <a:cxn ang="0">
                    <a:pos x="T8" y="T9"/>
                  </a:cxn>
                </a:cxnLst>
                <a:rect l="0" t="0" r="r" b="b"/>
                <a:pathLst>
                  <a:path w="45" h="15">
                    <a:moveTo>
                      <a:pt x="45" y="6"/>
                    </a:moveTo>
                    <a:cubicBezTo>
                      <a:pt x="45" y="2"/>
                      <a:pt x="35" y="0"/>
                      <a:pt x="22" y="0"/>
                    </a:cubicBezTo>
                    <a:cubicBezTo>
                      <a:pt x="10" y="1"/>
                      <a:pt x="0" y="4"/>
                      <a:pt x="0" y="8"/>
                    </a:cubicBezTo>
                    <a:cubicBezTo>
                      <a:pt x="0" y="12"/>
                      <a:pt x="10" y="15"/>
                      <a:pt x="22" y="14"/>
                    </a:cubicBezTo>
                    <a:cubicBezTo>
                      <a:pt x="35" y="14"/>
                      <a:pt x="45" y="10"/>
                      <a:pt x="4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589" name="Freeform 37"/>
              <p:cNvSpPr>
                <a:spLocks/>
              </p:cNvSpPr>
              <p:nvPr/>
            </p:nvSpPr>
            <p:spPr bwMode="auto">
              <a:xfrm flipH="1">
                <a:off x="2452" y="3518"/>
                <a:ext cx="52" cy="18"/>
              </a:xfrm>
              <a:custGeom>
                <a:avLst/>
                <a:gdLst>
                  <a:gd name="T0" fmla="*/ 45 w 45"/>
                  <a:gd name="T1" fmla="*/ 7 h 15"/>
                  <a:gd name="T2" fmla="*/ 22 w 45"/>
                  <a:gd name="T3" fmla="*/ 1 h 15"/>
                  <a:gd name="T4" fmla="*/ 0 w 45"/>
                  <a:gd name="T5" fmla="*/ 9 h 15"/>
                  <a:gd name="T6" fmla="*/ 22 w 45"/>
                  <a:gd name="T7" fmla="*/ 15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2" y="1"/>
                    </a:cubicBezTo>
                    <a:cubicBezTo>
                      <a:pt x="10" y="2"/>
                      <a:pt x="0" y="5"/>
                      <a:pt x="0" y="9"/>
                    </a:cubicBezTo>
                    <a:cubicBezTo>
                      <a:pt x="0" y="13"/>
                      <a:pt x="10" y="15"/>
                      <a:pt x="22" y="15"/>
                    </a:cubicBezTo>
                    <a:cubicBezTo>
                      <a:pt x="35" y="14"/>
                      <a:pt x="45" y="11"/>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590" name="Freeform 38"/>
              <p:cNvSpPr>
                <a:spLocks/>
              </p:cNvSpPr>
              <p:nvPr/>
            </p:nvSpPr>
            <p:spPr bwMode="auto">
              <a:xfrm flipH="1">
                <a:off x="1224" y="3449"/>
                <a:ext cx="65" cy="20"/>
              </a:xfrm>
              <a:custGeom>
                <a:avLst/>
                <a:gdLst>
                  <a:gd name="T0" fmla="*/ 56 w 56"/>
                  <a:gd name="T1" fmla="*/ 7 h 17"/>
                  <a:gd name="T2" fmla="*/ 28 w 56"/>
                  <a:gd name="T3" fmla="*/ 1 h 17"/>
                  <a:gd name="T4" fmla="*/ 0 w 56"/>
                  <a:gd name="T5" fmla="*/ 10 h 17"/>
                  <a:gd name="T6" fmla="*/ 28 w 56"/>
                  <a:gd name="T7" fmla="*/ 16 h 17"/>
                  <a:gd name="T8" fmla="*/ 56 w 56"/>
                  <a:gd name="T9" fmla="*/ 7 h 17"/>
                </a:gdLst>
                <a:ahLst/>
                <a:cxnLst>
                  <a:cxn ang="0">
                    <a:pos x="T0" y="T1"/>
                  </a:cxn>
                  <a:cxn ang="0">
                    <a:pos x="T2" y="T3"/>
                  </a:cxn>
                  <a:cxn ang="0">
                    <a:pos x="T4" y="T5"/>
                  </a:cxn>
                  <a:cxn ang="0">
                    <a:pos x="T6" y="T7"/>
                  </a:cxn>
                  <a:cxn ang="0">
                    <a:pos x="T8" y="T9"/>
                  </a:cxn>
                </a:cxnLst>
                <a:rect l="0" t="0" r="r" b="b"/>
                <a:pathLst>
                  <a:path w="56" h="17">
                    <a:moveTo>
                      <a:pt x="56" y="7"/>
                    </a:moveTo>
                    <a:cubicBezTo>
                      <a:pt x="56" y="3"/>
                      <a:pt x="43" y="0"/>
                      <a:pt x="28" y="1"/>
                    </a:cubicBezTo>
                    <a:cubicBezTo>
                      <a:pt x="13" y="2"/>
                      <a:pt x="0" y="6"/>
                      <a:pt x="0" y="10"/>
                    </a:cubicBezTo>
                    <a:cubicBezTo>
                      <a:pt x="0" y="14"/>
                      <a:pt x="13" y="17"/>
                      <a:pt x="28" y="16"/>
                    </a:cubicBezTo>
                    <a:cubicBezTo>
                      <a:pt x="43" y="15"/>
                      <a:pt x="56" y="11"/>
                      <a:pt x="5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591" name="Freeform 39"/>
              <p:cNvSpPr>
                <a:spLocks/>
              </p:cNvSpPr>
              <p:nvPr/>
            </p:nvSpPr>
            <p:spPr bwMode="auto">
              <a:xfrm flipH="1">
                <a:off x="932" y="3477"/>
                <a:ext cx="62" cy="18"/>
              </a:xfrm>
              <a:custGeom>
                <a:avLst/>
                <a:gdLst>
                  <a:gd name="T0" fmla="*/ 53 w 53"/>
                  <a:gd name="T1" fmla="*/ 7 h 16"/>
                  <a:gd name="T2" fmla="*/ 27 w 53"/>
                  <a:gd name="T3" fmla="*/ 1 h 16"/>
                  <a:gd name="T4" fmla="*/ 0 w 53"/>
                  <a:gd name="T5" fmla="*/ 9 h 16"/>
                  <a:gd name="T6" fmla="*/ 27 w 53"/>
                  <a:gd name="T7" fmla="*/ 16 h 16"/>
                  <a:gd name="T8" fmla="*/ 53 w 53"/>
                  <a:gd name="T9" fmla="*/ 7 h 16"/>
                </a:gdLst>
                <a:ahLst/>
                <a:cxnLst>
                  <a:cxn ang="0">
                    <a:pos x="T0" y="T1"/>
                  </a:cxn>
                  <a:cxn ang="0">
                    <a:pos x="T2" y="T3"/>
                  </a:cxn>
                  <a:cxn ang="0">
                    <a:pos x="T4" y="T5"/>
                  </a:cxn>
                  <a:cxn ang="0">
                    <a:pos x="T6" y="T7"/>
                  </a:cxn>
                  <a:cxn ang="0">
                    <a:pos x="T8" y="T9"/>
                  </a:cxn>
                </a:cxnLst>
                <a:rect l="0" t="0" r="r" b="b"/>
                <a:pathLst>
                  <a:path w="53" h="16">
                    <a:moveTo>
                      <a:pt x="53" y="7"/>
                    </a:moveTo>
                    <a:cubicBezTo>
                      <a:pt x="53" y="3"/>
                      <a:pt x="41" y="0"/>
                      <a:pt x="27" y="1"/>
                    </a:cubicBezTo>
                    <a:cubicBezTo>
                      <a:pt x="12" y="1"/>
                      <a:pt x="0" y="5"/>
                      <a:pt x="0" y="9"/>
                    </a:cubicBezTo>
                    <a:cubicBezTo>
                      <a:pt x="0" y="13"/>
                      <a:pt x="12" y="16"/>
                      <a:pt x="27" y="16"/>
                    </a:cubicBezTo>
                    <a:cubicBezTo>
                      <a:pt x="41" y="15"/>
                      <a:pt x="53" y="11"/>
                      <a:pt x="5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592" name="Freeform 40"/>
              <p:cNvSpPr>
                <a:spLocks/>
              </p:cNvSpPr>
              <p:nvPr/>
            </p:nvSpPr>
            <p:spPr bwMode="auto">
              <a:xfrm flipH="1">
                <a:off x="218" y="3457"/>
                <a:ext cx="65" cy="20"/>
              </a:xfrm>
              <a:custGeom>
                <a:avLst/>
                <a:gdLst>
                  <a:gd name="T0" fmla="*/ 57 w 57"/>
                  <a:gd name="T1" fmla="*/ 7 h 17"/>
                  <a:gd name="T2" fmla="*/ 29 w 57"/>
                  <a:gd name="T3" fmla="*/ 1 h 17"/>
                  <a:gd name="T4" fmla="*/ 0 w 57"/>
                  <a:gd name="T5" fmla="*/ 10 h 17"/>
                  <a:gd name="T6" fmla="*/ 29 w 57"/>
                  <a:gd name="T7" fmla="*/ 16 h 17"/>
                  <a:gd name="T8" fmla="*/ 57 w 57"/>
                  <a:gd name="T9" fmla="*/ 7 h 17"/>
                </a:gdLst>
                <a:ahLst/>
                <a:cxnLst>
                  <a:cxn ang="0">
                    <a:pos x="T0" y="T1"/>
                  </a:cxn>
                  <a:cxn ang="0">
                    <a:pos x="T2" y="T3"/>
                  </a:cxn>
                  <a:cxn ang="0">
                    <a:pos x="T4" y="T5"/>
                  </a:cxn>
                  <a:cxn ang="0">
                    <a:pos x="T6" y="T7"/>
                  </a:cxn>
                  <a:cxn ang="0">
                    <a:pos x="T8" y="T9"/>
                  </a:cxn>
                </a:cxnLst>
                <a:rect l="0" t="0" r="r" b="b"/>
                <a:pathLst>
                  <a:path w="57" h="17">
                    <a:moveTo>
                      <a:pt x="57" y="7"/>
                    </a:moveTo>
                    <a:cubicBezTo>
                      <a:pt x="57" y="3"/>
                      <a:pt x="45" y="0"/>
                      <a:pt x="29" y="1"/>
                    </a:cubicBezTo>
                    <a:cubicBezTo>
                      <a:pt x="13" y="1"/>
                      <a:pt x="0" y="5"/>
                      <a:pt x="0" y="10"/>
                    </a:cubicBezTo>
                    <a:cubicBezTo>
                      <a:pt x="0" y="14"/>
                      <a:pt x="13" y="17"/>
                      <a:pt x="29" y="16"/>
                    </a:cubicBezTo>
                    <a:cubicBezTo>
                      <a:pt x="45" y="16"/>
                      <a:pt x="57" y="12"/>
                      <a:pt x="5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593" name="Freeform 41"/>
              <p:cNvSpPr>
                <a:spLocks/>
              </p:cNvSpPr>
              <p:nvPr/>
            </p:nvSpPr>
            <p:spPr bwMode="auto">
              <a:xfrm flipH="1">
                <a:off x="149" y="3493"/>
                <a:ext cx="65" cy="19"/>
              </a:xfrm>
              <a:custGeom>
                <a:avLst/>
                <a:gdLst>
                  <a:gd name="T0" fmla="*/ 57 w 57"/>
                  <a:gd name="T1" fmla="*/ 8 h 17"/>
                  <a:gd name="T2" fmla="*/ 29 w 57"/>
                  <a:gd name="T3" fmla="*/ 1 h 17"/>
                  <a:gd name="T4" fmla="*/ 0 w 57"/>
                  <a:gd name="T5" fmla="*/ 10 h 17"/>
                  <a:gd name="T6" fmla="*/ 29 w 57"/>
                  <a:gd name="T7" fmla="*/ 17 h 17"/>
                  <a:gd name="T8" fmla="*/ 57 w 57"/>
                  <a:gd name="T9" fmla="*/ 8 h 17"/>
                </a:gdLst>
                <a:ahLst/>
                <a:cxnLst>
                  <a:cxn ang="0">
                    <a:pos x="T0" y="T1"/>
                  </a:cxn>
                  <a:cxn ang="0">
                    <a:pos x="T2" y="T3"/>
                  </a:cxn>
                  <a:cxn ang="0">
                    <a:pos x="T4" y="T5"/>
                  </a:cxn>
                  <a:cxn ang="0">
                    <a:pos x="T6" y="T7"/>
                  </a:cxn>
                  <a:cxn ang="0">
                    <a:pos x="T8" y="T9"/>
                  </a:cxn>
                </a:cxnLst>
                <a:rect l="0" t="0" r="r" b="b"/>
                <a:pathLst>
                  <a:path w="57" h="17">
                    <a:moveTo>
                      <a:pt x="57" y="8"/>
                    </a:moveTo>
                    <a:cubicBezTo>
                      <a:pt x="57" y="3"/>
                      <a:pt x="44" y="0"/>
                      <a:pt x="29" y="1"/>
                    </a:cubicBezTo>
                    <a:cubicBezTo>
                      <a:pt x="13" y="2"/>
                      <a:pt x="0" y="6"/>
                      <a:pt x="0" y="10"/>
                    </a:cubicBezTo>
                    <a:cubicBezTo>
                      <a:pt x="0" y="14"/>
                      <a:pt x="13" y="17"/>
                      <a:pt x="29" y="17"/>
                    </a:cubicBezTo>
                    <a:cubicBezTo>
                      <a:pt x="44" y="16"/>
                      <a:pt x="57" y="12"/>
                      <a:pt x="57"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594" name="Freeform 42"/>
              <p:cNvSpPr>
                <a:spLocks/>
              </p:cNvSpPr>
              <p:nvPr/>
            </p:nvSpPr>
            <p:spPr bwMode="auto">
              <a:xfrm flipH="1">
                <a:off x="1455" y="3599"/>
                <a:ext cx="57" cy="18"/>
              </a:xfrm>
              <a:custGeom>
                <a:avLst/>
                <a:gdLst>
                  <a:gd name="T0" fmla="*/ 50 w 50"/>
                  <a:gd name="T1" fmla="*/ 7 h 16"/>
                  <a:gd name="T2" fmla="*/ 25 w 50"/>
                  <a:gd name="T3" fmla="*/ 1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1"/>
                    </a:cubicBezTo>
                    <a:cubicBezTo>
                      <a:pt x="11" y="1"/>
                      <a:pt x="0" y="5"/>
                      <a:pt x="0" y="9"/>
                    </a:cubicBezTo>
                    <a:cubicBezTo>
                      <a:pt x="0" y="13"/>
                      <a:pt x="11" y="16"/>
                      <a:pt x="25" y="15"/>
                    </a:cubicBezTo>
                    <a:cubicBezTo>
                      <a:pt x="39" y="15"/>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595" name="Freeform 43"/>
              <p:cNvSpPr>
                <a:spLocks/>
              </p:cNvSpPr>
              <p:nvPr/>
            </p:nvSpPr>
            <p:spPr bwMode="auto">
              <a:xfrm flipH="1">
                <a:off x="5189" y="4089"/>
                <a:ext cx="37" cy="14"/>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3"/>
                      <a:pt x="25" y="0"/>
                      <a:pt x="16" y="0"/>
                    </a:cubicBezTo>
                    <a:cubicBezTo>
                      <a:pt x="7" y="0"/>
                      <a:pt x="0" y="3"/>
                      <a:pt x="0" y="6"/>
                    </a:cubicBezTo>
                    <a:cubicBezTo>
                      <a:pt x="0" y="10"/>
                      <a:pt x="7" y="12"/>
                      <a:pt x="16" y="12"/>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596" name="Freeform 44"/>
              <p:cNvSpPr>
                <a:spLocks/>
              </p:cNvSpPr>
              <p:nvPr/>
            </p:nvSpPr>
            <p:spPr bwMode="auto">
              <a:xfrm flipH="1">
                <a:off x="5165" y="4114"/>
                <a:ext cx="38" cy="14"/>
              </a:xfrm>
              <a:custGeom>
                <a:avLst/>
                <a:gdLst>
                  <a:gd name="T0" fmla="*/ 33 w 33"/>
                  <a:gd name="T1" fmla="*/ 5 h 12"/>
                  <a:gd name="T2" fmla="*/ 16 w 33"/>
                  <a:gd name="T3" fmla="*/ 0 h 12"/>
                  <a:gd name="T4" fmla="*/ 0 w 33"/>
                  <a:gd name="T5" fmla="*/ 6 h 12"/>
                  <a:gd name="T6" fmla="*/ 16 w 33"/>
                  <a:gd name="T7" fmla="*/ 12 h 12"/>
                  <a:gd name="T8" fmla="*/ 33 w 33"/>
                  <a:gd name="T9" fmla="*/ 5 h 12"/>
                </a:gdLst>
                <a:ahLst/>
                <a:cxnLst>
                  <a:cxn ang="0">
                    <a:pos x="T0" y="T1"/>
                  </a:cxn>
                  <a:cxn ang="0">
                    <a:pos x="T2" y="T3"/>
                  </a:cxn>
                  <a:cxn ang="0">
                    <a:pos x="T4" y="T5"/>
                  </a:cxn>
                  <a:cxn ang="0">
                    <a:pos x="T6" y="T7"/>
                  </a:cxn>
                  <a:cxn ang="0">
                    <a:pos x="T8" y="T9"/>
                  </a:cxn>
                </a:cxnLst>
                <a:rect l="0" t="0" r="r" b="b"/>
                <a:pathLst>
                  <a:path w="33" h="12">
                    <a:moveTo>
                      <a:pt x="33" y="5"/>
                    </a:moveTo>
                    <a:cubicBezTo>
                      <a:pt x="33" y="2"/>
                      <a:pt x="25" y="0"/>
                      <a:pt x="16" y="0"/>
                    </a:cubicBezTo>
                    <a:cubicBezTo>
                      <a:pt x="7" y="0"/>
                      <a:pt x="0" y="3"/>
                      <a:pt x="0" y="6"/>
                    </a:cubicBezTo>
                    <a:cubicBezTo>
                      <a:pt x="0" y="9"/>
                      <a:pt x="7" y="12"/>
                      <a:pt x="16" y="12"/>
                    </a:cubicBezTo>
                    <a:cubicBezTo>
                      <a:pt x="25" y="11"/>
                      <a:pt x="33" y="9"/>
                      <a:pt x="33"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597" name="Freeform 45"/>
              <p:cNvSpPr>
                <a:spLocks/>
              </p:cNvSpPr>
              <p:nvPr/>
            </p:nvSpPr>
            <p:spPr bwMode="auto">
              <a:xfrm flipH="1">
                <a:off x="5623" y="4120"/>
                <a:ext cx="34" cy="13"/>
              </a:xfrm>
              <a:custGeom>
                <a:avLst/>
                <a:gdLst>
                  <a:gd name="T0" fmla="*/ 30 w 30"/>
                  <a:gd name="T1" fmla="*/ 5 h 11"/>
                  <a:gd name="T2" fmla="*/ 15 w 30"/>
                  <a:gd name="T3" fmla="*/ 0 h 11"/>
                  <a:gd name="T4" fmla="*/ 0 w 30"/>
                  <a:gd name="T5" fmla="*/ 6 h 11"/>
                  <a:gd name="T6" fmla="*/ 15 w 30"/>
                  <a:gd name="T7" fmla="*/ 11 h 11"/>
                  <a:gd name="T8" fmla="*/ 30 w 30"/>
                  <a:gd name="T9" fmla="*/ 5 h 11"/>
                </a:gdLst>
                <a:ahLst/>
                <a:cxnLst>
                  <a:cxn ang="0">
                    <a:pos x="T0" y="T1"/>
                  </a:cxn>
                  <a:cxn ang="0">
                    <a:pos x="T2" y="T3"/>
                  </a:cxn>
                  <a:cxn ang="0">
                    <a:pos x="T4" y="T5"/>
                  </a:cxn>
                  <a:cxn ang="0">
                    <a:pos x="T6" y="T7"/>
                  </a:cxn>
                  <a:cxn ang="0">
                    <a:pos x="T8" y="T9"/>
                  </a:cxn>
                </a:cxnLst>
                <a:rect l="0" t="0" r="r" b="b"/>
                <a:pathLst>
                  <a:path w="30" h="11">
                    <a:moveTo>
                      <a:pt x="30" y="5"/>
                    </a:moveTo>
                    <a:cubicBezTo>
                      <a:pt x="30" y="2"/>
                      <a:pt x="24" y="0"/>
                      <a:pt x="15" y="0"/>
                    </a:cubicBezTo>
                    <a:cubicBezTo>
                      <a:pt x="7" y="0"/>
                      <a:pt x="0" y="3"/>
                      <a:pt x="0" y="6"/>
                    </a:cubicBezTo>
                    <a:cubicBezTo>
                      <a:pt x="0" y="9"/>
                      <a:pt x="7" y="11"/>
                      <a:pt x="15" y="11"/>
                    </a:cubicBezTo>
                    <a:cubicBezTo>
                      <a:pt x="24" y="11"/>
                      <a:pt x="30" y="9"/>
                      <a:pt x="30"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598" name="Oval 46"/>
              <p:cNvSpPr>
                <a:spLocks noChangeArrowheads="1"/>
              </p:cNvSpPr>
              <p:nvPr/>
            </p:nvSpPr>
            <p:spPr bwMode="auto">
              <a:xfrm flipH="1">
                <a:off x="4927" y="4218"/>
                <a:ext cx="39" cy="14"/>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599" name="Oval 47"/>
              <p:cNvSpPr>
                <a:spLocks noChangeArrowheads="1"/>
              </p:cNvSpPr>
              <p:nvPr/>
            </p:nvSpPr>
            <p:spPr bwMode="auto">
              <a:xfrm flipH="1">
                <a:off x="5732" y="4265"/>
                <a:ext cx="35" cy="14"/>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00" name="Freeform 48"/>
              <p:cNvSpPr>
                <a:spLocks/>
              </p:cNvSpPr>
              <p:nvPr/>
            </p:nvSpPr>
            <p:spPr bwMode="auto">
              <a:xfrm flipH="1">
                <a:off x="4805" y="4296"/>
                <a:ext cx="40" cy="15"/>
              </a:xfrm>
              <a:custGeom>
                <a:avLst/>
                <a:gdLst>
                  <a:gd name="T0" fmla="*/ 34 w 34"/>
                  <a:gd name="T1" fmla="*/ 6 h 13"/>
                  <a:gd name="T2" fmla="*/ 17 w 34"/>
                  <a:gd name="T3" fmla="*/ 0 h 13"/>
                  <a:gd name="T4" fmla="*/ 0 w 34"/>
                  <a:gd name="T5" fmla="*/ 7 h 13"/>
                  <a:gd name="T6" fmla="*/ 17 w 34"/>
                  <a:gd name="T7" fmla="*/ 13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3"/>
                      <a:pt x="27" y="0"/>
                      <a:pt x="17" y="0"/>
                    </a:cubicBezTo>
                    <a:cubicBezTo>
                      <a:pt x="8" y="0"/>
                      <a:pt x="0" y="3"/>
                      <a:pt x="0" y="7"/>
                    </a:cubicBezTo>
                    <a:cubicBezTo>
                      <a:pt x="0" y="10"/>
                      <a:pt x="8" y="13"/>
                      <a:pt x="17" y="13"/>
                    </a:cubicBezTo>
                    <a:cubicBezTo>
                      <a:pt x="27" y="13"/>
                      <a:pt x="34" y="10"/>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01" name="Oval 49"/>
              <p:cNvSpPr>
                <a:spLocks noChangeArrowheads="1"/>
              </p:cNvSpPr>
              <p:nvPr/>
            </p:nvSpPr>
            <p:spPr bwMode="auto">
              <a:xfrm flipH="1">
                <a:off x="4056" y="4251"/>
                <a:ext cx="43" cy="15"/>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02" name="Freeform 50"/>
              <p:cNvSpPr>
                <a:spLocks/>
              </p:cNvSpPr>
              <p:nvPr/>
            </p:nvSpPr>
            <p:spPr bwMode="auto">
              <a:xfrm flipH="1">
                <a:off x="4270" y="4194"/>
                <a:ext cx="42" cy="14"/>
              </a:xfrm>
              <a:custGeom>
                <a:avLst/>
                <a:gdLst>
                  <a:gd name="T0" fmla="*/ 37 w 37"/>
                  <a:gd name="T1" fmla="*/ 6 h 12"/>
                  <a:gd name="T2" fmla="*/ 19 w 37"/>
                  <a:gd name="T3" fmla="*/ 0 h 12"/>
                  <a:gd name="T4" fmla="*/ 0 w 37"/>
                  <a:gd name="T5" fmla="*/ 6 h 12"/>
                  <a:gd name="T6" fmla="*/ 19 w 37"/>
                  <a:gd name="T7" fmla="*/ 12 h 12"/>
                  <a:gd name="T8" fmla="*/ 37 w 37"/>
                  <a:gd name="T9" fmla="*/ 6 h 12"/>
                </a:gdLst>
                <a:ahLst/>
                <a:cxnLst>
                  <a:cxn ang="0">
                    <a:pos x="T0" y="T1"/>
                  </a:cxn>
                  <a:cxn ang="0">
                    <a:pos x="T2" y="T3"/>
                  </a:cxn>
                  <a:cxn ang="0">
                    <a:pos x="T4" y="T5"/>
                  </a:cxn>
                  <a:cxn ang="0">
                    <a:pos x="T6" y="T7"/>
                  </a:cxn>
                  <a:cxn ang="0">
                    <a:pos x="T8" y="T9"/>
                  </a:cxn>
                </a:cxnLst>
                <a:rect l="0" t="0" r="r" b="b"/>
                <a:pathLst>
                  <a:path w="37" h="12">
                    <a:moveTo>
                      <a:pt x="37" y="6"/>
                    </a:moveTo>
                    <a:cubicBezTo>
                      <a:pt x="37" y="2"/>
                      <a:pt x="29" y="0"/>
                      <a:pt x="19" y="0"/>
                    </a:cubicBezTo>
                    <a:cubicBezTo>
                      <a:pt x="9" y="0"/>
                      <a:pt x="0" y="3"/>
                      <a:pt x="0" y="6"/>
                    </a:cubicBezTo>
                    <a:cubicBezTo>
                      <a:pt x="0" y="9"/>
                      <a:pt x="9" y="12"/>
                      <a:pt x="19" y="12"/>
                    </a:cubicBezTo>
                    <a:cubicBezTo>
                      <a:pt x="29" y="12"/>
                      <a:pt x="37" y="9"/>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03" name="Freeform 51"/>
              <p:cNvSpPr>
                <a:spLocks/>
              </p:cNvSpPr>
              <p:nvPr/>
            </p:nvSpPr>
            <p:spPr bwMode="auto">
              <a:xfrm flipH="1">
                <a:off x="3919" y="4136"/>
                <a:ext cx="44"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04" name="Freeform 52"/>
              <p:cNvSpPr>
                <a:spLocks/>
              </p:cNvSpPr>
              <p:nvPr/>
            </p:nvSpPr>
            <p:spPr bwMode="auto">
              <a:xfrm flipH="1">
                <a:off x="4002" y="4113"/>
                <a:ext cx="44"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05" name="Freeform 53"/>
              <p:cNvSpPr>
                <a:spLocks/>
              </p:cNvSpPr>
              <p:nvPr/>
            </p:nvSpPr>
            <p:spPr bwMode="auto">
              <a:xfrm flipH="1">
                <a:off x="4270" y="4105"/>
                <a:ext cx="42" cy="15"/>
              </a:xfrm>
              <a:custGeom>
                <a:avLst/>
                <a:gdLst>
                  <a:gd name="T0" fmla="*/ 37 w 37"/>
                  <a:gd name="T1" fmla="*/ 6 h 13"/>
                  <a:gd name="T2" fmla="*/ 19 w 37"/>
                  <a:gd name="T3" fmla="*/ 0 h 13"/>
                  <a:gd name="T4" fmla="*/ 0 w 37"/>
                  <a:gd name="T5" fmla="*/ 7 h 13"/>
                  <a:gd name="T6" fmla="*/ 19 w 37"/>
                  <a:gd name="T7" fmla="*/ 13 h 13"/>
                  <a:gd name="T8" fmla="*/ 37 w 37"/>
                  <a:gd name="T9" fmla="*/ 6 h 13"/>
                </a:gdLst>
                <a:ahLst/>
                <a:cxnLst>
                  <a:cxn ang="0">
                    <a:pos x="T0" y="T1"/>
                  </a:cxn>
                  <a:cxn ang="0">
                    <a:pos x="T2" y="T3"/>
                  </a:cxn>
                  <a:cxn ang="0">
                    <a:pos x="T4" y="T5"/>
                  </a:cxn>
                  <a:cxn ang="0">
                    <a:pos x="T6" y="T7"/>
                  </a:cxn>
                  <a:cxn ang="0">
                    <a:pos x="T8" y="T9"/>
                  </a:cxn>
                </a:cxnLst>
                <a:rect l="0" t="0" r="r" b="b"/>
                <a:pathLst>
                  <a:path w="37" h="13">
                    <a:moveTo>
                      <a:pt x="37" y="6"/>
                    </a:moveTo>
                    <a:cubicBezTo>
                      <a:pt x="37" y="3"/>
                      <a:pt x="29" y="0"/>
                      <a:pt x="19" y="0"/>
                    </a:cubicBezTo>
                    <a:cubicBezTo>
                      <a:pt x="9" y="0"/>
                      <a:pt x="0" y="3"/>
                      <a:pt x="0" y="7"/>
                    </a:cubicBezTo>
                    <a:cubicBezTo>
                      <a:pt x="0" y="10"/>
                      <a:pt x="9" y="13"/>
                      <a:pt x="19" y="13"/>
                    </a:cubicBezTo>
                    <a:cubicBezTo>
                      <a:pt x="29" y="13"/>
                      <a:pt x="37" y="10"/>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06" name="Freeform 54"/>
              <p:cNvSpPr>
                <a:spLocks/>
              </p:cNvSpPr>
              <p:nvPr/>
            </p:nvSpPr>
            <p:spPr bwMode="auto">
              <a:xfrm flipH="1">
                <a:off x="3947" y="4055"/>
                <a:ext cx="45"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07" name="Freeform 55"/>
              <p:cNvSpPr>
                <a:spLocks/>
              </p:cNvSpPr>
              <p:nvPr/>
            </p:nvSpPr>
            <p:spPr bwMode="auto">
              <a:xfrm flipH="1">
                <a:off x="3974" y="4008"/>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3"/>
                      <a:pt x="29" y="0"/>
                      <a:pt x="19" y="0"/>
                    </a:cubicBezTo>
                    <a:cubicBezTo>
                      <a:pt x="8" y="1"/>
                      <a:pt x="0" y="4"/>
                      <a:pt x="0" y="7"/>
                    </a:cubicBezTo>
                    <a:cubicBezTo>
                      <a:pt x="0" y="11"/>
                      <a:pt x="8" y="13"/>
                      <a:pt x="19" y="13"/>
                    </a:cubicBezTo>
                    <a:cubicBezTo>
                      <a:pt x="29" y="13"/>
                      <a:pt x="38" y="10"/>
                      <a:pt x="38"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08" name="Freeform 56"/>
              <p:cNvSpPr>
                <a:spLocks/>
              </p:cNvSpPr>
              <p:nvPr/>
            </p:nvSpPr>
            <p:spPr bwMode="auto">
              <a:xfrm flipH="1">
                <a:off x="4270" y="4016"/>
                <a:ext cx="42" cy="15"/>
              </a:xfrm>
              <a:custGeom>
                <a:avLst/>
                <a:gdLst>
                  <a:gd name="T0" fmla="*/ 37 w 37"/>
                  <a:gd name="T1" fmla="*/ 7 h 13"/>
                  <a:gd name="T2" fmla="*/ 19 w 37"/>
                  <a:gd name="T3" fmla="*/ 1 h 13"/>
                  <a:gd name="T4" fmla="*/ 0 w 37"/>
                  <a:gd name="T5" fmla="*/ 7 h 13"/>
                  <a:gd name="T6" fmla="*/ 19 w 37"/>
                  <a:gd name="T7" fmla="*/ 13 h 13"/>
                  <a:gd name="T8" fmla="*/ 37 w 37"/>
                  <a:gd name="T9" fmla="*/ 7 h 13"/>
                </a:gdLst>
                <a:ahLst/>
                <a:cxnLst>
                  <a:cxn ang="0">
                    <a:pos x="T0" y="T1"/>
                  </a:cxn>
                  <a:cxn ang="0">
                    <a:pos x="T2" y="T3"/>
                  </a:cxn>
                  <a:cxn ang="0">
                    <a:pos x="T4" y="T5"/>
                  </a:cxn>
                  <a:cxn ang="0">
                    <a:pos x="T6" y="T7"/>
                  </a:cxn>
                  <a:cxn ang="0">
                    <a:pos x="T8" y="T9"/>
                  </a:cxn>
                </a:cxnLst>
                <a:rect l="0" t="0" r="r" b="b"/>
                <a:pathLst>
                  <a:path w="37" h="13">
                    <a:moveTo>
                      <a:pt x="37" y="7"/>
                    </a:moveTo>
                    <a:cubicBezTo>
                      <a:pt x="37" y="3"/>
                      <a:pt x="29" y="0"/>
                      <a:pt x="19" y="1"/>
                    </a:cubicBezTo>
                    <a:cubicBezTo>
                      <a:pt x="9" y="1"/>
                      <a:pt x="0" y="4"/>
                      <a:pt x="0" y="7"/>
                    </a:cubicBezTo>
                    <a:cubicBezTo>
                      <a:pt x="0" y="11"/>
                      <a:pt x="9" y="13"/>
                      <a:pt x="19" y="13"/>
                    </a:cubicBezTo>
                    <a:cubicBezTo>
                      <a:pt x="29" y="13"/>
                      <a:pt x="37" y="10"/>
                      <a:pt x="3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09" name="Freeform 57"/>
              <p:cNvSpPr>
                <a:spLocks/>
              </p:cNvSpPr>
              <p:nvPr/>
            </p:nvSpPr>
            <p:spPr bwMode="auto">
              <a:xfrm flipH="1">
                <a:off x="2354" y="4028"/>
                <a:ext cx="53" cy="16"/>
              </a:xfrm>
              <a:custGeom>
                <a:avLst/>
                <a:gdLst>
                  <a:gd name="T0" fmla="*/ 46 w 46"/>
                  <a:gd name="T1" fmla="*/ 7 h 14"/>
                  <a:gd name="T2" fmla="*/ 23 w 46"/>
                  <a:gd name="T3" fmla="*/ 0 h 14"/>
                  <a:gd name="T4" fmla="*/ 0 w 46"/>
                  <a:gd name="T5" fmla="*/ 8 h 14"/>
                  <a:gd name="T6" fmla="*/ 23 w 46"/>
                  <a:gd name="T7" fmla="*/ 14 h 14"/>
                  <a:gd name="T8" fmla="*/ 46 w 46"/>
                  <a:gd name="T9" fmla="*/ 7 h 14"/>
                </a:gdLst>
                <a:ahLst/>
                <a:cxnLst>
                  <a:cxn ang="0">
                    <a:pos x="T0" y="T1"/>
                  </a:cxn>
                  <a:cxn ang="0">
                    <a:pos x="T2" y="T3"/>
                  </a:cxn>
                  <a:cxn ang="0">
                    <a:pos x="T4" y="T5"/>
                  </a:cxn>
                  <a:cxn ang="0">
                    <a:pos x="T6" y="T7"/>
                  </a:cxn>
                  <a:cxn ang="0">
                    <a:pos x="T8" y="T9"/>
                  </a:cxn>
                </a:cxnLst>
                <a:rect l="0" t="0" r="r" b="b"/>
                <a:pathLst>
                  <a:path w="46" h="14">
                    <a:moveTo>
                      <a:pt x="46" y="7"/>
                    </a:moveTo>
                    <a:cubicBezTo>
                      <a:pt x="46" y="3"/>
                      <a:pt x="36" y="0"/>
                      <a:pt x="23" y="0"/>
                    </a:cubicBezTo>
                    <a:cubicBezTo>
                      <a:pt x="11" y="0"/>
                      <a:pt x="0" y="4"/>
                      <a:pt x="0" y="8"/>
                    </a:cubicBezTo>
                    <a:cubicBezTo>
                      <a:pt x="0" y="11"/>
                      <a:pt x="11" y="14"/>
                      <a:pt x="23" y="14"/>
                    </a:cubicBezTo>
                    <a:cubicBezTo>
                      <a:pt x="36" y="14"/>
                      <a:pt x="46" y="11"/>
                      <a:pt x="4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10" name="Freeform 58"/>
              <p:cNvSpPr>
                <a:spLocks/>
              </p:cNvSpPr>
              <p:nvPr/>
            </p:nvSpPr>
            <p:spPr bwMode="auto">
              <a:xfrm flipH="1">
                <a:off x="3020" y="4083"/>
                <a:ext cx="50" cy="15"/>
              </a:xfrm>
              <a:custGeom>
                <a:avLst/>
                <a:gdLst>
                  <a:gd name="T0" fmla="*/ 43 w 43"/>
                  <a:gd name="T1" fmla="*/ 6 h 13"/>
                  <a:gd name="T2" fmla="*/ 21 w 43"/>
                  <a:gd name="T3" fmla="*/ 0 h 13"/>
                  <a:gd name="T4" fmla="*/ 0 w 43"/>
                  <a:gd name="T5" fmla="*/ 7 h 13"/>
                  <a:gd name="T6" fmla="*/ 21 w 43"/>
                  <a:gd name="T7" fmla="*/ 13 h 13"/>
                  <a:gd name="T8" fmla="*/ 43 w 43"/>
                  <a:gd name="T9" fmla="*/ 6 h 13"/>
                </a:gdLst>
                <a:ahLst/>
                <a:cxnLst>
                  <a:cxn ang="0">
                    <a:pos x="T0" y="T1"/>
                  </a:cxn>
                  <a:cxn ang="0">
                    <a:pos x="T2" y="T3"/>
                  </a:cxn>
                  <a:cxn ang="0">
                    <a:pos x="T4" y="T5"/>
                  </a:cxn>
                  <a:cxn ang="0">
                    <a:pos x="T6" y="T7"/>
                  </a:cxn>
                  <a:cxn ang="0">
                    <a:pos x="T8" y="T9"/>
                  </a:cxn>
                </a:cxnLst>
                <a:rect l="0" t="0" r="r" b="b"/>
                <a:pathLst>
                  <a:path w="43" h="13">
                    <a:moveTo>
                      <a:pt x="43" y="6"/>
                    </a:moveTo>
                    <a:cubicBezTo>
                      <a:pt x="43" y="2"/>
                      <a:pt x="33" y="0"/>
                      <a:pt x="21" y="0"/>
                    </a:cubicBezTo>
                    <a:cubicBezTo>
                      <a:pt x="10" y="0"/>
                      <a:pt x="0" y="3"/>
                      <a:pt x="0" y="7"/>
                    </a:cubicBezTo>
                    <a:cubicBezTo>
                      <a:pt x="0" y="10"/>
                      <a:pt x="10" y="13"/>
                      <a:pt x="21" y="13"/>
                    </a:cubicBezTo>
                    <a:cubicBezTo>
                      <a:pt x="33" y="13"/>
                      <a:pt x="43" y="10"/>
                      <a:pt x="43"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11" name="Freeform 59"/>
              <p:cNvSpPr>
                <a:spLocks/>
              </p:cNvSpPr>
              <p:nvPr/>
            </p:nvSpPr>
            <p:spPr bwMode="auto">
              <a:xfrm flipH="1">
                <a:off x="2419" y="4095"/>
                <a:ext cx="52" cy="16"/>
              </a:xfrm>
              <a:custGeom>
                <a:avLst/>
                <a:gdLst>
                  <a:gd name="T0" fmla="*/ 45 w 45"/>
                  <a:gd name="T1" fmla="*/ 7 h 14"/>
                  <a:gd name="T2" fmla="*/ 22 w 45"/>
                  <a:gd name="T3" fmla="*/ 0 h 14"/>
                  <a:gd name="T4" fmla="*/ 0 w 45"/>
                  <a:gd name="T5" fmla="*/ 7 h 14"/>
                  <a:gd name="T6" fmla="*/ 22 w 45"/>
                  <a:gd name="T7" fmla="*/ 14 h 14"/>
                  <a:gd name="T8" fmla="*/ 45 w 45"/>
                  <a:gd name="T9" fmla="*/ 7 h 14"/>
                </a:gdLst>
                <a:ahLst/>
                <a:cxnLst>
                  <a:cxn ang="0">
                    <a:pos x="T0" y="T1"/>
                  </a:cxn>
                  <a:cxn ang="0">
                    <a:pos x="T2" y="T3"/>
                  </a:cxn>
                  <a:cxn ang="0">
                    <a:pos x="T4" y="T5"/>
                  </a:cxn>
                  <a:cxn ang="0">
                    <a:pos x="T6" y="T7"/>
                  </a:cxn>
                  <a:cxn ang="0">
                    <a:pos x="T8" y="T9"/>
                  </a:cxn>
                </a:cxnLst>
                <a:rect l="0" t="0" r="r" b="b"/>
                <a:pathLst>
                  <a:path w="45" h="14">
                    <a:moveTo>
                      <a:pt x="45" y="7"/>
                    </a:moveTo>
                    <a:cubicBezTo>
                      <a:pt x="45" y="3"/>
                      <a:pt x="35" y="0"/>
                      <a:pt x="22" y="0"/>
                    </a:cubicBezTo>
                    <a:cubicBezTo>
                      <a:pt x="10" y="0"/>
                      <a:pt x="0" y="3"/>
                      <a:pt x="0" y="7"/>
                    </a:cubicBezTo>
                    <a:cubicBezTo>
                      <a:pt x="0" y="11"/>
                      <a:pt x="10" y="14"/>
                      <a:pt x="22" y="14"/>
                    </a:cubicBezTo>
                    <a:cubicBezTo>
                      <a:pt x="35" y="14"/>
                      <a:pt x="45" y="10"/>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12" name="Oval 60"/>
              <p:cNvSpPr>
                <a:spLocks noChangeArrowheads="1"/>
              </p:cNvSpPr>
              <p:nvPr/>
            </p:nvSpPr>
            <p:spPr bwMode="auto">
              <a:xfrm flipH="1">
                <a:off x="2154" y="4125"/>
                <a:ext cx="54" cy="16"/>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13" name="Freeform 61"/>
              <p:cNvSpPr>
                <a:spLocks/>
              </p:cNvSpPr>
              <p:nvPr/>
            </p:nvSpPr>
            <p:spPr bwMode="auto">
              <a:xfrm flipH="1">
                <a:off x="3172" y="4217"/>
                <a:ext cx="47" cy="15"/>
              </a:xfrm>
              <a:custGeom>
                <a:avLst/>
                <a:gdLst>
                  <a:gd name="T0" fmla="*/ 41 w 41"/>
                  <a:gd name="T1" fmla="*/ 6 h 13"/>
                  <a:gd name="T2" fmla="*/ 21 w 41"/>
                  <a:gd name="T3" fmla="*/ 0 h 13"/>
                  <a:gd name="T4" fmla="*/ 0 w 41"/>
                  <a:gd name="T5" fmla="*/ 7 h 13"/>
                  <a:gd name="T6" fmla="*/ 21 w 41"/>
                  <a:gd name="T7" fmla="*/ 13 h 13"/>
                  <a:gd name="T8" fmla="*/ 41 w 41"/>
                  <a:gd name="T9" fmla="*/ 6 h 13"/>
                </a:gdLst>
                <a:ahLst/>
                <a:cxnLst>
                  <a:cxn ang="0">
                    <a:pos x="T0" y="T1"/>
                  </a:cxn>
                  <a:cxn ang="0">
                    <a:pos x="T2" y="T3"/>
                  </a:cxn>
                  <a:cxn ang="0">
                    <a:pos x="T4" y="T5"/>
                  </a:cxn>
                  <a:cxn ang="0">
                    <a:pos x="T6" y="T7"/>
                  </a:cxn>
                  <a:cxn ang="0">
                    <a:pos x="T8" y="T9"/>
                  </a:cxn>
                </a:cxnLst>
                <a:rect l="0" t="0" r="r" b="b"/>
                <a:pathLst>
                  <a:path w="41" h="13">
                    <a:moveTo>
                      <a:pt x="41" y="6"/>
                    </a:moveTo>
                    <a:cubicBezTo>
                      <a:pt x="41" y="3"/>
                      <a:pt x="32" y="0"/>
                      <a:pt x="21" y="0"/>
                    </a:cubicBezTo>
                    <a:cubicBezTo>
                      <a:pt x="9" y="0"/>
                      <a:pt x="0" y="3"/>
                      <a:pt x="0" y="7"/>
                    </a:cubicBezTo>
                    <a:cubicBezTo>
                      <a:pt x="0" y="10"/>
                      <a:pt x="9" y="13"/>
                      <a:pt x="21" y="13"/>
                    </a:cubicBezTo>
                    <a:cubicBezTo>
                      <a:pt x="32" y="13"/>
                      <a:pt x="41" y="10"/>
                      <a:pt x="4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14" name="Freeform 62"/>
              <p:cNvSpPr>
                <a:spLocks/>
              </p:cNvSpPr>
              <p:nvPr/>
            </p:nvSpPr>
            <p:spPr bwMode="auto">
              <a:xfrm flipH="1">
                <a:off x="1881" y="4095"/>
                <a:ext cx="55" cy="17"/>
              </a:xfrm>
              <a:custGeom>
                <a:avLst/>
                <a:gdLst>
                  <a:gd name="T0" fmla="*/ 48 w 48"/>
                  <a:gd name="T1" fmla="*/ 7 h 15"/>
                  <a:gd name="T2" fmla="*/ 24 w 48"/>
                  <a:gd name="T3" fmla="*/ 0 h 15"/>
                  <a:gd name="T4" fmla="*/ 0 w 48"/>
                  <a:gd name="T5" fmla="*/ 8 h 15"/>
                  <a:gd name="T6" fmla="*/ 24 w 48"/>
                  <a:gd name="T7" fmla="*/ 14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1"/>
                      <a:pt x="11" y="15"/>
                      <a:pt x="24" y="14"/>
                    </a:cubicBezTo>
                    <a:cubicBezTo>
                      <a:pt x="37" y="14"/>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15" name="Freeform 63"/>
              <p:cNvSpPr>
                <a:spLocks/>
              </p:cNvSpPr>
              <p:nvPr/>
            </p:nvSpPr>
            <p:spPr bwMode="auto">
              <a:xfrm flipH="1">
                <a:off x="1419" y="4085"/>
                <a:ext cx="57" cy="18"/>
              </a:xfrm>
              <a:custGeom>
                <a:avLst/>
                <a:gdLst>
                  <a:gd name="T0" fmla="*/ 50 w 50"/>
                  <a:gd name="T1" fmla="*/ 7 h 15"/>
                  <a:gd name="T2" fmla="*/ 25 w 50"/>
                  <a:gd name="T3" fmla="*/ 0 h 15"/>
                  <a:gd name="T4" fmla="*/ 0 w 50"/>
                  <a:gd name="T5" fmla="*/ 8 h 15"/>
                  <a:gd name="T6" fmla="*/ 25 w 50"/>
                  <a:gd name="T7" fmla="*/ 15 h 15"/>
                  <a:gd name="T8" fmla="*/ 50 w 50"/>
                  <a:gd name="T9" fmla="*/ 7 h 15"/>
                </a:gdLst>
                <a:ahLst/>
                <a:cxnLst>
                  <a:cxn ang="0">
                    <a:pos x="T0" y="T1"/>
                  </a:cxn>
                  <a:cxn ang="0">
                    <a:pos x="T2" y="T3"/>
                  </a:cxn>
                  <a:cxn ang="0">
                    <a:pos x="T4" y="T5"/>
                  </a:cxn>
                  <a:cxn ang="0">
                    <a:pos x="T6" y="T7"/>
                  </a:cxn>
                  <a:cxn ang="0">
                    <a:pos x="T8" y="T9"/>
                  </a:cxn>
                </a:cxnLst>
                <a:rect l="0" t="0" r="r" b="b"/>
                <a:pathLst>
                  <a:path w="50" h="15">
                    <a:moveTo>
                      <a:pt x="50" y="7"/>
                    </a:moveTo>
                    <a:cubicBezTo>
                      <a:pt x="50" y="3"/>
                      <a:pt x="39" y="0"/>
                      <a:pt x="25" y="0"/>
                    </a:cubicBezTo>
                    <a:cubicBezTo>
                      <a:pt x="11" y="1"/>
                      <a:pt x="0" y="4"/>
                      <a:pt x="0" y="8"/>
                    </a:cubicBezTo>
                    <a:cubicBezTo>
                      <a:pt x="0" y="12"/>
                      <a:pt x="11" y="15"/>
                      <a:pt x="25" y="15"/>
                    </a:cubicBezTo>
                    <a:cubicBezTo>
                      <a:pt x="39" y="15"/>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16" name="Freeform 64"/>
              <p:cNvSpPr>
                <a:spLocks/>
              </p:cNvSpPr>
              <p:nvPr/>
            </p:nvSpPr>
            <p:spPr bwMode="auto">
              <a:xfrm flipH="1">
                <a:off x="1047" y="4007"/>
                <a:ext cx="61" cy="18"/>
              </a:xfrm>
              <a:custGeom>
                <a:avLst/>
                <a:gdLst>
                  <a:gd name="T0" fmla="*/ 52 w 52"/>
                  <a:gd name="T1" fmla="*/ 7 h 16"/>
                  <a:gd name="T2" fmla="*/ 26 w 52"/>
                  <a:gd name="T3" fmla="*/ 0 h 16"/>
                  <a:gd name="T4" fmla="*/ 0 w 52"/>
                  <a:gd name="T5" fmla="*/ 8 h 16"/>
                  <a:gd name="T6" fmla="*/ 26 w 52"/>
                  <a:gd name="T7" fmla="*/ 15 h 16"/>
                  <a:gd name="T8" fmla="*/ 52 w 52"/>
                  <a:gd name="T9" fmla="*/ 7 h 16"/>
                </a:gdLst>
                <a:ahLst/>
                <a:cxnLst>
                  <a:cxn ang="0">
                    <a:pos x="T0" y="T1"/>
                  </a:cxn>
                  <a:cxn ang="0">
                    <a:pos x="T2" y="T3"/>
                  </a:cxn>
                  <a:cxn ang="0">
                    <a:pos x="T4" y="T5"/>
                  </a:cxn>
                  <a:cxn ang="0">
                    <a:pos x="T6" y="T7"/>
                  </a:cxn>
                  <a:cxn ang="0">
                    <a:pos x="T8" y="T9"/>
                  </a:cxn>
                </a:cxnLst>
                <a:rect l="0" t="0" r="r" b="b"/>
                <a:pathLst>
                  <a:path w="52" h="16">
                    <a:moveTo>
                      <a:pt x="52" y="7"/>
                    </a:moveTo>
                    <a:cubicBezTo>
                      <a:pt x="52" y="3"/>
                      <a:pt x="40" y="0"/>
                      <a:pt x="26" y="0"/>
                    </a:cubicBezTo>
                    <a:cubicBezTo>
                      <a:pt x="11" y="1"/>
                      <a:pt x="0" y="4"/>
                      <a:pt x="0" y="8"/>
                    </a:cubicBezTo>
                    <a:cubicBezTo>
                      <a:pt x="0" y="12"/>
                      <a:pt x="11" y="16"/>
                      <a:pt x="26" y="15"/>
                    </a:cubicBezTo>
                    <a:cubicBezTo>
                      <a:pt x="40" y="15"/>
                      <a:pt x="52" y="12"/>
                      <a:pt x="5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17" name="Freeform 65"/>
              <p:cNvSpPr>
                <a:spLocks/>
              </p:cNvSpPr>
              <p:nvPr/>
            </p:nvSpPr>
            <p:spPr bwMode="auto">
              <a:xfrm flipH="1">
                <a:off x="778" y="3917"/>
                <a:ext cx="62" cy="19"/>
              </a:xfrm>
              <a:custGeom>
                <a:avLst/>
                <a:gdLst>
                  <a:gd name="T0" fmla="*/ 54 w 54"/>
                  <a:gd name="T1" fmla="*/ 7 h 16"/>
                  <a:gd name="T2" fmla="*/ 27 w 54"/>
                  <a:gd name="T3" fmla="*/ 0 h 16"/>
                  <a:gd name="T4" fmla="*/ 0 w 54"/>
                  <a:gd name="T5" fmla="*/ 8 h 16"/>
                  <a:gd name="T6" fmla="*/ 27 w 54"/>
                  <a:gd name="T7" fmla="*/ 15 h 16"/>
                  <a:gd name="T8" fmla="*/ 54 w 54"/>
                  <a:gd name="T9" fmla="*/ 7 h 16"/>
                </a:gdLst>
                <a:ahLst/>
                <a:cxnLst>
                  <a:cxn ang="0">
                    <a:pos x="T0" y="T1"/>
                  </a:cxn>
                  <a:cxn ang="0">
                    <a:pos x="T2" y="T3"/>
                  </a:cxn>
                  <a:cxn ang="0">
                    <a:pos x="T4" y="T5"/>
                  </a:cxn>
                  <a:cxn ang="0">
                    <a:pos x="T6" y="T7"/>
                  </a:cxn>
                  <a:cxn ang="0">
                    <a:pos x="T8" y="T9"/>
                  </a:cxn>
                </a:cxnLst>
                <a:rect l="0" t="0" r="r" b="b"/>
                <a:pathLst>
                  <a:path w="54" h="16">
                    <a:moveTo>
                      <a:pt x="54" y="7"/>
                    </a:moveTo>
                    <a:cubicBezTo>
                      <a:pt x="54" y="3"/>
                      <a:pt x="42" y="0"/>
                      <a:pt x="27" y="0"/>
                    </a:cubicBezTo>
                    <a:cubicBezTo>
                      <a:pt x="12" y="1"/>
                      <a:pt x="0" y="4"/>
                      <a:pt x="0" y="8"/>
                    </a:cubicBezTo>
                    <a:cubicBezTo>
                      <a:pt x="0" y="13"/>
                      <a:pt x="12" y="16"/>
                      <a:pt x="27" y="15"/>
                    </a:cubicBezTo>
                    <a:cubicBezTo>
                      <a:pt x="42" y="15"/>
                      <a:pt x="54" y="12"/>
                      <a:pt x="5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18" name="Freeform 66"/>
              <p:cNvSpPr>
                <a:spLocks/>
              </p:cNvSpPr>
              <p:nvPr/>
            </p:nvSpPr>
            <p:spPr bwMode="auto">
              <a:xfrm flipH="1">
                <a:off x="3753" y="3761"/>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2"/>
                      <a:pt x="30" y="0"/>
                      <a:pt x="19" y="0"/>
                    </a:cubicBezTo>
                    <a:cubicBezTo>
                      <a:pt x="8" y="1"/>
                      <a:pt x="0" y="4"/>
                      <a:pt x="0" y="7"/>
                    </a:cubicBezTo>
                    <a:cubicBezTo>
                      <a:pt x="0" y="11"/>
                      <a:pt x="8" y="13"/>
                      <a:pt x="19" y="13"/>
                    </a:cubicBezTo>
                    <a:cubicBezTo>
                      <a:pt x="30" y="13"/>
                      <a:pt x="38" y="10"/>
                      <a:pt x="38"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19" name="Freeform 67"/>
              <p:cNvSpPr>
                <a:spLocks/>
              </p:cNvSpPr>
              <p:nvPr/>
            </p:nvSpPr>
            <p:spPr bwMode="auto">
              <a:xfrm flipH="1">
                <a:off x="3554" y="3718"/>
                <a:ext cx="46" cy="16"/>
              </a:xfrm>
              <a:custGeom>
                <a:avLst/>
                <a:gdLst>
                  <a:gd name="T0" fmla="*/ 40 w 40"/>
                  <a:gd name="T1" fmla="*/ 6 h 14"/>
                  <a:gd name="T2" fmla="*/ 20 w 40"/>
                  <a:gd name="T3" fmla="*/ 1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1"/>
                    </a:cubicBezTo>
                    <a:cubicBezTo>
                      <a:pt x="9" y="1"/>
                      <a:pt x="0" y="4"/>
                      <a:pt x="0" y="8"/>
                    </a:cubicBezTo>
                    <a:cubicBezTo>
                      <a:pt x="0" y="11"/>
                      <a:pt x="9" y="14"/>
                      <a:pt x="20" y="14"/>
                    </a:cubicBezTo>
                    <a:cubicBezTo>
                      <a:pt x="31" y="13"/>
                      <a:pt x="40" y="10"/>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20" name="Freeform 68"/>
              <p:cNvSpPr>
                <a:spLocks/>
              </p:cNvSpPr>
              <p:nvPr/>
            </p:nvSpPr>
            <p:spPr bwMode="auto">
              <a:xfrm flipH="1">
                <a:off x="1455" y="3654"/>
                <a:ext cx="57" cy="19"/>
              </a:xfrm>
              <a:custGeom>
                <a:avLst/>
                <a:gdLst>
                  <a:gd name="T0" fmla="*/ 50 w 50"/>
                  <a:gd name="T1" fmla="*/ 7 h 16"/>
                  <a:gd name="T2" fmla="*/ 25 w 50"/>
                  <a:gd name="T3" fmla="*/ 1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1"/>
                    </a:cubicBezTo>
                    <a:cubicBezTo>
                      <a:pt x="11" y="1"/>
                      <a:pt x="0" y="5"/>
                      <a:pt x="0" y="9"/>
                    </a:cubicBezTo>
                    <a:cubicBezTo>
                      <a:pt x="0" y="13"/>
                      <a:pt x="11" y="16"/>
                      <a:pt x="25" y="15"/>
                    </a:cubicBezTo>
                    <a:cubicBezTo>
                      <a:pt x="39" y="15"/>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21" name="Freeform 69"/>
              <p:cNvSpPr>
                <a:spLocks/>
              </p:cNvSpPr>
              <p:nvPr/>
            </p:nvSpPr>
            <p:spPr bwMode="auto">
              <a:xfrm flipH="1">
                <a:off x="340" y="3678"/>
                <a:ext cx="66" cy="19"/>
              </a:xfrm>
              <a:custGeom>
                <a:avLst/>
                <a:gdLst>
                  <a:gd name="T0" fmla="*/ 56 w 56"/>
                  <a:gd name="T1" fmla="*/ 7 h 16"/>
                  <a:gd name="T2" fmla="*/ 28 w 56"/>
                  <a:gd name="T3" fmla="*/ 0 h 16"/>
                  <a:gd name="T4" fmla="*/ 0 w 56"/>
                  <a:gd name="T5" fmla="*/ 9 h 16"/>
                  <a:gd name="T6" fmla="*/ 28 w 56"/>
                  <a:gd name="T7" fmla="*/ 16 h 16"/>
                  <a:gd name="T8" fmla="*/ 56 w 56"/>
                  <a:gd name="T9" fmla="*/ 7 h 16"/>
                </a:gdLst>
                <a:ahLst/>
                <a:cxnLst>
                  <a:cxn ang="0">
                    <a:pos x="T0" y="T1"/>
                  </a:cxn>
                  <a:cxn ang="0">
                    <a:pos x="T2" y="T3"/>
                  </a:cxn>
                  <a:cxn ang="0">
                    <a:pos x="T4" y="T5"/>
                  </a:cxn>
                  <a:cxn ang="0">
                    <a:pos x="T6" y="T7"/>
                  </a:cxn>
                  <a:cxn ang="0">
                    <a:pos x="T8" y="T9"/>
                  </a:cxn>
                </a:cxnLst>
                <a:rect l="0" t="0" r="r" b="b"/>
                <a:pathLst>
                  <a:path w="56" h="16">
                    <a:moveTo>
                      <a:pt x="56" y="7"/>
                    </a:moveTo>
                    <a:cubicBezTo>
                      <a:pt x="56" y="3"/>
                      <a:pt x="43" y="0"/>
                      <a:pt x="28" y="0"/>
                    </a:cubicBezTo>
                    <a:cubicBezTo>
                      <a:pt x="12" y="1"/>
                      <a:pt x="0" y="4"/>
                      <a:pt x="0" y="9"/>
                    </a:cubicBezTo>
                    <a:cubicBezTo>
                      <a:pt x="0" y="13"/>
                      <a:pt x="12" y="16"/>
                      <a:pt x="28" y="16"/>
                    </a:cubicBezTo>
                    <a:cubicBezTo>
                      <a:pt x="43" y="15"/>
                      <a:pt x="56" y="11"/>
                      <a:pt x="5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22" name="Freeform 70"/>
              <p:cNvSpPr>
                <a:spLocks/>
              </p:cNvSpPr>
              <p:nvPr/>
            </p:nvSpPr>
            <p:spPr bwMode="auto">
              <a:xfrm flipH="1">
                <a:off x="9" y="3790"/>
                <a:ext cx="68" cy="19"/>
              </a:xfrm>
              <a:custGeom>
                <a:avLst/>
                <a:gdLst>
                  <a:gd name="T0" fmla="*/ 59 w 59"/>
                  <a:gd name="T1" fmla="*/ 7 h 16"/>
                  <a:gd name="T2" fmla="*/ 29 w 59"/>
                  <a:gd name="T3" fmla="*/ 0 h 16"/>
                  <a:gd name="T4" fmla="*/ 0 w 59"/>
                  <a:gd name="T5" fmla="*/ 9 h 16"/>
                  <a:gd name="T6" fmla="*/ 29 w 59"/>
                  <a:gd name="T7" fmla="*/ 16 h 16"/>
                  <a:gd name="T8" fmla="*/ 59 w 59"/>
                  <a:gd name="T9" fmla="*/ 7 h 16"/>
                </a:gdLst>
                <a:ahLst/>
                <a:cxnLst>
                  <a:cxn ang="0">
                    <a:pos x="T0" y="T1"/>
                  </a:cxn>
                  <a:cxn ang="0">
                    <a:pos x="T2" y="T3"/>
                  </a:cxn>
                  <a:cxn ang="0">
                    <a:pos x="T4" y="T5"/>
                  </a:cxn>
                  <a:cxn ang="0">
                    <a:pos x="T6" y="T7"/>
                  </a:cxn>
                  <a:cxn ang="0">
                    <a:pos x="T8" y="T9"/>
                  </a:cxn>
                </a:cxnLst>
                <a:rect l="0" t="0" r="r" b="b"/>
                <a:pathLst>
                  <a:path w="59" h="16">
                    <a:moveTo>
                      <a:pt x="59" y="7"/>
                    </a:moveTo>
                    <a:cubicBezTo>
                      <a:pt x="59" y="3"/>
                      <a:pt x="46" y="0"/>
                      <a:pt x="29" y="0"/>
                    </a:cubicBezTo>
                    <a:cubicBezTo>
                      <a:pt x="13" y="1"/>
                      <a:pt x="0" y="5"/>
                      <a:pt x="0" y="9"/>
                    </a:cubicBezTo>
                    <a:cubicBezTo>
                      <a:pt x="0" y="13"/>
                      <a:pt x="13" y="16"/>
                      <a:pt x="29" y="16"/>
                    </a:cubicBezTo>
                    <a:cubicBezTo>
                      <a:pt x="46" y="16"/>
                      <a:pt x="59" y="12"/>
                      <a:pt x="59"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23" name="Freeform 71"/>
              <p:cNvSpPr>
                <a:spLocks/>
              </p:cNvSpPr>
              <p:nvPr/>
            </p:nvSpPr>
            <p:spPr bwMode="auto">
              <a:xfrm flipH="1">
                <a:off x="52" y="3850"/>
                <a:ext cx="67" cy="20"/>
              </a:xfrm>
              <a:custGeom>
                <a:avLst/>
                <a:gdLst>
                  <a:gd name="T0" fmla="*/ 58 w 58"/>
                  <a:gd name="T1" fmla="*/ 8 h 17"/>
                  <a:gd name="T2" fmla="*/ 29 w 58"/>
                  <a:gd name="T3" fmla="*/ 1 h 17"/>
                  <a:gd name="T4" fmla="*/ 0 w 58"/>
                  <a:gd name="T5" fmla="*/ 9 h 17"/>
                  <a:gd name="T6" fmla="*/ 29 w 58"/>
                  <a:gd name="T7" fmla="*/ 16 h 17"/>
                  <a:gd name="T8" fmla="*/ 58 w 58"/>
                  <a:gd name="T9" fmla="*/ 8 h 17"/>
                </a:gdLst>
                <a:ahLst/>
                <a:cxnLst>
                  <a:cxn ang="0">
                    <a:pos x="T0" y="T1"/>
                  </a:cxn>
                  <a:cxn ang="0">
                    <a:pos x="T2" y="T3"/>
                  </a:cxn>
                  <a:cxn ang="0">
                    <a:pos x="T4" y="T5"/>
                  </a:cxn>
                  <a:cxn ang="0">
                    <a:pos x="T6" y="T7"/>
                  </a:cxn>
                  <a:cxn ang="0">
                    <a:pos x="T8" y="T9"/>
                  </a:cxn>
                </a:cxnLst>
                <a:rect l="0" t="0" r="r" b="b"/>
                <a:pathLst>
                  <a:path w="58" h="17">
                    <a:moveTo>
                      <a:pt x="58" y="8"/>
                    </a:moveTo>
                    <a:cubicBezTo>
                      <a:pt x="58" y="3"/>
                      <a:pt x="45" y="0"/>
                      <a:pt x="29" y="1"/>
                    </a:cubicBezTo>
                    <a:cubicBezTo>
                      <a:pt x="13" y="1"/>
                      <a:pt x="0" y="5"/>
                      <a:pt x="0" y="9"/>
                    </a:cubicBezTo>
                    <a:cubicBezTo>
                      <a:pt x="0" y="13"/>
                      <a:pt x="13" y="17"/>
                      <a:pt x="29" y="16"/>
                    </a:cubicBezTo>
                    <a:cubicBezTo>
                      <a:pt x="45" y="16"/>
                      <a:pt x="58" y="12"/>
                      <a:pt x="58"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24" name="Freeform 72"/>
              <p:cNvSpPr>
                <a:spLocks/>
              </p:cNvSpPr>
              <p:nvPr/>
            </p:nvSpPr>
            <p:spPr bwMode="auto">
              <a:xfrm flipH="1">
                <a:off x="2354" y="3978"/>
                <a:ext cx="53" cy="17"/>
              </a:xfrm>
              <a:custGeom>
                <a:avLst/>
                <a:gdLst>
                  <a:gd name="T0" fmla="*/ 46 w 46"/>
                  <a:gd name="T1" fmla="*/ 7 h 15"/>
                  <a:gd name="T2" fmla="*/ 23 w 46"/>
                  <a:gd name="T3" fmla="*/ 0 h 15"/>
                  <a:gd name="T4" fmla="*/ 0 w 46"/>
                  <a:gd name="T5" fmla="*/ 8 h 15"/>
                  <a:gd name="T6" fmla="*/ 23 w 46"/>
                  <a:gd name="T7" fmla="*/ 14 h 15"/>
                  <a:gd name="T8" fmla="*/ 46 w 46"/>
                  <a:gd name="T9" fmla="*/ 7 h 15"/>
                </a:gdLst>
                <a:ahLst/>
                <a:cxnLst>
                  <a:cxn ang="0">
                    <a:pos x="T0" y="T1"/>
                  </a:cxn>
                  <a:cxn ang="0">
                    <a:pos x="T2" y="T3"/>
                  </a:cxn>
                  <a:cxn ang="0">
                    <a:pos x="T4" y="T5"/>
                  </a:cxn>
                  <a:cxn ang="0">
                    <a:pos x="T6" y="T7"/>
                  </a:cxn>
                  <a:cxn ang="0">
                    <a:pos x="T8" y="T9"/>
                  </a:cxn>
                </a:cxnLst>
                <a:rect l="0" t="0" r="r" b="b"/>
                <a:pathLst>
                  <a:path w="46" h="15">
                    <a:moveTo>
                      <a:pt x="46" y="7"/>
                    </a:moveTo>
                    <a:cubicBezTo>
                      <a:pt x="46" y="3"/>
                      <a:pt x="36" y="0"/>
                      <a:pt x="23" y="0"/>
                    </a:cubicBezTo>
                    <a:cubicBezTo>
                      <a:pt x="11" y="1"/>
                      <a:pt x="0" y="4"/>
                      <a:pt x="0" y="8"/>
                    </a:cubicBezTo>
                    <a:cubicBezTo>
                      <a:pt x="0" y="12"/>
                      <a:pt x="11" y="15"/>
                      <a:pt x="23" y="14"/>
                    </a:cubicBezTo>
                    <a:cubicBezTo>
                      <a:pt x="36" y="14"/>
                      <a:pt x="46" y="11"/>
                      <a:pt x="4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25" name="Freeform 73"/>
              <p:cNvSpPr>
                <a:spLocks/>
              </p:cNvSpPr>
              <p:nvPr/>
            </p:nvSpPr>
            <p:spPr bwMode="auto">
              <a:xfrm flipH="1">
                <a:off x="3142" y="3877"/>
                <a:ext cx="47" cy="16"/>
              </a:xfrm>
              <a:custGeom>
                <a:avLst/>
                <a:gdLst>
                  <a:gd name="T0" fmla="*/ 41 w 41"/>
                  <a:gd name="T1" fmla="*/ 6 h 14"/>
                  <a:gd name="T2" fmla="*/ 21 w 41"/>
                  <a:gd name="T3" fmla="*/ 0 h 14"/>
                  <a:gd name="T4" fmla="*/ 0 w 41"/>
                  <a:gd name="T5" fmla="*/ 7 h 14"/>
                  <a:gd name="T6" fmla="*/ 21 w 41"/>
                  <a:gd name="T7" fmla="*/ 13 h 14"/>
                  <a:gd name="T8" fmla="*/ 41 w 41"/>
                  <a:gd name="T9" fmla="*/ 6 h 14"/>
                </a:gdLst>
                <a:ahLst/>
                <a:cxnLst>
                  <a:cxn ang="0">
                    <a:pos x="T0" y="T1"/>
                  </a:cxn>
                  <a:cxn ang="0">
                    <a:pos x="T2" y="T3"/>
                  </a:cxn>
                  <a:cxn ang="0">
                    <a:pos x="T4" y="T5"/>
                  </a:cxn>
                  <a:cxn ang="0">
                    <a:pos x="T6" y="T7"/>
                  </a:cxn>
                  <a:cxn ang="0">
                    <a:pos x="T8" y="T9"/>
                  </a:cxn>
                </a:cxnLst>
                <a:rect l="0" t="0" r="r" b="b"/>
                <a:pathLst>
                  <a:path w="41" h="14">
                    <a:moveTo>
                      <a:pt x="41" y="6"/>
                    </a:moveTo>
                    <a:cubicBezTo>
                      <a:pt x="41" y="3"/>
                      <a:pt x="32" y="0"/>
                      <a:pt x="21" y="0"/>
                    </a:cubicBezTo>
                    <a:cubicBezTo>
                      <a:pt x="9" y="0"/>
                      <a:pt x="0" y="4"/>
                      <a:pt x="0" y="7"/>
                    </a:cubicBezTo>
                    <a:cubicBezTo>
                      <a:pt x="0" y="11"/>
                      <a:pt x="9" y="14"/>
                      <a:pt x="21" y="13"/>
                    </a:cubicBezTo>
                    <a:cubicBezTo>
                      <a:pt x="32" y="13"/>
                      <a:pt x="41" y="10"/>
                      <a:pt x="4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26" name="Freeform 74"/>
              <p:cNvSpPr>
                <a:spLocks/>
              </p:cNvSpPr>
              <p:nvPr/>
            </p:nvSpPr>
            <p:spPr bwMode="auto">
              <a:xfrm flipH="1">
                <a:off x="2710" y="3836"/>
                <a:ext cx="51" cy="17"/>
              </a:xfrm>
              <a:custGeom>
                <a:avLst/>
                <a:gdLst>
                  <a:gd name="T0" fmla="*/ 44 w 44"/>
                  <a:gd name="T1" fmla="*/ 7 h 14"/>
                  <a:gd name="T2" fmla="*/ 22 w 44"/>
                  <a:gd name="T3" fmla="*/ 0 h 14"/>
                  <a:gd name="T4" fmla="*/ 0 w 44"/>
                  <a:gd name="T5" fmla="*/ 8 h 14"/>
                  <a:gd name="T6" fmla="*/ 22 w 44"/>
                  <a:gd name="T7" fmla="*/ 14 h 14"/>
                  <a:gd name="T8" fmla="*/ 44 w 44"/>
                  <a:gd name="T9" fmla="*/ 7 h 14"/>
                </a:gdLst>
                <a:ahLst/>
                <a:cxnLst>
                  <a:cxn ang="0">
                    <a:pos x="T0" y="T1"/>
                  </a:cxn>
                  <a:cxn ang="0">
                    <a:pos x="T2" y="T3"/>
                  </a:cxn>
                  <a:cxn ang="0">
                    <a:pos x="T4" y="T5"/>
                  </a:cxn>
                  <a:cxn ang="0">
                    <a:pos x="T6" y="T7"/>
                  </a:cxn>
                  <a:cxn ang="0">
                    <a:pos x="T8" y="T9"/>
                  </a:cxn>
                </a:cxnLst>
                <a:rect l="0" t="0" r="r" b="b"/>
                <a:pathLst>
                  <a:path w="44" h="14">
                    <a:moveTo>
                      <a:pt x="44" y="7"/>
                    </a:moveTo>
                    <a:cubicBezTo>
                      <a:pt x="44" y="3"/>
                      <a:pt x="34" y="0"/>
                      <a:pt x="22" y="0"/>
                    </a:cubicBezTo>
                    <a:cubicBezTo>
                      <a:pt x="10" y="1"/>
                      <a:pt x="0" y="4"/>
                      <a:pt x="0" y="8"/>
                    </a:cubicBezTo>
                    <a:cubicBezTo>
                      <a:pt x="0" y="12"/>
                      <a:pt x="10" y="14"/>
                      <a:pt x="22" y="14"/>
                    </a:cubicBezTo>
                    <a:cubicBezTo>
                      <a:pt x="34" y="14"/>
                      <a:pt x="44" y="11"/>
                      <a:pt x="4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27" name="Freeform 75"/>
              <p:cNvSpPr>
                <a:spLocks/>
              </p:cNvSpPr>
              <p:nvPr/>
            </p:nvSpPr>
            <p:spPr bwMode="auto">
              <a:xfrm flipH="1">
                <a:off x="4854" y="3826"/>
                <a:ext cx="39"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6" y="0"/>
                      <a:pt x="17" y="0"/>
                    </a:cubicBezTo>
                    <a:cubicBezTo>
                      <a:pt x="8" y="1"/>
                      <a:pt x="0" y="4"/>
                      <a:pt x="0" y="7"/>
                    </a:cubicBezTo>
                    <a:cubicBezTo>
                      <a:pt x="0" y="10"/>
                      <a:pt x="8" y="13"/>
                      <a:pt x="17" y="12"/>
                    </a:cubicBezTo>
                    <a:cubicBezTo>
                      <a:pt x="26" y="12"/>
                      <a:pt x="34" y="9"/>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28" name="Freeform 76"/>
              <p:cNvSpPr>
                <a:spLocks/>
              </p:cNvSpPr>
              <p:nvPr/>
            </p:nvSpPr>
            <p:spPr bwMode="auto">
              <a:xfrm flipH="1">
                <a:off x="5282" y="3862"/>
                <a:ext cx="37" cy="14"/>
              </a:xfrm>
              <a:custGeom>
                <a:avLst/>
                <a:gdLst>
                  <a:gd name="T0" fmla="*/ 32 w 32"/>
                  <a:gd name="T1" fmla="*/ 5 h 12"/>
                  <a:gd name="T2" fmla="*/ 16 w 32"/>
                  <a:gd name="T3" fmla="*/ 0 h 12"/>
                  <a:gd name="T4" fmla="*/ 0 w 32"/>
                  <a:gd name="T5" fmla="*/ 6 h 12"/>
                  <a:gd name="T6" fmla="*/ 16 w 32"/>
                  <a:gd name="T7" fmla="*/ 12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4" y="0"/>
                      <a:pt x="16" y="0"/>
                    </a:cubicBezTo>
                    <a:cubicBezTo>
                      <a:pt x="7" y="0"/>
                      <a:pt x="0" y="3"/>
                      <a:pt x="0" y="6"/>
                    </a:cubicBezTo>
                    <a:cubicBezTo>
                      <a:pt x="0" y="10"/>
                      <a:pt x="7" y="12"/>
                      <a:pt x="16" y="12"/>
                    </a:cubicBezTo>
                    <a:cubicBezTo>
                      <a:pt x="24" y="11"/>
                      <a:pt x="32" y="9"/>
                      <a:pt x="32"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29" name="Freeform 77"/>
              <p:cNvSpPr>
                <a:spLocks/>
              </p:cNvSpPr>
              <p:nvPr/>
            </p:nvSpPr>
            <p:spPr bwMode="auto">
              <a:xfrm flipH="1">
                <a:off x="5600" y="3911"/>
                <a:ext cx="35" cy="14"/>
              </a:xfrm>
              <a:custGeom>
                <a:avLst/>
                <a:gdLst>
                  <a:gd name="T0" fmla="*/ 31 w 31"/>
                  <a:gd name="T1" fmla="*/ 6 h 12"/>
                  <a:gd name="T2" fmla="*/ 15 w 31"/>
                  <a:gd name="T3" fmla="*/ 0 h 12"/>
                  <a:gd name="T4" fmla="*/ 0 w 31"/>
                  <a:gd name="T5" fmla="*/ 6 h 12"/>
                  <a:gd name="T6" fmla="*/ 15 w 31"/>
                  <a:gd name="T7" fmla="*/ 12 h 12"/>
                  <a:gd name="T8" fmla="*/ 31 w 31"/>
                  <a:gd name="T9" fmla="*/ 6 h 12"/>
                </a:gdLst>
                <a:ahLst/>
                <a:cxnLst>
                  <a:cxn ang="0">
                    <a:pos x="T0" y="T1"/>
                  </a:cxn>
                  <a:cxn ang="0">
                    <a:pos x="T2" y="T3"/>
                  </a:cxn>
                  <a:cxn ang="0">
                    <a:pos x="T4" y="T5"/>
                  </a:cxn>
                  <a:cxn ang="0">
                    <a:pos x="T6" y="T7"/>
                  </a:cxn>
                  <a:cxn ang="0">
                    <a:pos x="T8" y="T9"/>
                  </a:cxn>
                </a:cxnLst>
                <a:rect l="0" t="0" r="r" b="b"/>
                <a:pathLst>
                  <a:path w="31" h="12">
                    <a:moveTo>
                      <a:pt x="31" y="6"/>
                    </a:moveTo>
                    <a:cubicBezTo>
                      <a:pt x="31" y="2"/>
                      <a:pt x="24" y="0"/>
                      <a:pt x="15" y="0"/>
                    </a:cubicBezTo>
                    <a:cubicBezTo>
                      <a:pt x="7" y="1"/>
                      <a:pt x="0" y="3"/>
                      <a:pt x="0" y="6"/>
                    </a:cubicBezTo>
                    <a:cubicBezTo>
                      <a:pt x="0" y="10"/>
                      <a:pt x="7" y="12"/>
                      <a:pt x="15" y="12"/>
                    </a:cubicBezTo>
                    <a:cubicBezTo>
                      <a:pt x="24" y="12"/>
                      <a:pt x="31" y="9"/>
                      <a:pt x="3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30" name="Freeform 78"/>
              <p:cNvSpPr>
                <a:spLocks/>
              </p:cNvSpPr>
              <p:nvPr/>
            </p:nvSpPr>
            <p:spPr bwMode="auto">
              <a:xfrm flipH="1">
                <a:off x="4190" y="3953"/>
                <a:ext cx="43" cy="15"/>
              </a:xfrm>
              <a:custGeom>
                <a:avLst/>
                <a:gdLst>
                  <a:gd name="T0" fmla="*/ 37 w 37"/>
                  <a:gd name="T1" fmla="*/ 6 h 13"/>
                  <a:gd name="T2" fmla="*/ 18 w 37"/>
                  <a:gd name="T3" fmla="*/ 1 h 13"/>
                  <a:gd name="T4" fmla="*/ 0 w 37"/>
                  <a:gd name="T5" fmla="*/ 7 h 13"/>
                  <a:gd name="T6" fmla="*/ 18 w 37"/>
                  <a:gd name="T7" fmla="*/ 13 h 13"/>
                  <a:gd name="T8" fmla="*/ 37 w 37"/>
                  <a:gd name="T9" fmla="*/ 6 h 13"/>
                </a:gdLst>
                <a:ahLst/>
                <a:cxnLst>
                  <a:cxn ang="0">
                    <a:pos x="T0" y="T1"/>
                  </a:cxn>
                  <a:cxn ang="0">
                    <a:pos x="T2" y="T3"/>
                  </a:cxn>
                  <a:cxn ang="0">
                    <a:pos x="T4" y="T5"/>
                  </a:cxn>
                  <a:cxn ang="0">
                    <a:pos x="T6" y="T7"/>
                  </a:cxn>
                  <a:cxn ang="0">
                    <a:pos x="T8" y="T9"/>
                  </a:cxn>
                </a:cxnLst>
                <a:rect l="0" t="0" r="r" b="b"/>
                <a:pathLst>
                  <a:path w="37" h="13">
                    <a:moveTo>
                      <a:pt x="37" y="6"/>
                    </a:moveTo>
                    <a:cubicBezTo>
                      <a:pt x="37" y="3"/>
                      <a:pt x="28" y="0"/>
                      <a:pt x="18" y="1"/>
                    </a:cubicBezTo>
                    <a:cubicBezTo>
                      <a:pt x="8" y="1"/>
                      <a:pt x="0" y="4"/>
                      <a:pt x="0" y="7"/>
                    </a:cubicBezTo>
                    <a:cubicBezTo>
                      <a:pt x="0" y="11"/>
                      <a:pt x="8" y="13"/>
                      <a:pt x="18" y="13"/>
                    </a:cubicBezTo>
                    <a:cubicBezTo>
                      <a:pt x="28" y="13"/>
                      <a:pt x="37" y="10"/>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31" name="Freeform 79"/>
              <p:cNvSpPr>
                <a:spLocks/>
              </p:cNvSpPr>
              <p:nvPr/>
            </p:nvSpPr>
            <p:spPr bwMode="auto">
              <a:xfrm flipH="1">
                <a:off x="4630" y="3894"/>
                <a:ext cx="40"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7" y="0"/>
                      <a:pt x="17" y="0"/>
                    </a:cubicBezTo>
                    <a:cubicBezTo>
                      <a:pt x="7" y="0"/>
                      <a:pt x="0" y="3"/>
                      <a:pt x="0" y="7"/>
                    </a:cubicBezTo>
                    <a:cubicBezTo>
                      <a:pt x="0" y="10"/>
                      <a:pt x="7" y="13"/>
                      <a:pt x="17" y="12"/>
                    </a:cubicBezTo>
                    <a:cubicBezTo>
                      <a:pt x="27" y="12"/>
                      <a:pt x="34" y="9"/>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32" name="Freeform 80"/>
              <p:cNvSpPr>
                <a:spLocks/>
              </p:cNvSpPr>
              <p:nvPr/>
            </p:nvSpPr>
            <p:spPr bwMode="auto">
              <a:xfrm flipH="1">
                <a:off x="3111" y="3781"/>
                <a:ext cx="49" cy="16"/>
              </a:xfrm>
              <a:custGeom>
                <a:avLst/>
                <a:gdLst>
                  <a:gd name="T0" fmla="*/ 42 w 42"/>
                  <a:gd name="T1" fmla="*/ 6 h 14"/>
                  <a:gd name="T2" fmla="*/ 21 w 42"/>
                  <a:gd name="T3" fmla="*/ 0 h 14"/>
                  <a:gd name="T4" fmla="*/ 0 w 42"/>
                  <a:gd name="T5" fmla="*/ 8 h 14"/>
                  <a:gd name="T6" fmla="*/ 21 w 42"/>
                  <a:gd name="T7" fmla="*/ 14 h 14"/>
                  <a:gd name="T8" fmla="*/ 42 w 42"/>
                  <a:gd name="T9" fmla="*/ 6 h 14"/>
                </a:gdLst>
                <a:ahLst/>
                <a:cxnLst>
                  <a:cxn ang="0">
                    <a:pos x="T0" y="T1"/>
                  </a:cxn>
                  <a:cxn ang="0">
                    <a:pos x="T2" y="T3"/>
                  </a:cxn>
                  <a:cxn ang="0">
                    <a:pos x="T4" y="T5"/>
                  </a:cxn>
                  <a:cxn ang="0">
                    <a:pos x="T6" y="T7"/>
                  </a:cxn>
                  <a:cxn ang="0">
                    <a:pos x="T8" y="T9"/>
                  </a:cxn>
                </a:cxnLst>
                <a:rect l="0" t="0" r="r" b="b"/>
                <a:pathLst>
                  <a:path w="42" h="14">
                    <a:moveTo>
                      <a:pt x="42" y="6"/>
                    </a:moveTo>
                    <a:cubicBezTo>
                      <a:pt x="42" y="3"/>
                      <a:pt x="32" y="0"/>
                      <a:pt x="21" y="0"/>
                    </a:cubicBezTo>
                    <a:cubicBezTo>
                      <a:pt x="9" y="1"/>
                      <a:pt x="0" y="4"/>
                      <a:pt x="0" y="8"/>
                    </a:cubicBezTo>
                    <a:cubicBezTo>
                      <a:pt x="0" y="11"/>
                      <a:pt x="9" y="14"/>
                      <a:pt x="21" y="14"/>
                    </a:cubicBezTo>
                    <a:cubicBezTo>
                      <a:pt x="32" y="13"/>
                      <a:pt x="42" y="10"/>
                      <a:pt x="4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33" name="Freeform 81"/>
              <p:cNvSpPr>
                <a:spLocks/>
              </p:cNvSpPr>
              <p:nvPr/>
            </p:nvSpPr>
            <p:spPr bwMode="auto">
              <a:xfrm flipH="1">
                <a:off x="1419" y="3736"/>
                <a:ext cx="57" cy="19"/>
              </a:xfrm>
              <a:custGeom>
                <a:avLst/>
                <a:gdLst>
                  <a:gd name="T0" fmla="*/ 50 w 50"/>
                  <a:gd name="T1" fmla="*/ 7 h 16"/>
                  <a:gd name="T2" fmla="*/ 25 w 50"/>
                  <a:gd name="T3" fmla="*/ 0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0"/>
                    </a:cubicBezTo>
                    <a:cubicBezTo>
                      <a:pt x="11" y="1"/>
                      <a:pt x="0" y="5"/>
                      <a:pt x="0" y="9"/>
                    </a:cubicBezTo>
                    <a:cubicBezTo>
                      <a:pt x="0" y="13"/>
                      <a:pt x="11" y="16"/>
                      <a:pt x="25" y="15"/>
                    </a:cubicBezTo>
                    <a:cubicBezTo>
                      <a:pt x="39" y="15"/>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34" name="Freeform 82"/>
              <p:cNvSpPr>
                <a:spLocks/>
              </p:cNvSpPr>
              <p:nvPr/>
            </p:nvSpPr>
            <p:spPr bwMode="auto">
              <a:xfrm flipH="1">
                <a:off x="1563" y="3768"/>
                <a:ext cx="58" cy="18"/>
              </a:xfrm>
              <a:custGeom>
                <a:avLst/>
                <a:gdLst>
                  <a:gd name="T0" fmla="*/ 50 w 50"/>
                  <a:gd name="T1" fmla="*/ 7 h 15"/>
                  <a:gd name="T2" fmla="*/ 25 w 50"/>
                  <a:gd name="T3" fmla="*/ 0 h 15"/>
                  <a:gd name="T4" fmla="*/ 0 w 50"/>
                  <a:gd name="T5" fmla="*/ 8 h 15"/>
                  <a:gd name="T6" fmla="*/ 25 w 50"/>
                  <a:gd name="T7" fmla="*/ 15 h 15"/>
                  <a:gd name="T8" fmla="*/ 50 w 50"/>
                  <a:gd name="T9" fmla="*/ 7 h 15"/>
                </a:gdLst>
                <a:ahLst/>
                <a:cxnLst>
                  <a:cxn ang="0">
                    <a:pos x="T0" y="T1"/>
                  </a:cxn>
                  <a:cxn ang="0">
                    <a:pos x="T2" y="T3"/>
                  </a:cxn>
                  <a:cxn ang="0">
                    <a:pos x="T4" y="T5"/>
                  </a:cxn>
                  <a:cxn ang="0">
                    <a:pos x="T6" y="T7"/>
                  </a:cxn>
                  <a:cxn ang="0">
                    <a:pos x="T8" y="T9"/>
                  </a:cxn>
                </a:cxnLst>
                <a:rect l="0" t="0" r="r" b="b"/>
                <a:pathLst>
                  <a:path w="50" h="15">
                    <a:moveTo>
                      <a:pt x="50" y="7"/>
                    </a:moveTo>
                    <a:cubicBezTo>
                      <a:pt x="50" y="3"/>
                      <a:pt x="39" y="0"/>
                      <a:pt x="25" y="0"/>
                    </a:cubicBezTo>
                    <a:cubicBezTo>
                      <a:pt x="11" y="0"/>
                      <a:pt x="0" y="4"/>
                      <a:pt x="0" y="8"/>
                    </a:cubicBezTo>
                    <a:cubicBezTo>
                      <a:pt x="0" y="12"/>
                      <a:pt x="11" y="15"/>
                      <a:pt x="25" y="15"/>
                    </a:cubicBezTo>
                    <a:cubicBezTo>
                      <a:pt x="39" y="14"/>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35" name="Freeform 83"/>
              <p:cNvSpPr>
                <a:spLocks/>
              </p:cNvSpPr>
              <p:nvPr/>
            </p:nvSpPr>
            <p:spPr bwMode="auto">
              <a:xfrm flipH="1">
                <a:off x="2928" y="3925"/>
                <a:ext cx="49" cy="16"/>
              </a:xfrm>
              <a:custGeom>
                <a:avLst/>
                <a:gdLst>
                  <a:gd name="T0" fmla="*/ 43 w 43"/>
                  <a:gd name="T1" fmla="*/ 7 h 14"/>
                  <a:gd name="T2" fmla="*/ 21 w 43"/>
                  <a:gd name="T3" fmla="*/ 0 h 14"/>
                  <a:gd name="T4" fmla="*/ 0 w 43"/>
                  <a:gd name="T5" fmla="*/ 8 h 14"/>
                  <a:gd name="T6" fmla="*/ 21 w 43"/>
                  <a:gd name="T7" fmla="*/ 14 h 14"/>
                  <a:gd name="T8" fmla="*/ 43 w 43"/>
                  <a:gd name="T9" fmla="*/ 7 h 14"/>
                </a:gdLst>
                <a:ahLst/>
                <a:cxnLst>
                  <a:cxn ang="0">
                    <a:pos x="T0" y="T1"/>
                  </a:cxn>
                  <a:cxn ang="0">
                    <a:pos x="T2" y="T3"/>
                  </a:cxn>
                  <a:cxn ang="0">
                    <a:pos x="T4" y="T5"/>
                  </a:cxn>
                  <a:cxn ang="0">
                    <a:pos x="T6" y="T7"/>
                  </a:cxn>
                  <a:cxn ang="0">
                    <a:pos x="T8" y="T9"/>
                  </a:cxn>
                </a:cxnLst>
                <a:rect l="0" t="0" r="r" b="b"/>
                <a:pathLst>
                  <a:path w="43" h="14">
                    <a:moveTo>
                      <a:pt x="43" y="7"/>
                    </a:moveTo>
                    <a:cubicBezTo>
                      <a:pt x="43" y="3"/>
                      <a:pt x="33" y="0"/>
                      <a:pt x="21" y="0"/>
                    </a:cubicBezTo>
                    <a:cubicBezTo>
                      <a:pt x="9" y="1"/>
                      <a:pt x="0" y="4"/>
                      <a:pt x="0" y="8"/>
                    </a:cubicBezTo>
                    <a:cubicBezTo>
                      <a:pt x="0" y="11"/>
                      <a:pt x="9" y="14"/>
                      <a:pt x="21" y="14"/>
                    </a:cubicBezTo>
                    <a:cubicBezTo>
                      <a:pt x="33" y="14"/>
                      <a:pt x="43" y="10"/>
                      <a:pt x="4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36" name="Freeform 84"/>
              <p:cNvSpPr>
                <a:spLocks/>
              </p:cNvSpPr>
              <p:nvPr/>
            </p:nvSpPr>
            <p:spPr bwMode="auto">
              <a:xfrm flipH="1">
                <a:off x="5236" y="3738"/>
                <a:ext cx="36" cy="14"/>
              </a:xfrm>
              <a:custGeom>
                <a:avLst/>
                <a:gdLst>
                  <a:gd name="T0" fmla="*/ 32 w 32"/>
                  <a:gd name="T1" fmla="*/ 6 h 12"/>
                  <a:gd name="T2" fmla="*/ 16 w 32"/>
                  <a:gd name="T3" fmla="*/ 0 h 12"/>
                  <a:gd name="T4" fmla="*/ 0 w 32"/>
                  <a:gd name="T5" fmla="*/ 7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7" y="1"/>
                      <a:pt x="0" y="4"/>
                      <a:pt x="0" y="7"/>
                    </a:cubicBezTo>
                    <a:cubicBezTo>
                      <a:pt x="0" y="10"/>
                      <a:pt x="7" y="12"/>
                      <a:pt x="16" y="12"/>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37" name="Freeform 85"/>
              <p:cNvSpPr>
                <a:spLocks/>
              </p:cNvSpPr>
              <p:nvPr/>
            </p:nvSpPr>
            <p:spPr bwMode="auto">
              <a:xfrm flipH="1">
                <a:off x="4927" y="3707"/>
                <a:ext cx="39" cy="14"/>
              </a:xfrm>
              <a:custGeom>
                <a:avLst/>
                <a:gdLst>
                  <a:gd name="T0" fmla="*/ 34 w 34"/>
                  <a:gd name="T1" fmla="*/ 5 h 12"/>
                  <a:gd name="T2" fmla="*/ 17 w 34"/>
                  <a:gd name="T3" fmla="*/ 0 h 12"/>
                  <a:gd name="T4" fmla="*/ 0 w 34"/>
                  <a:gd name="T5" fmla="*/ 7 h 12"/>
                  <a:gd name="T6" fmla="*/ 17 w 34"/>
                  <a:gd name="T7" fmla="*/ 12 h 12"/>
                  <a:gd name="T8" fmla="*/ 34 w 34"/>
                  <a:gd name="T9" fmla="*/ 5 h 12"/>
                </a:gdLst>
                <a:ahLst/>
                <a:cxnLst>
                  <a:cxn ang="0">
                    <a:pos x="T0" y="T1"/>
                  </a:cxn>
                  <a:cxn ang="0">
                    <a:pos x="T2" y="T3"/>
                  </a:cxn>
                  <a:cxn ang="0">
                    <a:pos x="T4" y="T5"/>
                  </a:cxn>
                  <a:cxn ang="0">
                    <a:pos x="T6" y="T7"/>
                  </a:cxn>
                  <a:cxn ang="0">
                    <a:pos x="T8" y="T9"/>
                  </a:cxn>
                </a:cxnLst>
                <a:rect l="0" t="0" r="r" b="b"/>
                <a:pathLst>
                  <a:path w="34" h="12">
                    <a:moveTo>
                      <a:pt x="34" y="5"/>
                    </a:moveTo>
                    <a:cubicBezTo>
                      <a:pt x="34" y="2"/>
                      <a:pt x="26" y="0"/>
                      <a:pt x="17" y="0"/>
                    </a:cubicBezTo>
                    <a:cubicBezTo>
                      <a:pt x="7" y="0"/>
                      <a:pt x="0" y="3"/>
                      <a:pt x="0" y="7"/>
                    </a:cubicBezTo>
                    <a:cubicBezTo>
                      <a:pt x="0" y="10"/>
                      <a:pt x="7" y="12"/>
                      <a:pt x="17" y="12"/>
                    </a:cubicBezTo>
                    <a:cubicBezTo>
                      <a:pt x="26" y="12"/>
                      <a:pt x="34" y="9"/>
                      <a:pt x="34"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38" name="Freeform 86"/>
              <p:cNvSpPr>
                <a:spLocks/>
              </p:cNvSpPr>
              <p:nvPr/>
            </p:nvSpPr>
            <p:spPr bwMode="auto">
              <a:xfrm flipH="1">
                <a:off x="4731" y="3753"/>
                <a:ext cx="40" cy="15"/>
              </a:xfrm>
              <a:custGeom>
                <a:avLst/>
                <a:gdLst>
                  <a:gd name="T0" fmla="*/ 35 w 35"/>
                  <a:gd name="T1" fmla="*/ 6 h 13"/>
                  <a:gd name="T2" fmla="*/ 18 w 35"/>
                  <a:gd name="T3" fmla="*/ 0 h 13"/>
                  <a:gd name="T4" fmla="*/ 0 w 35"/>
                  <a:gd name="T5" fmla="*/ 7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0"/>
                    </a:cubicBezTo>
                    <a:cubicBezTo>
                      <a:pt x="8" y="1"/>
                      <a:pt x="0" y="4"/>
                      <a:pt x="0" y="7"/>
                    </a:cubicBezTo>
                    <a:cubicBezTo>
                      <a:pt x="0" y="11"/>
                      <a:pt x="8" y="13"/>
                      <a:pt x="18" y="13"/>
                    </a:cubicBezTo>
                    <a:cubicBezTo>
                      <a:pt x="27" y="12"/>
                      <a:pt x="35" y="9"/>
                      <a:pt x="3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39" name="Freeform 87"/>
              <p:cNvSpPr>
                <a:spLocks/>
              </p:cNvSpPr>
              <p:nvPr/>
            </p:nvSpPr>
            <p:spPr bwMode="auto">
              <a:xfrm flipH="1">
                <a:off x="5556" y="3808"/>
                <a:ext cx="36" cy="13"/>
              </a:xfrm>
              <a:custGeom>
                <a:avLst/>
                <a:gdLst>
                  <a:gd name="T0" fmla="*/ 31 w 31"/>
                  <a:gd name="T1" fmla="*/ 5 h 12"/>
                  <a:gd name="T2" fmla="*/ 16 w 31"/>
                  <a:gd name="T3" fmla="*/ 0 h 12"/>
                  <a:gd name="T4" fmla="*/ 0 w 31"/>
                  <a:gd name="T5" fmla="*/ 6 h 12"/>
                  <a:gd name="T6" fmla="*/ 16 w 31"/>
                  <a:gd name="T7" fmla="*/ 12 h 12"/>
                  <a:gd name="T8" fmla="*/ 31 w 31"/>
                  <a:gd name="T9" fmla="*/ 5 h 12"/>
                </a:gdLst>
                <a:ahLst/>
                <a:cxnLst>
                  <a:cxn ang="0">
                    <a:pos x="T0" y="T1"/>
                  </a:cxn>
                  <a:cxn ang="0">
                    <a:pos x="T2" y="T3"/>
                  </a:cxn>
                  <a:cxn ang="0">
                    <a:pos x="T4" y="T5"/>
                  </a:cxn>
                  <a:cxn ang="0">
                    <a:pos x="T6" y="T7"/>
                  </a:cxn>
                  <a:cxn ang="0">
                    <a:pos x="T8" y="T9"/>
                  </a:cxn>
                </a:cxnLst>
                <a:rect l="0" t="0" r="r" b="b"/>
                <a:pathLst>
                  <a:path w="31" h="12">
                    <a:moveTo>
                      <a:pt x="31" y="5"/>
                    </a:moveTo>
                    <a:cubicBezTo>
                      <a:pt x="31" y="2"/>
                      <a:pt x="24" y="0"/>
                      <a:pt x="16" y="0"/>
                    </a:cubicBezTo>
                    <a:cubicBezTo>
                      <a:pt x="7" y="0"/>
                      <a:pt x="0" y="3"/>
                      <a:pt x="0" y="6"/>
                    </a:cubicBezTo>
                    <a:cubicBezTo>
                      <a:pt x="0" y="9"/>
                      <a:pt x="7" y="12"/>
                      <a:pt x="16" y="12"/>
                    </a:cubicBezTo>
                    <a:cubicBezTo>
                      <a:pt x="24" y="11"/>
                      <a:pt x="31" y="8"/>
                      <a:pt x="31"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40" name="Freeform 88"/>
              <p:cNvSpPr>
                <a:spLocks/>
              </p:cNvSpPr>
              <p:nvPr/>
            </p:nvSpPr>
            <p:spPr bwMode="auto">
              <a:xfrm flipH="1">
                <a:off x="5689" y="3632"/>
                <a:ext cx="34" cy="14"/>
              </a:xfrm>
              <a:custGeom>
                <a:avLst/>
                <a:gdLst>
                  <a:gd name="T0" fmla="*/ 30 w 30"/>
                  <a:gd name="T1" fmla="*/ 5 h 12"/>
                  <a:gd name="T2" fmla="*/ 15 w 30"/>
                  <a:gd name="T3" fmla="*/ 0 h 12"/>
                  <a:gd name="T4" fmla="*/ 0 w 30"/>
                  <a:gd name="T5" fmla="*/ 6 h 12"/>
                  <a:gd name="T6" fmla="*/ 15 w 30"/>
                  <a:gd name="T7" fmla="*/ 11 h 12"/>
                  <a:gd name="T8" fmla="*/ 30 w 30"/>
                  <a:gd name="T9" fmla="*/ 5 h 12"/>
                </a:gdLst>
                <a:ahLst/>
                <a:cxnLst>
                  <a:cxn ang="0">
                    <a:pos x="T0" y="T1"/>
                  </a:cxn>
                  <a:cxn ang="0">
                    <a:pos x="T2" y="T3"/>
                  </a:cxn>
                  <a:cxn ang="0">
                    <a:pos x="T4" y="T5"/>
                  </a:cxn>
                  <a:cxn ang="0">
                    <a:pos x="T6" y="T7"/>
                  </a:cxn>
                  <a:cxn ang="0">
                    <a:pos x="T8" y="T9"/>
                  </a:cxn>
                </a:cxnLst>
                <a:rect l="0" t="0" r="r" b="b"/>
                <a:pathLst>
                  <a:path w="30" h="12">
                    <a:moveTo>
                      <a:pt x="30" y="5"/>
                    </a:moveTo>
                    <a:cubicBezTo>
                      <a:pt x="30" y="2"/>
                      <a:pt x="23" y="0"/>
                      <a:pt x="15" y="0"/>
                    </a:cubicBezTo>
                    <a:cubicBezTo>
                      <a:pt x="7" y="0"/>
                      <a:pt x="0" y="3"/>
                      <a:pt x="0" y="6"/>
                    </a:cubicBezTo>
                    <a:cubicBezTo>
                      <a:pt x="0" y="10"/>
                      <a:pt x="7" y="12"/>
                      <a:pt x="15" y="11"/>
                    </a:cubicBezTo>
                    <a:cubicBezTo>
                      <a:pt x="23" y="11"/>
                      <a:pt x="30" y="8"/>
                      <a:pt x="30"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41" name="Freeform 89"/>
              <p:cNvSpPr>
                <a:spLocks/>
              </p:cNvSpPr>
              <p:nvPr/>
            </p:nvSpPr>
            <p:spPr bwMode="auto">
              <a:xfrm flipH="1">
                <a:off x="4243" y="3530"/>
                <a:ext cx="43" cy="16"/>
              </a:xfrm>
              <a:custGeom>
                <a:avLst/>
                <a:gdLst>
                  <a:gd name="T0" fmla="*/ 37 w 37"/>
                  <a:gd name="T1" fmla="*/ 6 h 14"/>
                  <a:gd name="T2" fmla="*/ 18 w 37"/>
                  <a:gd name="T3" fmla="*/ 1 h 14"/>
                  <a:gd name="T4" fmla="*/ 0 w 37"/>
                  <a:gd name="T5" fmla="*/ 8 h 14"/>
                  <a:gd name="T6" fmla="*/ 18 w 37"/>
                  <a:gd name="T7" fmla="*/ 13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8" y="1"/>
                    </a:cubicBezTo>
                    <a:cubicBezTo>
                      <a:pt x="8" y="1"/>
                      <a:pt x="0" y="4"/>
                      <a:pt x="0" y="8"/>
                    </a:cubicBezTo>
                    <a:cubicBezTo>
                      <a:pt x="0" y="11"/>
                      <a:pt x="8" y="14"/>
                      <a:pt x="18" y="13"/>
                    </a:cubicBezTo>
                    <a:cubicBezTo>
                      <a:pt x="29" y="13"/>
                      <a:pt x="37" y="9"/>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42" name="Freeform 90"/>
              <p:cNvSpPr>
                <a:spLocks/>
              </p:cNvSpPr>
              <p:nvPr/>
            </p:nvSpPr>
            <p:spPr bwMode="auto">
              <a:xfrm flipH="1">
                <a:off x="5488" y="3590"/>
                <a:ext cx="37" cy="15"/>
              </a:xfrm>
              <a:custGeom>
                <a:avLst/>
                <a:gdLst>
                  <a:gd name="T0" fmla="*/ 32 w 32"/>
                  <a:gd name="T1" fmla="*/ 6 h 13"/>
                  <a:gd name="T2" fmla="*/ 16 w 32"/>
                  <a:gd name="T3" fmla="*/ 1 h 13"/>
                  <a:gd name="T4" fmla="*/ 0 w 32"/>
                  <a:gd name="T5" fmla="*/ 7 h 13"/>
                  <a:gd name="T6" fmla="*/ 16 w 32"/>
                  <a:gd name="T7" fmla="*/ 12 h 13"/>
                  <a:gd name="T8" fmla="*/ 32 w 32"/>
                  <a:gd name="T9" fmla="*/ 6 h 13"/>
                </a:gdLst>
                <a:ahLst/>
                <a:cxnLst>
                  <a:cxn ang="0">
                    <a:pos x="T0" y="T1"/>
                  </a:cxn>
                  <a:cxn ang="0">
                    <a:pos x="T2" y="T3"/>
                  </a:cxn>
                  <a:cxn ang="0">
                    <a:pos x="T4" y="T5"/>
                  </a:cxn>
                  <a:cxn ang="0">
                    <a:pos x="T6" y="T7"/>
                  </a:cxn>
                  <a:cxn ang="0">
                    <a:pos x="T8" y="T9"/>
                  </a:cxn>
                </a:cxnLst>
                <a:rect l="0" t="0" r="r" b="b"/>
                <a:pathLst>
                  <a:path w="32" h="13">
                    <a:moveTo>
                      <a:pt x="32" y="6"/>
                    </a:moveTo>
                    <a:cubicBezTo>
                      <a:pt x="32" y="3"/>
                      <a:pt x="25" y="0"/>
                      <a:pt x="16" y="1"/>
                    </a:cubicBezTo>
                    <a:cubicBezTo>
                      <a:pt x="7" y="1"/>
                      <a:pt x="0" y="4"/>
                      <a:pt x="0" y="7"/>
                    </a:cubicBezTo>
                    <a:cubicBezTo>
                      <a:pt x="0" y="10"/>
                      <a:pt x="7" y="13"/>
                      <a:pt x="16" y="12"/>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43" name="Freeform 91"/>
              <p:cNvSpPr>
                <a:spLocks/>
              </p:cNvSpPr>
              <p:nvPr/>
            </p:nvSpPr>
            <p:spPr bwMode="auto">
              <a:xfrm flipH="1">
                <a:off x="4630" y="3644"/>
                <a:ext cx="40"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7" y="0"/>
                      <a:pt x="17" y="0"/>
                    </a:cubicBezTo>
                    <a:cubicBezTo>
                      <a:pt x="7" y="1"/>
                      <a:pt x="0" y="4"/>
                      <a:pt x="0" y="7"/>
                    </a:cubicBezTo>
                    <a:cubicBezTo>
                      <a:pt x="0" y="10"/>
                      <a:pt x="7" y="13"/>
                      <a:pt x="17" y="12"/>
                    </a:cubicBezTo>
                    <a:cubicBezTo>
                      <a:pt x="27" y="12"/>
                      <a:pt x="34" y="9"/>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44" name="Freeform 92"/>
              <p:cNvSpPr>
                <a:spLocks/>
              </p:cNvSpPr>
              <p:nvPr/>
            </p:nvSpPr>
            <p:spPr bwMode="auto">
              <a:xfrm flipH="1">
                <a:off x="4030" y="3677"/>
                <a:ext cx="42" cy="16"/>
              </a:xfrm>
              <a:custGeom>
                <a:avLst/>
                <a:gdLst>
                  <a:gd name="T0" fmla="*/ 37 w 37"/>
                  <a:gd name="T1" fmla="*/ 6 h 14"/>
                  <a:gd name="T2" fmla="*/ 19 w 37"/>
                  <a:gd name="T3" fmla="*/ 1 h 14"/>
                  <a:gd name="T4" fmla="*/ 0 w 37"/>
                  <a:gd name="T5" fmla="*/ 8 h 14"/>
                  <a:gd name="T6" fmla="*/ 19 w 37"/>
                  <a:gd name="T7" fmla="*/ 14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9" y="1"/>
                    </a:cubicBezTo>
                    <a:cubicBezTo>
                      <a:pt x="8" y="1"/>
                      <a:pt x="0" y="4"/>
                      <a:pt x="0" y="8"/>
                    </a:cubicBezTo>
                    <a:cubicBezTo>
                      <a:pt x="0" y="11"/>
                      <a:pt x="8" y="14"/>
                      <a:pt x="19" y="14"/>
                    </a:cubicBezTo>
                    <a:cubicBezTo>
                      <a:pt x="29" y="13"/>
                      <a:pt x="37" y="10"/>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45" name="Freeform 93"/>
              <p:cNvSpPr>
                <a:spLocks/>
              </p:cNvSpPr>
              <p:nvPr/>
            </p:nvSpPr>
            <p:spPr bwMode="auto">
              <a:xfrm flipH="1">
                <a:off x="3724" y="3883"/>
                <a:ext cx="45" cy="14"/>
              </a:xfrm>
              <a:custGeom>
                <a:avLst/>
                <a:gdLst>
                  <a:gd name="T0" fmla="*/ 39 w 39"/>
                  <a:gd name="T1" fmla="*/ 6 h 13"/>
                  <a:gd name="T2" fmla="*/ 19 w 39"/>
                  <a:gd name="T3" fmla="*/ 0 h 13"/>
                  <a:gd name="T4" fmla="*/ 0 w 39"/>
                  <a:gd name="T5" fmla="*/ 7 h 13"/>
                  <a:gd name="T6" fmla="*/ 19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2"/>
                      <a:pt x="30" y="0"/>
                      <a:pt x="19" y="0"/>
                    </a:cubicBezTo>
                    <a:cubicBezTo>
                      <a:pt x="9" y="0"/>
                      <a:pt x="0" y="3"/>
                      <a:pt x="0" y="7"/>
                    </a:cubicBezTo>
                    <a:cubicBezTo>
                      <a:pt x="0" y="10"/>
                      <a:pt x="9" y="13"/>
                      <a:pt x="19" y="13"/>
                    </a:cubicBezTo>
                    <a:cubicBezTo>
                      <a:pt x="30" y="13"/>
                      <a:pt x="39" y="9"/>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46" name="Oval 94"/>
              <p:cNvSpPr>
                <a:spLocks noChangeArrowheads="1"/>
              </p:cNvSpPr>
              <p:nvPr/>
            </p:nvSpPr>
            <p:spPr bwMode="auto">
              <a:xfrm flipH="1">
                <a:off x="1234" y="4251"/>
                <a:ext cx="60" cy="18"/>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47" name="Freeform 95"/>
              <p:cNvSpPr>
                <a:spLocks/>
              </p:cNvSpPr>
              <p:nvPr/>
            </p:nvSpPr>
            <p:spPr bwMode="auto">
              <a:xfrm flipH="1">
                <a:off x="5421" y="4178"/>
                <a:ext cx="36" cy="12"/>
              </a:xfrm>
              <a:custGeom>
                <a:avLst/>
                <a:gdLst>
                  <a:gd name="T0" fmla="*/ 31 w 31"/>
                  <a:gd name="T1" fmla="*/ 5 h 11"/>
                  <a:gd name="T2" fmla="*/ 16 w 31"/>
                  <a:gd name="T3" fmla="*/ 0 h 11"/>
                  <a:gd name="T4" fmla="*/ 0 w 31"/>
                  <a:gd name="T5" fmla="*/ 6 h 11"/>
                  <a:gd name="T6" fmla="*/ 16 w 31"/>
                  <a:gd name="T7" fmla="*/ 11 h 11"/>
                  <a:gd name="T8" fmla="*/ 31 w 31"/>
                  <a:gd name="T9" fmla="*/ 5 h 11"/>
                </a:gdLst>
                <a:ahLst/>
                <a:cxnLst>
                  <a:cxn ang="0">
                    <a:pos x="T0" y="T1"/>
                  </a:cxn>
                  <a:cxn ang="0">
                    <a:pos x="T2" y="T3"/>
                  </a:cxn>
                  <a:cxn ang="0">
                    <a:pos x="T4" y="T5"/>
                  </a:cxn>
                  <a:cxn ang="0">
                    <a:pos x="T6" y="T7"/>
                  </a:cxn>
                  <a:cxn ang="0">
                    <a:pos x="T8" y="T9"/>
                  </a:cxn>
                </a:cxnLst>
                <a:rect l="0" t="0" r="r" b="b"/>
                <a:pathLst>
                  <a:path w="31" h="11">
                    <a:moveTo>
                      <a:pt x="31" y="5"/>
                    </a:moveTo>
                    <a:cubicBezTo>
                      <a:pt x="31" y="2"/>
                      <a:pt x="24" y="0"/>
                      <a:pt x="16" y="0"/>
                    </a:cubicBezTo>
                    <a:cubicBezTo>
                      <a:pt x="7" y="0"/>
                      <a:pt x="0" y="2"/>
                      <a:pt x="0" y="6"/>
                    </a:cubicBezTo>
                    <a:cubicBezTo>
                      <a:pt x="0" y="9"/>
                      <a:pt x="7" y="11"/>
                      <a:pt x="16" y="11"/>
                    </a:cubicBezTo>
                    <a:cubicBezTo>
                      <a:pt x="24" y="11"/>
                      <a:pt x="31" y="9"/>
                      <a:pt x="31"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48" name="Freeform 96"/>
              <p:cNvSpPr>
                <a:spLocks/>
              </p:cNvSpPr>
              <p:nvPr/>
            </p:nvSpPr>
            <p:spPr bwMode="auto">
              <a:xfrm flipH="1">
                <a:off x="3111" y="4150"/>
                <a:ext cx="49" cy="16"/>
              </a:xfrm>
              <a:custGeom>
                <a:avLst/>
                <a:gdLst>
                  <a:gd name="T0" fmla="*/ 42 w 42"/>
                  <a:gd name="T1" fmla="*/ 7 h 14"/>
                  <a:gd name="T2" fmla="*/ 21 w 42"/>
                  <a:gd name="T3" fmla="*/ 0 h 14"/>
                  <a:gd name="T4" fmla="*/ 0 w 42"/>
                  <a:gd name="T5" fmla="*/ 7 h 14"/>
                  <a:gd name="T6" fmla="*/ 21 w 42"/>
                  <a:gd name="T7" fmla="*/ 14 h 14"/>
                  <a:gd name="T8" fmla="*/ 42 w 42"/>
                  <a:gd name="T9" fmla="*/ 7 h 14"/>
                </a:gdLst>
                <a:ahLst/>
                <a:cxnLst>
                  <a:cxn ang="0">
                    <a:pos x="T0" y="T1"/>
                  </a:cxn>
                  <a:cxn ang="0">
                    <a:pos x="T2" y="T3"/>
                  </a:cxn>
                  <a:cxn ang="0">
                    <a:pos x="T4" y="T5"/>
                  </a:cxn>
                  <a:cxn ang="0">
                    <a:pos x="T6" y="T7"/>
                  </a:cxn>
                  <a:cxn ang="0">
                    <a:pos x="T8" y="T9"/>
                  </a:cxn>
                </a:cxnLst>
                <a:rect l="0" t="0" r="r" b="b"/>
                <a:pathLst>
                  <a:path w="42" h="14">
                    <a:moveTo>
                      <a:pt x="42" y="7"/>
                    </a:moveTo>
                    <a:cubicBezTo>
                      <a:pt x="42" y="3"/>
                      <a:pt x="32" y="0"/>
                      <a:pt x="21" y="0"/>
                    </a:cubicBezTo>
                    <a:cubicBezTo>
                      <a:pt x="9" y="0"/>
                      <a:pt x="0" y="3"/>
                      <a:pt x="0" y="7"/>
                    </a:cubicBezTo>
                    <a:cubicBezTo>
                      <a:pt x="0" y="11"/>
                      <a:pt x="9" y="14"/>
                      <a:pt x="21" y="14"/>
                    </a:cubicBezTo>
                    <a:cubicBezTo>
                      <a:pt x="32" y="13"/>
                      <a:pt x="42" y="10"/>
                      <a:pt x="4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49" name="Oval 97"/>
              <p:cNvSpPr>
                <a:spLocks noChangeArrowheads="1"/>
              </p:cNvSpPr>
              <p:nvPr/>
            </p:nvSpPr>
            <p:spPr bwMode="auto">
              <a:xfrm flipH="1">
                <a:off x="1705" y="3987"/>
                <a:ext cx="56" cy="17"/>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50" name="Freeform 98"/>
              <p:cNvSpPr>
                <a:spLocks/>
              </p:cNvSpPr>
              <p:nvPr/>
            </p:nvSpPr>
            <p:spPr bwMode="auto">
              <a:xfrm flipH="1">
                <a:off x="5023" y="3952"/>
                <a:ext cx="38" cy="15"/>
              </a:xfrm>
              <a:custGeom>
                <a:avLst/>
                <a:gdLst>
                  <a:gd name="T0" fmla="*/ 33 w 33"/>
                  <a:gd name="T1" fmla="*/ 6 h 13"/>
                  <a:gd name="T2" fmla="*/ 16 w 33"/>
                  <a:gd name="T3" fmla="*/ 0 h 13"/>
                  <a:gd name="T4" fmla="*/ 0 w 33"/>
                  <a:gd name="T5" fmla="*/ 7 h 13"/>
                  <a:gd name="T6" fmla="*/ 16 w 33"/>
                  <a:gd name="T7" fmla="*/ 12 h 13"/>
                  <a:gd name="T8" fmla="*/ 33 w 33"/>
                  <a:gd name="T9" fmla="*/ 6 h 13"/>
                </a:gdLst>
                <a:ahLst/>
                <a:cxnLst>
                  <a:cxn ang="0">
                    <a:pos x="T0" y="T1"/>
                  </a:cxn>
                  <a:cxn ang="0">
                    <a:pos x="T2" y="T3"/>
                  </a:cxn>
                  <a:cxn ang="0">
                    <a:pos x="T4" y="T5"/>
                  </a:cxn>
                  <a:cxn ang="0">
                    <a:pos x="T6" y="T7"/>
                  </a:cxn>
                  <a:cxn ang="0">
                    <a:pos x="T8" y="T9"/>
                  </a:cxn>
                </a:cxnLst>
                <a:rect l="0" t="0" r="r" b="b"/>
                <a:pathLst>
                  <a:path w="33" h="13">
                    <a:moveTo>
                      <a:pt x="33" y="6"/>
                    </a:moveTo>
                    <a:cubicBezTo>
                      <a:pt x="33" y="3"/>
                      <a:pt x="26" y="0"/>
                      <a:pt x="16" y="0"/>
                    </a:cubicBezTo>
                    <a:cubicBezTo>
                      <a:pt x="7" y="1"/>
                      <a:pt x="0" y="4"/>
                      <a:pt x="0" y="7"/>
                    </a:cubicBezTo>
                    <a:cubicBezTo>
                      <a:pt x="0" y="10"/>
                      <a:pt x="7" y="13"/>
                      <a:pt x="16" y="12"/>
                    </a:cubicBezTo>
                    <a:cubicBezTo>
                      <a:pt x="26" y="12"/>
                      <a:pt x="33" y="9"/>
                      <a:pt x="33"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51" name="Freeform 99"/>
              <p:cNvSpPr>
                <a:spLocks/>
              </p:cNvSpPr>
              <p:nvPr/>
            </p:nvSpPr>
            <p:spPr bwMode="auto">
              <a:xfrm flipH="1">
                <a:off x="1308" y="3831"/>
                <a:ext cx="59" cy="17"/>
              </a:xfrm>
              <a:custGeom>
                <a:avLst/>
                <a:gdLst>
                  <a:gd name="T0" fmla="*/ 51 w 51"/>
                  <a:gd name="T1" fmla="*/ 7 h 15"/>
                  <a:gd name="T2" fmla="*/ 25 w 51"/>
                  <a:gd name="T3" fmla="*/ 0 h 15"/>
                  <a:gd name="T4" fmla="*/ 0 w 51"/>
                  <a:gd name="T5" fmla="*/ 8 h 15"/>
                  <a:gd name="T6" fmla="*/ 25 w 51"/>
                  <a:gd name="T7" fmla="*/ 15 h 15"/>
                  <a:gd name="T8" fmla="*/ 51 w 51"/>
                  <a:gd name="T9" fmla="*/ 7 h 15"/>
                </a:gdLst>
                <a:ahLst/>
                <a:cxnLst>
                  <a:cxn ang="0">
                    <a:pos x="T0" y="T1"/>
                  </a:cxn>
                  <a:cxn ang="0">
                    <a:pos x="T2" y="T3"/>
                  </a:cxn>
                  <a:cxn ang="0">
                    <a:pos x="T4" y="T5"/>
                  </a:cxn>
                  <a:cxn ang="0">
                    <a:pos x="T6" y="T7"/>
                  </a:cxn>
                  <a:cxn ang="0">
                    <a:pos x="T8" y="T9"/>
                  </a:cxn>
                </a:cxnLst>
                <a:rect l="0" t="0" r="r" b="b"/>
                <a:pathLst>
                  <a:path w="51" h="15">
                    <a:moveTo>
                      <a:pt x="51" y="7"/>
                    </a:moveTo>
                    <a:cubicBezTo>
                      <a:pt x="51" y="3"/>
                      <a:pt x="39" y="0"/>
                      <a:pt x="25" y="0"/>
                    </a:cubicBezTo>
                    <a:cubicBezTo>
                      <a:pt x="11" y="0"/>
                      <a:pt x="0" y="4"/>
                      <a:pt x="0" y="8"/>
                    </a:cubicBezTo>
                    <a:cubicBezTo>
                      <a:pt x="0" y="12"/>
                      <a:pt x="11" y="15"/>
                      <a:pt x="25" y="15"/>
                    </a:cubicBezTo>
                    <a:cubicBezTo>
                      <a:pt x="39" y="14"/>
                      <a:pt x="51" y="11"/>
                      <a:pt x="51"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52" name="Freeform 100"/>
              <p:cNvSpPr>
                <a:spLocks/>
              </p:cNvSpPr>
              <p:nvPr/>
            </p:nvSpPr>
            <p:spPr bwMode="auto">
              <a:xfrm flipH="1">
                <a:off x="2990" y="3564"/>
                <a:ext cx="48" cy="18"/>
              </a:xfrm>
              <a:custGeom>
                <a:avLst/>
                <a:gdLst>
                  <a:gd name="T0" fmla="*/ 42 w 42"/>
                  <a:gd name="T1" fmla="*/ 7 h 15"/>
                  <a:gd name="T2" fmla="*/ 21 w 42"/>
                  <a:gd name="T3" fmla="*/ 1 h 15"/>
                  <a:gd name="T4" fmla="*/ 0 w 42"/>
                  <a:gd name="T5" fmla="*/ 8 h 15"/>
                  <a:gd name="T6" fmla="*/ 21 w 42"/>
                  <a:gd name="T7" fmla="*/ 14 h 15"/>
                  <a:gd name="T8" fmla="*/ 42 w 42"/>
                  <a:gd name="T9" fmla="*/ 7 h 15"/>
                </a:gdLst>
                <a:ahLst/>
                <a:cxnLst>
                  <a:cxn ang="0">
                    <a:pos x="T0" y="T1"/>
                  </a:cxn>
                  <a:cxn ang="0">
                    <a:pos x="T2" y="T3"/>
                  </a:cxn>
                  <a:cxn ang="0">
                    <a:pos x="T4" y="T5"/>
                  </a:cxn>
                  <a:cxn ang="0">
                    <a:pos x="T6" y="T7"/>
                  </a:cxn>
                  <a:cxn ang="0">
                    <a:pos x="T8" y="T9"/>
                  </a:cxn>
                </a:cxnLst>
                <a:rect l="0" t="0" r="r" b="b"/>
                <a:pathLst>
                  <a:path w="42" h="15">
                    <a:moveTo>
                      <a:pt x="42" y="7"/>
                    </a:moveTo>
                    <a:cubicBezTo>
                      <a:pt x="42" y="3"/>
                      <a:pt x="33" y="0"/>
                      <a:pt x="21" y="1"/>
                    </a:cubicBezTo>
                    <a:cubicBezTo>
                      <a:pt x="9" y="1"/>
                      <a:pt x="0" y="5"/>
                      <a:pt x="0" y="8"/>
                    </a:cubicBezTo>
                    <a:cubicBezTo>
                      <a:pt x="0" y="12"/>
                      <a:pt x="9" y="15"/>
                      <a:pt x="21" y="14"/>
                    </a:cubicBezTo>
                    <a:cubicBezTo>
                      <a:pt x="33" y="14"/>
                      <a:pt x="42" y="10"/>
                      <a:pt x="4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53" name="Freeform 101"/>
              <p:cNvSpPr>
                <a:spLocks/>
              </p:cNvSpPr>
              <p:nvPr/>
            </p:nvSpPr>
            <p:spPr bwMode="auto">
              <a:xfrm flipH="1">
                <a:off x="3891" y="3760"/>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2"/>
                      <a:pt x="29" y="0"/>
                      <a:pt x="19" y="0"/>
                    </a:cubicBezTo>
                    <a:cubicBezTo>
                      <a:pt x="8" y="0"/>
                      <a:pt x="0" y="3"/>
                      <a:pt x="0" y="7"/>
                    </a:cubicBezTo>
                    <a:cubicBezTo>
                      <a:pt x="0" y="11"/>
                      <a:pt x="8" y="13"/>
                      <a:pt x="19" y="13"/>
                    </a:cubicBezTo>
                    <a:cubicBezTo>
                      <a:pt x="29" y="12"/>
                      <a:pt x="38" y="9"/>
                      <a:pt x="38"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54" name="Freeform 102"/>
              <p:cNvSpPr>
                <a:spLocks/>
              </p:cNvSpPr>
              <p:nvPr/>
            </p:nvSpPr>
            <p:spPr bwMode="auto">
              <a:xfrm flipH="1">
                <a:off x="4731" y="3504"/>
                <a:ext cx="40" cy="15"/>
              </a:xfrm>
              <a:custGeom>
                <a:avLst/>
                <a:gdLst>
                  <a:gd name="T0" fmla="*/ 35 w 35"/>
                  <a:gd name="T1" fmla="*/ 6 h 13"/>
                  <a:gd name="T2" fmla="*/ 18 w 35"/>
                  <a:gd name="T3" fmla="*/ 1 h 13"/>
                  <a:gd name="T4" fmla="*/ 0 w 35"/>
                  <a:gd name="T5" fmla="*/ 8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1"/>
                    </a:cubicBezTo>
                    <a:cubicBezTo>
                      <a:pt x="8" y="1"/>
                      <a:pt x="0" y="4"/>
                      <a:pt x="0" y="8"/>
                    </a:cubicBezTo>
                    <a:cubicBezTo>
                      <a:pt x="0" y="11"/>
                      <a:pt x="8" y="13"/>
                      <a:pt x="18" y="13"/>
                    </a:cubicBezTo>
                    <a:cubicBezTo>
                      <a:pt x="27" y="13"/>
                      <a:pt x="35" y="9"/>
                      <a:pt x="3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55" name="Oval 103"/>
              <p:cNvSpPr>
                <a:spLocks noChangeArrowheads="1"/>
              </p:cNvSpPr>
              <p:nvPr/>
            </p:nvSpPr>
            <p:spPr bwMode="auto">
              <a:xfrm flipH="1">
                <a:off x="176" y="4273"/>
                <a:ext cx="66" cy="19"/>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56" name="Freeform 104"/>
              <p:cNvSpPr>
                <a:spLocks/>
              </p:cNvSpPr>
              <p:nvPr/>
            </p:nvSpPr>
            <p:spPr bwMode="auto">
              <a:xfrm flipH="1">
                <a:off x="5397" y="3961"/>
                <a:ext cx="38" cy="14"/>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8" y="0"/>
                      <a:pt x="0" y="3"/>
                      <a:pt x="0" y="6"/>
                    </a:cubicBezTo>
                    <a:cubicBezTo>
                      <a:pt x="0" y="9"/>
                      <a:pt x="8" y="12"/>
                      <a:pt x="16" y="12"/>
                    </a:cubicBezTo>
                    <a:cubicBezTo>
                      <a:pt x="25" y="11"/>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57" name="Freeform 105"/>
              <p:cNvSpPr>
                <a:spLocks/>
              </p:cNvSpPr>
              <p:nvPr/>
            </p:nvSpPr>
            <p:spPr bwMode="auto">
              <a:xfrm flipH="1">
                <a:off x="3496" y="3592"/>
                <a:ext cx="46" cy="16"/>
              </a:xfrm>
              <a:custGeom>
                <a:avLst/>
                <a:gdLst>
                  <a:gd name="T0" fmla="*/ 40 w 40"/>
                  <a:gd name="T1" fmla="*/ 7 h 14"/>
                  <a:gd name="T2" fmla="*/ 20 w 40"/>
                  <a:gd name="T3" fmla="*/ 1 h 14"/>
                  <a:gd name="T4" fmla="*/ 0 w 40"/>
                  <a:gd name="T5" fmla="*/ 8 h 14"/>
                  <a:gd name="T6" fmla="*/ 20 w 40"/>
                  <a:gd name="T7" fmla="*/ 14 h 14"/>
                  <a:gd name="T8" fmla="*/ 40 w 40"/>
                  <a:gd name="T9" fmla="*/ 7 h 14"/>
                </a:gdLst>
                <a:ahLst/>
                <a:cxnLst>
                  <a:cxn ang="0">
                    <a:pos x="T0" y="T1"/>
                  </a:cxn>
                  <a:cxn ang="0">
                    <a:pos x="T2" y="T3"/>
                  </a:cxn>
                  <a:cxn ang="0">
                    <a:pos x="T4" y="T5"/>
                  </a:cxn>
                  <a:cxn ang="0">
                    <a:pos x="T6" y="T7"/>
                  </a:cxn>
                  <a:cxn ang="0">
                    <a:pos x="T8" y="T9"/>
                  </a:cxn>
                </a:cxnLst>
                <a:rect l="0" t="0" r="r" b="b"/>
                <a:pathLst>
                  <a:path w="40" h="14">
                    <a:moveTo>
                      <a:pt x="40" y="7"/>
                    </a:moveTo>
                    <a:cubicBezTo>
                      <a:pt x="40" y="3"/>
                      <a:pt x="31" y="0"/>
                      <a:pt x="20" y="1"/>
                    </a:cubicBezTo>
                    <a:cubicBezTo>
                      <a:pt x="8" y="1"/>
                      <a:pt x="0" y="5"/>
                      <a:pt x="0" y="8"/>
                    </a:cubicBezTo>
                    <a:cubicBezTo>
                      <a:pt x="0" y="12"/>
                      <a:pt x="8" y="14"/>
                      <a:pt x="20" y="14"/>
                    </a:cubicBezTo>
                    <a:cubicBezTo>
                      <a:pt x="31" y="14"/>
                      <a:pt x="40" y="10"/>
                      <a:pt x="4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58" name="Freeform 106"/>
              <p:cNvSpPr>
                <a:spLocks/>
              </p:cNvSpPr>
              <p:nvPr/>
            </p:nvSpPr>
            <p:spPr bwMode="auto">
              <a:xfrm flipH="1">
                <a:off x="3808" y="3645"/>
                <a:ext cx="45" cy="16"/>
              </a:xfrm>
              <a:custGeom>
                <a:avLst/>
                <a:gdLst>
                  <a:gd name="T0" fmla="*/ 39 w 39"/>
                  <a:gd name="T1" fmla="*/ 6 h 14"/>
                  <a:gd name="T2" fmla="*/ 20 w 39"/>
                  <a:gd name="T3" fmla="*/ 1 h 14"/>
                  <a:gd name="T4" fmla="*/ 0 w 39"/>
                  <a:gd name="T5" fmla="*/ 8 h 14"/>
                  <a:gd name="T6" fmla="*/ 20 w 39"/>
                  <a:gd name="T7" fmla="*/ 13 h 14"/>
                  <a:gd name="T8" fmla="*/ 39 w 39"/>
                  <a:gd name="T9" fmla="*/ 6 h 14"/>
                </a:gdLst>
                <a:ahLst/>
                <a:cxnLst>
                  <a:cxn ang="0">
                    <a:pos x="T0" y="T1"/>
                  </a:cxn>
                  <a:cxn ang="0">
                    <a:pos x="T2" y="T3"/>
                  </a:cxn>
                  <a:cxn ang="0">
                    <a:pos x="T4" y="T5"/>
                  </a:cxn>
                  <a:cxn ang="0">
                    <a:pos x="T6" y="T7"/>
                  </a:cxn>
                  <a:cxn ang="0">
                    <a:pos x="T8" y="T9"/>
                  </a:cxn>
                </a:cxnLst>
                <a:rect l="0" t="0" r="r" b="b"/>
                <a:pathLst>
                  <a:path w="39" h="14">
                    <a:moveTo>
                      <a:pt x="39" y="6"/>
                    </a:moveTo>
                    <a:cubicBezTo>
                      <a:pt x="39" y="3"/>
                      <a:pt x="30" y="0"/>
                      <a:pt x="20" y="1"/>
                    </a:cubicBezTo>
                    <a:cubicBezTo>
                      <a:pt x="9" y="1"/>
                      <a:pt x="0" y="4"/>
                      <a:pt x="0" y="8"/>
                    </a:cubicBezTo>
                    <a:cubicBezTo>
                      <a:pt x="0" y="11"/>
                      <a:pt x="9" y="14"/>
                      <a:pt x="20" y="13"/>
                    </a:cubicBezTo>
                    <a:cubicBezTo>
                      <a:pt x="30" y="13"/>
                      <a:pt x="39" y="10"/>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59" name="Freeform 107"/>
              <p:cNvSpPr>
                <a:spLocks/>
              </p:cNvSpPr>
              <p:nvPr/>
            </p:nvSpPr>
            <p:spPr bwMode="auto">
              <a:xfrm flipH="1">
                <a:off x="4426" y="3670"/>
                <a:ext cx="41" cy="15"/>
              </a:xfrm>
              <a:custGeom>
                <a:avLst/>
                <a:gdLst>
                  <a:gd name="T0" fmla="*/ 35 w 35"/>
                  <a:gd name="T1" fmla="*/ 5 h 13"/>
                  <a:gd name="T2" fmla="*/ 17 w 35"/>
                  <a:gd name="T3" fmla="*/ 0 h 13"/>
                  <a:gd name="T4" fmla="*/ 0 w 35"/>
                  <a:gd name="T5" fmla="*/ 7 h 13"/>
                  <a:gd name="T6" fmla="*/ 17 w 35"/>
                  <a:gd name="T7" fmla="*/ 12 h 13"/>
                  <a:gd name="T8" fmla="*/ 35 w 35"/>
                  <a:gd name="T9" fmla="*/ 5 h 13"/>
                </a:gdLst>
                <a:ahLst/>
                <a:cxnLst>
                  <a:cxn ang="0">
                    <a:pos x="T0" y="T1"/>
                  </a:cxn>
                  <a:cxn ang="0">
                    <a:pos x="T2" y="T3"/>
                  </a:cxn>
                  <a:cxn ang="0">
                    <a:pos x="T4" y="T5"/>
                  </a:cxn>
                  <a:cxn ang="0">
                    <a:pos x="T6" y="T7"/>
                  </a:cxn>
                  <a:cxn ang="0">
                    <a:pos x="T8" y="T9"/>
                  </a:cxn>
                </a:cxnLst>
                <a:rect l="0" t="0" r="r" b="b"/>
                <a:pathLst>
                  <a:path w="35" h="13">
                    <a:moveTo>
                      <a:pt x="35" y="5"/>
                    </a:moveTo>
                    <a:cubicBezTo>
                      <a:pt x="35" y="2"/>
                      <a:pt x="27" y="0"/>
                      <a:pt x="17" y="0"/>
                    </a:cubicBezTo>
                    <a:cubicBezTo>
                      <a:pt x="8" y="0"/>
                      <a:pt x="0" y="3"/>
                      <a:pt x="0" y="7"/>
                    </a:cubicBezTo>
                    <a:cubicBezTo>
                      <a:pt x="0" y="10"/>
                      <a:pt x="8" y="13"/>
                      <a:pt x="17" y="12"/>
                    </a:cubicBezTo>
                    <a:cubicBezTo>
                      <a:pt x="27" y="12"/>
                      <a:pt x="35" y="9"/>
                      <a:pt x="35"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60" name="Freeform 108"/>
              <p:cNvSpPr>
                <a:spLocks/>
              </p:cNvSpPr>
              <p:nvPr/>
            </p:nvSpPr>
            <p:spPr bwMode="auto">
              <a:xfrm flipH="1">
                <a:off x="5282" y="3644"/>
                <a:ext cx="37" cy="14"/>
              </a:xfrm>
              <a:custGeom>
                <a:avLst/>
                <a:gdLst>
                  <a:gd name="T0" fmla="*/ 32 w 32"/>
                  <a:gd name="T1" fmla="*/ 5 h 12"/>
                  <a:gd name="T2" fmla="*/ 16 w 32"/>
                  <a:gd name="T3" fmla="*/ 0 h 12"/>
                  <a:gd name="T4" fmla="*/ 0 w 32"/>
                  <a:gd name="T5" fmla="*/ 7 h 12"/>
                  <a:gd name="T6" fmla="*/ 16 w 32"/>
                  <a:gd name="T7" fmla="*/ 12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4" y="0"/>
                      <a:pt x="16" y="0"/>
                    </a:cubicBezTo>
                    <a:cubicBezTo>
                      <a:pt x="7" y="0"/>
                      <a:pt x="0" y="3"/>
                      <a:pt x="0" y="7"/>
                    </a:cubicBezTo>
                    <a:cubicBezTo>
                      <a:pt x="0" y="10"/>
                      <a:pt x="7" y="12"/>
                      <a:pt x="16" y="12"/>
                    </a:cubicBezTo>
                    <a:cubicBezTo>
                      <a:pt x="24" y="11"/>
                      <a:pt x="32" y="8"/>
                      <a:pt x="32"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61" name="Freeform 109"/>
              <p:cNvSpPr>
                <a:spLocks/>
              </p:cNvSpPr>
              <p:nvPr/>
            </p:nvSpPr>
            <p:spPr bwMode="auto">
              <a:xfrm flipH="1">
                <a:off x="5189" y="3539"/>
                <a:ext cx="37" cy="15"/>
              </a:xfrm>
              <a:custGeom>
                <a:avLst/>
                <a:gdLst>
                  <a:gd name="T0" fmla="*/ 32 w 32"/>
                  <a:gd name="T1" fmla="*/ 6 h 13"/>
                  <a:gd name="T2" fmla="*/ 16 w 32"/>
                  <a:gd name="T3" fmla="*/ 1 h 13"/>
                  <a:gd name="T4" fmla="*/ 0 w 32"/>
                  <a:gd name="T5" fmla="*/ 8 h 13"/>
                  <a:gd name="T6" fmla="*/ 16 w 32"/>
                  <a:gd name="T7" fmla="*/ 13 h 13"/>
                  <a:gd name="T8" fmla="*/ 32 w 32"/>
                  <a:gd name="T9" fmla="*/ 6 h 13"/>
                </a:gdLst>
                <a:ahLst/>
                <a:cxnLst>
                  <a:cxn ang="0">
                    <a:pos x="T0" y="T1"/>
                  </a:cxn>
                  <a:cxn ang="0">
                    <a:pos x="T2" y="T3"/>
                  </a:cxn>
                  <a:cxn ang="0">
                    <a:pos x="T4" y="T5"/>
                  </a:cxn>
                  <a:cxn ang="0">
                    <a:pos x="T6" y="T7"/>
                  </a:cxn>
                  <a:cxn ang="0">
                    <a:pos x="T8" y="T9"/>
                  </a:cxn>
                </a:cxnLst>
                <a:rect l="0" t="0" r="r" b="b"/>
                <a:pathLst>
                  <a:path w="32" h="13">
                    <a:moveTo>
                      <a:pt x="32" y="6"/>
                    </a:moveTo>
                    <a:cubicBezTo>
                      <a:pt x="32" y="3"/>
                      <a:pt x="25" y="0"/>
                      <a:pt x="16" y="1"/>
                    </a:cubicBezTo>
                    <a:cubicBezTo>
                      <a:pt x="7" y="1"/>
                      <a:pt x="0" y="4"/>
                      <a:pt x="0" y="8"/>
                    </a:cubicBezTo>
                    <a:cubicBezTo>
                      <a:pt x="0" y="11"/>
                      <a:pt x="7" y="13"/>
                      <a:pt x="16" y="13"/>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62" name="Freeform 110"/>
              <p:cNvSpPr>
                <a:spLocks/>
              </p:cNvSpPr>
              <p:nvPr/>
            </p:nvSpPr>
            <p:spPr bwMode="auto">
              <a:xfrm flipH="1">
                <a:off x="4902" y="3587"/>
                <a:ext cx="40" cy="15"/>
              </a:xfrm>
              <a:custGeom>
                <a:avLst/>
                <a:gdLst>
                  <a:gd name="T0" fmla="*/ 34 w 34"/>
                  <a:gd name="T1" fmla="*/ 5 h 13"/>
                  <a:gd name="T2" fmla="*/ 17 w 34"/>
                  <a:gd name="T3" fmla="*/ 0 h 13"/>
                  <a:gd name="T4" fmla="*/ 0 w 34"/>
                  <a:gd name="T5" fmla="*/ 7 h 13"/>
                  <a:gd name="T6" fmla="*/ 17 w 34"/>
                  <a:gd name="T7" fmla="*/ 12 h 13"/>
                  <a:gd name="T8" fmla="*/ 34 w 34"/>
                  <a:gd name="T9" fmla="*/ 5 h 13"/>
                </a:gdLst>
                <a:ahLst/>
                <a:cxnLst>
                  <a:cxn ang="0">
                    <a:pos x="T0" y="T1"/>
                  </a:cxn>
                  <a:cxn ang="0">
                    <a:pos x="T2" y="T3"/>
                  </a:cxn>
                  <a:cxn ang="0">
                    <a:pos x="T4" y="T5"/>
                  </a:cxn>
                  <a:cxn ang="0">
                    <a:pos x="T6" y="T7"/>
                  </a:cxn>
                  <a:cxn ang="0">
                    <a:pos x="T8" y="T9"/>
                  </a:cxn>
                </a:cxnLst>
                <a:rect l="0" t="0" r="r" b="b"/>
                <a:pathLst>
                  <a:path w="34" h="13">
                    <a:moveTo>
                      <a:pt x="34" y="5"/>
                    </a:moveTo>
                    <a:cubicBezTo>
                      <a:pt x="34" y="2"/>
                      <a:pt x="26" y="0"/>
                      <a:pt x="17" y="0"/>
                    </a:cubicBezTo>
                    <a:cubicBezTo>
                      <a:pt x="7" y="1"/>
                      <a:pt x="0" y="4"/>
                      <a:pt x="0" y="7"/>
                    </a:cubicBezTo>
                    <a:cubicBezTo>
                      <a:pt x="0" y="10"/>
                      <a:pt x="7" y="13"/>
                      <a:pt x="17" y="12"/>
                    </a:cubicBezTo>
                    <a:cubicBezTo>
                      <a:pt x="26" y="12"/>
                      <a:pt x="34" y="9"/>
                      <a:pt x="34"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63" name="Freeform 111"/>
              <p:cNvSpPr>
                <a:spLocks/>
              </p:cNvSpPr>
              <p:nvPr/>
            </p:nvSpPr>
            <p:spPr bwMode="auto">
              <a:xfrm flipH="1">
                <a:off x="4477" y="3568"/>
                <a:ext cx="42" cy="15"/>
              </a:xfrm>
              <a:custGeom>
                <a:avLst/>
                <a:gdLst>
                  <a:gd name="T0" fmla="*/ 36 w 36"/>
                  <a:gd name="T1" fmla="*/ 5 h 13"/>
                  <a:gd name="T2" fmla="*/ 18 w 36"/>
                  <a:gd name="T3" fmla="*/ 0 h 13"/>
                  <a:gd name="T4" fmla="*/ 0 w 36"/>
                  <a:gd name="T5" fmla="*/ 7 h 13"/>
                  <a:gd name="T6" fmla="*/ 18 w 36"/>
                  <a:gd name="T7" fmla="*/ 12 h 13"/>
                  <a:gd name="T8" fmla="*/ 36 w 36"/>
                  <a:gd name="T9" fmla="*/ 5 h 13"/>
                </a:gdLst>
                <a:ahLst/>
                <a:cxnLst>
                  <a:cxn ang="0">
                    <a:pos x="T0" y="T1"/>
                  </a:cxn>
                  <a:cxn ang="0">
                    <a:pos x="T2" y="T3"/>
                  </a:cxn>
                  <a:cxn ang="0">
                    <a:pos x="T4" y="T5"/>
                  </a:cxn>
                  <a:cxn ang="0">
                    <a:pos x="T6" y="T7"/>
                  </a:cxn>
                  <a:cxn ang="0">
                    <a:pos x="T8" y="T9"/>
                  </a:cxn>
                </a:cxnLst>
                <a:rect l="0" t="0" r="r" b="b"/>
                <a:pathLst>
                  <a:path w="36" h="13">
                    <a:moveTo>
                      <a:pt x="36" y="5"/>
                    </a:moveTo>
                    <a:cubicBezTo>
                      <a:pt x="36" y="2"/>
                      <a:pt x="28" y="0"/>
                      <a:pt x="18" y="0"/>
                    </a:cubicBezTo>
                    <a:cubicBezTo>
                      <a:pt x="8" y="1"/>
                      <a:pt x="0" y="4"/>
                      <a:pt x="0" y="7"/>
                    </a:cubicBezTo>
                    <a:cubicBezTo>
                      <a:pt x="0" y="10"/>
                      <a:pt x="8" y="13"/>
                      <a:pt x="18" y="12"/>
                    </a:cubicBezTo>
                    <a:cubicBezTo>
                      <a:pt x="28" y="12"/>
                      <a:pt x="36" y="9"/>
                      <a:pt x="36"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64" name="Freeform 112"/>
              <p:cNvSpPr>
                <a:spLocks/>
              </p:cNvSpPr>
              <p:nvPr/>
            </p:nvSpPr>
            <p:spPr bwMode="auto">
              <a:xfrm flipH="1">
                <a:off x="465" y="3463"/>
                <a:ext cx="65" cy="19"/>
              </a:xfrm>
              <a:custGeom>
                <a:avLst/>
                <a:gdLst>
                  <a:gd name="T0" fmla="*/ 56 w 56"/>
                  <a:gd name="T1" fmla="*/ 7 h 17"/>
                  <a:gd name="T2" fmla="*/ 28 w 56"/>
                  <a:gd name="T3" fmla="*/ 1 h 17"/>
                  <a:gd name="T4" fmla="*/ 0 w 56"/>
                  <a:gd name="T5" fmla="*/ 10 h 17"/>
                  <a:gd name="T6" fmla="*/ 28 w 56"/>
                  <a:gd name="T7" fmla="*/ 16 h 17"/>
                  <a:gd name="T8" fmla="*/ 56 w 56"/>
                  <a:gd name="T9" fmla="*/ 7 h 17"/>
                </a:gdLst>
                <a:ahLst/>
                <a:cxnLst>
                  <a:cxn ang="0">
                    <a:pos x="T0" y="T1"/>
                  </a:cxn>
                  <a:cxn ang="0">
                    <a:pos x="T2" y="T3"/>
                  </a:cxn>
                  <a:cxn ang="0">
                    <a:pos x="T4" y="T5"/>
                  </a:cxn>
                  <a:cxn ang="0">
                    <a:pos x="T6" y="T7"/>
                  </a:cxn>
                  <a:cxn ang="0">
                    <a:pos x="T8" y="T9"/>
                  </a:cxn>
                </a:cxnLst>
                <a:rect l="0" t="0" r="r" b="b"/>
                <a:pathLst>
                  <a:path w="56" h="17">
                    <a:moveTo>
                      <a:pt x="56" y="7"/>
                    </a:moveTo>
                    <a:cubicBezTo>
                      <a:pt x="56" y="3"/>
                      <a:pt x="43" y="0"/>
                      <a:pt x="28" y="1"/>
                    </a:cubicBezTo>
                    <a:cubicBezTo>
                      <a:pt x="12" y="1"/>
                      <a:pt x="0" y="5"/>
                      <a:pt x="0" y="10"/>
                    </a:cubicBezTo>
                    <a:cubicBezTo>
                      <a:pt x="0" y="14"/>
                      <a:pt x="12" y="17"/>
                      <a:pt x="28" y="16"/>
                    </a:cubicBezTo>
                    <a:cubicBezTo>
                      <a:pt x="43" y="15"/>
                      <a:pt x="56" y="11"/>
                      <a:pt x="5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65" name="Freeform 113"/>
              <p:cNvSpPr>
                <a:spLocks/>
              </p:cNvSpPr>
              <p:nvPr/>
            </p:nvSpPr>
            <p:spPr bwMode="auto">
              <a:xfrm flipH="1">
                <a:off x="1916" y="3485"/>
                <a:ext cx="55" cy="18"/>
              </a:xfrm>
              <a:custGeom>
                <a:avLst/>
                <a:gdLst>
                  <a:gd name="T0" fmla="*/ 48 w 48"/>
                  <a:gd name="T1" fmla="*/ 7 h 16"/>
                  <a:gd name="T2" fmla="*/ 24 w 48"/>
                  <a:gd name="T3" fmla="*/ 1 h 16"/>
                  <a:gd name="T4" fmla="*/ 0 w 48"/>
                  <a:gd name="T5" fmla="*/ 9 h 16"/>
                  <a:gd name="T6" fmla="*/ 24 w 48"/>
                  <a:gd name="T7" fmla="*/ 15 h 16"/>
                  <a:gd name="T8" fmla="*/ 48 w 48"/>
                  <a:gd name="T9" fmla="*/ 7 h 16"/>
                </a:gdLst>
                <a:ahLst/>
                <a:cxnLst>
                  <a:cxn ang="0">
                    <a:pos x="T0" y="T1"/>
                  </a:cxn>
                  <a:cxn ang="0">
                    <a:pos x="T2" y="T3"/>
                  </a:cxn>
                  <a:cxn ang="0">
                    <a:pos x="T4" y="T5"/>
                  </a:cxn>
                  <a:cxn ang="0">
                    <a:pos x="T6" y="T7"/>
                  </a:cxn>
                  <a:cxn ang="0">
                    <a:pos x="T8" y="T9"/>
                  </a:cxn>
                </a:cxnLst>
                <a:rect l="0" t="0" r="r" b="b"/>
                <a:pathLst>
                  <a:path w="48" h="16">
                    <a:moveTo>
                      <a:pt x="48" y="7"/>
                    </a:moveTo>
                    <a:cubicBezTo>
                      <a:pt x="48" y="3"/>
                      <a:pt x="37" y="0"/>
                      <a:pt x="24" y="1"/>
                    </a:cubicBezTo>
                    <a:cubicBezTo>
                      <a:pt x="11" y="1"/>
                      <a:pt x="0" y="5"/>
                      <a:pt x="0" y="9"/>
                    </a:cubicBezTo>
                    <a:cubicBezTo>
                      <a:pt x="0" y="13"/>
                      <a:pt x="11" y="16"/>
                      <a:pt x="24" y="15"/>
                    </a:cubicBezTo>
                    <a:cubicBezTo>
                      <a:pt x="37" y="14"/>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66" name="Freeform 114"/>
              <p:cNvSpPr>
                <a:spLocks/>
              </p:cNvSpPr>
              <p:nvPr/>
            </p:nvSpPr>
            <p:spPr bwMode="auto">
              <a:xfrm flipH="1">
                <a:off x="3322" y="3635"/>
                <a:ext cx="46" cy="16"/>
              </a:xfrm>
              <a:custGeom>
                <a:avLst/>
                <a:gdLst>
                  <a:gd name="T0" fmla="*/ 40 w 40"/>
                  <a:gd name="T1" fmla="*/ 6 h 14"/>
                  <a:gd name="T2" fmla="*/ 20 w 40"/>
                  <a:gd name="T3" fmla="*/ 1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1"/>
                    </a:cubicBezTo>
                    <a:cubicBezTo>
                      <a:pt x="9" y="1"/>
                      <a:pt x="0" y="4"/>
                      <a:pt x="0" y="8"/>
                    </a:cubicBezTo>
                    <a:cubicBezTo>
                      <a:pt x="0" y="12"/>
                      <a:pt x="9" y="14"/>
                      <a:pt x="20" y="14"/>
                    </a:cubicBezTo>
                    <a:cubicBezTo>
                      <a:pt x="31" y="13"/>
                      <a:pt x="40" y="10"/>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67" name="Freeform 115"/>
              <p:cNvSpPr>
                <a:spLocks/>
              </p:cNvSpPr>
              <p:nvPr/>
            </p:nvSpPr>
            <p:spPr bwMode="auto">
              <a:xfrm flipH="1">
                <a:off x="5071" y="3808"/>
                <a:ext cx="38" cy="15"/>
              </a:xfrm>
              <a:custGeom>
                <a:avLst/>
                <a:gdLst>
                  <a:gd name="T0" fmla="*/ 33 w 33"/>
                  <a:gd name="T1" fmla="*/ 6 h 13"/>
                  <a:gd name="T2" fmla="*/ 16 w 33"/>
                  <a:gd name="T3" fmla="*/ 0 h 13"/>
                  <a:gd name="T4" fmla="*/ 0 w 33"/>
                  <a:gd name="T5" fmla="*/ 7 h 13"/>
                  <a:gd name="T6" fmla="*/ 16 w 33"/>
                  <a:gd name="T7" fmla="*/ 12 h 13"/>
                  <a:gd name="T8" fmla="*/ 33 w 33"/>
                  <a:gd name="T9" fmla="*/ 6 h 13"/>
                </a:gdLst>
                <a:ahLst/>
                <a:cxnLst>
                  <a:cxn ang="0">
                    <a:pos x="T0" y="T1"/>
                  </a:cxn>
                  <a:cxn ang="0">
                    <a:pos x="T2" y="T3"/>
                  </a:cxn>
                  <a:cxn ang="0">
                    <a:pos x="T4" y="T5"/>
                  </a:cxn>
                  <a:cxn ang="0">
                    <a:pos x="T6" y="T7"/>
                  </a:cxn>
                  <a:cxn ang="0">
                    <a:pos x="T8" y="T9"/>
                  </a:cxn>
                </a:cxnLst>
                <a:rect l="0" t="0" r="r" b="b"/>
                <a:pathLst>
                  <a:path w="33" h="13">
                    <a:moveTo>
                      <a:pt x="33" y="6"/>
                    </a:moveTo>
                    <a:cubicBezTo>
                      <a:pt x="33" y="2"/>
                      <a:pt x="25" y="0"/>
                      <a:pt x="16" y="0"/>
                    </a:cubicBezTo>
                    <a:cubicBezTo>
                      <a:pt x="7" y="1"/>
                      <a:pt x="0" y="4"/>
                      <a:pt x="0" y="7"/>
                    </a:cubicBezTo>
                    <a:cubicBezTo>
                      <a:pt x="0" y="10"/>
                      <a:pt x="7" y="13"/>
                      <a:pt x="16" y="12"/>
                    </a:cubicBezTo>
                    <a:cubicBezTo>
                      <a:pt x="25" y="12"/>
                      <a:pt x="33" y="9"/>
                      <a:pt x="33"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68" name="Freeform 116"/>
              <p:cNvSpPr>
                <a:spLocks/>
              </p:cNvSpPr>
              <p:nvPr/>
            </p:nvSpPr>
            <p:spPr bwMode="auto">
              <a:xfrm flipH="1">
                <a:off x="4296" y="3835"/>
                <a:ext cx="42"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2"/>
                      <a:pt x="28" y="0"/>
                      <a:pt x="18" y="0"/>
                    </a:cubicBezTo>
                    <a:cubicBezTo>
                      <a:pt x="8" y="0"/>
                      <a:pt x="0" y="3"/>
                      <a:pt x="0" y="7"/>
                    </a:cubicBezTo>
                    <a:cubicBezTo>
                      <a:pt x="0" y="10"/>
                      <a:pt x="8" y="13"/>
                      <a:pt x="18" y="13"/>
                    </a:cubicBezTo>
                    <a:cubicBezTo>
                      <a:pt x="28" y="12"/>
                      <a:pt x="36" y="9"/>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69" name="Freeform 117"/>
              <p:cNvSpPr>
                <a:spLocks/>
              </p:cNvSpPr>
              <p:nvPr/>
            </p:nvSpPr>
            <p:spPr bwMode="auto">
              <a:xfrm flipH="1">
                <a:off x="4788" y="3863"/>
                <a:ext cx="39" cy="15"/>
              </a:xfrm>
              <a:custGeom>
                <a:avLst/>
                <a:gdLst>
                  <a:gd name="T0" fmla="*/ 34 w 34"/>
                  <a:gd name="T1" fmla="*/ 6 h 13"/>
                  <a:gd name="T2" fmla="*/ 17 w 34"/>
                  <a:gd name="T3" fmla="*/ 1 h 13"/>
                  <a:gd name="T4" fmla="*/ 0 w 34"/>
                  <a:gd name="T5" fmla="*/ 7 h 13"/>
                  <a:gd name="T6" fmla="*/ 17 w 34"/>
                  <a:gd name="T7" fmla="*/ 13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3"/>
                      <a:pt x="26" y="0"/>
                      <a:pt x="17" y="1"/>
                    </a:cubicBezTo>
                    <a:cubicBezTo>
                      <a:pt x="7" y="1"/>
                      <a:pt x="0" y="4"/>
                      <a:pt x="0" y="7"/>
                    </a:cubicBezTo>
                    <a:cubicBezTo>
                      <a:pt x="0" y="10"/>
                      <a:pt x="7" y="13"/>
                      <a:pt x="17" y="13"/>
                    </a:cubicBezTo>
                    <a:cubicBezTo>
                      <a:pt x="26" y="12"/>
                      <a:pt x="34" y="10"/>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70" name="Freeform 118"/>
              <p:cNvSpPr>
                <a:spLocks/>
              </p:cNvSpPr>
              <p:nvPr/>
            </p:nvSpPr>
            <p:spPr bwMode="auto">
              <a:xfrm flipH="1">
                <a:off x="5279" y="3923"/>
                <a:ext cx="37" cy="14"/>
              </a:xfrm>
              <a:custGeom>
                <a:avLst/>
                <a:gdLst>
                  <a:gd name="T0" fmla="*/ 32 w 32"/>
                  <a:gd name="T1" fmla="*/ 6 h 12"/>
                  <a:gd name="T2" fmla="*/ 16 w 32"/>
                  <a:gd name="T3" fmla="*/ 0 h 12"/>
                  <a:gd name="T4" fmla="*/ 0 w 32"/>
                  <a:gd name="T5" fmla="*/ 7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8" y="0"/>
                      <a:pt x="0" y="3"/>
                      <a:pt x="0" y="7"/>
                    </a:cubicBezTo>
                    <a:cubicBezTo>
                      <a:pt x="0" y="10"/>
                      <a:pt x="8" y="12"/>
                      <a:pt x="16" y="12"/>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71" name="Freeform 119"/>
              <p:cNvSpPr>
                <a:spLocks/>
              </p:cNvSpPr>
              <p:nvPr/>
            </p:nvSpPr>
            <p:spPr bwMode="auto">
              <a:xfrm flipH="1">
                <a:off x="5533" y="3750"/>
                <a:ext cx="36" cy="14"/>
              </a:xfrm>
              <a:custGeom>
                <a:avLst/>
                <a:gdLst>
                  <a:gd name="T0" fmla="*/ 31 w 31"/>
                  <a:gd name="T1" fmla="*/ 5 h 12"/>
                  <a:gd name="T2" fmla="*/ 15 w 31"/>
                  <a:gd name="T3" fmla="*/ 0 h 12"/>
                  <a:gd name="T4" fmla="*/ 0 w 31"/>
                  <a:gd name="T5" fmla="*/ 6 h 12"/>
                  <a:gd name="T6" fmla="*/ 15 w 31"/>
                  <a:gd name="T7" fmla="*/ 12 h 12"/>
                  <a:gd name="T8" fmla="*/ 31 w 31"/>
                  <a:gd name="T9" fmla="*/ 5 h 12"/>
                </a:gdLst>
                <a:ahLst/>
                <a:cxnLst>
                  <a:cxn ang="0">
                    <a:pos x="T0" y="T1"/>
                  </a:cxn>
                  <a:cxn ang="0">
                    <a:pos x="T2" y="T3"/>
                  </a:cxn>
                  <a:cxn ang="0">
                    <a:pos x="T4" y="T5"/>
                  </a:cxn>
                  <a:cxn ang="0">
                    <a:pos x="T6" y="T7"/>
                  </a:cxn>
                  <a:cxn ang="0">
                    <a:pos x="T8" y="T9"/>
                  </a:cxn>
                </a:cxnLst>
                <a:rect l="0" t="0" r="r" b="b"/>
                <a:pathLst>
                  <a:path w="31" h="12">
                    <a:moveTo>
                      <a:pt x="31" y="5"/>
                    </a:moveTo>
                    <a:cubicBezTo>
                      <a:pt x="31" y="2"/>
                      <a:pt x="24" y="0"/>
                      <a:pt x="15" y="0"/>
                    </a:cubicBezTo>
                    <a:cubicBezTo>
                      <a:pt x="6" y="0"/>
                      <a:pt x="0" y="3"/>
                      <a:pt x="0" y="6"/>
                    </a:cubicBezTo>
                    <a:cubicBezTo>
                      <a:pt x="0" y="9"/>
                      <a:pt x="6" y="12"/>
                      <a:pt x="15" y="12"/>
                    </a:cubicBezTo>
                    <a:cubicBezTo>
                      <a:pt x="24" y="11"/>
                      <a:pt x="31" y="8"/>
                      <a:pt x="31"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72" name="Freeform 120"/>
              <p:cNvSpPr>
                <a:spLocks/>
              </p:cNvSpPr>
              <p:nvPr/>
            </p:nvSpPr>
            <p:spPr bwMode="auto">
              <a:xfrm flipH="1">
                <a:off x="3808" y="3809"/>
                <a:ext cx="45" cy="15"/>
              </a:xfrm>
              <a:custGeom>
                <a:avLst/>
                <a:gdLst>
                  <a:gd name="T0" fmla="*/ 39 w 39"/>
                  <a:gd name="T1" fmla="*/ 6 h 13"/>
                  <a:gd name="T2" fmla="*/ 20 w 39"/>
                  <a:gd name="T3" fmla="*/ 0 h 13"/>
                  <a:gd name="T4" fmla="*/ 0 w 39"/>
                  <a:gd name="T5" fmla="*/ 7 h 13"/>
                  <a:gd name="T6" fmla="*/ 20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2"/>
                      <a:pt x="30" y="0"/>
                      <a:pt x="20" y="0"/>
                    </a:cubicBezTo>
                    <a:cubicBezTo>
                      <a:pt x="9" y="1"/>
                      <a:pt x="0" y="4"/>
                      <a:pt x="0" y="7"/>
                    </a:cubicBezTo>
                    <a:cubicBezTo>
                      <a:pt x="0" y="11"/>
                      <a:pt x="9" y="13"/>
                      <a:pt x="20" y="13"/>
                    </a:cubicBezTo>
                    <a:cubicBezTo>
                      <a:pt x="30" y="13"/>
                      <a:pt x="39" y="10"/>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73" name="Freeform 121"/>
              <p:cNvSpPr>
                <a:spLocks/>
              </p:cNvSpPr>
              <p:nvPr/>
            </p:nvSpPr>
            <p:spPr bwMode="auto">
              <a:xfrm flipH="1">
                <a:off x="4137" y="3874"/>
                <a:ext cx="43" cy="17"/>
              </a:xfrm>
              <a:custGeom>
                <a:avLst/>
                <a:gdLst>
                  <a:gd name="T0" fmla="*/ 37 w 37"/>
                  <a:gd name="T1" fmla="*/ 6 h 14"/>
                  <a:gd name="T2" fmla="*/ 18 w 37"/>
                  <a:gd name="T3" fmla="*/ 1 h 14"/>
                  <a:gd name="T4" fmla="*/ 0 w 37"/>
                  <a:gd name="T5" fmla="*/ 7 h 14"/>
                  <a:gd name="T6" fmla="*/ 18 w 37"/>
                  <a:gd name="T7" fmla="*/ 13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8" y="1"/>
                    </a:cubicBezTo>
                    <a:cubicBezTo>
                      <a:pt x="8" y="1"/>
                      <a:pt x="0" y="4"/>
                      <a:pt x="0" y="7"/>
                    </a:cubicBezTo>
                    <a:cubicBezTo>
                      <a:pt x="0" y="11"/>
                      <a:pt x="8" y="14"/>
                      <a:pt x="18" y="13"/>
                    </a:cubicBezTo>
                    <a:cubicBezTo>
                      <a:pt x="29" y="13"/>
                      <a:pt x="37" y="10"/>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74" name="Freeform 122"/>
              <p:cNvSpPr>
                <a:spLocks/>
              </p:cNvSpPr>
              <p:nvPr/>
            </p:nvSpPr>
            <p:spPr bwMode="auto">
              <a:xfrm flipH="1">
                <a:off x="4296" y="3921"/>
                <a:ext cx="42" cy="15"/>
              </a:xfrm>
              <a:custGeom>
                <a:avLst/>
                <a:gdLst>
                  <a:gd name="T0" fmla="*/ 36 w 36"/>
                  <a:gd name="T1" fmla="*/ 6 h 13"/>
                  <a:gd name="T2" fmla="*/ 18 w 36"/>
                  <a:gd name="T3" fmla="*/ 0 h 13"/>
                  <a:gd name="T4" fmla="*/ 0 w 36"/>
                  <a:gd name="T5" fmla="*/ 7 h 13"/>
                  <a:gd name="T6" fmla="*/ 18 w 36"/>
                  <a:gd name="T7" fmla="*/ 12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2"/>
                      <a:pt x="28" y="0"/>
                      <a:pt x="18" y="0"/>
                    </a:cubicBezTo>
                    <a:cubicBezTo>
                      <a:pt x="8" y="0"/>
                      <a:pt x="0" y="3"/>
                      <a:pt x="0" y="7"/>
                    </a:cubicBezTo>
                    <a:cubicBezTo>
                      <a:pt x="0" y="10"/>
                      <a:pt x="8" y="13"/>
                      <a:pt x="18" y="12"/>
                    </a:cubicBezTo>
                    <a:cubicBezTo>
                      <a:pt x="28" y="12"/>
                      <a:pt x="36" y="9"/>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75" name="Freeform 123"/>
              <p:cNvSpPr>
                <a:spLocks/>
              </p:cNvSpPr>
              <p:nvPr/>
            </p:nvSpPr>
            <p:spPr bwMode="auto">
              <a:xfrm flipH="1">
                <a:off x="4549" y="4002"/>
                <a:ext cx="41" cy="14"/>
              </a:xfrm>
              <a:custGeom>
                <a:avLst/>
                <a:gdLst>
                  <a:gd name="T0" fmla="*/ 36 w 36"/>
                  <a:gd name="T1" fmla="*/ 6 h 12"/>
                  <a:gd name="T2" fmla="*/ 18 w 36"/>
                  <a:gd name="T3" fmla="*/ 0 h 12"/>
                  <a:gd name="T4" fmla="*/ 0 w 36"/>
                  <a:gd name="T5" fmla="*/ 6 h 12"/>
                  <a:gd name="T6" fmla="*/ 18 w 36"/>
                  <a:gd name="T7" fmla="*/ 12 h 12"/>
                  <a:gd name="T8" fmla="*/ 36 w 36"/>
                  <a:gd name="T9" fmla="*/ 6 h 12"/>
                </a:gdLst>
                <a:ahLst/>
                <a:cxnLst>
                  <a:cxn ang="0">
                    <a:pos x="T0" y="T1"/>
                  </a:cxn>
                  <a:cxn ang="0">
                    <a:pos x="T2" y="T3"/>
                  </a:cxn>
                  <a:cxn ang="0">
                    <a:pos x="T4" y="T5"/>
                  </a:cxn>
                  <a:cxn ang="0">
                    <a:pos x="T6" y="T7"/>
                  </a:cxn>
                  <a:cxn ang="0">
                    <a:pos x="T8" y="T9"/>
                  </a:cxn>
                </a:cxnLst>
                <a:rect l="0" t="0" r="r" b="b"/>
                <a:pathLst>
                  <a:path w="36" h="12">
                    <a:moveTo>
                      <a:pt x="36" y="6"/>
                    </a:moveTo>
                    <a:cubicBezTo>
                      <a:pt x="36" y="2"/>
                      <a:pt x="28" y="0"/>
                      <a:pt x="18" y="0"/>
                    </a:cubicBezTo>
                    <a:cubicBezTo>
                      <a:pt x="8" y="0"/>
                      <a:pt x="0" y="3"/>
                      <a:pt x="0" y="6"/>
                    </a:cubicBezTo>
                    <a:cubicBezTo>
                      <a:pt x="0" y="10"/>
                      <a:pt x="8" y="12"/>
                      <a:pt x="18" y="12"/>
                    </a:cubicBezTo>
                    <a:cubicBezTo>
                      <a:pt x="28" y="12"/>
                      <a:pt x="36" y="9"/>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76" name="Freeform 124"/>
              <p:cNvSpPr>
                <a:spLocks/>
              </p:cNvSpPr>
              <p:nvPr/>
            </p:nvSpPr>
            <p:spPr bwMode="auto">
              <a:xfrm flipH="1">
                <a:off x="5305" y="4050"/>
                <a:ext cx="37" cy="13"/>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4" y="0"/>
                      <a:pt x="16" y="0"/>
                    </a:cubicBezTo>
                    <a:cubicBezTo>
                      <a:pt x="7" y="0"/>
                      <a:pt x="0" y="3"/>
                      <a:pt x="0" y="6"/>
                    </a:cubicBezTo>
                    <a:cubicBezTo>
                      <a:pt x="0" y="9"/>
                      <a:pt x="7" y="12"/>
                      <a:pt x="16" y="12"/>
                    </a:cubicBezTo>
                    <a:cubicBezTo>
                      <a:pt x="24"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77" name="Freeform 125"/>
              <p:cNvSpPr>
                <a:spLocks/>
              </p:cNvSpPr>
              <p:nvPr/>
            </p:nvSpPr>
            <p:spPr bwMode="auto">
              <a:xfrm flipH="1">
                <a:off x="4805" y="4110"/>
                <a:ext cx="40" cy="13"/>
              </a:xfrm>
              <a:custGeom>
                <a:avLst/>
                <a:gdLst>
                  <a:gd name="T0" fmla="*/ 34 w 34"/>
                  <a:gd name="T1" fmla="*/ 5 h 12"/>
                  <a:gd name="T2" fmla="*/ 17 w 34"/>
                  <a:gd name="T3" fmla="*/ 0 h 12"/>
                  <a:gd name="T4" fmla="*/ 0 w 34"/>
                  <a:gd name="T5" fmla="*/ 6 h 12"/>
                  <a:gd name="T6" fmla="*/ 17 w 34"/>
                  <a:gd name="T7" fmla="*/ 12 h 12"/>
                  <a:gd name="T8" fmla="*/ 34 w 34"/>
                  <a:gd name="T9" fmla="*/ 5 h 12"/>
                </a:gdLst>
                <a:ahLst/>
                <a:cxnLst>
                  <a:cxn ang="0">
                    <a:pos x="T0" y="T1"/>
                  </a:cxn>
                  <a:cxn ang="0">
                    <a:pos x="T2" y="T3"/>
                  </a:cxn>
                  <a:cxn ang="0">
                    <a:pos x="T4" y="T5"/>
                  </a:cxn>
                  <a:cxn ang="0">
                    <a:pos x="T6" y="T7"/>
                  </a:cxn>
                  <a:cxn ang="0">
                    <a:pos x="T8" y="T9"/>
                  </a:cxn>
                </a:cxnLst>
                <a:rect l="0" t="0" r="r" b="b"/>
                <a:pathLst>
                  <a:path w="34" h="12">
                    <a:moveTo>
                      <a:pt x="34" y="5"/>
                    </a:moveTo>
                    <a:cubicBezTo>
                      <a:pt x="34" y="2"/>
                      <a:pt x="27" y="0"/>
                      <a:pt x="17" y="0"/>
                    </a:cubicBezTo>
                    <a:cubicBezTo>
                      <a:pt x="8" y="0"/>
                      <a:pt x="0" y="3"/>
                      <a:pt x="0" y="6"/>
                    </a:cubicBezTo>
                    <a:cubicBezTo>
                      <a:pt x="0" y="9"/>
                      <a:pt x="8" y="12"/>
                      <a:pt x="17" y="12"/>
                    </a:cubicBezTo>
                    <a:cubicBezTo>
                      <a:pt x="27" y="12"/>
                      <a:pt x="34" y="9"/>
                      <a:pt x="34"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78" name="Freeform 126"/>
              <p:cNvSpPr>
                <a:spLocks/>
              </p:cNvSpPr>
              <p:nvPr/>
            </p:nvSpPr>
            <p:spPr bwMode="auto">
              <a:xfrm flipH="1">
                <a:off x="4348" y="4150"/>
                <a:ext cx="41"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3"/>
                      <a:pt x="28" y="0"/>
                      <a:pt x="18" y="0"/>
                    </a:cubicBezTo>
                    <a:cubicBezTo>
                      <a:pt x="8" y="0"/>
                      <a:pt x="0" y="3"/>
                      <a:pt x="0" y="7"/>
                    </a:cubicBezTo>
                    <a:cubicBezTo>
                      <a:pt x="0" y="10"/>
                      <a:pt x="8" y="13"/>
                      <a:pt x="18" y="13"/>
                    </a:cubicBezTo>
                    <a:cubicBezTo>
                      <a:pt x="28" y="12"/>
                      <a:pt x="36" y="10"/>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79" name="Oval 127"/>
              <p:cNvSpPr>
                <a:spLocks noChangeArrowheads="1"/>
              </p:cNvSpPr>
              <p:nvPr/>
            </p:nvSpPr>
            <p:spPr bwMode="auto">
              <a:xfrm flipH="1">
                <a:off x="5282" y="4215"/>
                <a:ext cx="37" cy="13"/>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80" name="Freeform 128"/>
              <p:cNvSpPr>
                <a:spLocks/>
              </p:cNvSpPr>
              <p:nvPr/>
            </p:nvSpPr>
            <p:spPr bwMode="auto">
              <a:xfrm flipH="1">
                <a:off x="5623" y="4201"/>
                <a:ext cx="34" cy="14"/>
              </a:xfrm>
              <a:custGeom>
                <a:avLst/>
                <a:gdLst>
                  <a:gd name="T0" fmla="*/ 30 w 30"/>
                  <a:gd name="T1" fmla="*/ 6 h 12"/>
                  <a:gd name="T2" fmla="*/ 15 w 30"/>
                  <a:gd name="T3" fmla="*/ 0 h 12"/>
                  <a:gd name="T4" fmla="*/ 0 w 30"/>
                  <a:gd name="T5" fmla="*/ 6 h 12"/>
                  <a:gd name="T6" fmla="*/ 15 w 30"/>
                  <a:gd name="T7" fmla="*/ 11 h 12"/>
                  <a:gd name="T8" fmla="*/ 30 w 30"/>
                  <a:gd name="T9" fmla="*/ 6 h 12"/>
                </a:gdLst>
                <a:ahLst/>
                <a:cxnLst>
                  <a:cxn ang="0">
                    <a:pos x="T0" y="T1"/>
                  </a:cxn>
                  <a:cxn ang="0">
                    <a:pos x="T2" y="T3"/>
                  </a:cxn>
                  <a:cxn ang="0">
                    <a:pos x="T4" y="T5"/>
                  </a:cxn>
                  <a:cxn ang="0">
                    <a:pos x="T6" y="T7"/>
                  </a:cxn>
                  <a:cxn ang="0">
                    <a:pos x="T8" y="T9"/>
                  </a:cxn>
                </a:cxnLst>
                <a:rect l="0" t="0" r="r" b="b"/>
                <a:pathLst>
                  <a:path w="30" h="12">
                    <a:moveTo>
                      <a:pt x="30" y="6"/>
                    </a:moveTo>
                    <a:cubicBezTo>
                      <a:pt x="30" y="2"/>
                      <a:pt x="24" y="0"/>
                      <a:pt x="15" y="0"/>
                    </a:cubicBezTo>
                    <a:cubicBezTo>
                      <a:pt x="7" y="0"/>
                      <a:pt x="0" y="3"/>
                      <a:pt x="0" y="6"/>
                    </a:cubicBezTo>
                    <a:cubicBezTo>
                      <a:pt x="0" y="9"/>
                      <a:pt x="7" y="12"/>
                      <a:pt x="15" y="11"/>
                    </a:cubicBezTo>
                    <a:cubicBezTo>
                      <a:pt x="24" y="11"/>
                      <a:pt x="30" y="9"/>
                      <a:pt x="3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81" name="Oval 129"/>
              <p:cNvSpPr>
                <a:spLocks noChangeArrowheads="1"/>
              </p:cNvSpPr>
              <p:nvPr/>
            </p:nvSpPr>
            <p:spPr bwMode="auto">
              <a:xfrm flipH="1">
                <a:off x="4999" y="4263"/>
                <a:ext cx="38" cy="14"/>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82" name="Oval 130"/>
              <p:cNvSpPr>
                <a:spLocks noChangeArrowheads="1"/>
              </p:cNvSpPr>
              <p:nvPr/>
            </p:nvSpPr>
            <p:spPr bwMode="auto">
              <a:xfrm flipH="1">
                <a:off x="4554" y="4279"/>
                <a:ext cx="41" cy="14"/>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83" name="Freeform 131"/>
              <p:cNvSpPr>
                <a:spLocks/>
              </p:cNvSpPr>
              <p:nvPr/>
            </p:nvSpPr>
            <p:spPr bwMode="auto">
              <a:xfrm flipH="1">
                <a:off x="3697" y="4265"/>
                <a:ext cx="45" cy="15"/>
              </a:xfrm>
              <a:custGeom>
                <a:avLst/>
                <a:gdLst>
                  <a:gd name="T0" fmla="*/ 39 w 39"/>
                  <a:gd name="T1" fmla="*/ 6 h 13"/>
                  <a:gd name="T2" fmla="*/ 20 w 39"/>
                  <a:gd name="T3" fmla="*/ 0 h 13"/>
                  <a:gd name="T4" fmla="*/ 0 w 39"/>
                  <a:gd name="T5" fmla="*/ 7 h 13"/>
                  <a:gd name="T6" fmla="*/ 20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3"/>
                      <a:pt x="30" y="0"/>
                      <a:pt x="20" y="0"/>
                    </a:cubicBezTo>
                    <a:cubicBezTo>
                      <a:pt x="9" y="0"/>
                      <a:pt x="0" y="3"/>
                      <a:pt x="0" y="7"/>
                    </a:cubicBezTo>
                    <a:cubicBezTo>
                      <a:pt x="0" y="10"/>
                      <a:pt x="9" y="13"/>
                      <a:pt x="20" y="13"/>
                    </a:cubicBezTo>
                    <a:cubicBezTo>
                      <a:pt x="30" y="13"/>
                      <a:pt x="39" y="10"/>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84" name="Oval 132"/>
              <p:cNvSpPr>
                <a:spLocks noChangeArrowheads="1"/>
              </p:cNvSpPr>
              <p:nvPr/>
            </p:nvSpPr>
            <p:spPr bwMode="auto">
              <a:xfrm flipH="1">
                <a:off x="3525" y="4231"/>
                <a:ext cx="46" cy="15"/>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85" name="Freeform 133"/>
              <p:cNvSpPr>
                <a:spLocks/>
              </p:cNvSpPr>
              <p:nvPr/>
            </p:nvSpPr>
            <p:spPr bwMode="auto">
              <a:xfrm flipH="1">
                <a:off x="3611" y="4160"/>
                <a:ext cx="45" cy="16"/>
              </a:xfrm>
              <a:custGeom>
                <a:avLst/>
                <a:gdLst>
                  <a:gd name="T0" fmla="*/ 39 w 39"/>
                  <a:gd name="T1" fmla="*/ 7 h 14"/>
                  <a:gd name="T2" fmla="*/ 19 w 39"/>
                  <a:gd name="T3" fmla="*/ 1 h 14"/>
                  <a:gd name="T4" fmla="*/ 0 w 39"/>
                  <a:gd name="T5" fmla="*/ 7 h 14"/>
                  <a:gd name="T6" fmla="*/ 19 w 39"/>
                  <a:gd name="T7" fmla="*/ 14 h 14"/>
                  <a:gd name="T8" fmla="*/ 39 w 39"/>
                  <a:gd name="T9" fmla="*/ 7 h 14"/>
                </a:gdLst>
                <a:ahLst/>
                <a:cxnLst>
                  <a:cxn ang="0">
                    <a:pos x="T0" y="T1"/>
                  </a:cxn>
                  <a:cxn ang="0">
                    <a:pos x="T2" y="T3"/>
                  </a:cxn>
                  <a:cxn ang="0">
                    <a:pos x="T4" y="T5"/>
                  </a:cxn>
                  <a:cxn ang="0">
                    <a:pos x="T6" y="T7"/>
                  </a:cxn>
                  <a:cxn ang="0">
                    <a:pos x="T8" y="T9"/>
                  </a:cxn>
                </a:cxnLst>
                <a:rect l="0" t="0" r="r" b="b"/>
                <a:pathLst>
                  <a:path w="39" h="14">
                    <a:moveTo>
                      <a:pt x="39" y="7"/>
                    </a:moveTo>
                    <a:cubicBezTo>
                      <a:pt x="39" y="3"/>
                      <a:pt x="30" y="0"/>
                      <a:pt x="19" y="1"/>
                    </a:cubicBezTo>
                    <a:cubicBezTo>
                      <a:pt x="8" y="1"/>
                      <a:pt x="0" y="4"/>
                      <a:pt x="0" y="7"/>
                    </a:cubicBezTo>
                    <a:cubicBezTo>
                      <a:pt x="0" y="11"/>
                      <a:pt x="8" y="14"/>
                      <a:pt x="19" y="14"/>
                    </a:cubicBezTo>
                    <a:cubicBezTo>
                      <a:pt x="30" y="13"/>
                      <a:pt x="39" y="10"/>
                      <a:pt x="39"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86" name="Freeform 134"/>
              <p:cNvSpPr>
                <a:spLocks/>
              </p:cNvSpPr>
              <p:nvPr/>
            </p:nvSpPr>
            <p:spPr bwMode="auto">
              <a:xfrm flipH="1">
                <a:off x="3381" y="4128"/>
                <a:ext cx="46" cy="15"/>
              </a:xfrm>
              <a:custGeom>
                <a:avLst/>
                <a:gdLst>
                  <a:gd name="T0" fmla="*/ 40 w 40"/>
                  <a:gd name="T1" fmla="*/ 6 h 13"/>
                  <a:gd name="T2" fmla="*/ 20 w 40"/>
                  <a:gd name="T3" fmla="*/ 0 h 13"/>
                  <a:gd name="T4" fmla="*/ 0 w 40"/>
                  <a:gd name="T5" fmla="*/ 7 h 13"/>
                  <a:gd name="T6" fmla="*/ 20 w 40"/>
                  <a:gd name="T7" fmla="*/ 13 h 13"/>
                  <a:gd name="T8" fmla="*/ 40 w 40"/>
                  <a:gd name="T9" fmla="*/ 6 h 13"/>
                </a:gdLst>
                <a:ahLst/>
                <a:cxnLst>
                  <a:cxn ang="0">
                    <a:pos x="T0" y="T1"/>
                  </a:cxn>
                  <a:cxn ang="0">
                    <a:pos x="T2" y="T3"/>
                  </a:cxn>
                  <a:cxn ang="0">
                    <a:pos x="T4" y="T5"/>
                  </a:cxn>
                  <a:cxn ang="0">
                    <a:pos x="T6" y="T7"/>
                  </a:cxn>
                  <a:cxn ang="0">
                    <a:pos x="T8" y="T9"/>
                  </a:cxn>
                </a:cxnLst>
                <a:rect l="0" t="0" r="r" b="b"/>
                <a:pathLst>
                  <a:path w="40" h="13">
                    <a:moveTo>
                      <a:pt x="40" y="6"/>
                    </a:moveTo>
                    <a:cubicBezTo>
                      <a:pt x="40" y="3"/>
                      <a:pt x="31" y="0"/>
                      <a:pt x="20" y="0"/>
                    </a:cubicBezTo>
                    <a:cubicBezTo>
                      <a:pt x="9" y="0"/>
                      <a:pt x="0" y="3"/>
                      <a:pt x="0" y="7"/>
                    </a:cubicBezTo>
                    <a:cubicBezTo>
                      <a:pt x="0" y="10"/>
                      <a:pt x="9" y="13"/>
                      <a:pt x="20" y="13"/>
                    </a:cubicBezTo>
                    <a:cubicBezTo>
                      <a:pt x="31" y="13"/>
                      <a:pt x="40" y="10"/>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87" name="Freeform 135"/>
              <p:cNvSpPr>
                <a:spLocks/>
              </p:cNvSpPr>
              <p:nvPr/>
            </p:nvSpPr>
            <p:spPr bwMode="auto">
              <a:xfrm flipH="1">
                <a:off x="3142" y="4002"/>
                <a:ext cx="47" cy="17"/>
              </a:xfrm>
              <a:custGeom>
                <a:avLst/>
                <a:gdLst>
                  <a:gd name="T0" fmla="*/ 41 w 41"/>
                  <a:gd name="T1" fmla="*/ 7 h 14"/>
                  <a:gd name="T2" fmla="*/ 21 w 41"/>
                  <a:gd name="T3" fmla="*/ 0 h 14"/>
                  <a:gd name="T4" fmla="*/ 0 w 41"/>
                  <a:gd name="T5" fmla="*/ 7 h 14"/>
                  <a:gd name="T6" fmla="*/ 21 w 41"/>
                  <a:gd name="T7" fmla="*/ 14 h 14"/>
                  <a:gd name="T8" fmla="*/ 41 w 41"/>
                  <a:gd name="T9" fmla="*/ 7 h 14"/>
                </a:gdLst>
                <a:ahLst/>
                <a:cxnLst>
                  <a:cxn ang="0">
                    <a:pos x="T0" y="T1"/>
                  </a:cxn>
                  <a:cxn ang="0">
                    <a:pos x="T2" y="T3"/>
                  </a:cxn>
                  <a:cxn ang="0">
                    <a:pos x="T4" y="T5"/>
                  </a:cxn>
                  <a:cxn ang="0">
                    <a:pos x="T6" y="T7"/>
                  </a:cxn>
                  <a:cxn ang="0">
                    <a:pos x="T8" y="T9"/>
                  </a:cxn>
                </a:cxnLst>
                <a:rect l="0" t="0" r="r" b="b"/>
                <a:pathLst>
                  <a:path w="41" h="14">
                    <a:moveTo>
                      <a:pt x="41" y="7"/>
                    </a:moveTo>
                    <a:cubicBezTo>
                      <a:pt x="41" y="3"/>
                      <a:pt x="32" y="0"/>
                      <a:pt x="21" y="0"/>
                    </a:cubicBezTo>
                    <a:cubicBezTo>
                      <a:pt x="9" y="0"/>
                      <a:pt x="0" y="4"/>
                      <a:pt x="0" y="7"/>
                    </a:cubicBezTo>
                    <a:cubicBezTo>
                      <a:pt x="0" y="11"/>
                      <a:pt x="9" y="14"/>
                      <a:pt x="21" y="14"/>
                    </a:cubicBezTo>
                    <a:cubicBezTo>
                      <a:pt x="32" y="13"/>
                      <a:pt x="41" y="10"/>
                      <a:pt x="41"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88" name="Freeform 136"/>
              <p:cNvSpPr>
                <a:spLocks/>
              </p:cNvSpPr>
              <p:nvPr/>
            </p:nvSpPr>
            <p:spPr bwMode="auto">
              <a:xfrm flipH="1">
                <a:off x="3202" y="3951"/>
                <a:ext cx="48" cy="15"/>
              </a:xfrm>
              <a:custGeom>
                <a:avLst/>
                <a:gdLst>
                  <a:gd name="T0" fmla="*/ 41 w 41"/>
                  <a:gd name="T1" fmla="*/ 6 h 13"/>
                  <a:gd name="T2" fmla="*/ 21 w 41"/>
                  <a:gd name="T3" fmla="*/ 0 h 13"/>
                  <a:gd name="T4" fmla="*/ 0 w 41"/>
                  <a:gd name="T5" fmla="*/ 7 h 13"/>
                  <a:gd name="T6" fmla="*/ 21 w 41"/>
                  <a:gd name="T7" fmla="*/ 13 h 13"/>
                  <a:gd name="T8" fmla="*/ 41 w 41"/>
                  <a:gd name="T9" fmla="*/ 6 h 13"/>
                </a:gdLst>
                <a:ahLst/>
                <a:cxnLst>
                  <a:cxn ang="0">
                    <a:pos x="T0" y="T1"/>
                  </a:cxn>
                  <a:cxn ang="0">
                    <a:pos x="T2" y="T3"/>
                  </a:cxn>
                  <a:cxn ang="0">
                    <a:pos x="T4" y="T5"/>
                  </a:cxn>
                  <a:cxn ang="0">
                    <a:pos x="T6" y="T7"/>
                  </a:cxn>
                  <a:cxn ang="0">
                    <a:pos x="T8" y="T9"/>
                  </a:cxn>
                </a:cxnLst>
                <a:rect l="0" t="0" r="r" b="b"/>
                <a:pathLst>
                  <a:path w="41" h="13">
                    <a:moveTo>
                      <a:pt x="41" y="6"/>
                    </a:moveTo>
                    <a:cubicBezTo>
                      <a:pt x="41" y="2"/>
                      <a:pt x="32" y="0"/>
                      <a:pt x="21" y="0"/>
                    </a:cubicBezTo>
                    <a:cubicBezTo>
                      <a:pt x="9" y="0"/>
                      <a:pt x="0" y="3"/>
                      <a:pt x="0" y="7"/>
                    </a:cubicBezTo>
                    <a:cubicBezTo>
                      <a:pt x="0" y="11"/>
                      <a:pt x="9" y="13"/>
                      <a:pt x="21" y="13"/>
                    </a:cubicBezTo>
                    <a:cubicBezTo>
                      <a:pt x="32" y="13"/>
                      <a:pt x="41" y="10"/>
                      <a:pt x="4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89" name="Freeform 137"/>
              <p:cNvSpPr>
                <a:spLocks/>
              </p:cNvSpPr>
              <p:nvPr/>
            </p:nvSpPr>
            <p:spPr bwMode="auto">
              <a:xfrm flipH="1">
                <a:off x="2387" y="3768"/>
                <a:ext cx="52" cy="18"/>
              </a:xfrm>
              <a:custGeom>
                <a:avLst/>
                <a:gdLst>
                  <a:gd name="T0" fmla="*/ 45 w 45"/>
                  <a:gd name="T1" fmla="*/ 7 h 15"/>
                  <a:gd name="T2" fmla="*/ 23 w 45"/>
                  <a:gd name="T3" fmla="*/ 1 h 15"/>
                  <a:gd name="T4" fmla="*/ 0 w 45"/>
                  <a:gd name="T5" fmla="*/ 8 h 15"/>
                  <a:gd name="T6" fmla="*/ 23 w 45"/>
                  <a:gd name="T7" fmla="*/ 15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3" y="1"/>
                    </a:cubicBezTo>
                    <a:cubicBezTo>
                      <a:pt x="10" y="1"/>
                      <a:pt x="0" y="5"/>
                      <a:pt x="0" y="8"/>
                    </a:cubicBezTo>
                    <a:cubicBezTo>
                      <a:pt x="0" y="12"/>
                      <a:pt x="10" y="15"/>
                      <a:pt x="23" y="15"/>
                    </a:cubicBezTo>
                    <a:cubicBezTo>
                      <a:pt x="35" y="14"/>
                      <a:pt x="45" y="11"/>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90" name="Freeform 138"/>
              <p:cNvSpPr>
                <a:spLocks/>
              </p:cNvSpPr>
              <p:nvPr/>
            </p:nvSpPr>
            <p:spPr bwMode="auto">
              <a:xfrm flipH="1">
                <a:off x="2121" y="3718"/>
                <a:ext cx="53" cy="17"/>
              </a:xfrm>
              <a:custGeom>
                <a:avLst/>
                <a:gdLst>
                  <a:gd name="T0" fmla="*/ 46 w 46"/>
                  <a:gd name="T1" fmla="*/ 7 h 15"/>
                  <a:gd name="T2" fmla="*/ 23 w 46"/>
                  <a:gd name="T3" fmla="*/ 0 h 15"/>
                  <a:gd name="T4" fmla="*/ 0 w 46"/>
                  <a:gd name="T5" fmla="*/ 8 h 15"/>
                  <a:gd name="T6" fmla="*/ 23 w 46"/>
                  <a:gd name="T7" fmla="*/ 14 h 15"/>
                  <a:gd name="T8" fmla="*/ 46 w 46"/>
                  <a:gd name="T9" fmla="*/ 7 h 15"/>
                </a:gdLst>
                <a:ahLst/>
                <a:cxnLst>
                  <a:cxn ang="0">
                    <a:pos x="T0" y="T1"/>
                  </a:cxn>
                  <a:cxn ang="0">
                    <a:pos x="T2" y="T3"/>
                  </a:cxn>
                  <a:cxn ang="0">
                    <a:pos x="T4" y="T5"/>
                  </a:cxn>
                  <a:cxn ang="0">
                    <a:pos x="T6" y="T7"/>
                  </a:cxn>
                  <a:cxn ang="0">
                    <a:pos x="T8" y="T9"/>
                  </a:cxn>
                </a:cxnLst>
                <a:rect l="0" t="0" r="r" b="b"/>
                <a:pathLst>
                  <a:path w="46" h="15">
                    <a:moveTo>
                      <a:pt x="46" y="7"/>
                    </a:moveTo>
                    <a:cubicBezTo>
                      <a:pt x="46" y="3"/>
                      <a:pt x="36" y="0"/>
                      <a:pt x="23" y="0"/>
                    </a:cubicBezTo>
                    <a:cubicBezTo>
                      <a:pt x="10" y="1"/>
                      <a:pt x="0" y="4"/>
                      <a:pt x="0" y="8"/>
                    </a:cubicBezTo>
                    <a:cubicBezTo>
                      <a:pt x="0" y="12"/>
                      <a:pt x="10" y="15"/>
                      <a:pt x="23" y="14"/>
                    </a:cubicBezTo>
                    <a:cubicBezTo>
                      <a:pt x="36" y="14"/>
                      <a:pt x="46" y="10"/>
                      <a:pt x="4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91" name="Freeform 139"/>
              <p:cNvSpPr>
                <a:spLocks/>
              </p:cNvSpPr>
              <p:nvPr/>
            </p:nvSpPr>
            <p:spPr bwMode="auto">
              <a:xfrm flipH="1">
                <a:off x="1047" y="3654"/>
                <a:ext cx="61" cy="19"/>
              </a:xfrm>
              <a:custGeom>
                <a:avLst/>
                <a:gdLst>
                  <a:gd name="T0" fmla="*/ 52 w 52"/>
                  <a:gd name="T1" fmla="*/ 7 h 16"/>
                  <a:gd name="T2" fmla="*/ 26 w 52"/>
                  <a:gd name="T3" fmla="*/ 1 h 16"/>
                  <a:gd name="T4" fmla="*/ 0 w 52"/>
                  <a:gd name="T5" fmla="*/ 9 h 16"/>
                  <a:gd name="T6" fmla="*/ 26 w 52"/>
                  <a:gd name="T7" fmla="*/ 16 h 16"/>
                  <a:gd name="T8" fmla="*/ 52 w 52"/>
                  <a:gd name="T9" fmla="*/ 7 h 16"/>
                </a:gdLst>
                <a:ahLst/>
                <a:cxnLst>
                  <a:cxn ang="0">
                    <a:pos x="T0" y="T1"/>
                  </a:cxn>
                  <a:cxn ang="0">
                    <a:pos x="T2" y="T3"/>
                  </a:cxn>
                  <a:cxn ang="0">
                    <a:pos x="T4" y="T5"/>
                  </a:cxn>
                  <a:cxn ang="0">
                    <a:pos x="T6" y="T7"/>
                  </a:cxn>
                  <a:cxn ang="0">
                    <a:pos x="T8" y="T9"/>
                  </a:cxn>
                </a:cxnLst>
                <a:rect l="0" t="0" r="r" b="b"/>
                <a:pathLst>
                  <a:path w="52" h="16">
                    <a:moveTo>
                      <a:pt x="52" y="7"/>
                    </a:moveTo>
                    <a:cubicBezTo>
                      <a:pt x="52" y="3"/>
                      <a:pt x="40" y="0"/>
                      <a:pt x="26" y="1"/>
                    </a:cubicBezTo>
                    <a:cubicBezTo>
                      <a:pt x="11" y="1"/>
                      <a:pt x="0" y="5"/>
                      <a:pt x="0" y="9"/>
                    </a:cubicBezTo>
                    <a:cubicBezTo>
                      <a:pt x="0" y="13"/>
                      <a:pt x="11" y="16"/>
                      <a:pt x="26" y="16"/>
                    </a:cubicBezTo>
                    <a:cubicBezTo>
                      <a:pt x="40" y="15"/>
                      <a:pt x="52" y="11"/>
                      <a:pt x="5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92" name="Freeform 140"/>
              <p:cNvSpPr>
                <a:spLocks/>
              </p:cNvSpPr>
              <p:nvPr/>
            </p:nvSpPr>
            <p:spPr bwMode="auto">
              <a:xfrm flipH="1">
                <a:off x="855" y="3577"/>
                <a:ext cx="62" cy="18"/>
              </a:xfrm>
              <a:custGeom>
                <a:avLst/>
                <a:gdLst>
                  <a:gd name="T0" fmla="*/ 54 w 54"/>
                  <a:gd name="T1" fmla="*/ 7 h 16"/>
                  <a:gd name="T2" fmla="*/ 27 w 54"/>
                  <a:gd name="T3" fmla="*/ 0 h 16"/>
                  <a:gd name="T4" fmla="*/ 0 w 54"/>
                  <a:gd name="T5" fmla="*/ 9 h 16"/>
                  <a:gd name="T6" fmla="*/ 27 w 54"/>
                  <a:gd name="T7" fmla="*/ 15 h 16"/>
                  <a:gd name="T8" fmla="*/ 54 w 54"/>
                  <a:gd name="T9" fmla="*/ 7 h 16"/>
                </a:gdLst>
                <a:ahLst/>
                <a:cxnLst>
                  <a:cxn ang="0">
                    <a:pos x="T0" y="T1"/>
                  </a:cxn>
                  <a:cxn ang="0">
                    <a:pos x="T2" y="T3"/>
                  </a:cxn>
                  <a:cxn ang="0">
                    <a:pos x="T4" y="T5"/>
                  </a:cxn>
                  <a:cxn ang="0">
                    <a:pos x="T6" y="T7"/>
                  </a:cxn>
                  <a:cxn ang="0">
                    <a:pos x="T8" y="T9"/>
                  </a:cxn>
                </a:cxnLst>
                <a:rect l="0" t="0" r="r" b="b"/>
                <a:pathLst>
                  <a:path w="54" h="16">
                    <a:moveTo>
                      <a:pt x="54" y="7"/>
                    </a:moveTo>
                    <a:cubicBezTo>
                      <a:pt x="54" y="3"/>
                      <a:pt x="42" y="0"/>
                      <a:pt x="27" y="0"/>
                    </a:cubicBezTo>
                    <a:cubicBezTo>
                      <a:pt x="12" y="1"/>
                      <a:pt x="0" y="5"/>
                      <a:pt x="0" y="9"/>
                    </a:cubicBezTo>
                    <a:cubicBezTo>
                      <a:pt x="0" y="13"/>
                      <a:pt x="12" y="16"/>
                      <a:pt x="27" y="15"/>
                    </a:cubicBezTo>
                    <a:cubicBezTo>
                      <a:pt x="42" y="15"/>
                      <a:pt x="54" y="11"/>
                      <a:pt x="5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93" name="Freeform 141"/>
              <p:cNvSpPr>
                <a:spLocks/>
              </p:cNvSpPr>
              <p:nvPr/>
            </p:nvSpPr>
            <p:spPr bwMode="auto">
              <a:xfrm flipH="1">
                <a:off x="1812" y="3592"/>
                <a:ext cx="55" cy="18"/>
              </a:xfrm>
              <a:custGeom>
                <a:avLst/>
                <a:gdLst>
                  <a:gd name="T0" fmla="*/ 48 w 48"/>
                  <a:gd name="T1" fmla="*/ 7 h 16"/>
                  <a:gd name="T2" fmla="*/ 24 w 48"/>
                  <a:gd name="T3" fmla="*/ 1 h 16"/>
                  <a:gd name="T4" fmla="*/ 0 w 48"/>
                  <a:gd name="T5" fmla="*/ 9 h 16"/>
                  <a:gd name="T6" fmla="*/ 24 w 48"/>
                  <a:gd name="T7" fmla="*/ 15 h 16"/>
                  <a:gd name="T8" fmla="*/ 48 w 48"/>
                  <a:gd name="T9" fmla="*/ 7 h 16"/>
                </a:gdLst>
                <a:ahLst/>
                <a:cxnLst>
                  <a:cxn ang="0">
                    <a:pos x="T0" y="T1"/>
                  </a:cxn>
                  <a:cxn ang="0">
                    <a:pos x="T2" y="T3"/>
                  </a:cxn>
                  <a:cxn ang="0">
                    <a:pos x="T4" y="T5"/>
                  </a:cxn>
                  <a:cxn ang="0">
                    <a:pos x="T6" y="T7"/>
                  </a:cxn>
                  <a:cxn ang="0">
                    <a:pos x="T8" y="T9"/>
                  </a:cxn>
                </a:cxnLst>
                <a:rect l="0" t="0" r="r" b="b"/>
                <a:pathLst>
                  <a:path w="48" h="16">
                    <a:moveTo>
                      <a:pt x="48" y="7"/>
                    </a:moveTo>
                    <a:cubicBezTo>
                      <a:pt x="48" y="3"/>
                      <a:pt x="37" y="0"/>
                      <a:pt x="24" y="1"/>
                    </a:cubicBezTo>
                    <a:cubicBezTo>
                      <a:pt x="11" y="1"/>
                      <a:pt x="0" y="5"/>
                      <a:pt x="0" y="9"/>
                    </a:cubicBezTo>
                    <a:cubicBezTo>
                      <a:pt x="0" y="13"/>
                      <a:pt x="11" y="16"/>
                      <a:pt x="24" y="15"/>
                    </a:cubicBezTo>
                    <a:cubicBezTo>
                      <a:pt x="37" y="15"/>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94" name="Freeform 142"/>
              <p:cNvSpPr>
                <a:spLocks/>
              </p:cNvSpPr>
              <p:nvPr/>
            </p:nvSpPr>
            <p:spPr bwMode="auto">
              <a:xfrm flipH="1">
                <a:off x="2959" y="3675"/>
                <a:ext cx="49" cy="16"/>
              </a:xfrm>
              <a:custGeom>
                <a:avLst/>
                <a:gdLst>
                  <a:gd name="T0" fmla="*/ 43 w 43"/>
                  <a:gd name="T1" fmla="*/ 6 h 14"/>
                  <a:gd name="T2" fmla="*/ 21 w 43"/>
                  <a:gd name="T3" fmla="*/ 0 h 14"/>
                  <a:gd name="T4" fmla="*/ 0 w 43"/>
                  <a:gd name="T5" fmla="*/ 8 h 14"/>
                  <a:gd name="T6" fmla="*/ 21 w 43"/>
                  <a:gd name="T7" fmla="*/ 14 h 14"/>
                  <a:gd name="T8" fmla="*/ 43 w 43"/>
                  <a:gd name="T9" fmla="*/ 6 h 14"/>
                </a:gdLst>
                <a:ahLst/>
                <a:cxnLst>
                  <a:cxn ang="0">
                    <a:pos x="T0" y="T1"/>
                  </a:cxn>
                  <a:cxn ang="0">
                    <a:pos x="T2" y="T3"/>
                  </a:cxn>
                  <a:cxn ang="0">
                    <a:pos x="T4" y="T5"/>
                  </a:cxn>
                  <a:cxn ang="0">
                    <a:pos x="T6" y="T7"/>
                  </a:cxn>
                  <a:cxn ang="0">
                    <a:pos x="T8" y="T9"/>
                  </a:cxn>
                </a:cxnLst>
                <a:rect l="0" t="0" r="r" b="b"/>
                <a:pathLst>
                  <a:path w="43" h="14">
                    <a:moveTo>
                      <a:pt x="43" y="6"/>
                    </a:moveTo>
                    <a:cubicBezTo>
                      <a:pt x="43" y="2"/>
                      <a:pt x="33" y="0"/>
                      <a:pt x="21" y="0"/>
                    </a:cubicBezTo>
                    <a:cubicBezTo>
                      <a:pt x="10" y="1"/>
                      <a:pt x="0" y="4"/>
                      <a:pt x="0" y="8"/>
                    </a:cubicBezTo>
                    <a:cubicBezTo>
                      <a:pt x="0" y="11"/>
                      <a:pt x="10" y="14"/>
                      <a:pt x="21" y="14"/>
                    </a:cubicBezTo>
                    <a:cubicBezTo>
                      <a:pt x="33" y="13"/>
                      <a:pt x="43" y="10"/>
                      <a:pt x="43"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95" name="Freeform 143"/>
              <p:cNvSpPr>
                <a:spLocks/>
              </p:cNvSpPr>
              <p:nvPr/>
            </p:nvSpPr>
            <p:spPr bwMode="auto">
              <a:xfrm flipH="1">
                <a:off x="817" y="3532"/>
                <a:ext cx="61" cy="20"/>
              </a:xfrm>
              <a:custGeom>
                <a:avLst/>
                <a:gdLst>
                  <a:gd name="T0" fmla="*/ 53 w 53"/>
                  <a:gd name="T1" fmla="*/ 7 h 17"/>
                  <a:gd name="T2" fmla="*/ 26 w 53"/>
                  <a:gd name="T3" fmla="*/ 1 h 17"/>
                  <a:gd name="T4" fmla="*/ 0 w 53"/>
                  <a:gd name="T5" fmla="*/ 9 h 17"/>
                  <a:gd name="T6" fmla="*/ 26 w 53"/>
                  <a:gd name="T7" fmla="*/ 16 h 17"/>
                  <a:gd name="T8" fmla="*/ 53 w 53"/>
                  <a:gd name="T9" fmla="*/ 7 h 17"/>
                </a:gdLst>
                <a:ahLst/>
                <a:cxnLst>
                  <a:cxn ang="0">
                    <a:pos x="T0" y="T1"/>
                  </a:cxn>
                  <a:cxn ang="0">
                    <a:pos x="T2" y="T3"/>
                  </a:cxn>
                  <a:cxn ang="0">
                    <a:pos x="T4" y="T5"/>
                  </a:cxn>
                  <a:cxn ang="0">
                    <a:pos x="T6" y="T7"/>
                  </a:cxn>
                  <a:cxn ang="0">
                    <a:pos x="T8" y="T9"/>
                  </a:cxn>
                </a:cxnLst>
                <a:rect l="0" t="0" r="r" b="b"/>
                <a:pathLst>
                  <a:path w="53" h="17">
                    <a:moveTo>
                      <a:pt x="53" y="7"/>
                    </a:moveTo>
                    <a:cubicBezTo>
                      <a:pt x="53" y="3"/>
                      <a:pt x="41" y="0"/>
                      <a:pt x="26" y="1"/>
                    </a:cubicBezTo>
                    <a:cubicBezTo>
                      <a:pt x="12" y="1"/>
                      <a:pt x="0" y="5"/>
                      <a:pt x="0" y="9"/>
                    </a:cubicBezTo>
                    <a:cubicBezTo>
                      <a:pt x="0" y="14"/>
                      <a:pt x="12" y="17"/>
                      <a:pt x="26" y="16"/>
                    </a:cubicBezTo>
                    <a:cubicBezTo>
                      <a:pt x="41" y="15"/>
                      <a:pt x="53" y="12"/>
                      <a:pt x="5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96" name="Freeform 144"/>
              <p:cNvSpPr>
                <a:spLocks/>
              </p:cNvSpPr>
              <p:nvPr/>
            </p:nvSpPr>
            <p:spPr bwMode="auto">
              <a:xfrm flipH="1">
                <a:off x="135" y="3742"/>
                <a:ext cx="65" cy="18"/>
              </a:xfrm>
              <a:custGeom>
                <a:avLst/>
                <a:gdLst>
                  <a:gd name="T0" fmla="*/ 57 w 57"/>
                  <a:gd name="T1" fmla="*/ 7 h 16"/>
                  <a:gd name="T2" fmla="*/ 28 w 57"/>
                  <a:gd name="T3" fmla="*/ 0 h 16"/>
                  <a:gd name="T4" fmla="*/ 0 w 57"/>
                  <a:gd name="T5" fmla="*/ 9 h 16"/>
                  <a:gd name="T6" fmla="*/ 28 w 57"/>
                  <a:gd name="T7" fmla="*/ 16 h 16"/>
                  <a:gd name="T8" fmla="*/ 57 w 57"/>
                  <a:gd name="T9" fmla="*/ 7 h 16"/>
                </a:gdLst>
                <a:ahLst/>
                <a:cxnLst>
                  <a:cxn ang="0">
                    <a:pos x="T0" y="T1"/>
                  </a:cxn>
                  <a:cxn ang="0">
                    <a:pos x="T2" y="T3"/>
                  </a:cxn>
                  <a:cxn ang="0">
                    <a:pos x="T4" y="T5"/>
                  </a:cxn>
                  <a:cxn ang="0">
                    <a:pos x="T6" y="T7"/>
                  </a:cxn>
                  <a:cxn ang="0">
                    <a:pos x="T8" y="T9"/>
                  </a:cxn>
                </a:cxnLst>
                <a:rect l="0" t="0" r="r" b="b"/>
                <a:pathLst>
                  <a:path w="57" h="16">
                    <a:moveTo>
                      <a:pt x="57" y="7"/>
                    </a:moveTo>
                    <a:cubicBezTo>
                      <a:pt x="57" y="3"/>
                      <a:pt x="44" y="0"/>
                      <a:pt x="28" y="0"/>
                    </a:cubicBezTo>
                    <a:cubicBezTo>
                      <a:pt x="12" y="1"/>
                      <a:pt x="0" y="5"/>
                      <a:pt x="0" y="9"/>
                    </a:cubicBezTo>
                    <a:cubicBezTo>
                      <a:pt x="0" y="13"/>
                      <a:pt x="12" y="16"/>
                      <a:pt x="28" y="16"/>
                    </a:cubicBezTo>
                    <a:cubicBezTo>
                      <a:pt x="44" y="15"/>
                      <a:pt x="57" y="12"/>
                      <a:pt x="5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97" name="Freeform 145"/>
              <p:cNvSpPr>
                <a:spLocks/>
              </p:cNvSpPr>
              <p:nvPr/>
            </p:nvSpPr>
            <p:spPr bwMode="auto">
              <a:xfrm flipH="1">
                <a:off x="660" y="3835"/>
                <a:ext cx="64" cy="19"/>
              </a:xfrm>
              <a:custGeom>
                <a:avLst/>
                <a:gdLst>
                  <a:gd name="T0" fmla="*/ 55 w 55"/>
                  <a:gd name="T1" fmla="*/ 8 h 16"/>
                  <a:gd name="T2" fmla="*/ 27 w 55"/>
                  <a:gd name="T3" fmla="*/ 1 h 16"/>
                  <a:gd name="T4" fmla="*/ 0 w 55"/>
                  <a:gd name="T5" fmla="*/ 9 h 16"/>
                  <a:gd name="T6" fmla="*/ 27 w 55"/>
                  <a:gd name="T7" fmla="*/ 16 h 16"/>
                  <a:gd name="T8" fmla="*/ 55 w 55"/>
                  <a:gd name="T9" fmla="*/ 8 h 16"/>
                </a:gdLst>
                <a:ahLst/>
                <a:cxnLst>
                  <a:cxn ang="0">
                    <a:pos x="T0" y="T1"/>
                  </a:cxn>
                  <a:cxn ang="0">
                    <a:pos x="T2" y="T3"/>
                  </a:cxn>
                  <a:cxn ang="0">
                    <a:pos x="T4" y="T5"/>
                  </a:cxn>
                  <a:cxn ang="0">
                    <a:pos x="T6" y="T7"/>
                  </a:cxn>
                  <a:cxn ang="0">
                    <a:pos x="T8" y="T9"/>
                  </a:cxn>
                </a:cxnLst>
                <a:rect l="0" t="0" r="r" b="b"/>
                <a:pathLst>
                  <a:path w="55" h="16">
                    <a:moveTo>
                      <a:pt x="55" y="8"/>
                    </a:moveTo>
                    <a:cubicBezTo>
                      <a:pt x="55" y="3"/>
                      <a:pt x="42" y="0"/>
                      <a:pt x="27" y="1"/>
                    </a:cubicBezTo>
                    <a:cubicBezTo>
                      <a:pt x="12" y="1"/>
                      <a:pt x="0" y="5"/>
                      <a:pt x="0" y="9"/>
                    </a:cubicBezTo>
                    <a:cubicBezTo>
                      <a:pt x="0" y="13"/>
                      <a:pt x="12" y="16"/>
                      <a:pt x="27" y="16"/>
                    </a:cubicBezTo>
                    <a:cubicBezTo>
                      <a:pt x="42" y="16"/>
                      <a:pt x="55" y="12"/>
                      <a:pt x="55"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98" name="Freeform 146"/>
              <p:cNvSpPr>
                <a:spLocks/>
              </p:cNvSpPr>
              <p:nvPr/>
            </p:nvSpPr>
            <p:spPr bwMode="auto">
              <a:xfrm flipH="1">
                <a:off x="2154" y="3901"/>
                <a:ext cx="54" cy="17"/>
              </a:xfrm>
              <a:custGeom>
                <a:avLst/>
                <a:gdLst>
                  <a:gd name="T0" fmla="*/ 47 w 47"/>
                  <a:gd name="T1" fmla="*/ 7 h 15"/>
                  <a:gd name="T2" fmla="*/ 24 w 47"/>
                  <a:gd name="T3" fmla="*/ 1 h 15"/>
                  <a:gd name="T4" fmla="*/ 0 w 47"/>
                  <a:gd name="T5" fmla="*/ 8 h 15"/>
                  <a:gd name="T6" fmla="*/ 24 w 47"/>
                  <a:gd name="T7" fmla="*/ 15 h 15"/>
                  <a:gd name="T8" fmla="*/ 47 w 47"/>
                  <a:gd name="T9" fmla="*/ 7 h 15"/>
                </a:gdLst>
                <a:ahLst/>
                <a:cxnLst>
                  <a:cxn ang="0">
                    <a:pos x="T0" y="T1"/>
                  </a:cxn>
                  <a:cxn ang="0">
                    <a:pos x="T2" y="T3"/>
                  </a:cxn>
                  <a:cxn ang="0">
                    <a:pos x="T4" y="T5"/>
                  </a:cxn>
                  <a:cxn ang="0">
                    <a:pos x="T6" y="T7"/>
                  </a:cxn>
                  <a:cxn ang="0">
                    <a:pos x="T8" y="T9"/>
                  </a:cxn>
                </a:cxnLst>
                <a:rect l="0" t="0" r="r" b="b"/>
                <a:pathLst>
                  <a:path w="47" h="15">
                    <a:moveTo>
                      <a:pt x="47" y="7"/>
                    </a:moveTo>
                    <a:cubicBezTo>
                      <a:pt x="47" y="3"/>
                      <a:pt x="37" y="0"/>
                      <a:pt x="24" y="1"/>
                    </a:cubicBezTo>
                    <a:cubicBezTo>
                      <a:pt x="11" y="1"/>
                      <a:pt x="0" y="4"/>
                      <a:pt x="0" y="8"/>
                    </a:cubicBezTo>
                    <a:cubicBezTo>
                      <a:pt x="0" y="12"/>
                      <a:pt x="11" y="15"/>
                      <a:pt x="24" y="15"/>
                    </a:cubicBezTo>
                    <a:cubicBezTo>
                      <a:pt x="37" y="15"/>
                      <a:pt x="47" y="11"/>
                      <a:pt x="4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699" name="Freeform 147"/>
              <p:cNvSpPr>
                <a:spLocks/>
              </p:cNvSpPr>
              <p:nvPr/>
            </p:nvSpPr>
            <p:spPr bwMode="auto">
              <a:xfrm flipH="1">
                <a:off x="1197" y="3971"/>
                <a:ext cx="60" cy="18"/>
              </a:xfrm>
              <a:custGeom>
                <a:avLst/>
                <a:gdLst>
                  <a:gd name="T0" fmla="*/ 52 w 52"/>
                  <a:gd name="T1" fmla="*/ 7 h 15"/>
                  <a:gd name="T2" fmla="*/ 26 w 52"/>
                  <a:gd name="T3" fmla="*/ 0 h 15"/>
                  <a:gd name="T4" fmla="*/ 0 w 52"/>
                  <a:gd name="T5" fmla="*/ 8 h 15"/>
                  <a:gd name="T6" fmla="*/ 26 w 52"/>
                  <a:gd name="T7" fmla="*/ 15 h 15"/>
                  <a:gd name="T8" fmla="*/ 52 w 52"/>
                  <a:gd name="T9" fmla="*/ 7 h 15"/>
                </a:gdLst>
                <a:ahLst/>
                <a:cxnLst>
                  <a:cxn ang="0">
                    <a:pos x="T0" y="T1"/>
                  </a:cxn>
                  <a:cxn ang="0">
                    <a:pos x="T2" y="T3"/>
                  </a:cxn>
                  <a:cxn ang="0">
                    <a:pos x="T4" y="T5"/>
                  </a:cxn>
                  <a:cxn ang="0">
                    <a:pos x="T6" y="T7"/>
                  </a:cxn>
                  <a:cxn ang="0">
                    <a:pos x="T8" y="T9"/>
                  </a:cxn>
                </a:cxnLst>
                <a:rect l="0" t="0" r="r" b="b"/>
                <a:pathLst>
                  <a:path w="52" h="15">
                    <a:moveTo>
                      <a:pt x="52" y="7"/>
                    </a:moveTo>
                    <a:cubicBezTo>
                      <a:pt x="52" y="3"/>
                      <a:pt x="40" y="0"/>
                      <a:pt x="26" y="0"/>
                    </a:cubicBezTo>
                    <a:cubicBezTo>
                      <a:pt x="12" y="0"/>
                      <a:pt x="0" y="4"/>
                      <a:pt x="0" y="8"/>
                    </a:cubicBezTo>
                    <a:cubicBezTo>
                      <a:pt x="0" y="12"/>
                      <a:pt x="12" y="15"/>
                      <a:pt x="26" y="15"/>
                    </a:cubicBezTo>
                    <a:cubicBezTo>
                      <a:pt x="40" y="15"/>
                      <a:pt x="52" y="11"/>
                      <a:pt x="5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00" name="Freeform 148"/>
              <p:cNvSpPr>
                <a:spLocks/>
              </p:cNvSpPr>
              <p:nvPr/>
            </p:nvSpPr>
            <p:spPr bwMode="auto">
              <a:xfrm flipH="1">
                <a:off x="422" y="4019"/>
                <a:ext cx="64" cy="18"/>
              </a:xfrm>
              <a:custGeom>
                <a:avLst/>
                <a:gdLst>
                  <a:gd name="T0" fmla="*/ 56 w 56"/>
                  <a:gd name="T1" fmla="*/ 8 h 16"/>
                  <a:gd name="T2" fmla="*/ 28 w 56"/>
                  <a:gd name="T3" fmla="*/ 1 h 16"/>
                  <a:gd name="T4" fmla="*/ 0 w 56"/>
                  <a:gd name="T5" fmla="*/ 9 h 16"/>
                  <a:gd name="T6" fmla="*/ 28 w 56"/>
                  <a:gd name="T7" fmla="*/ 16 h 16"/>
                  <a:gd name="T8" fmla="*/ 56 w 56"/>
                  <a:gd name="T9" fmla="*/ 8 h 16"/>
                </a:gdLst>
                <a:ahLst/>
                <a:cxnLst>
                  <a:cxn ang="0">
                    <a:pos x="T0" y="T1"/>
                  </a:cxn>
                  <a:cxn ang="0">
                    <a:pos x="T2" y="T3"/>
                  </a:cxn>
                  <a:cxn ang="0">
                    <a:pos x="T4" y="T5"/>
                  </a:cxn>
                  <a:cxn ang="0">
                    <a:pos x="T6" y="T7"/>
                  </a:cxn>
                  <a:cxn ang="0">
                    <a:pos x="T8" y="T9"/>
                  </a:cxn>
                </a:cxnLst>
                <a:rect l="0" t="0" r="r" b="b"/>
                <a:pathLst>
                  <a:path w="56" h="16">
                    <a:moveTo>
                      <a:pt x="56" y="8"/>
                    </a:moveTo>
                    <a:cubicBezTo>
                      <a:pt x="56" y="4"/>
                      <a:pt x="43" y="0"/>
                      <a:pt x="28" y="1"/>
                    </a:cubicBezTo>
                    <a:cubicBezTo>
                      <a:pt x="13" y="1"/>
                      <a:pt x="0" y="5"/>
                      <a:pt x="0" y="9"/>
                    </a:cubicBezTo>
                    <a:cubicBezTo>
                      <a:pt x="0" y="13"/>
                      <a:pt x="13" y="16"/>
                      <a:pt x="28" y="16"/>
                    </a:cubicBezTo>
                    <a:cubicBezTo>
                      <a:pt x="43" y="16"/>
                      <a:pt x="56" y="12"/>
                      <a:pt x="56"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01" name="Freeform 149"/>
              <p:cNvSpPr>
                <a:spLocks/>
              </p:cNvSpPr>
              <p:nvPr/>
            </p:nvSpPr>
            <p:spPr bwMode="auto">
              <a:xfrm flipH="1">
                <a:off x="300" y="4083"/>
                <a:ext cx="65" cy="19"/>
              </a:xfrm>
              <a:custGeom>
                <a:avLst/>
                <a:gdLst>
                  <a:gd name="T0" fmla="*/ 56 w 56"/>
                  <a:gd name="T1" fmla="*/ 8 h 16"/>
                  <a:gd name="T2" fmla="*/ 28 w 56"/>
                  <a:gd name="T3" fmla="*/ 0 h 16"/>
                  <a:gd name="T4" fmla="*/ 0 w 56"/>
                  <a:gd name="T5" fmla="*/ 8 h 16"/>
                  <a:gd name="T6" fmla="*/ 28 w 56"/>
                  <a:gd name="T7" fmla="*/ 16 h 16"/>
                  <a:gd name="T8" fmla="*/ 56 w 56"/>
                  <a:gd name="T9" fmla="*/ 8 h 16"/>
                </a:gdLst>
                <a:ahLst/>
                <a:cxnLst>
                  <a:cxn ang="0">
                    <a:pos x="T0" y="T1"/>
                  </a:cxn>
                  <a:cxn ang="0">
                    <a:pos x="T2" y="T3"/>
                  </a:cxn>
                  <a:cxn ang="0">
                    <a:pos x="T4" y="T5"/>
                  </a:cxn>
                  <a:cxn ang="0">
                    <a:pos x="T6" y="T7"/>
                  </a:cxn>
                  <a:cxn ang="0">
                    <a:pos x="T8" y="T9"/>
                  </a:cxn>
                </a:cxnLst>
                <a:rect l="0" t="0" r="r" b="b"/>
                <a:pathLst>
                  <a:path w="56" h="16">
                    <a:moveTo>
                      <a:pt x="56" y="8"/>
                    </a:moveTo>
                    <a:cubicBezTo>
                      <a:pt x="56" y="3"/>
                      <a:pt x="44" y="0"/>
                      <a:pt x="28" y="0"/>
                    </a:cubicBezTo>
                    <a:cubicBezTo>
                      <a:pt x="13" y="1"/>
                      <a:pt x="0" y="4"/>
                      <a:pt x="0" y="8"/>
                    </a:cubicBezTo>
                    <a:cubicBezTo>
                      <a:pt x="0" y="13"/>
                      <a:pt x="13" y="16"/>
                      <a:pt x="28" y="16"/>
                    </a:cubicBezTo>
                    <a:cubicBezTo>
                      <a:pt x="44" y="16"/>
                      <a:pt x="56" y="12"/>
                      <a:pt x="56"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02" name="Freeform 150"/>
              <p:cNvSpPr>
                <a:spLocks/>
              </p:cNvSpPr>
              <p:nvPr/>
            </p:nvSpPr>
            <p:spPr bwMode="auto">
              <a:xfrm flipH="1">
                <a:off x="1009" y="4130"/>
                <a:ext cx="61" cy="18"/>
              </a:xfrm>
              <a:custGeom>
                <a:avLst/>
                <a:gdLst>
                  <a:gd name="T0" fmla="*/ 53 w 53"/>
                  <a:gd name="T1" fmla="*/ 7 h 15"/>
                  <a:gd name="T2" fmla="*/ 27 w 53"/>
                  <a:gd name="T3" fmla="*/ 0 h 15"/>
                  <a:gd name="T4" fmla="*/ 0 w 53"/>
                  <a:gd name="T5" fmla="*/ 8 h 15"/>
                  <a:gd name="T6" fmla="*/ 27 w 53"/>
                  <a:gd name="T7" fmla="*/ 15 h 15"/>
                  <a:gd name="T8" fmla="*/ 53 w 53"/>
                  <a:gd name="T9" fmla="*/ 7 h 15"/>
                </a:gdLst>
                <a:ahLst/>
                <a:cxnLst>
                  <a:cxn ang="0">
                    <a:pos x="T0" y="T1"/>
                  </a:cxn>
                  <a:cxn ang="0">
                    <a:pos x="T2" y="T3"/>
                  </a:cxn>
                  <a:cxn ang="0">
                    <a:pos x="T4" y="T5"/>
                  </a:cxn>
                  <a:cxn ang="0">
                    <a:pos x="T6" y="T7"/>
                  </a:cxn>
                  <a:cxn ang="0">
                    <a:pos x="T8" y="T9"/>
                  </a:cxn>
                </a:cxnLst>
                <a:rect l="0" t="0" r="r" b="b"/>
                <a:pathLst>
                  <a:path w="53" h="15">
                    <a:moveTo>
                      <a:pt x="53" y="7"/>
                    </a:moveTo>
                    <a:cubicBezTo>
                      <a:pt x="53" y="3"/>
                      <a:pt x="41" y="0"/>
                      <a:pt x="27" y="0"/>
                    </a:cubicBezTo>
                    <a:cubicBezTo>
                      <a:pt x="12" y="0"/>
                      <a:pt x="0" y="4"/>
                      <a:pt x="0" y="8"/>
                    </a:cubicBezTo>
                    <a:cubicBezTo>
                      <a:pt x="0" y="12"/>
                      <a:pt x="12" y="15"/>
                      <a:pt x="27" y="15"/>
                    </a:cubicBezTo>
                    <a:cubicBezTo>
                      <a:pt x="41" y="15"/>
                      <a:pt x="53" y="11"/>
                      <a:pt x="5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03" name="Freeform 151"/>
              <p:cNvSpPr>
                <a:spLocks/>
              </p:cNvSpPr>
              <p:nvPr/>
            </p:nvSpPr>
            <p:spPr bwMode="auto">
              <a:xfrm flipH="1">
                <a:off x="1308" y="4179"/>
                <a:ext cx="59" cy="17"/>
              </a:xfrm>
              <a:custGeom>
                <a:avLst/>
                <a:gdLst>
                  <a:gd name="T0" fmla="*/ 51 w 51"/>
                  <a:gd name="T1" fmla="*/ 7 h 15"/>
                  <a:gd name="T2" fmla="*/ 25 w 51"/>
                  <a:gd name="T3" fmla="*/ 0 h 15"/>
                  <a:gd name="T4" fmla="*/ 0 w 51"/>
                  <a:gd name="T5" fmla="*/ 7 h 15"/>
                  <a:gd name="T6" fmla="*/ 25 w 51"/>
                  <a:gd name="T7" fmla="*/ 14 h 15"/>
                  <a:gd name="T8" fmla="*/ 51 w 51"/>
                  <a:gd name="T9" fmla="*/ 7 h 15"/>
                </a:gdLst>
                <a:ahLst/>
                <a:cxnLst>
                  <a:cxn ang="0">
                    <a:pos x="T0" y="T1"/>
                  </a:cxn>
                  <a:cxn ang="0">
                    <a:pos x="T2" y="T3"/>
                  </a:cxn>
                  <a:cxn ang="0">
                    <a:pos x="T4" y="T5"/>
                  </a:cxn>
                  <a:cxn ang="0">
                    <a:pos x="T6" y="T7"/>
                  </a:cxn>
                  <a:cxn ang="0">
                    <a:pos x="T8" y="T9"/>
                  </a:cxn>
                </a:cxnLst>
                <a:rect l="0" t="0" r="r" b="b"/>
                <a:pathLst>
                  <a:path w="51" h="15">
                    <a:moveTo>
                      <a:pt x="51" y="7"/>
                    </a:moveTo>
                    <a:cubicBezTo>
                      <a:pt x="51" y="3"/>
                      <a:pt x="39" y="0"/>
                      <a:pt x="25" y="0"/>
                    </a:cubicBezTo>
                    <a:cubicBezTo>
                      <a:pt x="11" y="0"/>
                      <a:pt x="0" y="3"/>
                      <a:pt x="0" y="7"/>
                    </a:cubicBezTo>
                    <a:cubicBezTo>
                      <a:pt x="0" y="11"/>
                      <a:pt x="11" y="15"/>
                      <a:pt x="25" y="14"/>
                    </a:cubicBezTo>
                    <a:cubicBezTo>
                      <a:pt x="39" y="14"/>
                      <a:pt x="51" y="11"/>
                      <a:pt x="51"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04" name="Freeform 152"/>
              <p:cNvSpPr>
                <a:spLocks/>
              </p:cNvSpPr>
              <p:nvPr/>
            </p:nvSpPr>
            <p:spPr bwMode="auto">
              <a:xfrm flipH="1">
                <a:off x="1881" y="4182"/>
                <a:ext cx="55" cy="18"/>
              </a:xfrm>
              <a:custGeom>
                <a:avLst/>
                <a:gdLst>
                  <a:gd name="T0" fmla="*/ 48 w 48"/>
                  <a:gd name="T1" fmla="*/ 7 h 15"/>
                  <a:gd name="T2" fmla="*/ 24 w 48"/>
                  <a:gd name="T3" fmla="*/ 0 h 15"/>
                  <a:gd name="T4" fmla="*/ 0 w 48"/>
                  <a:gd name="T5" fmla="*/ 8 h 15"/>
                  <a:gd name="T6" fmla="*/ 24 w 48"/>
                  <a:gd name="T7" fmla="*/ 15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1"/>
                      <a:pt x="11" y="15"/>
                      <a:pt x="24" y="15"/>
                    </a:cubicBezTo>
                    <a:cubicBezTo>
                      <a:pt x="37" y="14"/>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05" name="Freeform 153"/>
              <p:cNvSpPr>
                <a:spLocks/>
              </p:cNvSpPr>
              <p:nvPr/>
            </p:nvSpPr>
            <p:spPr bwMode="auto">
              <a:xfrm flipH="1">
                <a:off x="1812" y="4046"/>
                <a:ext cx="55" cy="17"/>
              </a:xfrm>
              <a:custGeom>
                <a:avLst/>
                <a:gdLst>
                  <a:gd name="T0" fmla="*/ 48 w 48"/>
                  <a:gd name="T1" fmla="*/ 7 h 15"/>
                  <a:gd name="T2" fmla="*/ 24 w 48"/>
                  <a:gd name="T3" fmla="*/ 0 h 15"/>
                  <a:gd name="T4" fmla="*/ 0 w 48"/>
                  <a:gd name="T5" fmla="*/ 8 h 15"/>
                  <a:gd name="T6" fmla="*/ 24 w 48"/>
                  <a:gd name="T7" fmla="*/ 15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2"/>
                      <a:pt x="11" y="15"/>
                      <a:pt x="24" y="15"/>
                    </a:cubicBezTo>
                    <a:cubicBezTo>
                      <a:pt x="37" y="14"/>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06" name="Freeform 154"/>
              <p:cNvSpPr>
                <a:spLocks/>
              </p:cNvSpPr>
              <p:nvPr/>
            </p:nvSpPr>
            <p:spPr bwMode="auto">
              <a:xfrm flipH="1">
                <a:off x="2678" y="4197"/>
                <a:ext cx="50" cy="16"/>
              </a:xfrm>
              <a:custGeom>
                <a:avLst/>
                <a:gdLst>
                  <a:gd name="T0" fmla="*/ 44 w 44"/>
                  <a:gd name="T1" fmla="*/ 7 h 14"/>
                  <a:gd name="T2" fmla="*/ 22 w 44"/>
                  <a:gd name="T3" fmla="*/ 0 h 14"/>
                  <a:gd name="T4" fmla="*/ 0 w 44"/>
                  <a:gd name="T5" fmla="*/ 7 h 14"/>
                  <a:gd name="T6" fmla="*/ 22 w 44"/>
                  <a:gd name="T7" fmla="*/ 14 h 14"/>
                  <a:gd name="T8" fmla="*/ 44 w 44"/>
                  <a:gd name="T9" fmla="*/ 7 h 14"/>
                </a:gdLst>
                <a:ahLst/>
                <a:cxnLst>
                  <a:cxn ang="0">
                    <a:pos x="T0" y="T1"/>
                  </a:cxn>
                  <a:cxn ang="0">
                    <a:pos x="T2" y="T3"/>
                  </a:cxn>
                  <a:cxn ang="0">
                    <a:pos x="T4" y="T5"/>
                  </a:cxn>
                  <a:cxn ang="0">
                    <a:pos x="T6" y="T7"/>
                  </a:cxn>
                  <a:cxn ang="0">
                    <a:pos x="T8" y="T9"/>
                  </a:cxn>
                </a:cxnLst>
                <a:rect l="0" t="0" r="r" b="b"/>
                <a:pathLst>
                  <a:path w="44" h="14">
                    <a:moveTo>
                      <a:pt x="44" y="7"/>
                    </a:moveTo>
                    <a:cubicBezTo>
                      <a:pt x="44" y="3"/>
                      <a:pt x="34" y="0"/>
                      <a:pt x="22" y="0"/>
                    </a:cubicBezTo>
                    <a:cubicBezTo>
                      <a:pt x="10" y="1"/>
                      <a:pt x="0" y="4"/>
                      <a:pt x="0" y="7"/>
                    </a:cubicBezTo>
                    <a:cubicBezTo>
                      <a:pt x="0" y="11"/>
                      <a:pt x="10" y="14"/>
                      <a:pt x="22" y="14"/>
                    </a:cubicBezTo>
                    <a:cubicBezTo>
                      <a:pt x="34" y="14"/>
                      <a:pt x="44" y="11"/>
                      <a:pt x="4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07" name="Oval 155"/>
              <p:cNvSpPr>
                <a:spLocks noChangeArrowheads="1"/>
              </p:cNvSpPr>
              <p:nvPr/>
            </p:nvSpPr>
            <p:spPr bwMode="auto">
              <a:xfrm flipH="1">
                <a:off x="2484" y="4262"/>
                <a:ext cx="53" cy="16"/>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08" name="Oval 156"/>
              <p:cNvSpPr>
                <a:spLocks noChangeArrowheads="1"/>
              </p:cNvSpPr>
              <p:nvPr/>
            </p:nvSpPr>
            <p:spPr bwMode="auto">
              <a:xfrm flipH="1">
                <a:off x="1740" y="4294"/>
                <a:ext cx="57" cy="16"/>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09" name="Freeform 157"/>
              <p:cNvSpPr>
                <a:spLocks/>
              </p:cNvSpPr>
              <p:nvPr/>
            </p:nvSpPr>
            <p:spPr bwMode="auto">
              <a:xfrm flipH="1">
                <a:off x="582" y="4227"/>
                <a:ext cx="63" cy="19"/>
              </a:xfrm>
              <a:custGeom>
                <a:avLst/>
                <a:gdLst>
                  <a:gd name="T0" fmla="*/ 55 w 55"/>
                  <a:gd name="T1" fmla="*/ 8 h 16"/>
                  <a:gd name="T2" fmla="*/ 28 w 55"/>
                  <a:gd name="T3" fmla="*/ 0 h 16"/>
                  <a:gd name="T4" fmla="*/ 0 w 55"/>
                  <a:gd name="T5" fmla="*/ 8 h 16"/>
                  <a:gd name="T6" fmla="*/ 28 w 55"/>
                  <a:gd name="T7" fmla="*/ 16 h 16"/>
                  <a:gd name="T8" fmla="*/ 55 w 55"/>
                  <a:gd name="T9" fmla="*/ 8 h 16"/>
                </a:gdLst>
                <a:ahLst/>
                <a:cxnLst>
                  <a:cxn ang="0">
                    <a:pos x="T0" y="T1"/>
                  </a:cxn>
                  <a:cxn ang="0">
                    <a:pos x="T2" y="T3"/>
                  </a:cxn>
                  <a:cxn ang="0">
                    <a:pos x="T4" y="T5"/>
                  </a:cxn>
                  <a:cxn ang="0">
                    <a:pos x="T6" y="T7"/>
                  </a:cxn>
                  <a:cxn ang="0">
                    <a:pos x="T8" y="T9"/>
                  </a:cxn>
                </a:cxnLst>
                <a:rect l="0" t="0" r="r" b="b"/>
                <a:pathLst>
                  <a:path w="55" h="16">
                    <a:moveTo>
                      <a:pt x="55" y="8"/>
                    </a:moveTo>
                    <a:cubicBezTo>
                      <a:pt x="55" y="4"/>
                      <a:pt x="43" y="0"/>
                      <a:pt x="28" y="0"/>
                    </a:cubicBezTo>
                    <a:cubicBezTo>
                      <a:pt x="13" y="0"/>
                      <a:pt x="0" y="4"/>
                      <a:pt x="0" y="8"/>
                    </a:cubicBezTo>
                    <a:cubicBezTo>
                      <a:pt x="0" y="12"/>
                      <a:pt x="13" y="16"/>
                      <a:pt x="28" y="16"/>
                    </a:cubicBezTo>
                    <a:cubicBezTo>
                      <a:pt x="43" y="15"/>
                      <a:pt x="55" y="12"/>
                      <a:pt x="55"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10" name="Oval 158"/>
              <p:cNvSpPr>
                <a:spLocks noChangeArrowheads="1"/>
              </p:cNvSpPr>
              <p:nvPr/>
            </p:nvSpPr>
            <p:spPr bwMode="auto">
              <a:xfrm flipH="1">
                <a:off x="2867" y="4298"/>
                <a:ext cx="49" cy="16"/>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11" name="Freeform 159"/>
              <p:cNvSpPr>
                <a:spLocks/>
              </p:cNvSpPr>
              <p:nvPr/>
            </p:nvSpPr>
            <p:spPr bwMode="auto">
              <a:xfrm flipH="1">
                <a:off x="5481" y="3855"/>
                <a:ext cx="37" cy="14"/>
              </a:xfrm>
              <a:custGeom>
                <a:avLst/>
                <a:gdLst>
                  <a:gd name="T0" fmla="*/ 32 w 32"/>
                  <a:gd name="T1" fmla="*/ 5 h 12"/>
                  <a:gd name="T2" fmla="*/ 16 w 32"/>
                  <a:gd name="T3" fmla="*/ 0 h 12"/>
                  <a:gd name="T4" fmla="*/ 0 w 32"/>
                  <a:gd name="T5" fmla="*/ 6 h 12"/>
                  <a:gd name="T6" fmla="*/ 16 w 32"/>
                  <a:gd name="T7" fmla="*/ 11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5" y="0"/>
                      <a:pt x="16" y="0"/>
                    </a:cubicBezTo>
                    <a:cubicBezTo>
                      <a:pt x="7" y="0"/>
                      <a:pt x="0" y="3"/>
                      <a:pt x="0" y="6"/>
                    </a:cubicBezTo>
                    <a:cubicBezTo>
                      <a:pt x="0" y="9"/>
                      <a:pt x="7" y="12"/>
                      <a:pt x="16" y="11"/>
                    </a:cubicBezTo>
                    <a:cubicBezTo>
                      <a:pt x="25" y="11"/>
                      <a:pt x="32" y="8"/>
                      <a:pt x="32"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12" name="Freeform 160"/>
              <p:cNvSpPr>
                <a:spLocks/>
              </p:cNvSpPr>
              <p:nvPr/>
            </p:nvSpPr>
            <p:spPr bwMode="auto">
              <a:xfrm flipH="1">
                <a:off x="4580" y="3534"/>
                <a:ext cx="40" cy="15"/>
              </a:xfrm>
              <a:custGeom>
                <a:avLst/>
                <a:gdLst>
                  <a:gd name="T0" fmla="*/ 35 w 35"/>
                  <a:gd name="T1" fmla="*/ 6 h 13"/>
                  <a:gd name="T2" fmla="*/ 18 w 35"/>
                  <a:gd name="T3" fmla="*/ 1 h 13"/>
                  <a:gd name="T4" fmla="*/ 0 w 35"/>
                  <a:gd name="T5" fmla="*/ 8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1"/>
                    </a:cubicBezTo>
                    <a:cubicBezTo>
                      <a:pt x="8" y="1"/>
                      <a:pt x="0" y="4"/>
                      <a:pt x="0" y="8"/>
                    </a:cubicBezTo>
                    <a:cubicBezTo>
                      <a:pt x="0" y="11"/>
                      <a:pt x="8" y="13"/>
                      <a:pt x="18" y="13"/>
                    </a:cubicBezTo>
                    <a:cubicBezTo>
                      <a:pt x="27" y="12"/>
                      <a:pt x="35" y="9"/>
                      <a:pt x="3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13" name="Freeform 161"/>
              <p:cNvSpPr>
                <a:spLocks/>
              </p:cNvSpPr>
              <p:nvPr/>
            </p:nvSpPr>
            <p:spPr bwMode="auto">
              <a:xfrm flipH="1">
                <a:off x="5732" y="4091"/>
                <a:ext cx="35" cy="14"/>
              </a:xfrm>
              <a:custGeom>
                <a:avLst/>
                <a:gdLst>
                  <a:gd name="T0" fmla="*/ 30 w 30"/>
                  <a:gd name="T1" fmla="*/ 6 h 12"/>
                  <a:gd name="T2" fmla="*/ 15 w 30"/>
                  <a:gd name="T3" fmla="*/ 1 h 12"/>
                  <a:gd name="T4" fmla="*/ 0 w 30"/>
                  <a:gd name="T5" fmla="*/ 7 h 12"/>
                  <a:gd name="T6" fmla="*/ 15 w 30"/>
                  <a:gd name="T7" fmla="*/ 12 h 12"/>
                  <a:gd name="T8" fmla="*/ 30 w 30"/>
                  <a:gd name="T9" fmla="*/ 6 h 12"/>
                </a:gdLst>
                <a:ahLst/>
                <a:cxnLst>
                  <a:cxn ang="0">
                    <a:pos x="T0" y="T1"/>
                  </a:cxn>
                  <a:cxn ang="0">
                    <a:pos x="T2" y="T3"/>
                  </a:cxn>
                  <a:cxn ang="0">
                    <a:pos x="T4" y="T5"/>
                  </a:cxn>
                  <a:cxn ang="0">
                    <a:pos x="T6" y="T7"/>
                  </a:cxn>
                  <a:cxn ang="0">
                    <a:pos x="T8" y="T9"/>
                  </a:cxn>
                </a:cxnLst>
                <a:rect l="0" t="0" r="r" b="b"/>
                <a:pathLst>
                  <a:path w="30" h="12">
                    <a:moveTo>
                      <a:pt x="30" y="6"/>
                    </a:moveTo>
                    <a:cubicBezTo>
                      <a:pt x="30" y="3"/>
                      <a:pt x="23" y="0"/>
                      <a:pt x="15" y="1"/>
                    </a:cubicBezTo>
                    <a:cubicBezTo>
                      <a:pt x="7" y="1"/>
                      <a:pt x="0" y="3"/>
                      <a:pt x="0" y="7"/>
                    </a:cubicBezTo>
                    <a:cubicBezTo>
                      <a:pt x="0" y="10"/>
                      <a:pt x="7" y="12"/>
                      <a:pt x="15" y="12"/>
                    </a:cubicBezTo>
                    <a:cubicBezTo>
                      <a:pt x="23" y="12"/>
                      <a:pt x="30" y="9"/>
                      <a:pt x="3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14" name="Oval 162"/>
              <p:cNvSpPr>
                <a:spLocks noChangeArrowheads="1"/>
              </p:cNvSpPr>
              <p:nvPr/>
            </p:nvSpPr>
            <p:spPr bwMode="auto">
              <a:xfrm flipH="1">
                <a:off x="5578" y="4301"/>
                <a:ext cx="36" cy="13"/>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15" name="Freeform 163"/>
              <p:cNvSpPr>
                <a:spLocks/>
              </p:cNvSpPr>
              <p:nvPr/>
            </p:nvSpPr>
            <p:spPr bwMode="auto">
              <a:xfrm flipH="1">
                <a:off x="5710" y="3717"/>
                <a:ext cx="35" cy="13"/>
              </a:xfrm>
              <a:custGeom>
                <a:avLst/>
                <a:gdLst>
                  <a:gd name="T0" fmla="*/ 30 w 30"/>
                  <a:gd name="T1" fmla="*/ 5 h 12"/>
                  <a:gd name="T2" fmla="*/ 15 w 30"/>
                  <a:gd name="T3" fmla="*/ 0 h 12"/>
                  <a:gd name="T4" fmla="*/ 0 w 30"/>
                  <a:gd name="T5" fmla="*/ 6 h 12"/>
                  <a:gd name="T6" fmla="*/ 15 w 30"/>
                  <a:gd name="T7" fmla="*/ 11 h 12"/>
                  <a:gd name="T8" fmla="*/ 30 w 30"/>
                  <a:gd name="T9" fmla="*/ 5 h 12"/>
                </a:gdLst>
                <a:ahLst/>
                <a:cxnLst>
                  <a:cxn ang="0">
                    <a:pos x="T0" y="T1"/>
                  </a:cxn>
                  <a:cxn ang="0">
                    <a:pos x="T2" y="T3"/>
                  </a:cxn>
                  <a:cxn ang="0">
                    <a:pos x="T4" y="T5"/>
                  </a:cxn>
                  <a:cxn ang="0">
                    <a:pos x="T6" y="T7"/>
                  </a:cxn>
                  <a:cxn ang="0">
                    <a:pos x="T8" y="T9"/>
                  </a:cxn>
                </a:cxnLst>
                <a:rect l="0" t="0" r="r" b="b"/>
                <a:pathLst>
                  <a:path w="30" h="12">
                    <a:moveTo>
                      <a:pt x="30" y="5"/>
                    </a:moveTo>
                    <a:cubicBezTo>
                      <a:pt x="30" y="2"/>
                      <a:pt x="23" y="0"/>
                      <a:pt x="15" y="0"/>
                    </a:cubicBezTo>
                    <a:cubicBezTo>
                      <a:pt x="7" y="0"/>
                      <a:pt x="0" y="3"/>
                      <a:pt x="0" y="6"/>
                    </a:cubicBezTo>
                    <a:cubicBezTo>
                      <a:pt x="0" y="9"/>
                      <a:pt x="7" y="12"/>
                      <a:pt x="15" y="11"/>
                    </a:cubicBezTo>
                    <a:cubicBezTo>
                      <a:pt x="23" y="11"/>
                      <a:pt x="30" y="8"/>
                      <a:pt x="30"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16" name="Freeform 164"/>
              <p:cNvSpPr>
                <a:spLocks/>
              </p:cNvSpPr>
              <p:nvPr/>
            </p:nvSpPr>
            <p:spPr bwMode="auto">
              <a:xfrm flipH="1">
                <a:off x="540" y="3431"/>
                <a:ext cx="93" cy="27"/>
              </a:xfrm>
              <a:custGeom>
                <a:avLst/>
                <a:gdLst>
                  <a:gd name="T0" fmla="*/ 80 w 80"/>
                  <a:gd name="T1" fmla="*/ 11 h 24"/>
                  <a:gd name="T2" fmla="*/ 40 w 80"/>
                  <a:gd name="T3" fmla="*/ 1 h 24"/>
                  <a:gd name="T4" fmla="*/ 0 w 80"/>
                  <a:gd name="T5" fmla="*/ 14 h 24"/>
                  <a:gd name="T6" fmla="*/ 40 w 80"/>
                  <a:gd name="T7" fmla="*/ 23 h 24"/>
                  <a:gd name="T8" fmla="*/ 80 w 80"/>
                  <a:gd name="T9" fmla="*/ 11 h 24"/>
                </a:gdLst>
                <a:ahLst/>
                <a:cxnLst>
                  <a:cxn ang="0">
                    <a:pos x="T0" y="T1"/>
                  </a:cxn>
                  <a:cxn ang="0">
                    <a:pos x="T2" y="T3"/>
                  </a:cxn>
                  <a:cxn ang="0">
                    <a:pos x="T4" y="T5"/>
                  </a:cxn>
                  <a:cxn ang="0">
                    <a:pos x="T6" y="T7"/>
                  </a:cxn>
                  <a:cxn ang="0">
                    <a:pos x="T8" y="T9"/>
                  </a:cxn>
                </a:cxnLst>
                <a:rect l="0" t="0" r="r" b="b"/>
                <a:pathLst>
                  <a:path w="80" h="24">
                    <a:moveTo>
                      <a:pt x="80" y="11"/>
                    </a:moveTo>
                    <a:cubicBezTo>
                      <a:pt x="80" y="4"/>
                      <a:pt x="62" y="0"/>
                      <a:pt x="40" y="1"/>
                    </a:cubicBezTo>
                    <a:cubicBezTo>
                      <a:pt x="18" y="2"/>
                      <a:pt x="0" y="8"/>
                      <a:pt x="0" y="14"/>
                    </a:cubicBezTo>
                    <a:cubicBezTo>
                      <a:pt x="0" y="20"/>
                      <a:pt x="18" y="24"/>
                      <a:pt x="40" y="23"/>
                    </a:cubicBezTo>
                    <a:cubicBezTo>
                      <a:pt x="62" y="22"/>
                      <a:pt x="80" y="17"/>
                      <a:pt x="80" y="11"/>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17" name="Freeform 165"/>
              <p:cNvSpPr>
                <a:spLocks/>
              </p:cNvSpPr>
              <p:nvPr/>
            </p:nvSpPr>
            <p:spPr bwMode="auto">
              <a:xfrm flipH="1">
                <a:off x="5098" y="4027"/>
                <a:ext cx="51" cy="19"/>
              </a:xfrm>
              <a:custGeom>
                <a:avLst/>
                <a:gdLst>
                  <a:gd name="T0" fmla="*/ 44 w 44"/>
                  <a:gd name="T1" fmla="*/ 8 h 17"/>
                  <a:gd name="T2" fmla="*/ 22 w 44"/>
                  <a:gd name="T3" fmla="*/ 0 h 17"/>
                  <a:gd name="T4" fmla="*/ 0 w 44"/>
                  <a:gd name="T5" fmla="*/ 9 h 17"/>
                  <a:gd name="T6" fmla="*/ 22 w 44"/>
                  <a:gd name="T7" fmla="*/ 16 h 17"/>
                  <a:gd name="T8" fmla="*/ 44 w 44"/>
                  <a:gd name="T9" fmla="*/ 8 h 17"/>
                </a:gdLst>
                <a:ahLst/>
                <a:cxnLst>
                  <a:cxn ang="0">
                    <a:pos x="T0" y="T1"/>
                  </a:cxn>
                  <a:cxn ang="0">
                    <a:pos x="T2" y="T3"/>
                  </a:cxn>
                  <a:cxn ang="0">
                    <a:pos x="T4" y="T5"/>
                  </a:cxn>
                  <a:cxn ang="0">
                    <a:pos x="T6" y="T7"/>
                  </a:cxn>
                  <a:cxn ang="0">
                    <a:pos x="T8" y="T9"/>
                  </a:cxn>
                </a:cxnLst>
                <a:rect l="0" t="0" r="r" b="b"/>
                <a:pathLst>
                  <a:path w="44" h="17">
                    <a:moveTo>
                      <a:pt x="44" y="8"/>
                    </a:moveTo>
                    <a:cubicBezTo>
                      <a:pt x="44" y="4"/>
                      <a:pt x="34" y="0"/>
                      <a:pt x="22" y="0"/>
                    </a:cubicBezTo>
                    <a:cubicBezTo>
                      <a:pt x="10" y="1"/>
                      <a:pt x="0" y="4"/>
                      <a:pt x="0" y="9"/>
                    </a:cubicBezTo>
                    <a:cubicBezTo>
                      <a:pt x="0" y="13"/>
                      <a:pt x="10" y="17"/>
                      <a:pt x="22" y="16"/>
                    </a:cubicBezTo>
                    <a:cubicBezTo>
                      <a:pt x="34" y="16"/>
                      <a:pt x="44" y="12"/>
                      <a:pt x="44"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18" name="Freeform 166"/>
              <p:cNvSpPr>
                <a:spLocks/>
              </p:cNvSpPr>
              <p:nvPr/>
            </p:nvSpPr>
            <p:spPr bwMode="auto">
              <a:xfrm flipH="1">
                <a:off x="5359" y="4141"/>
                <a:ext cx="36" cy="14"/>
              </a:xfrm>
              <a:custGeom>
                <a:avLst/>
                <a:gdLst>
                  <a:gd name="T0" fmla="*/ 31 w 31"/>
                  <a:gd name="T1" fmla="*/ 6 h 12"/>
                  <a:gd name="T2" fmla="*/ 16 w 31"/>
                  <a:gd name="T3" fmla="*/ 0 h 12"/>
                  <a:gd name="T4" fmla="*/ 0 w 31"/>
                  <a:gd name="T5" fmla="*/ 6 h 12"/>
                  <a:gd name="T6" fmla="*/ 16 w 31"/>
                  <a:gd name="T7" fmla="*/ 12 h 12"/>
                  <a:gd name="T8" fmla="*/ 31 w 31"/>
                  <a:gd name="T9" fmla="*/ 6 h 12"/>
                </a:gdLst>
                <a:ahLst/>
                <a:cxnLst>
                  <a:cxn ang="0">
                    <a:pos x="T0" y="T1"/>
                  </a:cxn>
                  <a:cxn ang="0">
                    <a:pos x="T2" y="T3"/>
                  </a:cxn>
                  <a:cxn ang="0">
                    <a:pos x="T4" y="T5"/>
                  </a:cxn>
                  <a:cxn ang="0">
                    <a:pos x="T6" y="T7"/>
                  </a:cxn>
                  <a:cxn ang="0">
                    <a:pos x="T8" y="T9"/>
                  </a:cxn>
                </a:cxnLst>
                <a:rect l="0" t="0" r="r" b="b"/>
                <a:pathLst>
                  <a:path w="31" h="12">
                    <a:moveTo>
                      <a:pt x="31" y="6"/>
                    </a:moveTo>
                    <a:cubicBezTo>
                      <a:pt x="31" y="3"/>
                      <a:pt x="24" y="0"/>
                      <a:pt x="16" y="0"/>
                    </a:cubicBezTo>
                    <a:cubicBezTo>
                      <a:pt x="7" y="0"/>
                      <a:pt x="0" y="3"/>
                      <a:pt x="0" y="6"/>
                    </a:cubicBezTo>
                    <a:cubicBezTo>
                      <a:pt x="0" y="10"/>
                      <a:pt x="7" y="12"/>
                      <a:pt x="16" y="12"/>
                    </a:cubicBezTo>
                    <a:cubicBezTo>
                      <a:pt x="24" y="12"/>
                      <a:pt x="31" y="9"/>
                      <a:pt x="3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19" name="Freeform 167"/>
              <p:cNvSpPr>
                <a:spLocks/>
              </p:cNvSpPr>
              <p:nvPr/>
            </p:nvSpPr>
            <p:spPr bwMode="auto">
              <a:xfrm flipH="1">
                <a:off x="5627" y="4253"/>
                <a:ext cx="45" cy="17"/>
              </a:xfrm>
              <a:custGeom>
                <a:avLst/>
                <a:gdLst>
                  <a:gd name="T0" fmla="*/ 39 w 39"/>
                  <a:gd name="T1" fmla="*/ 7 h 15"/>
                  <a:gd name="T2" fmla="*/ 19 w 39"/>
                  <a:gd name="T3" fmla="*/ 0 h 15"/>
                  <a:gd name="T4" fmla="*/ 0 w 39"/>
                  <a:gd name="T5" fmla="*/ 8 h 15"/>
                  <a:gd name="T6" fmla="*/ 19 w 39"/>
                  <a:gd name="T7" fmla="*/ 15 h 15"/>
                  <a:gd name="T8" fmla="*/ 39 w 39"/>
                  <a:gd name="T9" fmla="*/ 7 h 15"/>
                </a:gdLst>
                <a:ahLst/>
                <a:cxnLst>
                  <a:cxn ang="0">
                    <a:pos x="T0" y="T1"/>
                  </a:cxn>
                  <a:cxn ang="0">
                    <a:pos x="T2" y="T3"/>
                  </a:cxn>
                  <a:cxn ang="0">
                    <a:pos x="T4" y="T5"/>
                  </a:cxn>
                  <a:cxn ang="0">
                    <a:pos x="T6" y="T7"/>
                  </a:cxn>
                  <a:cxn ang="0">
                    <a:pos x="T8" y="T9"/>
                  </a:cxn>
                </a:cxnLst>
                <a:rect l="0" t="0" r="r" b="b"/>
                <a:pathLst>
                  <a:path w="39" h="15">
                    <a:moveTo>
                      <a:pt x="39" y="7"/>
                    </a:moveTo>
                    <a:cubicBezTo>
                      <a:pt x="39" y="3"/>
                      <a:pt x="30" y="0"/>
                      <a:pt x="19" y="0"/>
                    </a:cubicBezTo>
                    <a:cubicBezTo>
                      <a:pt x="9" y="0"/>
                      <a:pt x="0" y="4"/>
                      <a:pt x="0" y="8"/>
                    </a:cubicBezTo>
                    <a:cubicBezTo>
                      <a:pt x="0" y="12"/>
                      <a:pt x="9" y="15"/>
                      <a:pt x="19" y="15"/>
                    </a:cubicBezTo>
                    <a:cubicBezTo>
                      <a:pt x="30" y="15"/>
                      <a:pt x="39" y="12"/>
                      <a:pt x="39"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20" name="Freeform 168"/>
              <p:cNvSpPr>
                <a:spLocks/>
              </p:cNvSpPr>
              <p:nvPr/>
            </p:nvSpPr>
            <p:spPr bwMode="auto">
              <a:xfrm flipH="1">
                <a:off x="4092" y="4274"/>
                <a:ext cx="80" cy="28"/>
              </a:xfrm>
              <a:custGeom>
                <a:avLst/>
                <a:gdLst>
                  <a:gd name="T0" fmla="*/ 69 w 69"/>
                  <a:gd name="T1" fmla="*/ 12 h 24"/>
                  <a:gd name="T2" fmla="*/ 35 w 69"/>
                  <a:gd name="T3" fmla="*/ 1 h 24"/>
                  <a:gd name="T4" fmla="*/ 0 w 69"/>
                  <a:gd name="T5" fmla="*/ 12 h 24"/>
                  <a:gd name="T6" fmla="*/ 35 w 69"/>
                  <a:gd name="T7" fmla="*/ 24 h 24"/>
                  <a:gd name="T8" fmla="*/ 69 w 69"/>
                  <a:gd name="T9" fmla="*/ 12 h 24"/>
                </a:gdLst>
                <a:ahLst/>
                <a:cxnLst>
                  <a:cxn ang="0">
                    <a:pos x="T0" y="T1"/>
                  </a:cxn>
                  <a:cxn ang="0">
                    <a:pos x="T2" y="T3"/>
                  </a:cxn>
                  <a:cxn ang="0">
                    <a:pos x="T4" y="T5"/>
                  </a:cxn>
                  <a:cxn ang="0">
                    <a:pos x="T6" y="T7"/>
                  </a:cxn>
                  <a:cxn ang="0">
                    <a:pos x="T8" y="T9"/>
                  </a:cxn>
                </a:cxnLst>
                <a:rect l="0" t="0" r="r" b="b"/>
                <a:pathLst>
                  <a:path w="69" h="24">
                    <a:moveTo>
                      <a:pt x="69" y="12"/>
                    </a:moveTo>
                    <a:cubicBezTo>
                      <a:pt x="69" y="6"/>
                      <a:pt x="54" y="0"/>
                      <a:pt x="35" y="1"/>
                    </a:cubicBezTo>
                    <a:cubicBezTo>
                      <a:pt x="16" y="1"/>
                      <a:pt x="0" y="6"/>
                      <a:pt x="0" y="12"/>
                    </a:cubicBezTo>
                    <a:cubicBezTo>
                      <a:pt x="0" y="19"/>
                      <a:pt x="16" y="24"/>
                      <a:pt x="35" y="24"/>
                    </a:cubicBezTo>
                    <a:cubicBezTo>
                      <a:pt x="54" y="24"/>
                      <a:pt x="69" y="19"/>
                      <a:pt x="69"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21" name="Freeform 169"/>
              <p:cNvSpPr>
                <a:spLocks/>
              </p:cNvSpPr>
              <p:nvPr/>
            </p:nvSpPr>
            <p:spPr bwMode="auto">
              <a:xfrm flipH="1">
                <a:off x="3927" y="4185"/>
                <a:ext cx="83" cy="27"/>
              </a:xfrm>
              <a:custGeom>
                <a:avLst/>
                <a:gdLst>
                  <a:gd name="T0" fmla="*/ 71 w 71"/>
                  <a:gd name="T1" fmla="*/ 12 h 24"/>
                  <a:gd name="T2" fmla="*/ 35 w 71"/>
                  <a:gd name="T3" fmla="*/ 0 h 24"/>
                  <a:gd name="T4" fmla="*/ 0 w 71"/>
                  <a:gd name="T5" fmla="*/ 12 h 24"/>
                  <a:gd name="T6" fmla="*/ 35 w 71"/>
                  <a:gd name="T7" fmla="*/ 24 h 24"/>
                  <a:gd name="T8" fmla="*/ 71 w 71"/>
                  <a:gd name="T9" fmla="*/ 12 h 24"/>
                </a:gdLst>
                <a:ahLst/>
                <a:cxnLst>
                  <a:cxn ang="0">
                    <a:pos x="T0" y="T1"/>
                  </a:cxn>
                  <a:cxn ang="0">
                    <a:pos x="T2" y="T3"/>
                  </a:cxn>
                  <a:cxn ang="0">
                    <a:pos x="T4" y="T5"/>
                  </a:cxn>
                  <a:cxn ang="0">
                    <a:pos x="T6" y="T7"/>
                  </a:cxn>
                  <a:cxn ang="0">
                    <a:pos x="T8" y="T9"/>
                  </a:cxn>
                </a:cxnLst>
                <a:rect l="0" t="0" r="r" b="b"/>
                <a:pathLst>
                  <a:path w="71" h="24">
                    <a:moveTo>
                      <a:pt x="71" y="12"/>
                    </a:moveTo>
                    <a:cubicBezTo>
                      <a:pt x="71" y="5"/>
                      <a:pt x="55" y="0"/>
                      <a:pt x="35" y="0"/>
                    </a:cubicBezTo>
                    <a:cubicBezTo>
                      <a:pt x="16" y="0"/>
                      <a:pt x="0" y="5"/>
                      <a:pt x="0" y="12"/>
                    </a:cubicBezTo>
                    <a:cubicBezTo>
                      <a:pt x="0" y="18"/>
                      <a:pt x="16" y="24"/>
                      <a:pt x="35" y="24"/>
                    </a:cubicBezTo>
                    <a:cubicBezTo>
                      <a:pt x="55" y="24"/>
                      <a:pt x="71" y="19"/>
                      <a:pt x="71"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22" name="Freeform 170"/>
              <p:cNvSpPr>
                <a:spLocks/>
              </p:cNvSpPr>
              <p:nvPr/>
            </p:nvSpPr>
            <p:spPr bwMode="auto">
              <a:xfrm flipH="1">
                <a:off x="3759" y="3977"/>
                <a:ext cx="58" cy="28"/>
              </a:xfrm>
              <a:custGeom>
                <a:avLst/>
                <a:gdLst>
                  <a:gd name="T0" fmla="*/ 50 w 50"/>
                  <a:gd name="T1" fmla="*/ 12 h 24"/>
                  <a:gd name="T2" fmla="*/ 25 w 50"/>
                  <a:gd name="T3" fmla="*/ 0 h 24"/>
                  <a:gd name="T4" fmla="*/ 0 w 50"/>
                  <a:gd name="T5" fmla="*/ 13 h 24"/>
                  <a:gd name="T6" fmla="*/ 25 w 50"/>
                  <a:gd name="T7" fmla="*/ 24 h 24"/>
                  <a:gd name="T8" fmla="*/ 50 w 50"/>
                  <a:gd name="T9" fmla="*/ 12 h 24"/>
                </a:gdLst>
                <a:ahLst/>
                <a:cxnLst>
                  <a:cxn ang="0">
                    <a:pos x="T0" y="T1"/>
                  </a:cxn>
                  <a:cxn ang="0">
                    <a:pos x="T2" y="T3"/>
                  </a:cxn>
                  <a:cxn ang="0">
                    <a:pos x="T4" y="T5"/>
                  </a:cxn>
                  <a:cxn ang="0">
                    <a:pos x="T6" y="T7"/>
                  </a:cxn>
                  <a:cxn ang="0">
                    <a:pos x="T8" y="T9"/>
                  </a:cxn>
                </a:cxnLst>
                <a:rect l="0" t="0" r="r" b="b"/>
                <a:pathLst>
                  <a:path w="50" h="24">
                    <a:moveTo>
                      <a:pt x="50" y="12"/>
                    </a:moveTo>
                    <a:cubicBezTo>
                      <a:pt x="50" y="5"/>
                      <a:pt x="39" y="0"/>
                      <a:pt x="25" y="0"/>
                    </a:cubicBezTo>
                    <a:cubicBezTo>
                      <a:pt x="11" y="0"/>
                      <a:pt x="0" y="6"/>
                      <a:pt x="0" y="13"/>
                    </a:cubicBezTo>
                    <a:cubicBezTo>
                      <a:pt x="0" y="19"/>
                      <a:pt x="11" y="24"/>
                      <a:pt x="25" y="24"/>
                    </a:cubicBezTo>
                    <a:cubicBezTo>
                      <a:pt x="39" y="24"/>
                      <a:pt x="50" y="18"/>
                      <a:pt x="50"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23" name="Freeform 171"/>
              <p:cNvSpPr>
                <a:spLocks/>
              </p:cNvSpPr>
              <p:nvPr/>
            </p:nvSpPr>
            <p:spPr bwMode="auto">
              <a:xfrm flipH="1">
                <a:off x="2845" y="4032"/>
                <a:ext cx="92" cy="30"/>
              </a:xfrm>
              <a:custGeom>
                <a:avLst/>
                <a:gdLst>
                  <a:gd name="T0" fmla="*/ 80 w 80"/>
                  <a:gd name="T1" fmla="*/ 12 h 26"/>
                  <a:gd name="T2" fmla="*/ 40 w 80"/>
                  <a:gd name="T3" fmla="*/ 0 h 26"/>
                  <a:gd name="T4" fmla="*/ 0 w 80"/>
                  <a:gd name="T5" fmla="*/ 13 h 26"/>
                  <a:gd name="T6" fmla="*/ 40 w 80"/>
                  <a:gd name="T7" fmla="*/ 25 h 26"/>
                  <a:gd name="T8" fmla="*/ 80 w 80"/>
                  <a:gd name="T9" fmla="*/ 12 h 26"/>
                </a:gdLst>
                <a:ahLst/>
                <a:cxnLst>
                  <a:cxn ang="0">
                    <a:pos x="T0" y="T1"/>
                  </a:cxn>
                  <a:cxn ang="0">
                    <a:pos x="T2" y="T3"/>
                  </a:cxn>
                  <a:cxn ang="0">
                    <a:pos x="T4" y="T5"/>
                  </a:cxn>
                  <a:cxn ang="0">
                    <a:pos x="T6" y="T7"/>
                  </a:cxn>
                  <a:cxn ang="0">
                    <a:pos x="T8" y="T9"/>
                  </a:cxn>
                </a:cxnLst>
                <a:rect l="0" t="0" r="r" b="b"/>
                <a:pathLst>
                  <a:path w="80" h="26">
                    <a:moveTo>
                      <a:pt x="80" y="12"/>
                    </a:moveTo>
                    <a:cubicBezTo>
                      <a:pt x="80" y="5"/>
                      <a:pt x="62" y="0"/>
                      <a:pt x="40" y="0"/>
                    </a:cubicBezTo>
                    <a:cubicBezTo>
                      <a:pt x="18" y="0"/>
                      <a:pt x="0" y="6"/>
                      <a:pt x="0" y="13"/>
                    </a:cubicBezTo>
                    <a:cubicBezTo>
                      <a:pt x="0" y="20"/>
                      <a:pt x="18" y="26"/>
                      <a:pt x="40" y="25"/>
                    </a:cubicBezTo>
                    <a:cubicBezTo>
                      <a:pt x="62" y="25"/>
                      <a:pt x="80" y="19"/>
                      <a:pt x="80"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24" name="Oval 172"/>
              <p:cNvSpPr>
                <a:spLocks noChangeArrowheads="1"/>
              </p:cNvSpPr>
              <p:nvPr/>
            </p:nvSpPr>
            <p:spPr bwMode="auto">
              <a:xfrm flipH="1">
                <a:off x="2098" y="4231"/>
                <a:ext cx="99" cy="30"/>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25" name="Freeform 173"/>
              <p:cNvSpPr>
                <a:spLocks/>
              </p:cNvSpPr>
              <p:nvPr/>
            </p:nvSpPr>
            <p:spPr bwMode="auto">
              <a:xfrm flipH="1">
                <a:off x="1020" y="4059"/>
                <a:ext cx="69" cy="33"/>
              </a:xfrm>
              <a:custGeom>
                <a:avLst/>
                <a:gdLst>
                  <a:gd name="T0" fmla="*/ 59 w 59"/>
                  <a:gd name="T1" fmla="*/ 14 h 29"/>
                  <a:gd name="T2" fmla="*/ 29 w 59"/>
                  <a:gd name="T3" fmla="*/ 1 h 29"/>
                  <a:gd name="T4" fmla="*/ 0 w 59"/>
                  <a:gd name="T5" fmla="*/ 15 h 29"/>
                  <a:gd name="T6" fmla="*/ 29 w 59"/>
                  <a:gd name="T7" fmla="*/ 28 h 29"/>
                  <a:gd name="T8" fmla="*/ 59 w 59"/>
                  <a:gd name="T9" fmla="*/ 14 h 29"/>
                </a:gdLst>
                <a:ahLst/>
                <a:cxnLst>
                  <a:cxn ang="0">
                    <a:pos x="T0" y="T1"/>
                  </a:cxn>
                  <a:cxn ang="0">
                    <a:pos x="T2" y="T3"/>
                  </a:cxn>
                  <a:cxn ang="0">
                    <a:pos x="T4" y="T5"/>
                  </a:cxn>
                  <a:cxn ang="0">
                    <a:pos x="T6" y="T7"/>
                  </a:cxn>
                  <a:cxn ang="0">
                    <a:pos x="T8" y="T9"/>
                  </a:cxn>
                </a:cxnLst>
                <a:rect l="0" t="0" r="r" b="b"/>
                <a:pathLst>
                  <a:path w="59" h="29">
                    <a:moveTo>
                      <a:pt x="59" y="14"/>
                    </a:moveTo>
                    <a:cubicBezTo>
                      <a:pt x="59" y="7"/>
                      <a:pt x="45" y="0"/>
                      <a:pt x="29" y="1"/>
                    </a:cubicBezTo>
                    <a:cubicBezTo>
                      <a:pt x="13" y="1"/>
                      <a:pt x="0" y="7"/>
                      <a:pt x="0" y="15"/>
                    </a:cubicBezTo>
                    <a:cubicBezTo>
                      <a:pt x="0" y="23"/>
                      <a:pt x="13" y="29"/>
                      <a:pt x="29" y="28"/>
                    </a:cubicBezTo>
                    <a:cubicBezTo>
                      <a:pt x="45" y="28"/>
                      <a:pt x="59" y="22"/>
                      <a:pt x="59" y="14"/>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26" name="Freeform 174"/>
              <p:cNvSpPr>
                <a:spLocks/>
              </p:cNvSpPr>
              <p:nvPr/>
            </p:nvSpPr>
            <p:spPr bwMode="auto">
              <a:xfrm flipH="1">
                <a:off x="3241" y="3707"/>
                <a:ext cx="89" cy="30"/>
              </a:xfrm>
              <a:custGeom>
                <a:avLst/>
                <a:gdLst>
                  <a:gd name="T0" fmla="*/ 76 w 76"/>
                  <a:gd name="T1" fmla="*/ 11 h 26"/>
                  <a:gd name="T2" fmla="*/ 38 w 76"/>
                  <a:gd name="T3" fmla="*/ 0 h 26"/>
                  <a:gd name="T4" fmla="*/ 0 w 76"/>
                  <a:gd name="T5" fmla="*/ 14 h 26"/>
                  <a:gd name="T6" fmla="*/ 38 w 76"/>
                  <a:gd name="T7" fmla="*/ 25 h 26"/>
                  <a:gd name="T8" fmla="*/ 76 w 76"/>
                  <a:gd name="T9" fmla="*/ 11 h 26"/>
                </a:gdLst>
                <a:ahLst/>
                <a:cxnLst>
                  <a:cxn ang="0">
                    <a:pos x="T0" y="T1"/>
                  </a:cxn>
                  <a:cxn ang="0">
                    <a:pos x="T2" y="T3"/>
                  </a:cxn>
                  <a:cxn ang="0">
                    <a:pos x="T4" y="T5"/>
                  </a:cxn>
                  <a:cxn ang="0">
                    <a:pos x="T6" y="T7"/>
                  </a:cxn>
                  <a:cxn ang="0">
                    <a:pos x="T8" y="T9"/>
                  </a:cxn>
                </a:cxnLst>
                <a:rect l="0" t="0" r="r" b="b"/>
                <a:pathLst>
                  <a:path w="76" h="26">
                    <a:moveTo>
                      <a:pt x="76" y="11"/>
                    </a:moveTo>
                    <a:cubicBezTo>
                      <a:pt x="76" y="5"/>
                      <a:pt x="59" y="0"/>
                      <a:pt x="38" y="0"/>
                    </a:cubicBezTo>
                    <a:cubicBezTo>
                      <a:pt x="17" y="1"/>
                      <a:pt x="0" y="7"/>
                      <a:pt x="0" y="14"/>
                    </a:cubicBezTo>
                    <a:cubicBezTo>
                      <a:pt x="0" y="21"/>
                      <a:pt x="17" y="26"/>
                      <a:pt x="38" y="25"/>
                    </a:cubicBezTo>
                    <a:cubicBezTo>
                      <a:pt x="59" y="24"/>
                      <a:pt x="76" y="18"/>
                      <a:pt x="76" y="11"/>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27" name="Freeform 175"/>
              <p:cNvSpPr>
                <a:spLocks/>
              </p:cNvSpPr>
              <p:nvPr/>
            </p:nvSpPr>
            <p:spPr bwMode="auto">
              <a:xfrm flipH="1">
                <a:off x="147" y="3941"/>
                <a:ext cx="123" cy="35"/>
              </a:xfrm>
              <a:custGeom>
                <a:avLst/>
                <a:gdLst>
                  <a:gd name="T0" fmla="*/ 106 w 106"/>
                  <a:gd name="T1" fmla="*/ 14 h 30"/>
                  <a:gd name="T2" fmla="*/ 53 w 106"/>
                  <a:gd name="T3" fmla="*/ 0 h 30"/>
                  <a:gd name="T4" fmla="*/ 0 w 106"/>
                  <a:gd name="T5" fmla="*/ 16 h 30"/>
                  <a:gd name="T6" fmla="*/ 53 w 106"/>
                  <a:gd name="T7" fmla="*/ 29 h 30"/>
                  <a:gd name="T8" fmla="*/ 106 w 106"/>
                  <a:gd name="T9" fmla="*/ 14 h 30"/>
                </a:gdLst>
                <a:ahLst/>
                <a:cxnLst>
                  <a:cxn ang="0">
                    <a:pos x="T0" y="T1"/>
                  </a:cxn>
                  <a:cxn ang="0">
                    <a:pos x="T2" y="T3"/>
                  </a:cxn>
                  <a:cxn ang="0">
                    <a:pos x="T4" y="T5"/>
                  </a:cxn>
                  <a:cxn ang="0">
                    <a:pos x="T6" y="T7"/>
                  </a:cxn>
                  <a:cxn ang="0">
                    <a:pos x="T8" y="T9"/>
                  </a:cxn>
                </a:cxnLst>
                <a:rect l="0" t="0" r="r" b="b"/>
                <a:pathLst>
                  <a:path w="106" h="30">
                    <a:moveTo>
                      <a:pt x="106" y="14"/>
                    </a:moveTo>
                    <a:cubicBezTo>
                      <a:pt x="106" y="6"/>
                      <a:pt x="82" y="0"/>
                      <a:pt x="53" y="0"/>
                    </a:cubicBezTo>
                    <a:cubicBezTo>
                      <a:pt x="23" y="1"/>
                      <a:pt x="0" y="8"/>
                      <a:pt x="0" y="16"/>
                    </a:cubicBezTo>
                    <a:cubicBezTo>
                      <a:pt x="0" y="24"/>
                      <a:pt x="23" y="30"/>
                      <a:pt x="53" y="29"/>
                    </a:cubicBezTo>
                    <a:cubicBezTo>
                      <a:pt x="82" y="29"/>
                      <a:pt x="106" y="22"/>
                      <a:pt x="106" y="14"/>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28" name="Freeform 176"/>
              <p:cNvSpPr>
                <a:spLocks/>
              </p:cNvSpPr>
              <p:nvPr/>
            </p:nvSpPr>
            <p:spPr bwMode="auto">
              <a:xfrm flipH="1">
                <a:off x="4200" y="3793"/>
                <a:ext cx="51" cy="18"/>
              </a:xfrm>
              <a:custGeom>
                <a:avLst/>
                <a:gdLst>
                  <a:gd name="T0" fmla="*/ 44 w 44"/>
                  <a:gd name="T1" fmla="*/ 7 h 16"/>
                  <a:gd name="T2" fmla="*/ 22 w 44"/>
                  <a:gd name="T3" fmla="*/ 0 h 16"/>
                  <a:gd name="T4" fmla="*/ 0 w 44"/>
                  <a:gd name="T5" fmla="*/ 8 h 16"/>
                  <a:gd name="T6" fmla="*/ 22 w 44"/>
                  <a:gd name="T7" fmla="*/ 15 h 16"/>
                  <a:gd name="T8" fmla="*/ 44 w 44"/>
                  <a:gd name="T9" fmla="*/ 7 h 16"/>
                </a:gdLst>
                <a:ahLst/>
                <a:cxnLst>
                  <a:cxn ang="0">
                    <a:pos x="T0" y="T1"/>
                  </a:cxn>
                  <a:cxn ang="0">
                    <a:pos x="T2" y="T3"/>
                  </a:cxn>
                  <a:cxn ang="0">
                    <a:pos x="T4" y="T5"/>
                  </a:cxn>
                  <a:cxn ang="0">
                    <a:pos x="T6" y="T7"/>
                  </a:cxn>
                  <a:cxn ang="0">
                    <a:pos x="T8" y="T9"/>
                  </a:cxn>
                </a:cxnLst>
                <a:rect l="0" t="0" r="r" b="b"/>
                <a:pathLst>
                  <a:path w="44" h="16">
                    <a:moveTo>
                      <a:pt x="44" y="7"/>
                    </a:moveTo>
                    <a:cubicBezTo>
                      <a:pt x="44" y="3"/>
                      <a:pt x="34" y="0"/>
                      <a:pt x="22" y="0"/>
                    </a:cubicBezTo>
                    <a:cubicBezTo>
                      <a:pt x="10" y="1"/>
                      <a:pt x="0" y="4"/>
                      <a:pt x="0" y="8"/>
                    </a:cubicBezTo>
                    <a:cubicBezTo>
                      <a:pt x="0" y="13"/>
                      <a:pt x="10" y="16"/>
                      <a:pt x="22" y="15"/>
                    </a:cubicBezTo>
                    <a:cubicBezTo>
                      <a:pt x="34" y="15"/>
                      <a:pt x="44" y="11"/>
                      <a:pt x="4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29" name="Freeform 177"/>
              <p:cNvSpPr>
                <a:spLocks/>
              </p:cNvSpPr>
              <p:nvPr/>
            </p:nvSpPr>
            <p:spPr bwMode="auto">
              <a:xfrm flipH="1">
                <a:off x="5166" y="3681"/>
                <a:ext cx="53" cy="19"/>
              </a:xfrm>
              <a:custGeom>
                <a:avLst/>
                <a:gdLst>
                  <a:gd name="T0" fmla="*/ 46 w 46"/>
                  <a:gd name="T1" fmla="*/ 7 h 17"/>
                  <a:gd name="T2" fmla="*/ 23 w 46"/>
                  <a:gd name="T3" fmla="*/ 0 h 17"/>
                  <a:gd name="T4" fmla="*/ 0 w 46"/>
                  <a:gd name="T5" fmla="*/ 9 h 17"/>
                  <a:gd name="T6" fmla="*/ 23 w 46"/>
                  <a:gd name="T7" fmla="*/ 17 h 17"/>
                  <a:gd name="T8" fmla="*/ 46 w 46"/>
                  <a:gd name="T9" fmla="*/ 7 h 17"/>
                </a:gdLst>
                <a:ahLst/>
                <a:cxnLst>
                  <a:cxn ang="0">
                    <a:pos x="T0" y="T1"/>
                  </a:cxn>
                  <a:cxn ang="0">
                    <a:pos x="T2" y="T3"/>
                  </a:cxn>
                  <a:cxn ang="0">
                    <a:pos x="T4" y="T5"/>
                  </a:cxn>
                  <a:cxn ang="0">
                    <a:pos x="T6" y="T7"/>
                  </a:cxn>
                  <a:cxn ang="0">
                    <a:pos x="T8" y="T9"/>
                  </a:cxn>
                </a:cxnLst>
                <a:rect l="0" t="0" r="r" b="b"/>
                <a:pathLst>
                  <a:path w="46" h="17">
                    <a:moveTo>
                      <a:pt x="46" y="7"/>
                    </a:moveTo>
                    <a:cubicBezTo>
                      <a:pt x="46" y="3"/>
                      <a:pt x="36" y="0"/>
                      <a:pt x="23" y="0"/>
                    </a:cubicBezTo>
                    <a:cubicBezTo>
                      <a:pt x="10" y="1"/>
                      <a:pt x="0" y="5"/>
                      <a:pt x="0" y="9"/>
                    </a:cubicBezTo>
                    <a:cubicBezTo>
                      <a:pt x="0" y="14"/>
                      <a:pt x="10" y="17"/>
                      <a:pt x="23" y="17"/>
                    </a:cubicBezTo>
                    <a:cubicBezTo>
                      <a:pt x="36" y="16"/>
                      <a:pt x="46" y="12"/>
                      <a:pt x="4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30" name="Freeform 178"/>
              <p:cNvSpPr>
                <a:spLocks/>
              </p:cNvSpPr>
              <p:nvPr/>
            </p:nvSpPr>
            <p:spPr bwMode="auto">
              <a:xfrm flipH="1">
                <a:off x="5030" y="3554"/>
                <a:ext cx="72" cy="28"/>
              </a:xfrm>
              <a:custGeom>
                <a:avLst/>
                <a:gdLst>
                  <a:gd name="T0" fmla="*/ 62 w 62"/>
                  <a:gd name="T1" fmla="*/ 10 h 24"/>
                  <a:gd name="T2" fmla="*/ 31 w 62"/>
                  <a:gd name="T3" fmla="*/ 1 h 24"/>
                  <a:gd name="T4" fmla="*/ 0 w 62"/>
                  <a:gd name="T5" fmla="*/ 13 h 24"/>
                  <a:gd name="T6" fmla="*/ 31 w 62"/>
                  <a:gd name="T7" fmla="*/ 23 h 24"/>
                  <a:gd name="T8" fmla="*/ 62 w 62"/>
                  <a:gd name="T9" fmla="*/ 10 h 24"/>
                </a:gdLst>
                <a:ahLst/>
                <a:cxnLst>
                  <a:cxn ang="0">
                    <a:pos x="T0" y="T1"/>
                  </a:cxn>
                  <a:cxn ang="0">
                    <a:pos x="T2" y="T3"/>
                  </a:cxn>
                  <a:cxn ang="0">
                    <a:pos x="T4" y="T5"/>
                  </a:cxn>
                  <a:cxn ang="0">
                    <a:pos x="T6" y="T7"/>
                  </a:cxn>
                  <a:cxn ang="0">
                    <a:pos x="T8" y="T9"/>
                  </a:cxn>
                </a:cxnLst>
                <a:rect l="0" t="0" r="r" b="b"/>
                <a:pathLst>
                  <a:path w="62" h="24">
                    <a:moveTo>
                      <a:pt x="62" y="10"/>
                    </a:moveTo>
                    <a:cubicBezTo>
                      <a:pt x="62" y="4"/>
                      <a:pt x="48" y="0"/>
                      <a:pt x="31" y="1"/>
                    </a:cubicBezTo>
                    <a:cubicBezTo>
                      <a:pt x="14" y="2"/>
                      <a:pt x="0" y="7"/>
                      <a:pt x="0" y="13"/>
                    </a:cubicBezTo>
                    <a:cubicBezTo>
                      <a:pt x="0" y="19"/>
                      <a:pt x="14" y="24"/>
                      <a:pt x="31" y="23"/>
                    </a:cubicBezTo>
                    <a:cubicBezTo>
                      <a:pt x="48" y="22"/>
                      <a:pt x="62" y="17"/>
                      <a:pt x="62" y="10"/>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31" name="Freeform 179"/>
              <p:cNvSpPr>
                <a:spLocks/>
              </p:cNvSpPr>
              <p:nvPr/>
            </p:nvSpPr>
            <p:spPr bwMode="auto">
              <a:xfrm flipH="1">
                <a:off x="5531" y="3555"/>
                <a:ext cx="31" cy="13"/>
              </a:xfrm>
              <a:custGeom>
                <a:avLst/>
                <a:gdLst>
                  <a:gd name="T0" fmla="*/ 27 w 27"/>
                  <a:gd name="T1" fmla="*/ 4 h 11"/>
                  <a:gd name="T2" fmla="*/ 14 w 27"/>
                  <a:gd name="T3" fmla="*/ 0 h 11"/>
                  <a:gd name="T4" fmla="*/ 0 w 27"/>
                  <a:gd name="T5" fmla="*/ 6 h 11"/>
                  <a:gd name="T6" fmla="*/ 14 w 27"/>
                  <a:gd name="T7" fmla="*/ 10 h 11"/>
                  <a:gd name="T8" fmla="*/ 27 w 27"/>
                  <a:gd name="T9" fmla="*/ 4 h 11"/>
                </a:gdLst>
                <a:ahLst/>
                <a:cxnLst>
                  <a:cxn ang="0">
                    <a:pos x="T0" y="T1"/>
                  </a:cxn>
                  <a:cxn ang="0">
                    <a:pos x="T2" y="T3"/>
                  </a:cxn>
                  <a:cxn ang="0">
                    <a:pos x="T4" y="T5"/>
                  </a:cxn>
                  <a:cxn ang="0">
                    <a:pos x="T6" y="T7"/>
                  </a:cxn>
                  <a:cxn ang="0">
                    <a:pos x="T8" y="T9"/>
                  </a:cxn>
                </a:cxnLst>
                <a:rect l="0" t="0" r="r" b="b"/>
                <a:pathLst>
                  <a:path w="27" h="11">
                    <a:moveTo>
                      <a:pt x="27" y="4"/>
                    </a:moveTo>
                    <a:cubicBezTo>
                      <a:pt x="27" y="2"/>
                      <a:pt x="21" y="0"/>
                      <a:pt x="14" y="0"/>
                    </a:cubicBezTo>
                    <a:cubicBezTo>
                      <a:pt x="6" y="0"/>
                      <a:pt x="0" y="3"/>
                      <a:pt x="0" y="6"/>
                    </a:cubicBezTo>
                    <a:cubicBezTo>
                      <a:pt x="0" y="9"/>
                      <a:pt x="6" y="11"/>
                      <a:pt x="14" y="10"/>
                    </a:cubicBezTo>
                    <a:cubicBezTo>
                      <a:pt x="21" y="10"/>
                      <a:pt x="27" y="7"/>
                      <a:pt x="27" y="4"/>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32" name="Freeform 180"/>
              <p:cNvSpPr>
                <a:spLocks/>
              </p:cNvSpPr>
              <p:nvPr/>
            </p:nvSpPr>
            <p:spPr bwMode="auto">
              <a:xfrm flipH="1">
                <a:off x="673" y="4170"/>
                <a:ext cx="116" cy="33"/>
              </a:xfrm>
              <a:custGeom>
                <a:avLst/>
                <a:gdLst>
                  <a:gd name="T0" fmla="*/ 101 w 101"/>
                  <a:gd name="T1" fmla="*/ 14 h 29"/>
                  <a:gd name="T2" fmla="*/ 50 w 101"/>
                  <a:gd name="T3" fmla="*/ 1 h 29"/>
                  <a:gd name="T4" fmla="*/ 0 w 101"/>
                  <a:gd name="T5" fmla="*/ 15 h 29"/>
                  <a:gd name="T6" fmla="*/ 50 w 101"/>
                  <a:gd name="T7" fmla="*/ 29 h 29"/>
                  <a:gd name="T8" fmla="*/ 101 w 101"/>
                  <a:gd name="T9" fmla="*/ 14 h 29"/>
                </a:gdLst>
                <a:ahLst/>
                <a:cxnLst>
                  <a:cxn ang="0">
                    <a:pos x="T0" y="T1"/>
                  </a:cxn>
                  <a:cxn ang="0">
                    <a:pos x="T2" y="T3"/>
                  </a:cxn>
                  <a:cxn ang="0">
                    <a:pos x="T4" y="T5"/>
                  </a:cxn>
                  <a:cxn ang="0">
                    <a:pos x="T6" y="T7"/>
                  </a:cxn>
                  <a:cxn ang="0">
                    <a:pos x="T8" y="T9"/>
                  </a:cxn>
                </a:cxnLst>
                <a:rect l="0" t="0" r="r" b="b"/>
                <a:pathLst>
                  <a:path w="101" h="29">
                    <a:moveTo>
                      <a:pt x="101" y="14"/>
                    </a:moveTo>
                    <a:cubicBezTo>
                      <a:pt x="101" y="7"/>
                      <a:pt x="78" y="0"/>
                      <a:pt x="50" y="1"/>
                    </a:cubicBezTo>
                    <a:cubicBezTo>
                      <a:pt x="23" y="1"/>
                      <a:pt x="0" y="7"/>
                      <a:pt x="0" y="15"/>
                    </a:cubicBezTo>
                    <a:cubicBezTo>
                      <a:pt x="0" y="23"/>
                      <a:pt x="23" y="29"/>
                      <a:pt x="50" y="29"/>
                    </a:cubicBezTo>
                    <a:cubicBezTo>
                      <a:pt x="78" y="29"/>
                      <a:pt x="101" y="22"/>
                      <a:pt x="101" y="14"/>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33" name="Oval 181"/>
              <p:cNvSpPr>
                <a:spLocks noChangeArrowheads="1"/>
              </p:cNvSpPr>
              <p:nvPr/>
            </p:nvSpPr>
            <p:spPr bwMode="auto">
              <a:xfrm flipH="1">
                <a:off x="3181" y="4276"/>
                <a:ext cx="90" cy="28"/>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34" name="Freeform 182"/>
              <p:cNvSpPr>
                <a:spLocks/>
              </p:cNvSpPr>
              <p:nvPr/>
            </p:nvSpPr>
            <p:spPr bwMode="auto">
              <a:xfrm flipH="1">
                <a:off x="3651" y="3932"/>
                <a:ext cx="54" cy="28"/>
              </a:xfrm>
              <a:custGeom>
                <a:avLst/>
                <a:gdLst>
                  <a:gd name="T0" fmla="*/ 47 w 47"/>
                  <a:gd name="T1" fmla="*/ 12 h 24"/>
                  <a:gd name="T2" fmla="*/ 24 w 47"/>
                  <a:gd name="T3" fmla="*/ 0 h 24"/>
                  <a:gd name="T4" fmla="*/ 0 w 47"/>
                  <a:gd name="T5" fmla="*/ 13 h 24"/>
                  <a:gd name="T6" fmla="*/ 24 w 47"/>
                  <a:gd name="T7" fmla="*/ 24 h 24"/>
                  <a:gd name="T8" fmla="*/ 47 w 47"/>
                  <a:gd name="T9" fmla="*/ 12 h 24"/>
                </a:gdLst>
                <a:ahLst/>
                <a:cxnLst>
                  <a:cxn ang="0">
                    <a:pos x="T0" y="T1"/>
                  </a:cxn>
                  <a:cxn ang="0">
                    <a:pos x="T2" y="T3"/>
                  </a:cxn>
                  <a:cxn ang="0">
                    <a:pos x="T4" y="T5"/>
                  </a:cxn>
                  <a:cxn ang="0">
                    <a:pos x="T6" y="T7"/>
                  </a:cxn>
                  <a:cxn ang="0">
                    <a:pos x="T8" y="T9"/>
                  </a:cxn>
                </a:cxnLst>
                <a:rect l="0" t="0" r="r" b="b"/>
                <a:pathLst>
                  <a:path w="47" h="24">
                    <a:moveTo>
                      <a:pt x="47" y="12"/>
                    </a:moveTo>
                    <a:cubicBezTo>
                      <a:pt x="47" y="5"/>
                      <a:pt x="36" y="0"/>
                      <a:pt x="24" y="0"/>
                    </a:cubicBezTo>
                    <a:cubicBezTo>
                      <a:pt x="11" y="0"/>
                      <a:pt x="0" y="6"/>
                      <a:pt x="0" y="13"/>
                    </a:cubicBezTo>
                    <a:cubicBezTo>
                      <a:pt x="0" y="19"/>
                      <a:pt x="11" y="24"/>
                      <a:pt x="24" y="24"/>
                    </a:cubicBezTo>
                    <a:cubicBezTo>
                      <a:pt x="36" y="24"/>
                      <a:pt x="47" y="18"/>
                      <a:pt x="47"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35" name="Freeform 183"/>
              <p:cNvSpPr>
                <a:spLocks/>
              </p:cNvSpPr>
              <p:nvPr/>
            </p:nvSpPr>
            <p:spPr bwMode="auto">
              <a:xfrm flipH="1">
                <a:off x="2157" y="3555"/>
                <a:ext cx="73" cy="32"/>
              </a:xfrm>
              <a:custGeom>
                <a:avLst/>
                <a:gdLst>
                  <a:gd name="T0" fmla="*/ 64 w 64"/>
                  <a:gd name="T1" fmla="*/ 13 h 28"/>
                  <a:gd name="T2" fmla="*/ 32 w 64"/>
                  <a:gd name="T3" fmla="*/ 1 h 28"/>
                  <a:gd name="T4" fmla="*/ 0 w 64"/>
                  <a:gd name="T5" fmla="*/ 15 h 28"/>
                  <a:gd name="T6" fmla="*/ 32 w 64"/>
                  <a:gd name="T7" fmla="*/ 27 h 28"/>
                  <a:gd name="T8" fmla="*/ 64 w 64"/>
                  <a:gd name="T9" fmla="*/ 13 h 28"/>
                </a:gdLst>
                <a:ahLst/>
                <a:cxnLst>
                  <a:cxn ang="0">
                    <a:pos x="T0" y="T1"/>
                  </a:cxn>
                  <a:cxn ang="0">
                    <a:pos x="T2" y="T3"/>
                  </a:cxn>
                  <a:cxn ang="0">
                    <a:pos x="T4" y="T5"/>
                  </a:cxn>
                  <a:cxn ang="0">
                    <a:pos x="T6" y="T7"/>
                  </a:cxn>
                  <a:cxn ang="0">
                    <a:pos x="T8" y="T9"/>
                  </a:cxn>
                </a:cxnLst>
                <a:rect l="0" t="0" r="r" b="b"/>
                <a:pathLst>
                  <a:path w="64" h="28">
                    <a:moveTo>
                      <a:pt x="64" y="13"/>
                    </a:moveTo>
                    <a:cubicBezTo>
                      <a:pt x="64" y="6"/>
                      <a:pt x="49" y="0"/>
                      <a:pt x="32" y="1"/>
                    </a:cubicBezTo>
                    <a:cubicBezTo>
                      <a:pt x="14" y="2"/>
                      <a:pt x="0" y="8"/>
                      <a:pt x="0" y="15"/>
                    </a:cubicBezTo>
                    <a:cubicBezTo>
                      <a:pt x="0" y="23"/>
                      <a:pt x="14" y="28"/>
                      <a:pt x="32" y="27"/>
                    </a:cubicBezTo>
                    <a:cubicBezTo>
                      <a:pt x="49" y="27"/>
                      <a:pt x="64" y="20"/>
                      <a:pt x="64" y="13"/>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36" name="Freeform 184"/>
              <p:cNvSpPr>
                <a:spLocks/>
              </p:cNvSpPr>
              <p:nvPr/>
            </p:nvSpPr>
            <p:spPr bwMode="auto">
              <a:xfrm flipH="1">
                <a:off x="4633" y="3699"/>
                <a:ext cx="55" cy="20"/>
              </a:xfrm>
              <a:custGeom>
                <a:avLst/>
                <a:gdLst>
                  <a:gd name="T0" fmla="*/ 47 w 47"/>
                  <a:gd name="T1" fmla="*/ 8 h 17"/>
                  <a:gd name="T2" fmla="*/ 23 w 47"/>
                  <a:gd name="T3" fmla="*/ 0 h 17"/>
                  <a:gd name="T4" fmla="*/ 0 w 47"/>
                  <a:gd name="T5" fmla="*/ 9 h 17"/>
                  <a:gd name="T6" fmla="*/ 23 w 47"/>
                  <a:gd name="T7" fmla="*/ 17 h 17"/>
                  <a:gd name="T8" fmla="*/ 47 w 47"/>
                  <a:gd name="T9" fmla="*/ 8 h 17"/>
                </a:gdLst>
                <a:ahLst/>
                <a:cxnLst>
                  <a:cxn ang="0">
                    <a:pos x="T0" y="T1"/>
                  </a:cxn>
                  <a:cxn ang="0">
                    <a:pos x="T2" y="T3"/>
                  </a:cxn>
                  <a:cxn ang="0">
                    <a:pos x="T4" y="T5"/>
                  </a:cxn>
                  <a:cxn ang="0">
                    <a:pos x="T6" y="T7"/>
                  </a:cxn>
                  <a:cxn ang="0">
                    <a:pos x="T8" y="T9"/>
                  </a:cxn>
                </a:cxnLst>
                <a:rect l="0" t="0" r="r" b="b"/>
                <a:pathLst>
                  <a:path w="47" h="17">
                    <a:moveTo>
                      <a:pt x="47" y="8"/>
                    </a:moveTo>
                    <a:cubicBezTo>
                      <a:pt x="47" y="3"/>
                      <a:pt x="36" y="0"/>
                      <a:pt x="23" y="0"/>
                    </a:cubicBezTo>
                    <a:cubicBezTo>
                      <a:pt x="10" y="1"/>
                      <a:pt x="0" y="5"/>
                      <a:pt x="0" y="9"/>
                    </a:cubicBezTo>
                    <a:cubicBezTo>
                      <a:pt x="0" y="14"/>
                      <a:pt x="10" y="17"/>
                      <a:pt x="23" y="17"/>
                    </a:cubicBezTo>
                    <a:cubicBezTo>
                      <a:pt x="36" y="16"/>
                      <a:pt x="47" y="12"/>
                      <a:pt x="47"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37" name="Freeform 185"/>
              <p:cNvSpPr>
                <a:spLocks/>
              </p:cNvSpPr>
              <p:nvPr/>
            </p:nvSpPr>
            <p:spPr bwMode="auto">
              <a:xfrm flipH="1">
                <a:off x="5388" y="4232"/>
                <a:ext cx="51" cy="18"/>
              </a:xfrm>
              <a:custGeom>
                <a:avLst/>
                <a:gdLst>
                  <a:gd name="T0" fmla="*/ 44 w 44"/>
                  <a:gd name="T1" fmla="*/ 8 h 16"/>
                  <a:gd name="T2" fmla="*/ 22 w 44"/>
                  <a:gd name="T3" fmla="*/ 0 h 16"/>
                  <a:gd name="T4" fmla="*/ 0 w 44"/>
                  <a:gd name="T5" fmla="*/ 8 h 16"/>
                  <a:gd name="T6" fmla="*/ 22 w 44"/>
                  <a:gd name="T7" fmla="*/ 16 h 16"/>
                  <a:gd name="T8" fmla="*/ 44 w 44"/>
                  <a:gd name="T9" fmla="*/ 8 h 16"/>
                </a:gdLst>
                <a:ahLst/>
                <a:cxnLst>
                  <a:cxn ang="0">
                    <a:pos x="T0" y="T1"/>
                  </a:cxn>
                  <a:cxn ang="0">
                    <a:pos x="T2" y="T3"/>
                  </a:cxn>
                  <a:cxn ang="0">
                    <a:pos x="T4" y="T5"/>
                  </a:cxn>
                  <a:cxn ang="0">
                    <a:pos x="T6" y="T7"/>
                  </a:cxn>
                  <a:cxn ang="0">
                    <a:pos x="T8" y="T9"/>
                  </a:cxn>
                </a:cxnLst>
                <a:rect l="0" t="0" r="r" b="b"/>
                <a:pathLst>
                  <a:path w="44" h="16">
                    <a:moveTo>
                      <a:pt x="44" y="8"/>
                    </a:moveTo>
                    <a:cubicBezTo>
                      <a:pt x="44" y="4"/>
                      <a:pt x="34" y="0"/>
                      <a:pt x="22" y="0"/>
                    </a:cubicBezTo>
                    <a:cubicBezTo>
                      <a:pt x="10" y="0"/>
                      <a:pt x="0" y="4"/>
                      <a:pt x="0" y="8"/>
                    </a:cubicBezTo>
                    <a:cubicBezTo>
                      <a:pt x="0" y="13"/>
                      <a:pt x="10" y="16"/>
                      <a:pt x="22" y="16"/>
                    </a:cubicBezTo>
                    <a:cubicBezTo>
                      <a:pt x="34" y="16"/>
                      <a:pt x="44" y="12"/>
                      <a:pt x="44"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38" name="Freeform 186"/>
              <p:cNvSpPr>
                <a:spLocks/>
              </p:cNvSpPr>
              <p:nvPr/>
            </p:nvSpPr>
            <p:spPr bwMode="auto">
              <a:xfrm flipH="1">
                <a:off x="5585" y="3672"/>
                <a:ext cx="44" cy="17"/>
              </a:xfrm>
              <a:custGeom>
                <a:avLst/>
                <a:gdLst>
                  <a:gd name="T0" fmla="*/ 38 w 38"/>
                  <a:gd name="T1" fmla="*/ 7 h 15"/>
                  <a:gd name="T2" fmla="*/ 19 w 38"/>
                  <a:gd name="T3" fmla="*/ 0 h 15"/>
                  <a:gd name="T4" fmla="*/ 0 w 38"/>
                  <a:gd name="T5" fmla="*/ 8 h 15"/>
                  <a:gd name="T6" fmla="*/ 19 w 38"/>
                  <a:gd name="T7" fmla="*/ 15 h 15"/>
                  <a:gd name="T8" fmla="*/ 38 w 38"/>
                  <a:gd name="T9" fmla="*/ 7 h 15"/>
                </a:gdLst>
                <a:ahLst/>
                <a:cxnLst>
                  <a:cxn ang="0">
                    <a:pos x="T0" y="T1"/>
                  </a:cxn>
                  <a:cxn ang="0">
                    <a:pos x="T2" y="T3"/>
                  </a:cxn>
                  <a:cxn ang="0">
                    <a:pos x="T4" y="T5"/>
                  </a:cxn>
                  <a:cxn ang="0">
                    <a:pos x="T6" y="T7"/>
                  </a:cxn>
                  <a:cxn ang="0">
                    <a:pos x="T8" y="T9"/>
                  </a:cxn>
                </a:cxnLst>
                <a:rect l="0" t="0" r="r" b="b"/>
                <a:pathLst>
                  <a:path w="38" h="15">
                    <a:moveTo>
                      <a:pt x="38" y="7"/>
                    </a:moveTo>
                    <a:cubicBezTo>
                      <a:pt x="38" y="3"/>
                      <a:pt x="30" y="0"/>
                      <a:pt x="19" y="0"/>
                    </a:cubicBezTo>
                    <a:cubicBezTo>
                      <a:pt x="8" y="1"/>
                      <a:pt x="0" y="4"/>
                      <a:pt x="0" y="8"/>
                    </a:cubicBezTo>
                    <a:cubicBezTo>
                      <a:pt x="0" y="12"/>
                      <a:pt x="8" y="15"/>
                      <a:pt x="19" y="15"/>
                    </a:cubicBezTo>
                    <a:cubicBezTo>
                      <a:pt x="30" y="14"/>
                      <a:pt x="38" y="11"/>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39" name="Freeform 187"/>
              <p:cNvSpPr>
                <a:spLocks/>
              </p:cNvSpPr>
              <p:nvPr/>
            </p:nvSpPr>
            <p:spPr bwMode="auto">
              <a:xfrm flipH="1">
                <a:off x="5588" y="3874"/>
                <a:ext cx="41" cy="17"/>
              </a:xfrm>
              <a:custGeom>
                <a:avLst/>
                <a:gdLst>
                  <a:gd name="T0" fmla="*/ 35 w 35"/>
                  <a:gd name="T1" fmla="*/ 7 h 14"/>
                  <a:gd name="T2" fmla="*/ 18 w 35"/>
                  <a:gd name="T3" fmla="*/ 1 h 14"/>
                  <a:gd name="T4" fmla="*/ 0 w 35"/>
                  <a:gd name="T5" fmla="*/ 8 h 14"/>
                  <a:gd name="T6" fmla="*/ 18 w 35"/>
                  <a:gd name="T7" fmla="*/ 14 h 14"/>
                  <a:gd name="T8" fmla="*/ 35 w 35"/>
                  <a:gd name="T9" fmla="*/ 7 h 14"/>
                </a:gdLst>
                <a:ahLst/>
                <a:cxnLst>
                  <a:cxn ang="0">
                    <a:pos x="T0" y="T1"/>
                  </a:cxn>
                  <a:cxn ang="0">
                    <a:pos x="T2" y="T3"/>
                  </a:cxn>
                  <a:cxn ang="0">
                    <a:pos x="T4" y="T5"/>
                  </a:cxn>
                  <a:cxn ang="0">
                    <a:pos x="T6" y="T7"/>
                  </a:cxn>
                  <a:cxn ang="0">
                    <a:pos x="T8" y="T9"/>
                  </a:cxn>
                </a:cxnLst>
                <a:rect l="0" t="0" r="r" b="b"/>
                <a:pathLst>
                  <a:path w="35" h="14">
                    <a:moveTo>
                      <a:pt x="35" y="7"/>
                    </a:moveTo>
                    <a:cubicBezTo>
                      <a:pt x="35" y="3"/>
                      <a:pt x="27" y="0"/>
                      <a:pt x="18" y="1"/>
                    </a:cubicBezTo>
                    <a:cubicBezTo>
                      <a:pt x="8" y="1"/>
                      <a:pt x="0" y="4"/>
                      <a:pt x="0" y="8"/>
                    </a:cubicBezTo>
                    <a:cubicBezTo>
                      <a:pt x="0" y="12"/>
                      <a:pt x="8" y="14"/>
                      <a:pt x="18" y="14"/>
                    </a:cubicBezTo>
                    <a:cubicBezTo>
                      <a:pt x="27" y="14"/>
                      <a:pt x="35" y="11"/>
                      <a:pt x="3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40" name="Freeform 188"/>
              <p:cNvSpPr>
                <a:spLocks/>
              </p:cNvSpPr>
              <p:nvPr/>
            </p:nvSpPr>
            <p:spPr bwMode="auto">
              <a:xfrm flipH="1">
                <a:off x="5148" y="3783"/>
                <a:ext cx="47" cy="19"/>
              </a:xfrm>
              <a:custGeom>
                <a:avLst/>
                <a:gdLst>
                  <a:gd name="T0" fmla="*/ 41 w 41"/>
                  <a:gd name="T1" fmla="*/ 7 h 16"/>
                  <a:gd name="T2" fmla="*/ 20 w 41"/>
                  <a:gd name="T3" fmla="*/ 0 h 16"/>
                  <a:gd name="T4" fmla="*/ 0 w 41"/>
                  <a:gd name="T5" fmla="*/ 9 h 16"/>
                  <a:gd name="T6" fmla="*/ 20 w 41"/>
                  <a:gd name="T7" fmla="*/ 15 h 16"/>
                  <a:gd name="T8" fmla="*/ 41 w 41"/>
                  <a:gd name="T9" fmla="*/ 7 h 16"/>
                </a:gdLst>
                <a:ahLst/>
                <a:cxnLst>
                  <a:cxn ang="0">
                    <a:pos x="T0" y="T1"/>
                  </a:cxn>
                  <a:cxn ang="0">
                    <a:pos x="T2" y="T3"/>
                  </a:cxn>
                  <a:cxn ang="0">
                    <a:pos x="T4" y="T5"/>
                  </a:cxn>
                  <a:cxn ang="0">
                    <a:pos x="T6" y="T7"/>
                  </a:cxn>
                  <a:cxn ang="0">
                    <a:pos x="T8" y="T9"/>
                  </a:cxn>
                </a:cxnLst>
                <a:rect l="0" t="0" r="r" b="b"/>
                <a:pathLst>
                  <a:path w="41" h="16">
                    <a:moveTo>
                      <a:pt x="41" y="7"/>
                    </a:moveTo>
                    <a:cubicBezTo>
                      <a:pt x="41" y="3"/>
                      <a:pt x="31" y="0"/>
                      <a:pt x="20" y="0"/>
                    </a:cubicBezTo>
                    <a:cubicBezTo>
                      <a:pt x="9" y="1"/>
                      <a:pt x="0" y="4"/>
                      <a:pt x="0" y="9"/>
                    </a:cubicBezTo>
                    <a:cubicBezTo>
                      <a:pt x="0" y="13"/>
                      <a:pt x="9" y="16"/>
                      <a:pt x="20" y="15"/>
                    </a:cubicBezTo>
                    <a:cubicBezTo>
                      <a:pt x="31" y="15"/>
                      <a:pt x="41" y="11"/>
                      <a:pt x="41"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41" name="Freeform 189"/>
              <p:cNvSpPr>
                <a:spLocks/>
              </p:cNvSpPr>
              <p:nvPr/>
            </p:nvSpPr>
            <p:spPr bwMode="auto">
              <a:xfrm flipH="1">
                <a:off x="5474" y="4032"/>
                <a:ext cx="44" cy="17"/>
              </a:xfrm>
              <a:custGeom>
                <a:avLst/>
                <a:gdLst>
                  <a:gd name="T0" fmla="*/ 38 w 38"/>
                  <a:gd name="T1" fmla="*/ 7 h 14"/>
                  <a:gd name="T2" fmla="*/ 19 w 38"/>
                  <a:gd name="T3" fmla="*/ 0 h 14"/>
                  <a:gd name="T4" fmla="*/ 0 w 38"/>
                  <a:gd name="T5" fmla="*/ 7 h 14"/>
                  <a:gd name="T6" fmla="*/ 19 w 38"/>
                  <a:gd name="T7" fmla="*/ 14 h 14"/>
                  <a:gd name="T8" fmla="*/ 38 w 38"/>
                  <a:gd name="T9" fmla="*/ 7 h 14"/>
                </a:gdLst>
                <a:ahLst/>
                <a:cxnLst>
                  <a:cxn ang="0">
                    <a:pos x="T0" y="T1"/>
                  </a:cxn>
                  <a:cxn ang="0">
                    <a:pos x="T2" y="T3"/>
                  </a:cxn>
                  <a:cxn ang="0">
                    <a:pos x="T4" y="T5"/>
                  </a:cxn>
                  <a:cxn ang="0">
                    <a:pos x="T6" y="T7"/>
                  </a:cxn>
                  <a:cxn ang="0">
                    <a:pos x="T8" y="T9"/>
                  </a:cxn>
                </a:cxnLst>
                <a:rect l="0" t="0" r="r" b="b"/>
                <a:pathLst>
                  <a:path w="38" h="14">
                    <a:moveTo>
                      <a:pt x="38" y="7"/>
                    </a:moveTo>
                    <a:cubicBezTo>
                      <a:pt x="38" y="3"/>
                      <a:pt x="29" y="0"/>
                      <a:pt x="19" y="0"/>
                    </a:cubicBezTo>
                    <a:cubicBezTo>
                      <a:pt x="9" y="0"/>
                      <a:pt x="0" y="3"/>
                      <a:pt x="0" y="7"/>
                    </a:cubicBezTo>
                    <a:cubicBezTo>
                      <a:pt x="0" y="11"/>
                      <a:pt x="9" y="14"/>
                      <a:pt x="19" y="14"/>
                    </a:cubicBezTo>
                    <a:cubicBezTo>
                      <a:pt x="29" y="14"/>
                      <a:pt x="38" y="10"/>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42" name="Freeform 190"/>
              <p:cNvSpPr>
                <a:spLocks/>
              </p:cNvSpPr>
              <p:nvPr/>
            </p:nvSpPr>
            <p:spPr bwMode="auto">
              <a:xfrm flipH="1">
                <a:off x="4912" y="4102"/>
                <a:ext cx="55" cy="20"/>
              </a:xfrm>
              <a:custGeom>
                <a:avLst/>
                <a:gdLst>
                  <a:gd name="T0" fmla="*/ 48 w 48"/>
                  <a:gd name="T1" fmla="*/ 9 h 18"/>
                  <a:gd name="T2" fmla="*/ 24 w 48"/>
                  <a:gd name="T3" fmla="*/ 1 h 18"/>
                  <a:gd name="T4" fmla="*/ 0 w 48"/>
                  <a:gd name="T5" fmla="*/ 9 h 18"/>
                  <a:gd name="T6" fmla="*/ 24 w 48"/>
                  <a:gd name="T7" fmla="*/ 17 h 18"/>
                  <a:gd name="T8" fmla="*/ 48 w 48"/>
                  <a:gd name="T9" fmla="*/ 9 h 18"/>
                </a:gdLst>
                <a:ahLst/>
                <a:cxnLst>
                  <a:cxn ang="0">
                    <a:pos x="T0" y="T1"/>
                  </a:cxn>
                  <a:cxn ang="0">
                    <a:pos x="T2" y="T3"/>
                  </a:cxn>
                  <a:cxn ang="0">
                    <a:pos x="T4" y="T5"/>
                  </a:cxn>
                  <a:cxn ang="0">
                    <a:pos x="T6" y="T7"/>
                  </a:cxn>
                  <a:cxn ang="0">
                    <a:pos x="T8" y="T9"/>
                  </a:cxn>
                </a:cxnLst>
                <a:rect l="0" t="0" r="r" b="b"/>
                <a:pathLst>
                  <a:path w="48" h="18">
                    <a:moveTo>
                      <a:pt x="48" y="9"/>
                    </a:moveTo>
                    <a:cubicBezTo>
                      <a:pt x="48" y="4"/>
                      <a:pt x="37" y="0"/>
                      <a:pt x="24" y="1"/>
                    </a:cubicBezTo>
                    <a:cubicBezTo>
                      <a:pt x="11" y="1"/>
                      <a:pt x="0" y="5"/>
                      <a:pt x="0" y="9"/>
                    </a:cubicBezTo>
                    <a:cubicBezTo>
                      <a:pt x="0" y="14"/>
                      <a:pt x="11" y="18"/>
                      <a:pt x="24" y="17"/>
                    </a:cubicBezTo>
                    <a:cubicBezTo>
                      <a:pt x="37" y="17"/>
                      <a:pt x="48" y="13"/>
                      <a:pt x="48" y="9"/>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43" name="Freeform 191"/>
              <p:cNvSpPr>
                <a:spLocks/>
              </p:cNvSpPr>
              <p:nvPr/>
            </p:nvSpPr>
            <p:spPr bwMode="auto">
              <a:xfrm flipH="1">
                <a:off x="4549" y="4232"/>
                <a:ext cx="63" cy="22"/>
              </a:xfrm>
              <a:custGeom>
                <a:avLst/>
                <a:gdLst>
                  <a:gd name="T0" fmla="*/ 55 w 55"/>
                  <a:gd name="T1" fmla="*/ 10 h 19"/>
                  <a:gd name="T2" fmla="*/ 28 w 55"/>
                  <a:gd name="T3" fmla="*/ 0 h 19"/>
                  <a:gd name="T4" fmla="*/ 0 w 55"/>
                  <a:gd name="T5" fmla="*/ 10 h 19"/>
                  <a:gd name="T6" fmla="*/ 28 w 55"/>
                  <a:gd name="T7" fmla="*/ 19 h 19"/>
                  <a:gd name="T8" fmla="*/ 55 w 55"/>
                  <a:gd name="T9" fmla="*/ 10 h 19"/>
                </a:gdLst>
                <a:ahLst/>
                <a:cxnLst>
                  <a:cxn ang="0">
                    <a:pos x="T0" y="T1"/>
                  </a:cxn>
                  <a:cxn ang="0">
                    <a:pos x="T2" y="T3"/>
                  </a:cxn>
                  <a:cxn ang="0">
                    <a:pos x="T4" y="T5"/>
                  </a:cxn>
                  <a:cxn ang="0">
                    <a:pos x="T6" y="T7"/>
                  </a:cxn>
                  <a:cxn ang="0">
                    <a:pos x="T8" y="T9"/>
                  </a:cxn>
                </a:cxnLst>
                <a:rect l="0" t="0" r="r" b="b"/>
                <a:pathLst>
                  <a:path w="55" h="19">
                    <a:moveTo>
                      <a:pt x="55" y="10"/>
                    </a:moveTo>
                    <a:cubicBezTo>
                      <a:pt x="55" y="4"/>
                      <a:pt x="43" y="0"/>
                      <a:pt x="28" y="0"/>
                    </a:cubicBezTo>
                    <a:cubicBezTo>
                      <a:pt x="12" y="0"/>
                      <a:pt x="0" y="5"/>
                      <a:pt x="0" y="10"/>
                    </a:cubicBezTo>
                    <a:cubicBezTo>
                      <a:pt x="0" y="15"/>
                      <a:pt x="12" y="19"/>
                      <a:pt x="28" y="19"/>
                    </a:cubicBezTo>
                    <a:cubicBezTo>
                      <a:pt x="43" y="19"/>
                      <a:pt x="55" y="15"/>
                      <a:pt x="55" y="10"/>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44" name="Freeform 192"/>
              <p:cNvSpPr>
                <a:spLocks/>
              </p:cNvSpPr>
              <p:nvPr/>
            </p:nvSpPr>
            <p:spPr bwMode="auto">
              <a:xfrm flipH="1">
                <a:off x="3621" y="4072"/>
                <a:ext cx="62" cy="28"/>
              </a:xfrm>
              <a:custGeom>
                <a:avLst/>
                <a:gdLst>
                  <a:gd name="T0" fmla="*/ 54 w 54"/>
                  <a:gd name="T1" fmla="*/ 12 h 25"/>
                  <a:gd name="T2" fmla="*/ 27 w 54"/>
                  <a:gd name="T3" fmla="*/ 1 h 25"/>
                  <a:gd name="T4" fmla="*/ 0 w 54"/>
                  <a:gd name="T5" fmla="*/ 13 h 25"/>
                  <a:gd name="T6" fmla="*/ 27 w 54"/>
                  <a:gd name="T7" fmla="*/ 25 h 25"/>
                  <a:gd name="T8" fmla="*/ 54 w 54"/>
                  <a:gd name="T9" fmla="*/ 12 h 25"/>
                </a:gdLst>
                <a:ahLst/>
                <a:cxnLst>
                  <a:cxn ang="0">
                    <a:pos x="T0" y="T1"/>
                  </a:cxn>
                  <a:cxn ang="0">
                    <a:pos x="T2" y="T3"/>
                  </a:cxn>
                  <a:cxn ang="0">
                    <a:pos x="T4" y="T5"/>
                  </a:cxn>
                  <a:cxn ang="0">
                    <a:pos x="T6" y="T7"/>
                  </a:cxn>
                  <a:cxn ang="0">
                    <a:pos x="T8" y="T9"/>
                  </a:cxn>
                </a:cxnLst>
                <a:rect l="0" t="0" r="r" b="b"/>
                <a:pathLst>
                  <a:path w="54" h="25">
                    <a:moveTo>
                      <a:pt x="54" y="12"/>
                    </a:moveTo>
                    <a:cubicBezTo>
                      <a:pt x="54" y="6"/>
                      <a:pt x="42" y="0"/>
                      <a:pt x="27" y="1"/>
                    </a:cubicBezTo>
                    <a:cubicBezTo>
                      <a:pt x="12" y="1"/>
                      <a:pt x="0" y="6"/>
                      <a:pt x="0" y="13"/>
                    </a:cubicBezTo>
                    <a:cubicBezTo>
                      <a:pt x="0" y="20"/>
                      <a:pt x="12" y="25"/>
                      <a:pt x="27" y="25"/>
                    </a:cubicBezTo>
                    <a:cubicBezTo>
                      <a:pt x="42" y="24"/>
                      <a:pt x="54" y="19"/>
                      <a:pt x="54"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45" name="Freeform 193"/>
              <p:cNvSpPr>
                <a:spLocks/>
              </p:cNvSpPr>
              <p:nvPr/>
            </p:nvSpPr>
            <p:spPr bwMode="auto">
              <a:xfrm flipH="1">
                <a:off x="2494" y="3850"/>
                <a:ext cx="97" cy="31"/>
              </a:xfrm>
              <a:custGeom>
                <a:avLst/>
                <a:gdLst>
                  <a:gd name="T0" fmla="*/ 83 w 83"/>
                  <a:gd name="T1" fmla="*/ 12 h 27"/>
                  <a:gd name="T2" fmla="*/ 41 w 83"/>
                  <a:gd name="T3" fmla="*/ 1 h 27"/>
                  <a:gd name="T4" fmla="*/ 0 w 83"/>
                  <a:gd name="T5" fmla="*/ 15 h 27"/>
                  <a:gd name="T6" fmla="*/ 41 w 83"/>
                  <a:gd name="T7" fmla="*/ 26 h 27"/>
                  <a:gd name="T8" fmla="*/ 83 w 83"/>
                  <a:gd name="T9" fmla="*/ 12 h 27"/>
                </a:gdLst>
                <a:ahLst/>
                <a:cxnLst>
                  <a:cxn ang="0">
                    <a:pos x="T0" y="T1"/>
                  </a:cxn>
                  <a:cxn ang="0">
                    <a:pos x="T2" y="T3"/>
                  </a:cxn>
                  <a:cxn ang="0">
                    <a:pos x="T4" y="T5"/>
                  </a:cxn>
                  <a:cxn ang="0">
                    <a:pos x="T6" y="T7"/>
                  </a:cxn>
                  <a:cxn ang="0">
                    <a:pos x="T8" y="T9"/>
                  </a:cxn>
                </a:cxnLst>
                <a:rect l="0" t="0" r="r" b="b"/>
                <a:pathLst>
                  <a:path w="83" h="27">
                    <a:moveTo>
                      <a:pt x="83" y="12"/>
                    </a:moveTo>
                    <a:cubicBezTo>
                      <a:pt x="83" y="5"/>
                      <a:pt x="64" y="0"/>
                      <a:pt x="41" y="1"/>
                    </a:cubicBezTo>
                    <a:cubicBezTo>
                      <a:pt x="18" y="1"/>
                      <a:pt x="0" y="7"/>
                      <a:pt x="0" y="15"/>
                    </a:cubicBezTo>
                    <a:cubicBezTo>
                      <a:pt x="0" y="22"/>
                      <a:pt x="18" y="27"/>
                      <a:pt x="41" y="26"/>
                    </a:cubicBezTo>
                    <a:cubicBezTo>
                      <a:pt x="64" y="26"/>
                      <a:pt x="83" y="20"/>
                      <a:pt x="83"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46" name="Freeform 194"/>
              <p:cNvSpPr>
                <a:spLocks/>
              </p:cNvSpPr>
              <p:nvPr/>
            </p:nvSpPr>
            <p:spPr bwMode="auto">
              <a:xfrm flipH="1">
                <a:off x="3151" y="3828"/>
                <a:ext cx="58" cy="20"/>
              </a:xfrm>
              <a:custGeom>
                <a:avLst/>
                <a:gdLst>
                  <a:gd name="T0" fmla="*/ 50 w 50"/>
                  <a:gd name="T1" fmla="*/ 7 h 17"/>
                  <a:gd name="T2" fmla="*/ 25 w 50"/>
                  <a:gd name="T3" fmla="*/ 0 h 17"/>
                  <a:gd name="T4" fmla="*/ 0 w 50"/>
                  <a:gd name="T5" fmla="*/ 9 h 17"/>
                  <a:gd name="T6" fmla="*/ 25 w 50"/>
                  <a:gd name="T7" fmla="*/ 16 h 17"/>
                  <a:gd name="T8" fmla="*/ 50 w 50"/>
                  <a:gd name="T9" fmla="*/ 7 h 17"/>
                </a:gdLst>
                <a:ahLst/>
                <a:cxnLst>
                  <a:cxn ang="0">
                    <a:pos x="T0" y="T1"/>
                  </a:cxn>
                  <a:cxn ang="0">
                    <a:pos x="T2" y="T3"/>
                  </a:cxn>
                  <a:cxn ang="0">
                    <a:pos x="T4" y="T5"/>
                  </a:cxn>
                  <a:cxn ang="0">
                    <a:pos x="T6" y="T7"/>
                  </a:cxn>
                  <a:cxn ang="0">
                    <a:pos x="T8" y="T9"/>
                  </a:cxn>
                </a:cxnLst>
                <a:rect l="0" t="0" r="r" b="b"/>
                <a:pathLst>
                  <a:path w="50" h="17">
                    <a:moveTo>
                      <a:pt x="50" y="7"/>
                    </a:moveTo>
                    <a:cubicBezTo>
                      <a:pt x="50" y="3"/>
                      <a:pt x="39" y="0"/>
                      <a:pt x="25" y="0"/>
                    </a:cubicBezTo>
                    <a:cubicBezTo>
                      <a:pt x="11" y="1"/>
                      <a:pt x="0" y="4"/>
                      <a:pt x="0" y="9"/>
                    </a:cubicBezTo>
                    <a:cubicBezTo>
                      <a:pt x="0" y="13"/>
                      <a:pt x="11" y="17"/>
                      <a:pt x="25" y="16"/>
                    </a:cubicBezTo>
                    <a:cubicBezTo>
                      <a:pt x="39" y="16"/>
                      <a:pt x="50" y="12"/>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3747" name="Freeform 195"/>
              <p:cNvSpPr>
                <a:spLocks/>
              </p:cNvSpPr>
              <p:nvPr/>
            </p:nvSpPr>
            <p:spPr bwMode="auto">
              <a:xfrm flipH="1">
                <a:off x="1681" y="3706"/>
                <a:ext cx="104" cy="34"/>
              </a:xfrm>
              <a:custGeom>
                <a:avLst/>
                <a:gdLst>
                  <a:gd name="T0" fmla="*/ 91 w 91"/>
                  <a:gd name="T1" fmla="*/ 13 h 29"/>
                  <a:gd name="T2" fmla="*/ 45 w 91"/>
                  <a:gd name="T3" fmla="*/ 1 h 29"/>
                  <a:gd name="T4" fmla="*/ 0 w 91"/>
                  <a:gd name="T5" fmla="*/ 16 h 29"/>
                  <a:gd name="T6" fmla="*/ 45 w 91"/>
                  <a:gd name="T7" fmla="*/ 28 h 29"/>
                  <a:gd name="T8" fmla="*/ 91 w 91"/>
                  <a:gd name="T9" fmla="*/ 13 h 29"/>
                </a:gdLst>
                <a:ahLst/>
                <a:cxnLst>
                  <a:cxn ang="0">
                    <a:pos x="T0" y="T1"/>
                  </a:cxn>
                  <a:cxn ang="0">
                    <a:pos x="T2" y="T3"/>
                  </a:cxn>
                  <a:cxn ang="0">
                    <a:pos x="T4" y="T5"/>
                  </a:cxn>
                  <a:cxn ang="0">
                    <a:pos x="T6" y="T7"/>
                  </a:cxn>
                  <a:cxn ang="0">
                    <a:pos x="T8" y="T9"/>
                  </a:cxn>
                </a:cxnLst>
                <a:rect l="0" t="0" r="r" b="b"/>
                <a:pathLst>
                  <a:path w="91" h="29">
                    <a:moveTo>
                      <a:pt x="91" y="13"/>
                    </a:moveTo>
                    <a:cubicBezTo>
                      <a:pt x="91" y="6"/>
                      <a:pt x="70" y="0"/>
                      <a:pt x="45" y="1"/>
                    </a:cubicBezTo>
                    <a:cubicBezTo>
                      <a:pt x="20" y="2"/>
                      <a:pt x="0" y="9"/>
                      <a:pt x="0" y="16"/>
                    </a:cubicBezTo>
                    <a:cubicBezTo>
                      <a:pt x="0" y="23"/>
                      <a:pt x="20" y="29"/>
                      <a:pt x="45" y="28"/>
                    </a:cubicBezTo>
                    <a:cubicBezTo>
                      <a:pt x="70" y="27"/>
                      <a:pt x="91" y="21"/>
                      <a:pt x="91" y="13"/>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push/>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80962" name="Rectangle 2"/>
          <p:cNvSpPr>
            <a:spLocks noChangeArrowheads="1"/>
          </p:cNvSpPr>
          <p:nvPr/>
        </p:nvSpPr>
        <p:spPr bwMode="auto">
          <a:xfrm>
            <a:off x="0" y="0"/>
            <a:ext cx="9144000" cy="6858000"/>
          </a:xfrm>
          <a:prstGeom prst="rect">
            <a:avLst/>
          </a:prstGeom>
          <a:gradFill rotWithShape="1">
            <a:gsLst>
              <a:gs pos="0">
                <a:schemeClr val="bg1"/>
              </a:gs>
              <a:gs pos="100000">
                <a:srgbClr val="D9D9D9"/>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spcBef>
                <a:spcPct val="0"/>
              </a:spcBef>
            </a:pPr>
            <a:endParaRPr lang="en-US" sz="1800"/>
          </a:p>
        </p:txBody>
      </p:sp>
      <p:sp>
        <p:nvSpPr>
          <p:cNvPr id="680963" name="Rectangle 3"/>
          <p:cNvSpPr>
            <a:spLocks noChangeArrowheads="1"/>
          </p:cNvSpPr>
          <p:nvPr/>
        </p:nvSpPr>
        <p:spPr bwMode="auto">
          <a:xfrm>
            <a:off x="-93663" y="6453188"/>
            <a:ext cx="8532813"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ctr"/>
          <a:lstStyle/>
          <a:p>
            <a:pPr algn="r" eaLnBrk="1" hangingPunct="1">
              <a:spcBef>
                <a:spcPct val="0"/>
              </a:spcBef>
            </a:pPr>
            <a:r>
              <a:rPr lang="en-US" sz="1200">
                <a:solidFill>
                  <a:srgbClr val="4D4D4D"/>
                </a:solidFill>
                <a:latin typeface="Neo Sans" pitchFamily="34" charset="0"/>
              </a:rPr>
              <a:t>m62 visualcommunications is the global leader in presentation effectiveness, from offices in the UK, USA, and Singapore</a:t>
            </a:r>
          </a:p>
        </p:txBody>
      </p:sp>
      <p:pic>
        <p:nvPicPr>
          <p:cNvPr id="680964" name="Picture 4" descr="m62-logo">
            <a:hlinkClick r:id="rId13"/>
          </p:cNvPr>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8502650" y="6484938"/>
            <a:ext cx="381000" cy="257175"/>
          </a:xfrm>
          <a:prstGeom prst="rect">
            <a:avLst/>
          </a:prstGeom>
          <a:noFill/>
          <a:extLst>
            <a:ext uri="{909E8E84-426E-40DD-AFC4-6F175D3DCCD1}">
              <a14:hiddenFill xmlns:a14="http://schemas.microsoft.com/office/drawing/2010/main" xmlns="">
                <a:solidFill>
                  <a:srgbClr val="FFFFFF"/>
                </a:solidFill>
              </a14:hiddenFill>
            </a:ext>
          </a:extLst>
        </p:spPr>
      </p:pic>
      <p:pic>
        <p:nvPicPr>
          <p:cNvPr id="680965" name="Picture 5" descr="1">
            <a:hlinkClick r:id="rId15"/>
          </p:cNvPr>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260350" y="777875"/>
            <a:ext cx="2000250" cy="1457325"/>
          </a:xfrm>
          <a:prstGeom prst="rect">
            <a:avLst/>
          </a:prstGeom>
          <a:noFill/>
          <a:extLst>
            <a:ext uri="{909E8E84-426E-40DD-AFC4-6F175D3DCCD1}">
              <a14:hiddenFill xmlns:a14="http://schemas.microsoft.com/office/drawing/2010/main" xmlns="">
                <a:solidFill>
                  <a:srgbClr val="FFFFFF"/>
                </a:solidFill>
              </a14:hiddenFill>
            </a:ext>
          </a:extLst>
        </p:spPr>
      </p:pic>
      <p:pic>
        <p:nvPicPr>
          <p:cNvPr id="680966" name="Picture 6" descr="2">
            <a:hlinkClick r:id="rId17"/>
          </p:cNvPr>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287338" y="2673350"/>
            <a:ext cx="2000250" cy="1457325"/>
          </a:xfrm>
          <a:prstGeom prst="rect">
            <a:avLst/>
          </a:prstGeom>
          <a:noFill/>
          <a:extLst>
            <a:ext uri="{909E8E84-426E-40DD-AFC4-6F175D3DCCD1}">
              <a14:hiddenFill xmlns:a14="http://schemas.microsoft.com/office/drawing/2010/main" xmlns="">
                <a:solidFill>
                  <a:srgbClr val="FFFFFF"/>
                </a:solidFill>
              </a14:hiddenFill>
            </a:ext>
          </a:extLst>
        </p:spPr>
      </p:pic>
      <p:pic>
        <p:nvPicPr>
          <p:cNvPr id="680967" name="Picture 7" descr="3">
            <a:hlinkClick r:id="rId19"/>
          </p:cNvPr>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287338" y="4568825"/>
            <a:ext cx="2000250" cy="1457325"/>
          </a:xfrm>
          <a:prstGeom prst="rect">
            <a:avLst/>
          </a:prstGeom>
          <a:noFill/>
          <a:extLst>
            <a:ext uri="{909E8E84-426E-40DD-AFC4-6F175D3DCCD1}">
              <a14:hiddenFill xmlns:a14="http://schemas.microsoft.com/office/drawing/2010/main" xmlns="">
                <a:solidFill>
                  <a:srgbClr val="FFFFFF"/>
                </a:solidFill>
              </a14:hiddenFill>
            </a:ext>
          </a:extLst>
        </p:spPr>
      </p:pic>
      <p:sp>
        <p:nvSpPr>
          <p:cNvPr id="680968" name="Text Box 8">
            <a:hlinkClick r:id="rId15"/>
          </p:cNvPr>
          <p:cNvSpPr txBox="1">
            <a:spLocks noChangeArrowheads="1"/>
          </p:cNvSpPr>
          <p:nvPr/>
        </p:nvSpPr>
        <p:spPr bwMode="auto">
          <a:xfrm>
            <a:off x="379413" y="2290763"/>
            <a:ext cx="1636712" cy="212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nchor="ctr">
            <a:spAutoFit/>
          </a:bodyPr>
          <a:lstStyle>
            <a:lvl1pPr>
              <a:spcBef>
                <a:spcPct val="0"/>
              </a:spcBef>
              <a:defRPr sz="2400">
                <a:solidFill>
                  <a:schemeClr val="tx1"/>
                </a:solidFill>
                <a:latin typeface="Arial" pitchFamily="34" charset="0"/>
              </a:defRPr>
            </a:lvl1pPr>
            <a:lvl2pPr>
              <a:spcBef>
                <a:spcPct val="0"/>
              </a:spcBef>
              <a:defRPr sz="2400">
                <a:solidFill>
                  <a:schemeClr val="tx1"/>
                </a:solidFill>
                <a:latin typeface="Arial" pitchFamily="34" charset="0"/>
              </a:defRPr>
            </a:lvl2pPr>
            <a:lvl3pPr>
              <a:spcBef>
                <a:spcPct val="0"/>
              </a:spcBef>
              <a:defRPr sz="2400">
                <a:solidFill>
                  <a:schemeClr val="tx1"/>
                </a:solidFill>
                <a:latin typeface="Arial" pitchFamily="34" charset="0"/>
              </a:defRPr>
            </a:lvl3pPr>
            <a:lvl4pPr>
              <a:spcBef>
                <a:spcPct val="0"/>
              </a:spcBef>
              <a:defRPr sz="2400">
                <a:solidFill>
                  <a:schemeClr val="tx1"/>
                </a:solidFill>
                <a:latin typeface="Arial" pitchFamily="34" charset="0"/>
              </a:defRPr>
            </a:lvl4pPr>
            <a:lvl5pPr>
              <a:spcBef>
                <a:spcPct val="0"/>
              </a:spcBef>
              <a:defRPr sz="2400">
                <a:solidFill>
                  <a:schemeClr val="tx1"/>
                </a:solidFill>
                <a:latin typeface="Arial" pitchFamily="34" charset="0"/>
              </a:defRPr>
            </a:lvl5pPr>
            <a:lvl6pPr marL="457200" fontAlgn="base">
              <a:spcBef>
                <a:spcPct val="0"/>
              </a:spcBef>
              <a:spcAft>
                <a:spcPct val="0"/>
              </a:spcAft>
              <a:defRPr sz="2400">
                <a:solidFill>
                  <a:schemeClr val="tx1"/>
                </a:solidFill>
                <a:latin typeface="Arial" pitchFamily="34" charset="0"/>
              </a:defRPr>
            </a:lvl6pPr>
            <a:lvl7pPr marL="914400" fontAlgn="base">
              <a:spcBef>
                <a:spcPct val="0"/>
              </a:spcBef>
              <a:spcAft>
                <a:spcPct val="0"/>
              </a:spcAft>
              <a:defRPr sz="2400">
                <a:solidFill>
                  <a:schemeClr val="tx1"/>
                </a:solidFill>
                <a:latin typeface="Arial" pitchFamily="34" charset="0"/>
              </a:defRPr>
            </a:lvl7pPr>
            <a:lvl8pPr marL="1371600" fontAlgn="base">
              <a:spcBef>
                <a:spcPct val="0"/>
              </a:spcBef>
              <a:spcAft>
                <a:spcPct val="0"/>
              </a:spcAft>
              <a:defRPr sz="2400">
                <a:solidFill>
                  <a:schemeClr val="tx1"/>
                </a:solidFill>
                <a:latin typeface="Arial" pitchFamily="34" charset="0"/>
              </a:defRPr>
            </a:lvl8pPr>
            <a:lvl9pPr marL="1828800" fontAlgn="base">
              <a:spcBef>
                <a:spcPct val="0"/>
              </a:spcBef>
              <a:spcAft>
                <a:spcPct val="0"/>
              </a:spcAft>
              <a:defRPr sz="2400">
                <a:solidFill>
                  <a:schemeClr val="tx1"/>
                </a:solidFill>
                <a:latin typeface="Arial" pitchFamily="34" charset="0"/>
              </a:defRPr>
            </a:lvl9pPr>
          </a:lstStyle>
          <a:p>
            <a:pPr eaLnBrk="1" hangingPunct="1"/>
            <a:r>
              <a:rPr lang="en-US" sz="1400">
                <a:solidFill>
                  <a:srgbClr val="135971"/>
                </a:solidFill>
                <a:latin typeface="Neo Sans" pitchFamily="34" charset="0"/>
              </a:rPr>
              <a:t>Beyond Bullet Points</a:t>
            </a:r>
          </a:p>
        </p:txBody>
      </p:sp>
      <p:sp>
        <p:nvSpPr>
          <p:cNvPr id="680969" name="Text Box 9">
            <a:hlinkClick r:id="rId17"/>
          </p:cNvPr>
          <p:cNvSpPr txBox="1">
            <a:spLocks noChangeArrowheads="1"/>
          </p:cNvSpPr>
          <p:nvPr/>
        </p:nvSpPr>
        <p:spPr bwMode="auto">
          <a:xfrm>
            <a:off x="379413" y="4189413"/>
            <a:ext cx="1417637" cy="212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nchor="ctr">
            <a:spAutoFit/>
          </a:bodyPr>
          <a:lstStyle>
            <a:lvl1pPr>
              <a:spcBef>
                <a:spcPct val="0"/>
              </a:spcBef>
              <a:defRPr sz="2400">
                <a:solidFill>
                  <a:schemeClr val="tx1"/>
                </a:solidFill>
                <a:latin typeface="Arial" pitchFamily="34" charset="0"/>
              </a:defRPr>
            </a:lvl1pPr>
            <a:lvl2pPr>
              <a:spcBef>
                <a:spcPct val="0"/>
              </a:spcBef>
              <a:defRPr sz="2400">
                <a:solidFill>
                  <a:schemeClr val="tx1"/>
                </a:solidFill>
                <a:latin typeface="Arial" pitchFamily="34" charset="0"/>
              </a:defRPr>
            </a:lvl2pPr>
            <a:lvl3pPr>
              <a:spcBef>
                <a:spcPct val="0"/>
              </a:spcBef>
              <a:defRPr sz="2400">
                <a:solidFill>
                  <a:schemeClr val="tx1"/>
                </a:solidFill>
                <a:latin typeface="Arial" pitchFamily="34" charset="0"/>
              </a:defRPr>
            </a:lvl3pPr>
            <a:lvl4pPr>
              <a:spcBef>
                <a:spcPct val="0"/>
              </a:spcBef>
              <a:defRPr sz="2400">
                <a:solidFill>
                  <a:schemeClr val="tx1"/>
                </a:solidFill>
                <a:latin typeface="Arial" pitchFamily="34" charset="0"/>
              </a:defRPr>
            </a:lvl4pPr>
            <a:lvl5pPr>
              <a:spcBef>
                <a:spcPct val="0"/>
              </a:spcBef>
              <a:defRPr sz="2400">
                <a:solidFill>
                  <a:schemeClr val="tx1"/>
                </a:solidFill>
                <a:latin typeface="Arial" pitchFamily="34" charset="0"/>
              </a:defRPr>
            </a:lvl5pPr>
            <a:lvl6pPr marL="457200" fontAlgn="base">
              <a:spcBef>
                <a:spcPct val="0"/>
              </a:spcBef>
              <a:spcAft>
                <a:spcPct val="0"/>
              </a:spcAft>
              <a:defRPr sz="2400">
                <a:solidFill>
                  <a:schemeClr val="tx1"/>
                </a:solidFill>
                <a:latin typeface="Arial" pitchFamily="34" charset="0"/>
              </a:defRPr>
            </a:lvl6pPr>
            <a:lvl7pPr marL="914400" fontAlgn="base">
              <a:spcBef>
                <a:spcPct val="0"/>
              </a:spcBef>
              <a:spcAft>
                <a:spcPct val="0"/>
              </a:spcAft>
              <a:defRPr sz="2400">
                <a:solidFill>
                  <a:schemeClr val="tx1"/>
                </a:solidFill>
                <a:latin typeface="Arial" pitchFamily="34" charset="0"/>
              </a:defRPr>
            </a:lvl7pPr>
            <a:lvl8pPr marL="1371600" fontAlgn="base">
              <a:spcBef>
                <a:spcPct val="0"/>
              </a:spcBef>
              <a:spcAft>
                <a:spcPct val="0"/>
              </a:spcAft>
              <a:defRPr sz="2400">
                <a:solidFill>
                  <a:schemeClr val="tx1"/>
                </a:solidFill>
                <a:latin typeface="Arial" pitchFamily="34" charset="0"/>
              </a:defRPr>
            </a:lvl8pPr>
            <a:lvl9pPr marL="1828800" fontAlgn="base">
              <a:spcBef>
                <a:spcPct val="0"/>
              </a:spcBef>
              <a:spcAft>
                <a:spcPct val="0"/>
              </a:spcAft>
              <a:defRPr sz="2400">
                <a:solidFill>
                  <a:schemeClr val="tx1"/>
                </a:solidFill>
                <a:latin typeface="Arial" pitchFamily="34" charset="0"/>
              </a:defRPr>
            </a:lvl9pPr>
          </a:lstStyle>
          <a:p>
            <a:pPr eaLnBrk="1" hangingPunct="1"/>
            <a:r>
              <a:rPr lang="en-US" sz="1400">
                <a:solidFill>
                  <a:srgbClr val="135971"/>
                </a:solidFill>
                <a:latin typeface="Neo Sans" pitchFamily="34" charset="0"/>
              </a:rPr>
              <a:t>PowerPoint Slides</a:t>
            </a:r>
          </a:p>
        </p:txBody>
      </p:sp>
      <p:sp>
        <p:nvSpPr>
          <p:cNvPr id="680970" name="Text Box 10">
            <a:hlinkClick r:id="rId19"/>
          </p:cNvPr>
          <p:cNvSpPr txBox="1">
            <a:spLocks noChangeArrowheads="1"/>
          </p:cNvSpPr>
          <p:nvPr/>
        </p:nvSpPr>
        <p:spPr bwMode="auto">
          <a:xfrm>
            <a:off x="379413" y="6084888"/>
            <a:ext cx="1598612" cy="212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nchor="ctr">
            <a:spAutoFit/>
          </a:bodyPr>
          <a:lstStyle>
            <a:lvl1pPr>
              <a:spcBef>
                <a:spcPct val="0"/>
              </a:spcBef>
              <a:defRPr sz="2400">
                <a:solidFill>
                  <a:schemeClr val="tx1"/>
                </a:solidFill>
                <a:latin typeface="Arial" pitchFamily="34" charset="0"/>
              </a:defRPr>
            </a:lvl1pPr>
            <a:lvl2pPr>
              <a:spcBef>
                <a:spcPct val="0"/>
              </a:spcBef>
              <a:defRPr sz="2400">
                <a:solidFill>
                  <a:schemeClr val="tx1"/>
                </a:solidFill>
                <a:latin typeface="Arial" pitchFamily="34" charset="0"/>
              </a:defRPr>
            </a:lvl2pPr>
            <a:lvl3pPr>
              <a:spcBef>
                <a:spcPct val="0"/>
              </a:spcBef>
              <a:defRPr sz="2400">
                <a:solidFill>
                  <a:schemeClr val="tx1"/>
                </a:solidFill>
                <a:latin typeface="Arial" pitchFamily="34" charset="0"/>
              </a:defRPr>
            </a:lvl3pPr>
            <a:lvl4pPr>
              <a:spcBef>
                <a:spcPct val="0"/>
              </a:spcBef>
              <a:defRPr sz="2400">
                <a:solidFill>
                  <a:schemeClr val="tx1"/>
                </a:solidFill>
                <a:latin typeface="Arial" pitchFamily="34" charset="0"/>
              </a:defRPr>
            </a:lvl4pPr>
            <a:lvl5pPr>
              <a:spcBef>
                <a:spcPct val="0"/>
              </a:spcBef>
              <a:defRPr sz="2400">
                <a:solidFill>
                  <a:schemeClr val="tx1"/>
                </a:solidFill>
                <a:latin typeface="Arial" pitchFamily="34" charset="0"/>
              </a:defRPr>
            </a:lvl5pPr>
            <a:lvl6pPr marL="457200" fontAlgn="base">
              <a:spcBef>
                <a:spcPct val="0"/>
              </a:spcBef>
              <a:spcAft>
                <a:spcPct val="0"/>
              </a:spcAft>
              <a:defRPr sz="2400">
                <a:solidFill>
                  <a:schemeClr val="tx1"/>
                </a:solidFill>
                <a:latin typeface="Arial" pitchFamily="34" charset="0"/>
              </a:defRPr>
            </a:lvl6pPr>
            <a:lvl7pPr marL="914400" fontAlgn="base">
              <a:spcBef>
                <a:spcPct val="0"/>
              </a:spcBef>
              <a:spcAft>
                <a:spcPct val="0"/>
              </a:spcAft>
              <a:defRPr sz="2400">
                <a:solidFill>
                  <a:schemeClr val="tx1"/>
                </a:solidFill>
                <a:latin typeface="Arial" pitchFamily="34" charset="0"/>
              </a:defRPr>
            </a:lvl7pPr>
            <a:lvl8pPr marL="1371600" fontAlgn="base">
              <a:spcBef>
                <a:spcPct val="0"/>
              </a:spcBef>
              <a:spcAft>
                <a:spcPct val="0"/>
              </a:spcAft>
              <a:defRPr sz="2400">
                <a:solidFill>
                  <a:schemeClr val="tx1"/>
                </a:solidFill>
                <a:latin typeface="Arial" pitchFamily="34" charset="0"/>
              </a:defRPr>
            </a:lvl8pPr>
            <a:lvl9pPr marL="1828800" fontAlgn="base">
              <a:spcBef>
                <a:spcPct val="0"/>
              </a:spcBef>
              <a:spcAft>
                <a:spcPct val="0"/>
              </a:spcAft>
              <a:defRPr sz="2400">
                <a:solidFill>
                  <a:schemeClr val="tx1"/>
                </a:solidFill>
                <a:latin typeface="Arial" pitchFamily="34" charset="0"/>
              </a:defRPr>
            </a:lvl9pPr>
          </a:lstStyle>
          <a:p>
            <a:pPr eaLnBrk="1" hangingPunct="1"/>
            <a:r>
              <a:rPr lang="en-US" sz="1400">
                <a:solidFill>
                  <a:srgbClr val="135971"/>
                </a:solidFill>
                <a:latin typeface="Neo Sans" pitchFamily="34" charset="0"/>
              </a:rPr>
              <a:t>PowerPoint Training</a:t>
            </a:r>
          </a:p>
        </p:txBody>
      </p:sp>
      <p:pic>
        <p:nvPicPr>
          <p:cNvPr id="680971" name="Picture 11" descr="bg"/>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2520950" y="777875"/>
            <a:ext cx="6362700" cy="5248275"/>
          </a:xfrm>
          <a:prstGeom prst="rect">
            <a:avLst/>
          </a:prstGeom>
          <a:noFill/>
          <a:extLst>
            <a:ext uri="{909E8E84-426E-40DD-AFC4-6F175D3DCCD1}">
              <a14:hiddenFill xmlns:a14="http://schemas.microsoft.com/office/drawing/2010/main" xmlns="">
                <a:solidFill>
                  <a:srgbClr val="FFFFFF"/>
                </a:solidFill>
              </a14:hiddenFill>
            </a:ext>
          </a:extLst>
        </p:spPr>
      </p:pic>
      <p:sp>
        <p:nvSpPr>
          <p:cNvPr id="680972" name="Text Box 12"/>
          <p:cNvSpPr txBox="1">
            <a:spLocks noChangeArrowheads="1"/>
          </p:cNvSpPr>
          <p:nvPr/>
        </p:nvSpPr>
        <p:spPr bwMode="auto">
          <a:xfrm>
            <a:off x="28575" y="188913"/>
            <a:ext cx="9115425"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ctr"/>
          <a:lstStyle>
            <a:lvl1pPr>
              <a:spcBef>
                <a:spcPct val="0"/>
              </a:spcBef>
              <a:defRPr sz="2400">
                <a:solidFill>
                  <a:schemeClr val="tx1"/>
                </a:solidFill>
                <a:latin typeface="Arial" pitchFamily="34" charset="0"/>
              </a:defRPr>
            </a:lvl1pPr>
            <a:lvl2pPr>
              <a:spcBef>
                <a:spcPct val="0"/>
              </a:spcBef>
              <a:defRPr sz="2400">
                <a:solidFill>
                  <a:schemeClr val="tx1"/>
                </a:solidFill>
                <a:latin typeface="Arial" pitchFamily="34" charset="0"/>
              </a:defRPr>
            </a:lvl2pPr>
            <a:lvl3pPr>
              <a:spcBef>
                <a:spcPct val="0"/>
              </a:spcBef>
              <a:defRPr sz="2400">
                <a:solidFill>
                  <a:schemeClr val="tx1"/>
                </a:solidFill>
                <a:latin typeface="Arial" pitchFamily="34" charset="0"/>
              </a:defRPr>
            </a:lvl3pPr>
            <a:lvl4pPr>
              <a:spcBef>
                <a:spcPct val="0"/>
              </a:spcBef>
              <a:defRPr sz="2400">
                <a:solidFill>
                  <a:schemeClr val="tx1"/>
                </a:solidFill>
                <a:latin typeface="Arial" pitchFamily="34" charset="0"/>
              </a:defRPr>
            </a:lvl4pPr>
            <a:lvl5pPr>
              <a:spcBef>
                <a:spcPct val="0"/>
              </a:spcBef>
              <a:defRPr sz="2400">
                <a:solidFill>
                  <a:schemeClr val="tx1"/>
                </a:solidFill>
                <a:latin typeface="Arial" pitchFamily="34" charset="0"/>
              </a:defRPr>
            </a:lvl5pPr>
            <a:lvl6pPr marL="457200" fontAlgn="base">
              <a:spcBef>
                <a:spcPct val="0"/>
              </a:spcBef>
              <a:spcAft>
                <a:spcPct val="0"/>
              </a:spcAft>
              <a:defRPr sz="2400">
                <a:solidFill>
                  <a:schemeClr val="tx1"/>
                </a:solidFill>
                <a:latin typeface="Arial" pitchFamily="34" charset="0"/>
              </a:defRPr>
            </a:lvl6pPr>
            <a:lvl7pPr marL="914400" fontAlgn="base">
              <a:spcBef>
                <a:spcPct val="0"/>
              </a:spcBef>
              <a:spcAft>
                <a:spcPct val="0"/>
              </a:spcAft>
              <a:defRPr sz="2400">
                <a:solidFill>
                  <a:schemeClr val="tx1"/>
                </a:solidFill>
                <a:latin typeface="Arial" pitchFamily="34" charset="0"/>
              </a:defRPr>
            </a:lvl7pPr>
            <a:lvl8pPr marL="1371600" fontAlgn="base">
              <a:spcBef>
                <a:spcPct val="0"/>
              </a:spcBef>
              <a:spcAft>
                <a:spcPct val="0"/>
              </a:spcAft>
              <a:defRPr sz="2400">
                <a:solidFill>
                  <a:schemeClr val="tx1"/>
                </a:solidFill>
                <a:latin typeface="Arial" pitchFamily="34" charset="0"/>
              </a:defRPr>
            </a:lvl8pPr>
            <a:lvl9pPr marL="1828800" fontAlgn="base">
              <a:spcBef>
                <a:spcPct val="0"/>
              </a:spcBef>
              <a:spcAft>
                <a:spcPct val="0"/>
              </a:spcAft>
              <a:defRPr sz="2400">
                <a:solidFill>
                  <a:schemeClr val="tx1"/>
                </a:solidFill>
                <a:latin typeface="Arial" pitchFamily="34" charset="0"/>
              </a:defRPr>
            </a:lvl9pPr>
          </a:lstStyle>
          <a:p>
            <a:pPr algn="ctr" eaLnBrk="1" hangingPunct="1"/>
            <a:r>
              <a:rPr lang="en-US" sz="2100">
                <a:solidFill>
                  <a:srgbClr val="333333"/>
                </a:solidFill>
                <a:latin typeface="Neo Sans" pitchFamily="34" charset="0"/>
              </a:rPr>
              <a:t>It’s not the </a:t>
            </a:r>
            <a:r>
              <a:rPr lang="en-US" sz="2100" b="1">
                <a:solidFill>
                  <a:srgbClr val="333333"/>
                </a:solidFill>
                <a:latin typeface="Neo Sans" pitchFamily="34" charset="0"/>
              </a:rPr>
              <a:t>design</a:t>
            </a:r>
            <a:r>
              <a:rPr lang="en-US" sz="2100">
                <a:solidFill>
                  <a:srgbClr val="333333"/>
                </a:solidFill>
                <a:latin typeface="Neo Sans" pitchFamily="34" charset="0"/>
              </a:rPr>
              <a:t> of your template, it’s what you </a:t>
            </a:r>
            <a:r>
              <a:rPr lang="en-US" sz="2100" b="1">
                <a:solidFill>
                  <a:srgbClr val="333333"/>
                </a:solidFill>
                <a:latin typeface="Neo Sans" pitchFamily="34" charset="0"/>
              </a:rPr>
              <a:t>do with it</a:t>
            </a:r>
            <a:r>
              <a:rPr lang="en-US" sz="2100">
                <a:solidFill>
                  <a:srgbClr val="333333"/>
                </a:solidFill>
                <a:latin typeface="Neo Sans" pitchFamily="34" charset="0"/>
              </a:rPr>
              <a:t> that counts</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2000">
          <a:solidFill>
            <a:srgbClr val="333333"/>
          </a:solidFill>
          <a:latin typeface="+mj-lt"/>
          <a:ea typeface="+mj-ea"/>
          <a:cs typeface="+mj-cs"/>
        </a:defRPr>
      </a:lvl1pPr>
      <a:lvl2pPr algn="ctr" rtl="0" fontAlgn="base">
        <a:spcBef>
          <a:spcPct val="0"/>
        </a:spcBef>
        <a:spcAft>
          <a:spcPct val="0"/>
        </a:spcAft>
        <a:defRPr sz="2000">
          <a:solidFill>
            <a:srgbClr val="333333"/>
          </a:solidFill>
          <a:latin typeface="Neo Sans" pitchFamily="34" charset="0"/>
        </a:defRPr>
      </a:lvl2pPr>
      <a:lvl3pPr algn="ctr" rtl="0" fontAlgn="base">
        <a:spcBef>
          <a:spcPct val="0"/>
        </a:spcBef>
        <a:spcAft>
          <a:spcPct val="0"/>
        </a:spcAft>
        <a:defRPr sz="2000">
          <a:solidFill>
            <a:srgbClr val="333333"/>
          </a:solidFill>
          <a:latin typeface="Neo Sans" pitchFamily="34" charset="0"/>
        </a:defRPr>
      </a:lvl3pPr>
      <a:lvl4pPr algn="ctr" rtl="0" fontAlgn="base">
        <a:spcBef>
          <a:spcPct val="0"/>
        </a:spcBef>
        <a:spcAft>
          <a:spcPct val="0"/>
        </a:spcAft>
        <a:defRPr sz="2000">
          <a:solidFill>
            <a:srgbClr val="333333"/>
          </a:solidFill>
          <a:latin typeface="Neo Sans" pitchFamily="34" charset="0"/>
        </a:defRPr>
      </a:lvl4pPr>
      <a:lvl5pPr algn="ctr" rtl="0" fontAlgn="base">
        <a:spcBef>
          <a:spcPct val="0"/>
        </a:spcBef>
        <a:spcAft>
          <a:spcPct val="0"/>
        </a:spcAft>
        <a:defRPr sz="2000">
          <a:solidFill>
            <a:srgbClr val="333333"/>
          </a:solidFill>
          <a:latin typeface="Neo Sans" pitchFamily="34" charset="0"/>
        </a:defRPr>
      </a:lvl5pPr>
      <a:lvl6pPr marL="457200" algn="ctr" rtl="0" fontAlgn="base">
        <a:spcBef>
          <a:spcPct val="0"/>
        </a:spcBef>
        <a:spcAft>
          <a:spcPct val="0"/>
        </a:spcAft>
        <a:defRPr sz="2000">
          <a:solidFill>
            <a:srgbClr val="333333"/>
          </a:solidFill>
          <a:latin typeface="Neo Sans" pitchFamily="34" charset="0"/>
        </a:defRPr>
      </a:lvl6pPr>
      <a:lvl7pPr marL="914400" algn="ctr" rtl="0" fontAlgn="base">
        <a:spcBef>
          <a:spcPct val="0"/>
        </a:spcBef>
        <a:spcAft>
          <a:spcPct val="0"/>
        </a:spcAft>
        <a:defRPr sz="2000">
          <a:solidFill>
            <a:srgbClr val="333333"/>
          </a:solidFill>
          <a:latin typeface="Neo Sans" pitchFamily="34" charset="0"/>
        </a:defRPr>
      </a:lvl7pPr>
      <a:lvl8pPr marL="1371600" algn="ctr" rtl="0" fontAlgn="base">
        <a:spcBef>
          <a:spcPct val="0"/>
        </a:spcBef>
        <a:spcAft>
          <a:spcPct val="0"/>
        </a:spcAft>
        <a:defRPr sz="2000">
          <a:solidFill>
            <a:srgbClr val="333333"/>
          </a:solidFill>
          <a:latin typeface="Neo Sans" pitchFamily="34" charset="0"/>
        </a:defRPr>
      </a:lvl8pPr>
      <a:lvl9pPr marL="1828800" algn="ctr" rtl="0" fontAlgn="base">
        <a:spcBef>
          <a:spcPct val="0"/>
        </a:spcBef>
        <a:spcAft>
          <a:spcPct val="0"/>
        </a:spcAft>
        <a:defRPr sz="2000">
          <a:solidFill>
            <a:srgbClr val="333333"/>
          </a:solidFill>
          <a:latin typeface="Neo Sans"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audio" Target="../media/media1.wav"/><Relationship Id="rId6" Type="http://schemas.openxmlformats.org/officeDocument/2006/relationships/image" Target="../media/image7.png"/><Relationship Id="rId5" Type="http://schemas.microsoft.com/office/2007/relationships/media" Target="../media/media1.wav"/><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media10.wav"/><Relationship Id="rId6" Type="http://schemas.microsoft.com/office/2007/relationships/media" Target="../media/media10.wav"/><Relationship Id="rId5" Type="http://schemas.openxmlformats.org/officeDocument/2006/relationships/image" Target="../media/image13.wmf"/><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8" Type="http://schemas.microsoft.com/office/2007/relationships/media" Target="../media/media11.wav"/><Relationship Id="rId3" Type="http://schemas.openxmlformats.org/officeDocument/2006/relationships/slideLayout" Target="../slideLayouts/slideLayout12.xml"/><Relationship Id="rId7" Type="http://schemas.openxmlformats.org/officeDocument/2006/relationships/image" Target="../media/image20.wmf"/><Relationship Id="rId2" Type="http://schemas.openxmlformats.org/officeDocument/2006/relationships/audio" Target="../media/media11.wav"/><Relationship Id="rId1" Type="http://schemas.openxmlformats.org/officeDocument/2006/relationships/video" Target="http://www.youtube.com/v/79IYZVYIVLA?version=3&amp;hl=en_US&amp;rel=0" TargetMode="External"/><Relationship Id="rId6" Type="http://schemas.openxmlformats.org/officeDocument/2006/relationships/image" Target="../media/image19.png"/><Relationship Id="rId5" Type="http://schemas.openxmlformats.org/officeDocument/2006/relationships/image" Target="../media/image13.wmf"/><Relationship Id="rId4" Type="http://schemas.openxmlformats.org/officeDocument/2006/relationships/notesSlide" Target="../notesSlides/notesSlide11.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audio" Target="../media/media2.wav"/><Relationship Id="rId6" Type="http://schemas.openxmlformats.org/officeDocument/2006/relationships/image" Target="../media/image7.png"/><Relationship Id="rId5" Type="http://schemas.microsoft.com/office/2007/relationships/media" Target="../media/media2.wav"/><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xml"/><Relationship Id="rId7" Type="http://schemas.microsoft.com/office/2007/relationships/media" Target="../media/media3.wav"/><Relationship Id="rId2" Type="http://schemas.openxmlformats.org/officeDocument/2006/relationships/slideLayout" Target="../slideLayouts/slideLayout2.xml"/><Relationship Id="rId1" Type="http://schemas.openxmlformats.org/officeDocument/2006/relationships/audio" Target="../media/media3.wav"/><Relationship Id="rId6" Type="http://schemas.openxmlformats.org/officeDocument/2006/relationships/image" Target="../media/image11.wmf"/><Relationship Id="rId5" Type="http://schemas.openxmlformats.org/officeDocument/2006/relationships/image" Target="../media/image10.wmf"/><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4.xml"/><Relationship Id="rId7" Type="http://schemas.microsoft.com/office/2007/relationships/media" Target="../media/media4.wav"/><Relationship Id="rId2" Type="http://schemas.openxmlformats.org/officeDocument/2006/relationships/slideLayout" Target="../slideLayouts/slideLayout14.xml"/><Relationship Id="rId1" Type="http://schemas.openxmlformats.org/officeDocument/2006/relationships/audio" Target="../media/media4.wav"/><Relationship Id="rId6" Type="http://schemas.openxmlformats.org/officeDocument/2006/relationships/image" Target="../media/image14.png"/><Relationship Id="rId5" Type="http://schemas.openxmlformats.org/officeDocument/2006/relationships/image" Target="../media/image13.wmf"/><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8" Type="http://schemas.microsoft.com/office/2007/relationships/media" Target="../media/media5.wav"/><Relationship Id="rId3" Type="http://schemas.openxmlformats.org/officeDocument/2006/relationships/notesSlide" Target="../notesSlides/notesSlide5.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media/media5.wav"/><Relationship Id="rId6" Type="http://schemas.openxmlformats.org/officeDocument/2006/relationships/image" Target="../media/image14.png"/><Relationship Id="rId5" Type="http://schemas.openxmlformats.org/officeDocument/2006/relationships/image" Target="../media/image13.wmf"/><Relationship Id="rId4" Type="http://schemas.openxmlformats.org/officeDocument/2006/relationships/image" Target="../media/image12.emf"/><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microsoft.com/office/2007/relationships/media" Target="../media/media6.wav"/><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audio" Target="../media/media6.wav"/><Relationship Id="rId6" Type="http://schemas.openxmlformats.org/officeDocument/2006/relationships/image" Target="../media/image13.wmf"/><Relationship Id="rId5" Type="http://schemas.openxmlformats.org/officeDocument/2006/relationships/image" Target="../media/image16.jpeg"/><Relationship Id="rId4" Type="http://schemas.openxmlformats.org/officeDocument/2006/relationships/image" Target="../media/image8.jpe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7.wav"/><Relationship Id="rId1" Type="http://schemas.openxmlformats.org/officeDocument/2006/relationships/tags" Target="../tags/tag2.xml"/><Relationship Id="rId6" Type="http://schemas.microsoft.com/office/2007/relationships/media" Target="../media/media7.wav"/><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microsoft.com/office/2007/relationships/media" Target="../media/media8.wav"/><Relationship Id="rId3" Type="http://schemas.openxmlformats.org/officeDocument/2006/relationships/notesSlide" Target="../notesSlides/notesSlide8.xml"/><Relationship Id="rId7"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audio" Target="../media/media8.wav"/><Relationship Id="rId6" Type="http://schemas.openxmlformats.org/officeDocument/2006/relationships/image" Target="../media/image14.png"/><Relationship Id="rId5" Type="http://schemas.openxmlformats.org/officeDocument/2006/relationships/image" Target="../media/image13.wmf"/><Relationship Id="rId4" Type="http://schemas.openxmlformats.org/officeDocument/2006/relationships/image" Target="../media/image9.emf"/><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9.wav"/><Relationship Id="rId1" Type="http://schemas.openxmlformats.org/officeDocument/2006/relationships/tags" Target="../tags/tag3.xml"/><Relationship Id="rId6" Type="http://schemas.openxmlformats.org/officeDocument/2006/relationships/image" Target="../media/image13.wmf"/><Relationship Id="rId5" Type="http://schemas.openxmlformats.org/officeDocument/2006/relationships/image" Target="../media/image12.emf"/><Relationship Id="rId10" Type="http://schemas.openxmlformats.org/officeDocument/2006/relationships/image" Target="../media/image7.png"/><Relationship Id="rId4" Type="http://schemas.openxmlformats.org/officeDocument/2006/relationships/notesSlide" Target="../notesSlides/notesSlide9.xml"/><Relationship Id="rId9" Type="http://schemas.microsoft.com/office/2007/relationships/media"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6335" name="Group 431"/>
          <p:cNvGrpSpPr>
            <a:grpSpLocks/>
          </p:cNvGrpSpPr>
          <p:nvPr/>
        </p:nvGrpSpPr>
        <p:grpSpPr bwMode="auto">
          <a:xfrm>
            <a:off x="-12700" y="4476750"/>
            <a:ext cx="2054225" cy="2201863"/>
            <a:chOff x="-8" y="2820"/>
            <a:chExt cx="1294" cy="1387"/>
          </a:xfrm>
        </p:grpSpPr>
        <p:sp>
          <p:nvSpPr>
            <p:cNvPr id="636179" name="Freeform 275"/>
            <p:cNvSpPr>
              <a:spLocks/>
            </p:cNvSpPr>
            <p:nvPr/>
          </p:nvSpPr>
          <p:spPr bwMode="auto">
            <a:xfrm>
              <a:off x="-8" y="3897"/>
              <a:ext cx="1215" cy="309"/>
            </a:xfrm>
            <a:custGeom>
              <a:avLst/>
              <a:gdLst>
                <a:gd name="T0" fmla="*/ 1 w 1942"/>
                <a:gd name="T1" fmla="*/ 156 h 495"/>
                <a:gd name="T2" fmla="*/ 15 w 1942"/>
                <a:gd name="T3" fmla="*/ 151 h 495"/>
                <a:gd name="T4" fmla="*/ 90 w 1942"/>
                <a:gd name="T5" fmla="*/ 116 h 495"/>
                <a:gd name="T6" fmla="*/ 155 w 1942"/>
                <a:gd name="T7" fmla="*/ 102 h 495"/>
                <a:gd name="T8" fmla="*/ 776 w 1942"/>
                <a:gd name="T9" fmla="*/ 0 h 495"/>
                <a:gd name="T10" fmla="*/ 776 w 1942"/>
                <a:gd name="T11" fmla="*/ 0 h 495"/>
                <a:gd name="T12" fmla="*/ 820 w 1942"/>
                <a:gd name="T13" fmla="*/ 35 h 495"/>
                <a:gd name="T14" fmla="*/ 692 w 1942"/>
                <a:gd name="T15" fmla="*/ 151 h 495"/>
                <a:gd name="T16" fmla="*/ 550 w 1942"/>
                <a:gd name="T17" fmla="*/ 203 h 495"/>
                <a:gd name="T18" fmla="*/ 1715 w 1942"/>
                <a:gd name="T19" fmla="*/ 280 h 495"/>
                <a:gd name="T20" fmla="*/ 1691 w 1942"/>
                <a:gd name="T21" fmla="*/ 293 h 495"/>
                <a:gd name="T22" fmla="*/ 531 w 1942"/>
                <a:gd name="T23" fmla="*/ 212 h 495"/>
                <a:gd name="T24" fmla="*/ 432 w 1942"/>
                <a:gd name="T25" fmla="*/ 269 h 495"/>
                <a:gd name="T26" fmla="*/ 980 w 1942"/>
                <a:gd name="T27" fmla="*/ 268 h 495"/>
                <a:gd name="T28" fmla="*/ 1291 w 1942"/>
                <a:gd name="T29" fmla="*/ 297 h 495"/>
                <a:gd name="T30" fmla="*/ 1942 w 1942"/>
                <a:gd name="T31" fmla="*/ 339 h 495"/>
                <a:gd name="T32" fmla="*/ 1877 w 1942"/>
                <a:gd name="T33" fmla="*/ 350 h 495"/>
                <a:gd name="T34" fmla="*/ 1652 w 1942"/>
                <a:gd name="T35" fmla="*/ 365 h 495"/>
                <a:gd name="T36" fmla="*/ 1253 w 1942"/>
                <a:gd name="T37" fmla="*/ 454 h 495"/>
                <a:gd name="T38" fmla="*/ 1409 w 1942"/>
                <a:gd name="T39" fmla="*/ 481 h 495"/>
                <a:gd name="T40" fmla="*/ 1354 w 1942"/>
                <a:gd name="T41" fmla="*/ 495 h 495"/>
                <a:gd name="T42" fmla="*/ 375 w 1942"/>
                <a:gd name="T43" fmla="*/ 427 h 495"/>
                <a:gd name="T44" fmla="*/ 67 w 1942"/>
                <a:gd name="T45" fmla="*/ 422 h 495"/>
                <a:gd name="T46" fmla="*/ 0 w 1942"/>
                <a:gd name="T47" fmla="*/ 455 h 495"/>
                <a:gd name="T48" fmla="*/ 0 w 1942"/>
                <a:gd name="T49" fmla="*/ 156 h 495"/>
                <a:gd name="T50" fmla="*/ 1 w 1942"/>
                <a:gd name="T51" fmla="*/ 156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2" h="495">
                  <a:moveTo>
                    <a:pt x="1" y="156"/>
                  </a:moveTo>
                  <a:cubicBezTo>
                    <a:pt x="6" y="154"/>
                    <a:pt x="11" y="152"/>
                    <a:pt x="15" y="151"/>
                  </a:cubicBezTo>
                  <a:cubicBezTo>
                    <a:pt x="55" y="134"/>
                    <a:pt x="69" y="123"/>
                    <a:pt x="90" y="116"/>
                  </a:cubicBezTo>
                  <a:cubicBezTo>
                    <a:pt x="103" y="111"/>
                    <a:pt x="125" y="106"/>
                    <a:pt x="155" y="102"/>
                  </a:cubicBezTo>
                  <a:cubicBezTo>
                    <a:pt x="277" y="62"/>
                    <a:pt x="474" y="24"/>
                    <a:pt x="776" y="0"/>
                  </a:cubicBezTo>
                  <a:cubicBezTo>
                    <a:pt x="777" y="0"/>
                    <a:pt x="777" y="0"/>
                    <a:pt x="776" y="0"/>
                  </a:cubicBezTo>
                  <a:cubicBezTo>
                    <a:pt x="733" y="15"/>
                    <a:pt x="796" y="32"/>
                    <a:pt x="820" y="35"/>
                  </a:cubicBezTo>
                  <a:cubicBezTo>
                    <a:pt x="758" y="63"/>
                    <a:pt x="704" y="98"/>
                    <a:pt x="692" y="151"/>
                  </a:cubicBezTo>
                  <a:cubicBezTo>
                    <a:pt x="647" y="165"/>
                    <a:pt x="599" y="181"/>
                    <a:pt x="550" y="203"/>
                  </a:cubicBezTo>
                  <a:cubicBezTo>
                    <a:pt x="1715" y="280"/>
                    <a:pt x="1715" y="280"/>
                    <a:pt x="1715" y="280"/>
                  </a:cubicBezTo>
                  <a:cubicBezTo>
                    <a:pt x="1691" y="293"/>
                    <a:pt x="1691" y="293"/>
                    <a:pt x="1691" y="293"/>
                  </a:cubicBezTo>
                  <a:cubicBezTo>
                    <a:pt x="531" y="212"/>
                    <a:pt x="531" y="212"/>
                    <a:pt x="531" y="212"/>
                  </a:cubicBezTo>
                  <a:cubicBezTo>
                    <a:pt x="499" y="228"/>
                    <a:pt x="466" y="246"/>
                    <a:pt x="432" y="269"/>
                  </a:cubicBezTo>
                  <a:cubicBezTo>
                    <a:pt x="587" y="262"/>
                    <a:pt x="822" y="256"/>
                    <a:pt x="980" y="268"/>
                  </a:cubicBezTo>
                  <a:cubicBezTo>
                    <a:pt x="1087" y="276"/>
                    <a:pt x="1187" y="286"/>
                    <a:pt x="1291" y="297"/>
                  </a:cubicBezTo>
                  <a:cubicBezTo>
                    <a:pt x="1491" y="318"/>
                    <a:pt x="1942" y="339"/>
                    <a:pt x="1942" y="339"/>
                  </a:cubicBezTo>
                  <a:cubicBezTo>
                    <a:pt x="1933" y="343"/>
                    <a:pt x="1923" y="337"/>
                    <a:pt x="1877" y="350"/>
                  </a:cubicBezTo>
                  <a:cubicBezTo>
                    <a:pt x="1652" y="365"/>
                    <a:pt x="1652" y="365"/>
                    <a:pt x="1652" y="365"/>
                  </a:cubicBezTo>
                  <a:cubicBezTo>
                    <a:pt x="1594" y="373"/>
                    <a:pt x="1253" y="454"/>
                    <a:pt x="1253" y="454"/>
                  </a:cubicBezTo>
                  <a:cubicBezTo>
                    <a:pt x="1409" y="481"/>
                    <a:pt x="1409" y="481"/>
                    <a:pt x="1409" y="481"/>
                  </a:cubicBezTo>
                  <a:cubicBezTo>
                    <a:pt x="1375" y="490"/>
                    <a:pt x="1354" y="495"/>
                    <a:pt x="1354" y="495"/>
                  </a:cubicBezTo>
                  <a:cubicBezTo>
                    <a:pt x="1046" y="452"/>
                    <a:pt x="442" y="424"/>
                    <a:pt x="375" y="427"/>
                  </a:cubicBezTo>
                  <a:cubicBezTo>
                    <a:pt x="320" y="429"/>
                    <a:pt x="174" y="425"/>
                    <a:pt x="67" y="422"/>
                  </a:cubicBezTo>
                  <a:cubicBezTo>
                    <a:pt x="32" y="438"/>
                    <a:pt x="11" y="450"/>
                    <a:pt x="0" y="455"/>
                  </a:cubicBezTo>
                  <a:cubicBezTo>
                    <a:pt x="0" y="156"/>
                    <a:pt x="0" y="156"/>
                    <a:pt x="0" y="156"/>
                  </a:cubicBezTo>
                  <a:cubicBezTo>
                    <a:pt x="1" y="156"/>
                    <a:pt x="1" y="156"/>
                    <a:pt x="1" y="156"/>
                  </a:cubicBezTo>
                  <a:close/>
                </a:path>
              </a:pathLst>
            </a:custGeom>
            <a:solidFill>
              <a:schemeClr val="tx1">
                <a:alpha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188" name="Freeform 284"/>
            <p:cNvSpPr>
              <a:spLocks/>
            </p:cNvSpPr>
            <p:nvPr/>
          </p:nvSpPr>
          <p:spPr bwMode="auto">
            <a:xfrm>
              <a:off x="586" y="2969"/>
              <a:ext cx="505" cy="1097"/>
            </a:xfrm>
            <a:custGeom>
              <a:avLst/>
              <a:gdLst>
                <a:gd name="T0" fmla="*/ 505 w 505"/>
                <a:gd name="T1" fmla="*/ 1086 h 1097"/>
                <a:gd name="T2" fmla="*/ 482 w 505"/>
                <a:gd name="T3" fmla="*/ 1097 h 1097"/>
                <a:gd name="T4" fmla="*/ 0 w 505"/>
                <a:gd name="T5" fmla="*/ 10 h 1097"/>
                <a:gd name="T6" fmla="*/ 22 w 505"/>
                <a:gd name="T7" fmla="*/ 0 h 1097"/>
                <a:gd name="T8" fmla="*/ 505 w 505"/>
                <a:gd name="T9" fmla="*/ 1086 h 1097"/>
              </a:gdLst>
              <a:ahLst/>
              <a:cxnLst>
                <a:cxn ang="0">
                  <a:pos x="T0" y="T1"/>
                </a:cxn>
                <a:cxn ang="0">
                  <a:pos x="T2" y="T3"/>
                </a:cxn>
                <a:cxn ang="0">
                  <a:pos x="T4" y="T5"/>
                </a:cxn>
                <a:cxn ang="0">
                  <a:pos x="T6" y="T7"/>
                </a:cxn>
                <a:cxn ang="0">
                  <a:pos x="T8" y="T9"/>
                </a:cxn>
              </a:cxnLst>
              <a:rect l="0" t="0" r="r" b="b"/>
              <a:pathLst>
                <a:path w="505" h="1097">
                  <a:moveTo>
                    <a:pt x="505" y="1086"/>
                  </a:moveTo>
                  <a:lnTo>
                    <a:pt x="482" y="1097"/>
                  </a:lnTo>
                  <a:lnTo>
                    <a:pt x="0" y="10"/>
                  </a:lnTo>
                  <a:lnTo>
                    <a:pt x="22" y="0"/>
                  </a:lnTo>
                  <a:lnTo>
                    <a:pt x="505" y="1086"/>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190" name="Freeform 286"/>
            <p:cNvSpPr>
              <a:spLocks/>
            </p:cNvSpPr>
            <p:nvPr/>
          </p:nvSpPr>
          <p:spPr bwMode="auto">
            <a:xfrm>
              <a:off x="609" y="3350"/>
              <a:ext cx="598" cy="766"/>
            </a:xfrm>
            <a:custGeom>
              <a:avLst/>
              <a:gdLst>
                <a:gd name="T0" fmla="*/ 557 w 598"/>
                <a:gd name="T1" fmla="*/ 766 h 766"/>
                <a:gd name="T2" fmla="*/ 577 w 598"/>
                <a:gd name="T3" fmla="*/ 766 h 766"/>
                <a:gd name="T4" fmla="*/ 598 w 598"/>
                <a:gd name="T5" fmla="*/ 759 h 766"/>
                <a:gd name="T6" fmla="*/ 26 w 598"/>
                <a:gd name="T7" fmla="*/ 0 h 766"/>
                <a:gd name="T8" fmla="*/ 9 w 598"/>
                <a:gd name="T9" fmla="*/ 3 h 766"/>
                <a:gd name="T10" fmla="*/ 0 w 598"/>
                <a:gd name="T11" fmla="*/ 20 h 766"/>
                <a:gd name="T12" fmla="*/ 557 w 598"/>
                <a:gd name="T13" fmla="*/ 766 h 766"/>
              </a:gdLst>
              <a:ahLst/>
              <a:cxnLst>
                <a:cxn ang="0">
                  <a:pos x="T0" y="T1"/>
                </a:cxn>
                <a:cxn ang="0">
                  <a:pos x="T2" y="T3"/>
                </a:cxn>
                <a:cxn ang="0">
                  <a:pos x="T4" y="T5"/>
                </a:cxn>
                <a:cxn ang="0">
                  <a:pos x="T6" y="T7"/>
                </a:cxn>
                <a:cxn ang="0">
                  <a:pos x="T8" y="T9"/>
                </a:cxn>
                <a:cxn ang="0">
                  <a:pos x="T10" y="T11"/>
                </a:cxn>
                <a:cxn ang="0">
                  <a:pos x="T12" y="T13"/>
                </a:cxn>
              </a:cxnLst>
              <a:rect l="0" t="0" r="r" b="b"/>
              <a:pathLst>
                <a:path w="598" h="766">
                  <a:moveTo>
                    <a:pt x="557" y="766"/>
                  </a:moveTo>
                  <a:lnTo>
                    <a:pt x="577" y="766"/>
                  </a:lnTo>
                  <a:lnTo>
                    <a:pt x="598" y="759"/>
                  </a:lnTo>
                  <a:lnTo>
                    <a:pt x="26" y="0"/>
                  </a:lnTo>
                  <a:lnTo>
                    <a:pt x="9" y="3"/>
                  </a:lnTo>
                  <a:lnTo>
                    <a:pt x="0" y="20"/>
                  </a:lnTo>
                  <a:lnTo>
                    <a:pt x="557" y="766"/>
                  </a:ln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191" name="Freeform 287"/>
            <p:cNvSpPr>
              <a:spLocks/>
            </p:cNvSpPr>
            <p:nvPr/>
          </p:nvSpPr>
          <p:spPr bwMode="auto">
            <a:xfrm>
              <a:off x="284" y="3385"/>
              <a:ext cx="633" cy="629"/>
            </a:xfrm>
            <a:custGeom>
              <a:avLst/>
              <a:gdLst>
                <a:gd name="T0" fmla="*/ 18 w 1012"/>
                <a:gd name="T1" fmla="*/ 60 h 1004"/>
                <a:gd name="T2" fmla="*/ 553 w 1012"/>
                <a:gd name="T3" fmla="*/ 0 h 1004"/>
                <a:gd name="T4" fmla="*/ 632 w 1012"/>
                <a:gd name="T5" fmla="*/ 115 h 1004"/>
                <a:gd name="T6" fmla="*/ 1012 w 1012"/>
                <a:gd name="T7" fmla="*/ 746 h 1004"/>
                <a:gd name="T8" fmla="*/ 964 w 1012"/>
                <a:gd name="T9" fmla="*/ 756 h 1004"/>
                <a:gd name="T10" fmla="*/ 933 w 1012"/>
                <a:gd name="T11" fmla="*/ 908 h 1004"/>
                <a:gd name="T12" fmla="*/ 712 w 1012"/>
                <a:gd name="T13" fmla="*/ 1004 h 1004"/>
                <a:gd name="T14" fmla="*/ 481 w 1012"/>
                <a:gd name="T15" fmla="*/ 865 h 1004"/>
                <a:gd name="T16" fmla="*/ 137 w 1012"/>
                <a:gd name="T17" fmla="*/ 271 h 1004"/>
                <a:gd name="T18" fmla="*/ 60 w 1012"/>
                <a:gd name="T19" fmla="*/ 146 h 1004"/>
                <a:gd name="T20" fmla="*/ 29 w 1012"/>
                <a:gd name="T21" fmla="*/ 98 h 1004"/>
                <a:gd name="T22" fmla="*/ 22 w 1012"/>
                <a:gd name="T23" fmla="*/ 98 h 1004"/>
                <a:gd name="T24" fmla="*/ 0 w 1012"/>
                <a:gd name="T25" fmla="*/ 81 h 1004"/>
                <a:gd name="T26" fmla="*/ 18 w 1012"/>
                <a:gd name="T27" fmla="*/ 60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2" h="1004">
                  <a:moveTo>
                    <a:pt x="18" y="60"/>
                  </a:moveTo>
                  <a:cubicBezTo>
                    <a:pt x="553" y="0"/>
                    <a:pt x="553" y="0"/>
                    <a:pt x="553" y="0"/>
                  </a:cubicBezTo>
                  <a:cubicBezTo>
                    <a:pt x="584" y="2"/>
                    <a:pt x="622" y="94"/>
                    <a:pt x="632" y="115"/>
                  </a:cubicBezTo>
                  <a:cubicBezTo>
                    <a:pt x="660" y="174"/>
                    <a:pt x="802" y="531"/>
                    <a:pt x="1012" y="746"/>
                  </a:cubicBezTo>
                  <a:cubicBezTo>
                    <a:pt x="998" y="752"/>
                    <a:pt x="979" y="753"/>
                    <a:pt x="964" y="756"/>
                  </a:cubicBezTo>
                  <a:cubicBezTo>
                    <a:pt x="921" y="765"/>
                    <a:pt x="985" y="884"/>
                    <a:pt x="933" y="908"/>
                  </a:cubicBezTo>
                  <a:cubicBezTo>
                    <a:pt x="879" y="933"/>
                    <a:pt x="771" y="992"/>
                    <a:pt x="712" y="1004"/>
                  </a:cubicBezTo>
                  <a:cubicBezTo>
                    <a:pt x="643" y="990"/>
                    <a:pt x="587" y="985"/>
                    <a:pt x="481" y="865"/>
                  </a:cubicBezTo>
                  <a:cubicBezTo>
                    <a:pt x="309" y="670"/>
                    <a:pt x="164" y="320"/>
                    <a:pt x="137" y="271"/>
                  </a:cubicBezTo>
                  <a:cubicBezTo>
                    <a:pt x="114" y="228"/>
                    <a:pt x="88" y="185"/>
                    <a:pt x="60" y="146"/>
                  </a:cubicBezTo>
                  <a:cubicBezTo>
                    <a:pt x="53" y="137"/>
                    <a:pt x="35" y="115"/>
                    <a:pt x="29" y="98"/>
                  </a:cubicBezTo>
                  <a:cubicBezTo>
                    <a:pt x="22" y="98"/>
                    <a:pt x="22" y="98"/>
                    <a:pt x="22" y="98"/>
                  </a:cubicBezTo>
                  <a:cubicBezTo>
                    <a:pt x="11" y="100"/>
                    <a:pt x="1" y="92"/>
                    <a:pt x="0" y="81"/>
                  </a:cubicBezTo>
                  <a:cubicBezTo>
                    <a:pt x="0" y="70"/>
                    <a:pt x="8" y="61"/>
                    <a:pt x="18" y="60"/>
                  </a:cubicBezTo>
                  <a:close/>
                </a:path>
              </a:pathLst>
            </a:custGeom>
            <a:solidFill>
              <a:srgbClr val="52C1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192" name="Freeform 288"/>
            <p:cNvSpPr>
              <a:spLocks/>
            </p:cNvSpPr>
            <p:nvPr/>
          </p:nvSpPr>
          <p:spPr bwMode="auto">
            <a:xfrm>
              <a:off x="875" y="3860"/>
              <a:ext cx="33" cy="46"/>
            </a:xfrm>
            <a:custGeom>
              <a:avLst/>
              <a:gdLst>
                <a:gd name="T0" fmla="*/ 12 w 52"/>
                <a:gd name="T1" fmla="*/ 0 h 73"/>
                <a:gd name="T2" fmla="*/ 52 w 52"/>
                <a:gd name="T3" fmla="*/ 39 h 73"/>
                <a:gd name="T4" fmla="*/ 24 w 52"/>
                <a:gd name="T5" fmla="*/ 73 h 73"/>
                <a:gd name="T6" fmla="*/ 5 w 52"/>
                <a:gd name="T7" fmla="*/ 56 h 73"/>
                <a:gd name="T8" fmla="*/ 12 w 52"/>
                <a:gd name="T9" fmla="*/ 0 h 73"/>
              </a:gdLst>
              <a:ahLst/>
              <a:cxnLst>
                <a:cxn ang="0">
                  <a:pos x="T0" y="T1"/>
                </a:cxn>
                <a:cxn ang="0">
                  <a:pos x="T2" y="T3"/>
                </a:cxn>
                <a:cxn ang="0">
                  <a:pos x="T4" y="T5"/>
                </a:cxn>
                <a:cxn ang="0">
                  <a:pos x="T6" y="T7"/>
                </a:cxn>
                <a:cxn ang="0">
                  <a:pos x="T8" y="T9"/>
                </a:cxn>
              </a:cxnLst>
              <a:rect l="0" t="0" r="r" b="b"/>
              <a:pathLst>
                <a:path w="52" h="73">
                  <a:moveTo>
                    <a:pt x="12" y="0"/>
                  </a:moveTo>
                  <a:cubicBezTo>
                    <a:pt x="25" y="14"/>
                    <a:pt x="39" y="28"/>
                    <a:pt x="52" y="39"/>
                  </a:cubicBezTo>
                  <a:cubicBezTo>
                    <a:pt x="24" y="73"/>
                    <a:pt x="24" y="73"/>
                    <a:pt x="24" y="73"/>
                  </a:cubicBezTo>
                  <a:cubicBezTo>
                    <a:pt x="17" y="68"/>
                    <a:pt x="11" y="62"/>
                    <a:pt x="5" y="56"/>
                  </a:cubicBezTo>
                  <a:cubicBezTo>
                    <a:pt x="2" y="31"/>
                    <a:pt x="0" y="8"/>
                    <a:pt x="12" y="0"/>
                  </a:cubicBez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193" name="Freeform 289"/>
            <p:cNvSpPr>
              <a:spLocks/>
            </p:cNvSpPr>
            <p:nvPr/>
          </p:nvSpPr>
          <p:spPr bwMode="auto">
            <a:xfrm>
              <a:off x="564" y="3388"/>
              <a:ext cx="319" cy="507"/>
            </a:xfrm>
            <a:custGeom>
              <a:avLst/>
              <a:gdLst>
                <a:gd name="T0" fmla="*/ 160 w 510"/>
                <a:gd name="T1" fmla="*/ 294 h 810"/>
                <a:gd name="T2" fmla="*/ 0 w 510"/>
                <a:gd name="T3" fmla="*/ 7 h 810"/>
                <a:gd name="T4" fmla="*/ 62 w 510"/>
                <a:gd name="T5" fmla="*/ 0 h 810"/>
                <a:gd name="T6" fmla="*/ 208 w 510"/>
                <a:gd name="T7" fmla="*/ 272 h 810"/>
                <a:gd name="T8" fmla="*/ 324 w 510"/>
                <a:gd name="T9" fmla="*/ 504 h 810"/>
                <a:gd name="T10" fmla="*/ 510 w 510"/>
                <a:gd name="T11" fmla="*/ 754 h 810"/>
                <a:gd name="T12" fmla="*/ 503 w 510"/>
                <a:gd name="T13" fmla="*/ 810 h 810"/>
                <a:gd name="T14" fmla="*/ 280 w 510"/>
                <a:gd name="T15" fmla="*/ 531 h 810"/>
                <a:gd name="T16" fmla="*/ 160 w 510"/>
                <a:gd name="T17" fmla="*/ 294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0" h="810">
                  <a:moveTo>
                    <a:pt x="160" y="294"/>
                  </a:moveTo>
                  <a:cubicBezTo>
                    <a:pt x="110" y="182"/>
                    <a:pt x="58" y="68"/>
                    <a:pt x="0" y="7"/>
                  </a:cubicBezTo>
                  <a:cubicBezTo>
                    <a:pt x="62" y="0"/>
                    <a:pt x="62" y="0"/>
                    <a:pt x="62" y="0"/>
                  </a:cubicBezTo>
                  <a:cubicBezTo>
                    <a:pt x="115" y="68"/>
                    <a:pt x="160" y="168"/>
                    <a:pt x="208" y="272"/>
                  </a:cubicBezTo>
                  <a:cubicBezTo>
                    <a:pt x="244" y="353"/>
                    <a:pt x="282" y="437"/>
                    <a:pt x="324" y="504"/>
                  </a:cubicBezTo>
                  <a:cubicBezTo>
                    <a:pt x="374" y="585"/>
                    <a:pt x="445" y="686"/>
                    <a:pt x="510" y="754"/>
                  </a:cubicBezTo>
                  <a:cubicBezTo>
                    <a:pt x="498" y="762"/>
                    <a:pt x="500" y="785"/>
                    <a:pt x="503" y="810"/>
                  </a:cubicBezTo>
                  <a:cubicBezTo>
                    <a:pt x="428" y="741"/>
                    <a:pt x="338" y="626"/>
                    <a:pt x="280" y="531"/>
                  </a:cubicBezTo>
                  <a:cubicBezTo>
                    <a:pt x="236" y="461"/>
                    <a:pt x="198" y="376"/>
                    <a:pt x="160" y="294"/>
                  </a:cubicBezTo>
                  <a:close/>
                </a:path>
              </a:pathLst>
            </a:custGeom>
            <a:solidFill>
              <a:srgbClr val="F7E18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194" name="Freeform 290"/>
            <p:cNvSpPr>
              <a:spLocks/>
            </p:cNvSpPr>
            <p:nvPr/>
          </p:nvSpPr>
          <p:spPr bwMode="auto">
            <a:xfrm>
              <a:off x="488" y="3396"/>
              <a:ext cx="362" cy="524"/>
            </a:xfrm>
            <a:custGeom>
              <a:avLst/>
              <a:gdLst>
                <a:gd name="T0" fmla="*/ 325 w 578"/>
                <a:gd name="T1" fmla="*/ 506 h 837"/>
                <a:gd name="T2" fmla="*/ 578 w 578"/>
                <a:gd name="T3" fmla="*/ 819 h 837"/>
                <a:gd name="T4" fmla="*/ 551 w 578"/>
                <a:gd name="T5" fmla="*/ 837 h 837"/>
                <a:gd name="T6" fmla="*/ 280 w 578"/>
                <a:gd name="T7" fmla="*/ 532 h 837"/>
                <a:gd name="T8" fmla="*/ 178 w 578"/>
                <a:gd name="T9" fmla="*/ 324 h 837"/>
                <a:gd name="T10" fmla="*/ 0 w 578"/>
                <a:gd name="T11" fmla="*/ 7 h 837"/>
                <a:gd name="T12" fmla="*/ 62 w 578"/>
                <a:gd name="T13" fmla="*/ 0 h 837"/>
                <a:gd name="T14" fmla="*/ 225 w 578"/>
                <a:gd name="T15" fmla="*/ 302 h 837"/>
                <a:gd name="T16" fmla="*/ 325 w 578"/>
                <a:gd name="T17" fmla="*/ 50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8" h="837">
                  <a:moveTo>
                    <a:pt x="325" y="506"/>
                  </a:moveTo>
                  <a:cubicBezTo>
                    <a:pt x="384" y="609"/>
                    <a:pt x="455" y="719"/>
                    <a:pt x="578" y="819"/>
                  </a:cubicBezTo>
                  <a:cubicBezTo>
                    <a:pt x="551" y="837"/>
                    <a:pt x="551" y="837"/>
                    <a:pt x="551" y="837"/>
                  </a:cubicBezTo>
                  <a:cubicBezTo>
                    <a:pt x="435" y="765"/>
                    <a:pt x="372" y="688"/>
                    <a:pt x="280" y="532"/>
                  </a:cubicBezTo>
                  <a:cubicBezTo>
                    <a:pt x="244" y="471"/>
                    <a:pt x="211" y="396"/>
                    <a:pt x="178" y="324"/>
                  </a:cubicBezTo>
                  <a:cubicBezTo>
                    <a:pt x="122" y="200"/>
                    <a:pt x="63" y="73"/>
                    <a:pt x="0" y="7"/>
                  </a:cubicBezTo>
                  <a:cubicBezTo>
                    <a:pt x="62" y="0"/>
                    <a:pt x="62" y="0"/>
                    <a:pt x="62" y="0"/>
                  </a:cubicBezTo>
                  <a:cubicBezTo>
                    <a:pt x="122" y="76"/>
                    <a:pt x="174" y="190"/>
                    <a:pt x="225" y="302"/>
                  </a:cubicBezTo>
                  <a:cubicBezTo>
                    <a:pt x="258" y="373"/>
                    <a:pt x="291" y="447"/>
                    <a:pt x="325" y="506"/>
                  </a:cubicBezTo>
                  <a:close/>
                </a:path>
              </a:pathLst>
            </a:custGeom>
            <a:solidFill>
              <a:srgbClr val="F7E18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195" name="Freeform 291"/>
            <p:cNvSpPr>
              <a:spLocks/>
            </p:cNvSpPr>
            <p:nvPr/>
          </p:nvSpPr>
          <p:spPr bwMode="auto">
            <a:xfrm>
              <a:off x="407" y="3406"/>
              <a:ext cx="440" cy="557"/>
            </a:xfrm>
            <a:custGeom>
              <a:avLst/>
              <a:gdLst>
                <a:gd name="T0" fmla="*/ 337 w 704"/>
                <a:gd name="T1" fmla="*/ 517 h 890"/>
                <a:gd name="T2" fmla="*/ 562 w 704"/>
                <a:gd name="T3" fmla="*/ 809 h 890"/>
                <a:gd name="T4" fmla="*/ 704 w 704"/>
                <a:gd name="T5" fmla="*/ 867 h 890"/>
                <a:gd name="T6" fmla="*/ 655 w 704"/>
                <a:gd name="T7" fmla="*/ 890 h 890"/>
                <a:gd name="T8" fmla="*/ 292 w 704"/>
                <a:gd name="T9" fmla="*/ 542 h 890"/>
                <a:gd name="T10" fmla="*/ 190 w 704"/>
                <a:gd name="T11" fmla="*/ 334 h 890"/>
                <a:gd name="T12" fmla="*/ 0 w 704"/>
                <a:gd name="T13" fmla="*/ 7 h 890"/>
                <a:gd name="T14" fmla="*/ 65 w 704"/>
                <a:gd name="T15" fmla="*/ 0 h 890"/>
                <a:gd name="T16" fmla="*/ 237 w 704"/>
                <a:gd name="T17" fmla="*/ 313 h 890"/>
                <a:gd name="T18" fmla="*/ 337 w 704"/>
                <a:gd name="T19" fmla="*/ 517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4" h="890">
                  <a:moveTo>
                    <a:pt x="337" y="517"/>
                  </a:moveTo>
                  <a:cubicBezTo>
                    <a:pt x="368" y="571"/>
                    <a:pt x="445" y="717"/>
                    <a:pt x="562" y="809"/>
                  </a:cubicBezTo>
                  <a:cubicBezTo>
                    <a:pt x="603" y="842"/>
                    <a:pt x="660" y="853"/>
                    <a:pt x="704" y="867"/>
                  </a:cubicBezTo>
                  <a:cubicBezTo>
                    <a:pt x="655" y="890"/>
                    <a:pt x="655" y="890"/>
                    <a:pt x="655" y="890"/>
                  </a:cubicBezTo>
                  <a:cubicBezTo>
                    <a:pt x="506" y="878"/>
                    <a:pt x="367" y="673"/>
                    <a:pt x="292" y="542"/>
                  </a:cubicBezTo>
                  <a:cubicBezTo>
                    <a:pt x="257" y="481"/>
                    <a:pt x="223" y="407"/>
                    <a:pt x="190" y="334"/>
                  </a:cubicBezTo>
                  <a:cubicBezTo>
                    <a:pt x="130" y="203"/>
                    <a:pt x="68" y="68"/>
                    <a:pt x="0" y="7"/>
                  </a:cubicBezTo>
                  <a:cubicBezTo>
                    <a:pt x="65" y="0"/>
                    <a:pt x="65" y="0"/>
                    <a:pt x="65" y="0"/>
                  </a:cubicBezTo>
                  <a:cubicBezTo>
                    <a:pt x="128" y="74"/>
                    <a:pt x="184" y="195"/>
                    <a:pt x="237" y="313"/>
                  </a:cubicBezTo>
                  <a:cubicBezTo>
                    <a:pt x="270" y="384"/>
                    <a:pt x="303" y="458"/>
                    <a:pt x="337" y="517"/>
                  </a:cubicBezTo>
                  <a:close/>
                </a:path>
              </a:pathLst>
            </a:custGeom>
            <a:solidFill>
              <a:srgbClr val="F7E18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196" name="Freeform 292"/>
            <p:cNvSpPr>
              <a:spLocks/>
            </p:cNvSpPr>
            <p:nvPr/>
          </p:nvSpPr>
          <p:spPr bwMode="auto">
            <a:xfrm>
              <a:off x="769" y="3995"/>
              <a:ext cx="11" cy="5"/>
            </a:xfrm>
            <a:custGeom>
              <a:avLst/>
              <a:gdLst>
                <a:gd name="T0" fmla="*/ 6 w 18"/>
                <a:gd name="T1" fmla="*/ 8 h 8"/>
                <a:gd name="T2" fmla="*/ 0 w 18"/>
                <a:gd name="T3" fmla="*/ 8 h 8"/>
                <a:gd name="T4" fmla="*/ 18 w 18"/>
                <a:gd name="T5" fmla="*/ 0 h 8"/>
                <a:gd name="T6" fmla="*/ 6 w 18"/>
                <a:gd name="T7" fmla="*/ 8 h 8"/>
              </a:gdLst>
              <a:ahLst/>
              <a:cxnLst>
                <a:cxn ang="0">
                  <a:pos x="T0" y="T1"/>
                </a:cxn>
                <a:cxn ang="0">
                  <a:pos x="T2" y="T3"/>
                </a:cxn>
                <a:cxn ang="0">
                  <a:pos x="T4" y="T5"/>
                </a:cxn>
                <a:cxn ang="0">
                  <a:pos x="T6" y="T7"/>
                </a:cxn>
              </a:cxnLst>
              <a:rect l="0" t="0" r="r" b="b"/>
              <a:pathLst>
                <a:path w="18" h="8">
                  <a:moveTo>
                    <a:pt x="6" y="8"/>
                  </a:moveTo>
                  <a:cubicBezTo>
                    <a:pt x="4" y="8"/>
                    <a:pt x="2" y="8"/>
                    <a:pt x="0" y="8"/>
                  </a:cubicBezTo>
                  <a:cubicBezTo>
                    <a:pt x="6" y="5"/>
                    <a:pt x="12" y="3"/>
                    <a:pt x="18" y="0"/>
                  </a:cubicBezTo>
                  <a:lnTo>
                    <a:pt x="6" y="8"/>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197" name="Freeform 293"/>
            <p:cNvSpPr>
              <a:spLocks/>
            </p:cNvSpPr>
            <p:nvPr/>
          </p:nvSpPr>
          <p:spPr bwMode="auto">
            <a:xfrm>
              <a:off x="325" y="3415"/>
              <a:ext cx="477" cy="585"/>
            </a:xfrm>
            <a:custGeom>
              <a:avLst/>
              <a:gdLst>
                <a:gd name="T0" fmla="*/ 323 w 763"/>
                <a:gd name="T1" fmla="*/ 608 h 936"/>
                <a:gd name="T2" fmla="*/ 203 w 763"/>
                <a:gd name="T3" fmla="*/ 349 h 936"/>
                <a:gd name="T4" fmla="*/ 0 w 763"/>
                <a:gd name="T5" fmla="*/ 7 h 936"/>
                <a:gd name="T6" fmla="*/ 64 w 763"/>
                <a:gd name="T7" fmla="*/ 0 h 936"/>
                <a:gd name="T8" fmla="*/ 249 w 763"/>
                <a:gd name="T9" fmla="*/ 327 h 936"/>
                <a:gd name="T10" fmla="*/ 348 w 763"/>
                <a:gd name="T11" fmla="*/ 530 h 936"/>
                <a:gd name="T12" fmla="*/ 571 w 763"/>
                <a:gd name="T13" fmla="*/ 841 h 936"/>
                <a:gd name="T14" fmla="*/ 763 w 763"/>
                <a:gd name="T15" fmla="*/ 904 h 936"/>
                <a:gd name="T16" fmla="*/ 728 w 763"/>
                <a:gd name="T17" fmla="*/ 928 h 936"/>
                <a:gd name="T18" fmla="*/ 710 w 763"/>
                <a:gd name="T19" fmla="*/ 936 h 936"/>
                <a:gd name="T20" fmla="*/ 542 w 763"/>
                <a:gd name="T21" fmla="*/ 873 h 936"/>
                <a:gd name="T22" fmla="*/ 323 w 763"/>
                <a:gd name="T23" fmla="*/ 608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3" h="936">
                  <a:moveTo>
                    <a:pt x="323" y="608"/>
                  </a:moveTo>
                  <a:cubicBezTo>
                    <a:pt x="288" y="549"/>
                    <a:pt x="239" y="424"/>
                    <a:pt x="203" y="349"/>
                  </a:cubicBezTo>
                  <a:cubicBezTo>
                    <a:pt x="137" y="212"/>
                    <a:pt x="69" y="71"/>
                    <a:pt x="0" y="7"/>
                  </a:cubicBezTo>
                  <a:cubicBezTo>
                    <a:pt x="64" y="0"/>
                    <a:pt x="64" y="0"/>
                    <a:pt x="64" y="0"/>
                  </a:cubicBezTo>
                  <a:cubicBezTo>
                    <a:pt x="130" y="78"/>
                    <a:pt x="190" y="204"/>
                    <a:pt x="249" y="327"/>
                  </a:cubicBezTo>
                  <a:cubicBezTo>
                    <a:pt x="285" y="401"/>
                    <a:pt x="315" y="473"/>
                    <a:pt x="348" y="530"/>
                  </a:cubicBezTo>
                  <a:cubicBezTo>
                    <a:pt x="386" y="594"/>
                    <a:pt x="461" y="769"/>
                    <a:pt x="571" y="841"/>
                  </a:cubicBezTo>
                  <a:cubicBezTo>
                    <a:pt x="637" y="884"/>
                    <a:pt x="669" y="898"/>
                    <a:pt x="763" y="904"/>
                  </a:cubicBezTo>
                  <a:cubicBezTo>
                    <a:pt x="728" y="928"/>
                    <a:pt x="728" y="928"/>
                    <a:pt x="728" y="928"/>
                  </a:cubicBezTo>
                  <a:cubicBezTo>
                    <a:pt x="722" y="931"/>
                    <a:pt x="716" y="933"/>
                    <a:pt x="710" y="936"/>
                  </a:cubicBezTo>
                  <a:cubicBezTo>
                    <a:pt x="640" y="932"/>
                    <a:pt x="590" y="905"/>
                    <a:pt x="542" y="873"/>
                  </a:cubicBezTo>
                  <a:cubicBezTo>
                    <a:pt x="442" y="807"/>
                    <a:pt x="367" y="684"/>
                    <a:pt x="323" y="608"/>
                  </a:cubicBezTo>
                  <a:close/>
                </a:path>
              </a:pathLst>
            </a:custGeom>
            <a:solidFill>
              <a:srgbClr val="F7E18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198" name="Freeform 294"/>
            <p:cNvSpPr>
              <a:spLocks/>
            </p:cNvSpPr>
            <p:nvPr/>
          </p:nvSpPr>
          <p:spPr bwMode="auto">
            <a:xfrm>
              <a:off x="605" y="4011"/>
              <a:ext cx="134" cy="77"/>
            </a:xfrm>
            <a:custGeom>
              <a:avLst/>
              <a:gdLst>
                <a:gd name="T0" fmla="*/ 178 w 214"/>
                <a:gd name="T1" fmla="*/ 0 h 123"/>
                <a:gd name="T2" fmla="*/ 214 w 214"/>
                <a:gd name="T3" fmla="*/ 36 h 123"/>
                <a:gd name="T4" fmla="*/ 31 w 214"/>
                <a:gd name="T5" fmla="*/ 123 h 123"/>
                <a:gd name="T6" fmla="*/ 9 w 214"/>
                <a:gd name="T7" fmla="*/ 123 h 123"/>
                <a:gd name="T8" fmla="*/ 0 w 214"/>
                <a:gd name="T9" fmla="*/ 85 h 123"/>
                <a:gd name="T10" fmla="*/ 178 w 214"/>
                <a:gd name="T11" fmla="*/ 0 h 123"/>
              </a:gdLst>
              <a:ahLst/>
              <a:cxnLst>
                <a:cxn ang="0">
                  <a:pos x="T0" y="T1"/>
                </a:cxn>
                <a:cxn ang="0">
                  <a:pos x="T2" y="T3"/>
                </a:cxn>
                <a:cxn ang="0">
                  <a:pos x="T4" y="T5"/>
                </a:cxn>
                <a:cxn ang="0">
                  <a:pos x="T6" y="T7"/>
                </a:cxn>
                <a:cxn ang="0">
                  <a:pos x="T8" y="T9"/>
                </a:cxn>
                <a:cxn ang="0">
                  <a:pos x="T10" y="T11"/>
                </a:cxn>
              </a:cxnLst>
              <a:rect l="0" t="0" r="r" b="b"/>
              <a:pathLst>
                <a:path w="214" h="123">
                  <a:moveTo>
                    <a:pt x="178" y="0"/>
                  </a:moveTo>
                  <a:cubicBezTo>
                    <a:pt x="189" y="12"/>
                    <a:pt x="202" y="24"/>
                    <a:pt x="214" y="36"/>
                  </a:cubicBezTo>
                  <a:cubicBezTo>
                    <a:pt x="31" y="123"/>
                    <a:pt x="31" y="123"/>
                    <a:pt x="31" y="123"/>
                  </a:cubicBezTo>
                  <a:cubicBezTo>
                    <a:pt x="9" y="123"/>
                    <a:pt x="9" y="123"/>
                    <a:pt x="9" y="123"/>
                  </a:cubicBezTo>
                  <a:cubicBezTo>
                    <a:pt x="0" y="85"/>
                    <a:pt x="0" y="85"/>
                    <a:pt x="0" y="85"/>
                  </a:cubicBezTo>
                  <a:lnTo>
                    <a:pt x="178" y="0"/>
                  </a:lnTo>
                  <a:close/>
                </a:path>
              </a:pathLst>
            </a:custGeom>
            <a:solidFill>
              <a:srgbClr val="68473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199" name="Freeform 295"/>
            <p:cNvSpPr>
              <a:spLocks/>
            </p:cNvSpPr>
            <p:nvPr/>
          </p:nvSpPr>
          <p:spPr bwMode="auto">
            <a:xfrm>
              <a:off x="352" y="3555"/>
              <a:ext cx="43" cy="533"/>
            </a:xfrm>
            <a:custGeom>
              <a:avLst/>
              <a:gdLst>
                <a:gd name="T0" fmla="*/ 0 w 43"/>
                <a:gd name="T1" fmla="*/ 532 h 533"/>
                <a:gd name="T2" fmla="*/ 31 w 43"/>
                <a:gd name="T3" fmla="*/ 533 h 533"/>
                <a:gd name="T4" fmla="*/ 43 w 43"/>
                <a:gd name="T5" fmla="*/ 1 h 533"/>
                <a:gd name="T6" fmla="*/ 12 w 43"/>
                <a:gd name="T7" fmla="*/ 0 h 533"/>
                <a:gd name="T8" fmla="*/ 0 w 43"/>
                <a:gd name="T9" fmla="*/ 532 h 533"/>
              </a:gdLst>
              <a:ahLst/>
              <a:cxnLst>
                <a:cxn ang="0">
                  <a:pos x="T0" y="T1"/>
                </a:cxn>
                <a:cxn ang="0">
                  <a:pos x="T2" y="T3"/>
                </a:cxn>
                <a:cxn ang="0">
                  <a:pos x="T4" y="T5"/>
                </a:cxn>
                <a:cxn ang="0">
                  <a:pos x="T6" y="T7"/>
                </a:cxn>
                <a:cxn ang="0">
                  <a:pos x="T8" y="T9"/>
                </a:cxn>
              </a:cxnLst>
              <a:rect l="0" t="0" r="r" b="b"/>
              <a:pathLst>
                <a:path w="43" h="533">
                  <a:moveTo>
                    <a:pt x="0" y="532"/>
                  </a:moveTo>
                  <a:lnTo>
                    <a:pt x="31" y="533"/>
                  </a:lnTo>
                  <a:lnTo>
                    <a:pt x="43" y="1"/>
                  </a:lnTo>
                  <a:lnTo>
                    <a:pt x="12" y="0"/>
                  </a:lnTo>
                  <a:lnTo>
                    <a:pt x="0" y="532"/>
                  </a:ln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201" name="Freeform 297"/>
            <p:cNvSpPr>
              <a:spLocks/>
            </p:cNvSpPr>
            <p:nvPr/>
          </p:nvSpPr>
          <p:spPr bwMode="auto">
            <a:xfrm>
              <a:off x="352" y="4054"/>
              <a:ext cx="32" cy="42"/>
            </a:xfrm>
            <a:custGeom>
              <a:avLst/>
              <a:gdLst>
                <a:gd name="T0" fmla="*/ 22 w 32"/>
                <a:gd name="T1" fmla="*/ 1 h 42"/>
                <a:gd name="T2" fmla="*/ 32 w 32"/>
                <a:gd name="T3" fmla="*/ 0 h 42"/>
                <a:gd name="T4" fmla="*/ 31 w 32"/>
                <a:gd name="T5" fmla="*/ 42 h 42"/>
                <a:gd name="T6" fmla="*/ 0 w 32"/>
                <a:gd name="T7" fmla="*/ 40 h 42"/>
                <a:gd name="T8" fmla="*/ 0 w 32"/>
                <a:gd name="T9" fmla="*/ 12 h 42"/>
                <a:gd name="T10" fmla="*/ 22 w 32"/>
                <a:gd name="T11" fmla="*/ 1 h 42"/>
              </a:gdLst>
              <a:ahLst/>
              <a:cxnLst>
                <a:cxn ang="0">
                  <a:pos x="T0" y="T1"/>
                </a:cxn>
                <a:cxn ang="0">
                  <a:pos x="T2" y="T3"/>
                </a:cxn>
                <a:cxn ang="0">
                  <a:pos x="T4" y="T5"/>
                </a:cxn>
                <a:cxn ang="0">
                  <a:pos x="T6" y="T7"/>
                </a:cxn>
                <a:cxn ang="0">
                  <a:pos x="T8" y="T9"/>
                </a:cxn>
                <a:cxn ang="0">
                  <a:pos x="T10" y="T11"/>
                </a:cxn>
              </a:cxnLst>
              <a:rect l="0" t="0" r="r" b="b"/>
              <a:pathLst>
                <a:path w="32" h="42">
                  <a:moveTo>
                    <a:pt x="22" y="1"/>
                  </a:moveTo>
                  <a:lnTo>
                    <a:pt x="32" y="0"/>
                  </a:lnTo>
                  <a:lnTo>
                    <a:pt x="31" y="42"/>
                  </a:lnTo>
                  <a:lnTo>
                    <a:pt x="0" y="40"/>
                  </a:lnTo>
                  <a:lnTo>
                    <a:pt x="0" y="12"/>
                  </a:lnTo>
                  <a:lnTo>
                    <a:pt x="22" y="1"/>
                  </a:lnTo>
                  <a:close/>
                </a:path>
              </a:pathLst>
            </a:custGeom>
            <a:solidFill>
              <a:srgbClr val="68473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202" name="Freeform 298"/>
            <p:cNvSpPr>
              <a:spLocks/>
            </p:cNvSpPr>
            <p:nvPr/>
          </p:nvSpPr>
          <p:spPr bwMode="auto">
            <a:xfrm>
              <a:off x="1127" y="3802"/>
              <a:ext cx="68" cy="261"/>
            </a:xfrm>
            <a:custGeom>
              <a:avLst/>
              <a:gdLst>
                <a:gd name="T0" fmla="*/ 2 w 109"/>
                <a:gd name="T1" fmla="*/ 386 h 417"/>
                <a:gd name="T2" fmla="*/ 19 w 109"/>
                <a:gd name="T3" fmla="*/ 414 h 417"/>
                <a:gd name="T4" fmla="*/ 44 w 109"/>
                <a:gd name="T5" fmla="*/ 395 h 417"/>
                <a:gd name="T6" fmla="*/ 107 w 109"/>
                <a:gd name="T7" fmla="*/ 31 h 417"/>
                <a:gd name="T8" fmla="*/ 90 w 109"/>
                <a:gd name="T9" fmla="*/ 3 h 417"/>
                <a:gd name="T10" fmla="*/ 65 w 109"/>
                <a:gd name="T11" fmla="*/ 22 h 417"/>
                <a:gd name="T12" fmla="*/ 2 w 109"/>
                <a:gd name="T13" fmla="*/ 386 h 417"/>
              </a:gdLst>
              <a:ahLst/>
              <a:cxnLst>
                <a:cxn ang="0">
                  <a:pos x="T0" y="T1"/>
                </a:cxn>
                <a:cxn ang="0">
                  <a:pos x="T2" y="T3"/>
                </a:cxn>
                <a:cxn ang="0">
                  <a:pos x="T4" y="T5"/>
                </a:cxn>
                <a:cxn ang="0">
                  <a:pos x="T6" y="T7"/>
                </a:cxn>
                <a:cxn ang="0">
                  <a:pos x="T8" y="T9"/>
                </a:cxn>
                <a:cxn ang="0">
                  <a:pos x="T10" y="T11"/>
                </a:cxn>
                <a:cxn ang="0">
                  <a:pos x="T12" y="T13"/>
                </a:cxn>
              </a:cxnLst>
              <a:rect l="0" t="0" r="r" b="b"/>
              <a:pathLst>
                <a:path w="109" h="417">
                  <a:moveTo>
                    <a:pt x="2" y="386"/>
                  </a:moveTo>
                  <a:cubicBezTo>
                    <a:pt x="0" y="399"/>
                    <a:pt x="8" y="412"/>
                    <a:pt x="19" y="414"/>
                  </a:cubicBezTo>
                  <a:cubicBezTo>
                    <a:pt x="31" y="417"/>
                    <a:pt x="42" y="408"/>
                    <a:pt x="44" y="395"/>
                  </a:cubicBezTo>
                  <a:cubicBezTo>
                    <a:pt x="107" y="31"/>
                    <a:pt x="107" y="31"/>
                    <a:pt x="107" y="31"/>
                  </a:cubicBezTo>
                  <a:cubicBezTo>
                    <a:pt x="109" y="18"/>
                    <a:pt x="101" y="5"/>
                    <a:pt x="90" y="3"/>
                  </a:cubicBezTo>
                  <a:cubicBezTo>
                    <a:pt x="78" y="0"/>
                    <a:pt x="67" y="9"/>
                    <a:pt x="65" y="22"/>
                  </a:cubicBezTo>
                  <a:lnTo>
                    <a:pt x="2" y="386"/>
                  </a:lnTo>
                  <a:close/>
                </a:path>
              </a:pathLst>
            </a:custGeom>
            <a:solidFill>
              <a:srgbClr val="68473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203" name="Freeform 299"/>
            <p:cNvSpPr>
              <a:spLocks/>
            </p:cNvSpPr>
            <p:nvPr/>
          </p:nvSpPr>
          <p:spPr bwMode="auto">
            <a:xfrm>
              <a:off x="703" y="3820"/>
              <a:ext cx="444" cy="203"/>
            </a:xfrm>
            <a:custGeom>
              <a:avLst/>
              <a:gdLst>
                <a:gd name="T0" fmla="*/ 93 w 710"/>
                <a:gd name="T1" fmla="*/ 290 h 325"/>
                <a:gd name="T2" fmla="*/ 144 w 710"/>
                <a:gd name="T3" fmla="*/ 108 h 325"/>
                <a:gd name="T4" fmla="*/ 187 w 710"/>
                <a:gd name="T5" fmla="*/ 88 h 325"/>
                <a:gd name="T6" fmla="*/ 268 w 710"/>
                <a:gd name="T7" fmla="*/ 73 h 325"/>
                <a:gd name="T8" fmla="*/ 473 w 710"/>
                <a:gd name="T9" fmla="*/ 41 h 325"/>
                <a:gd name="T10" fmla="*/ 650 w 710"/>
                <a:gd name="T11" fmla="*/ 10 h 325"/>
                <a:gd name="T12" fmla="*/ 696 w 710"/>
                <a:gd name="T13" fmla="*/ 3 h 325"/>
                <a:gd name="T14" fmla="*/ 710 w 710"/>
                <a:gd name="T15" fmla="*/ 0 h 325"/>
                <a:gd name="T16" fmla="*/ 515 w 710"/>
                <a:gd name="T17" fmla="*/ 238 h 325"/>
                <a:gd name="T18" fmla="*/ 152 w 710"/>
                <a:gd name="T19" fmla="*/ 318 h 325"/>
                <a:gd name="T20" fmla="*/ 0 w 710"/>
                <a:gd name="T21" fmla="*/ 290 h 325"/>
                <a:gd name="T22" fmla="*/ 93 w 710"/>
                <a:gd name="T23" fmla="*/ 29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0" h="325">
                  <a:moveTo>
                    <a:pt x="93" y="290"/>
                  </a:moveTo>
                  <a:cubicBezTo>
                    <a:pt x="133" y="269"/>
                    <a:pt x="142" y="216"/>
                    <a:pt x="144" y="108"/>
                  </a:cubicBezTo>
                  <a:cubicBezTo>
                    <a:pt x="144" y="108"/>
                    <a:pt x="162" y="96"/>
                    <a:pt x="187" y="88"/>
                  </a:cubicBezTo>
                  <a:cubicBezTo>
                    <a:pt x="214" y="80"/>
                    <a:pt x="240" y="76"/>
                    <a:pt x="268" y="73"/>
                  </a:cubicBezTo>
                  <a:cubicBezTo>
                    <a:pt x="336" y="65"/>
                    <a:pt x="406" y="54"/>
                    <a:pt x="473" y="41"/>
                  </a:cubicBezTo>
                  <a:cubicBezTo>
                    <a:pt x="532" y="30"/>
                    <a:pt x="591" y="20"/>
                    <a:pt x="650" y="10"/>
                  </a:cubicBezTo>
                  <a:cubicBezTo>
                    <a:pt x="665" y="7"/>
                    <a:pt x="681" y="5"/>
                    <a:pt x="696" y="3"/>
                  </a:cubicBezTo>
                  <a:cubicBezTo>
                    <a:pt x="702" y="3"/>
                    <a:pt x="706" y="4"/>
                    <a:pt x="710" y="0"/>
                  </a:cubicBezTo>
                  <a:cubicBezTo>
                    <a:pt x="709" y="11"/>
                    <a:pt x="629" y="147"/>
                    <a:pt x="515" y="238"/>
                  </a:cubicBezTo>
                  <a:cubicBezTo>
                    <a:pt x="493" y="256"/>
                    <a:pt x="152" y="318"/>
                    <a:pt x="152" y="318"/>
                  </a:cubicBezTo>
                  <a:cubicBezTo>
                    <a:pt x="97" y="325"/>
                    <a:pt x="31" y="318"/>
                    <a:pt x="0" y="290"/>
                  </a:cubicBezTo>
                  <a:cubicBezTo>
                    <a:pt x="23" y="289"/>
                    <a:pt x="66" y="304"/>
                    <a:pt x="93" y="290"/>
                  </a:cubicBezTo>
                  <a:close/>
                </a:path>
              </a:pathLst>
            </a:custGeom>
            <a:solidFill>
              <a:srgbClr val="2D703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204" name="Freeform 300"/>
            <p:cNvSpPr>
              <a:spLocks/>
            </p:cNvSpPr>
            <p:nvPr/>
          </p:nvSpPr>
          <p:spPr bwMode="auto">
            <a:xfrm>
              <a:off x="798" y="3792"/>
              <a:ext cx="407" cy="97"/>
            </a:xfrm>
            <a:custGeom>
              <a:avLst/>
              <a:gdLst>
                <a:gd name="T0" fmla="*/ 2 w 650"/>
                <a:gd name="T1" fmla="*/ 138 h 155"/>
                <a:gd name="T2" fmla="*/ 27 w 650"/>
                <a:gd name="T3" fmla="*/ 153 h 155"/>
                <a:gd name="T4" fmla="*/ 630 w 650"/>
                <a:gd name="T5" fmla="*/ 41 h 155"/>
                <a:gd name="T6" fmla="*/ 648 w 650"/>
                <a:gd name="T7" fmla="*/ 17 h 155"/>
                <a:gd name="T8" fmla="*/ 623 w 650"/>
                <a:gd name="T9" fmla="*/ 2 h 155"/>
                <a:gd name="T10" fmla="*/ 20 w 650"/>
                <a:gd name="T11" fmla="*/ 114 h 155"/>
                <a:gd name="T12" fmla="*/ 2 w 650"/>
                <a:gd name="T13" fmla="*/ 138 h 155"/>
              </a:gdLst>
              <a:ahLst/>
              <a:cxnLst>
                <a:cxn ang="0">
                  <a:pos x="T0" y="T1"/>
                </a:cxn>
                <a:cxn ang="0">
                  <a:pos x="T2" y="T3"/>
                </a:cxn>
                <a:cxn ang="0">
                  <a:pos x="T4" y="T5"/>
                </a:cxn>
                <a:cxn ang="0">
                  <a:pos x="T6" y="T7"/>
                </a:cxn>
                <a:cxn ang="0">
                  <a:pos x="T8" y="T9"/>
                </a:cxn>
                <a:cxn ang="0">
                  <a:pos x="T10" y="T11"/>
                </a:cxn>
                <a:cxn ang="0">
                  <a:pos x="T12" y="T13"/>
                </a:cxn>
              </a:cxnLst>
              <a:rect l="0" t="0" r="r" b="b"/>
              <a:pathLst>
                <a:path w="650" h="155">
                  <a:moveTo>
                    <a:pt x="2" y="138"/>
                  </a:moveTo>
                  <a:cubicBezTo>
                    <a:pt x="4" y="148"/>
                    <a:pt x="15" y="155"/>
                    <a:pt x="27" y="153"/>
                  </a:cubicBezTo>
                  <a:cubicBezTo>
                    <a:pt x="630" y="41"/>
                    <a:pt x="630" y="41"/>
                    <a:pt x="630" y="41"/>
                  </a:cubicBezTo>
                  <a:cubicBezTo>
                    <a:pt x="642" y="38"/>
                    <a:pt x="650" y="28"/>
                    <a:pt x="648" y="17"/>
                  </a:cubicBezTo>
                  <a:cubicBezTo>
                    <a:pt x="647" y="7"/>
                    <a:pt x="635" y="0"/>
                    <a:pt x="623" y="2"/>
                  </a:cubicBezTo>
                  <a:cubicBezTo>
                    <a:pt x="20" y="114"/>
                    <a:pt x="20" y="114"/>
                    <a:pt x="20" y="114"/>
                  </a:cubicBezTo>
                  <a:cubicBezTo>
                    <a:pt x="8" y="117"/>
                    <a:pt x="0" y="127"/>
                    <a:pt x="2" y="13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205" name="Freeform 301"/>
            <p:cNvSpPr>
              <a:spLocks/>
            </p:cNvSpPr>
            <p:nvPr/>
          </p:nvSpPr>
          <p:spPr bwMode="auto">
            <a:xfrm>
              <a:off x="798" y="3861"/>
              <a:ext cx="37" cy="28"/>
            </a:xfrm>
            <a:custGeom>
              <a:avLst/>
              <a:gdLst>
                <a:gd name="T0" fmla="*/ 20 w 59"/>
                <a:gd name="T1" fmla="*/ 4 h 45"/>
                <a:gd name="T2" fmla="*/ 45 w 59"/>
                <a:gd name="T3" fmla="*/ 0 h 45"/>
                <a:gd name="T4" fmla="*/ 52 w 59"/>
                <a:gd name="T5" fmla="*/ 38 h 45"/>
                <a:gd name="T6" fmla="*/ 27 w 59"/>
                <a:gd name="T7" fmla="*/ 43 h 45"/>
                <a:gd name="T8" fmla="*/ 2 w 59"/>
                <a:gd name="T9" fmla="*/ 28 h 45"/>
                <a:gd name="T10" fmla="*/ 20 w 59"/>
                <a:gd name="T11" fmla="*/ 4 h 45"/>
              </a:gdLst>
              <a:ahLst/>
              <a:cxnLst>
                <a:cxn ang="0">
                  <a:pos x="T0" y="T1"/>
                </a:cxn>
                <a:cxn ang="0">
                  <a:pos x="T2" y="T3"/>
                </a:cxn>
                <a:cxn ang="0">
                  <a:pos x="T4" y="T5"/>
                </a:cxn>
                <a:cxn ang="0">
                  <a:pos x="T6" y="T7"/>
                </a:cxn>
                <a:cxn ang="0">
                  <a:pos x="T8" y="T9"/>
                </a:cxn>
                <a:cxn ang="0">
                  <a:pos x="T10" y="T11"/>
                </a:cxn>
              </a:cxnLst>
              <a:rect l="0" t="0" r="r" b="b"/>
              <a:pathLst>
                <a:path w="59" h="45">
                  <a:moveTo>
                    <a:pt x="20" y="4"/>
                  </a:moveTo>
                  <a:cubicBezTo>
                    <a:pt x="45" y="0"/>
                    <a:pt x="45" y="0"/>
                    <a:pt x="45" y="0"/>
                  </a:cubicBezTo>
                  <a:cubicBezTo>
                    <a:pt x="53" y="2"/>
                    <a:pt x="59" y="28"/>
                    <a:pt x="52" y="38"/>
                  </a:cubicBezTo>
                  <a:cubicBezTo>
                    <a:pt x="27" y="43"/>
                    <a:pt x="27" y="43"/>
                    <a:pt x="27" y="43"/>
                  </a:cubicBezTo>
                  <a:cubicBezTo>
                    <a:pt x="15" y="45"/>
                    <a:pt x="4" y="38"/>
                    <a:pt x="2" y="28"/>
                  </a:cubicBezTo>
                  <a:cubicBezTo>
                    <a:pt x="0" y="17"/>
                    <a:pt x="8" y="7"/>
                    <a:pt x="20" y="4"/>
                  </a:cubicBezTo>
                  <a:close/>
                </a:path>
              </a:pathLst>
            </a:custGeom>
            <a:solidFill>
              <a:srgbClr val="68473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206" name="Freeform 302"/>
            <p:cNvSpPr>
              <a:spLocks/>
            </p:cNvSpPr>
            <p:nvPr/>
          </p:nvSpPr>
          <p:spPr bwMode="auto">
            <a:xfrm>
              <a:off x="807" y="4037"/>
              <a:ext cx="335" cy="107"/>
            </a:xfrm>
            <a:custGeom>
              <a:avLst/>
              <a:gdLst>
                <a:gd name="T0" fmla="*/ 2 w 536"/>
                <a:gd name="T1" fmla="*/ 153 h 170"/>
                <a:gd name="T2" fmla="*/ 25 w 536"/>
                <a:gd name="T3" fmla="*/ 168 h 170"/>
                <a:gd name="T4" fmla="*/ 520 w 536"/>
                <a:gd name="T5" fmla="*/ 41 h 170"/>
                <a:gd name="T6" fmla="*/ 534 w 536"/>
                <a:gd name="T7" fmla="*/ 17 h 170"/>
                <a:gd name="T8" fmla="*/ 512 w 536"/>
                <a:gd name="T9" fmla="*/ 3 h 170"/>
                <a:gd name="T10" fmla="*/ 16 w 536"/>
                <a:gd name="T11" fmla="*/ 130 h 170"/>
                <a:gd name="T12" fmla="*/ 2 w 536"/>
                <a:gd name="T13" fmla="*/ 153 h 170"/>
              </a:gdLst>
              <a:ahLst/>
              <a:cxnLst>
                <a:cxn ang="0">
                  <a:pos x="T0" y="T1"/>
                </a:cxn>
                <a:cxn ang="0">
                  <a:pos x="T2" y="T3"/>
                </a:cxn>
                <a:cxn ang="0">
                  <a:pos x="T4" y="T5"/>
                </a:cxn>
                <a:cxn ang="0">
                  <a:pos x="T6" y="T7"/>
                </a:cxn>
                <a:cxn ang="0">
                  <a:pos x="T8" y="T9"/>
                </a:cxn>
                <a:cxn ang="0">
                  <a:pos x="T10" y="T11"/>
                </a:cxn>
                <a:cxn ang="0">
                  <a:pos x="T12" y="T13"/>
                </a:cxn>
              </a:cxnLst>
              <a:rect l="0" t="0" r="r" b="b"/>
              <a:pathLst>
                <a:path w="536" h="170">
                  <a:moveTo>
                    <a:pt x="2" y="153"/>
                  </a:moveTo>
                  <a:cubicBezTo>
                    <a:pt x="5" y="164"/>
                    <a:pt x="15" y="170"/>
                    <a:pt x="25" y="168"/>
                  </a:cubicBezTo>
                  <a:cubicBezTo>
                    <a:pt x="520" y="41"/>
                    <a:pt x="520" y="41"/>
                    <a:pt x="520" y="41"/>
                  </a:cubicBezTo>
                  <a:cubicBezTo>
                    <a:pt x="530" y="38"/>
                    <a:pt x="536" y="28"/>
                    <a:pt x="534" y="17"/>
                  </a:cubicBezTo>
                  <a:cubicBezTo>
                    <a:pt x="532" y="7"/>
                    <a:pt x="522" y="0"/>
                    <a:pt x="512" y="3"/>
                  </a:cubicBezTo>
                  <a:cubicBezTo>
                    <a:pt x="16" y="130"/>
                    <a:pt x="16" y="130"/>
                    <a:pt x="16" y="130"/>
                  </a:cubicBezTo>
                  <a:cubicBezTo>
                    <a:pt x="6" y="132"/>
                    <a:pt x="0" y="143"/>
                    <a:pt x="2" y="153"/>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207" name="Freeform 303"/>
            <p:cNvSpPr>
              <a:spLocks/>
            </p:cNvSpPr>
            <p:nvPr/>
          </p:nvSpPr>
          <p:spPr bwMode="auto">
            <a:xfrm>
              <a:off x="807" y="4113"/>
              <a:ext cx="46" cy="31"/>
            </a:xfrm>
            <a:custGeom>
              <a:avLst/>
              <a:gdLst>
                <a:gd name="T0" fmla="*/ 16 w 74"/>
                <a:gd name="T1" fmla="*/ 10 h 50"/>
                <a:gd name="T2" fmla="*/ 54 w 74"/>
                <a:gd name="T3" fmla="*/ 0 h 50"/>
                <a:gd name="T4" fmla="*/ 74 w 74"/>
                <a:gd name="T5" fmla="*/ 35 h 50"/>
                <a:gd name="T6" fmla="*/ 25 w 74"/>
                <a:gd name="T7" fmla="*/ 48 h 50"/>
                <a:gd name="T8" fmla="*/ 2 w 74"/>
                <a:gd name="T9" fmla="*/ 33 h 50"/>
                <a:gd name="T10" fmla="*/ 16 w 74"/>
                <a:gd name="T11" fmla="*/ 10 h 50"/>
              </a:gdLst>
              <a:ahLst/>
              <a:cxnLst>
                <a:cxn ang="0">
                  <a:pos x="T0" y="T1"/>
                </a:cxn>
                <a:cxn ang="0">
                  <a:pos x="T2" y="T3"/>
                </a:cxn>
                <a:cxn ang="0">
                  <a:pos x="T4" y="T5"/>
                </a:cxn>
                <a:cxn ang="0">
                  <a:pos x="T6" y="T7"/>
                </a:cxn>
                <a:cxn ang="0">
                  <a:pos x="T8" y="T9"/>
                </a:cxn>
                <a:cxn ang="0">
                  <a:pos x="T10" y="T11"/>
                </a:cxn>
              </a:cxnLst>
              <a:rect l="0" t="0" r="r" b="b"/>
              <a:pathLst>
                <a:path w="74" h="50">
                  <a:moveTo>
                    <a:pt x="16" y="10"/>
                  </a:moveTo>
                  <a:cubicBezTo>
                    <a:pt x="54" y="0"/>
                    <a:pt x="54" y="0"/>
                    <a:pt x="54" y="0"/>
                  </a:cubicBezTo>
                  <a:cubicBezTo>
                    <a:pt x="70" y="4"/>
                    <a:pt x="74" y="26"/>
                    <a:pt x="74" y="35"/>
                  </a:cubicBezTo>
                  <a:cubicBezTo>
                    <a:pt x="25" y="48"/>
                    <a:pt x="25" y="48"/>
                    <a:pt x="25" y="48"/>
                  </a:cubicBezTo>
                  <a:cubicBezTo>
                    <a:pt x="15" y="50"/>
                    <a:pt x="5" y="44"/>
                    <a:pt x="2" y="33"/>
                  </a:cubicBezTo>
                  <a:cubicBezTo>
                    <a:pt x="0" y="23"/>
                    <a:pt x="6" y="12"/>
                    <a:pt x="16" y="10"/>
                  </a:cubicBezTo>
                  <a:close/>
                </a:path>
              </a:pathLst>
            </a:custGeom>
            <a:solidFill>
              <a:srgbClr val="68473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208" name="Freeform 304"/>
            <p:cNvSpPr>
              <a:spLocks/>
            </p:cNvSpPr>
            <p:nvPr/>
          </p:nvSpPr>
          <p:spPr bwMode="auto">
            <a:xfrm>
              <a:off x="784" y="3883"/>
              <a:ext cx="31" cy="239"/>
            </a:xfrm>
            <a:custGeom>
              <a:avLst/>
              <a:gdLst>
                <a:gd name="T0" fmla="*/ 2 w 31"/>
                <a:gd name="T1" fmla="*/ 239 h 239"/>
                <a:gd name="T2" fmla="*/ 31 w 31"/>
                <a:gd name="T3" fmla="*/ 238 h 239"/>
                <a:gd name="T4" fmla="*/ 29 w 31"/>
                <a:gd name="T5" fmla="*/ 0 h 239"/>
                <a:gd name="T6" fmla="*/ 0 w 31"/>
                <a:gd name="T7" fmla="*/ 0 h 239"/>
                <a:gd name="T8" fmla="*/ 2 w 31"/>
                <a:gd name="T9" fmla="*/ 239 h 239"/>
              </a:gdLst>
              <a:ahLst/>
              <a:cxnLst>
                <a:cxn ang="0">
                  <a:pos x="T0" y="T1"/>
                </a:cxn>
                <a:cxn ang="0">
                  <a:pos x="T2" y="T3"/>
                </a:cxn>
                <a:cxn ang="0">
                  <a:pos x="T4" y="T5"/>
                </a:cxn>
                <a:cxn ang="0">
                  <a:pos x="T6" y="T7"/>
                </a:cxn>
                <a:cxn ang="0">
                  <a:pos x="T8" y="T9"/>
                </a:cxn>
              </a:cxnLst>
              <a:rect l="0" t="0" r="r" b="b"/>
              <a:pathLst>
                <a:path w="31" h="239">
                  <a:moveTo>
                    <a:pt x="2" y="239"/>
                  </a:moveTo>
                  <a:lnTo>
                    <a:pt x="31" y="238"/>
                  </a:lnTo>
                  <a:lnTo>
                    <a:pt x="29" y="0"/>
                  </a:lnTo>
                  <a:lnTo>
                    <a:pt x="0" y="0"/>
                  </a:lnTo>
                  <a:lnTo>
                    <a:pt x="2" y="239"/>
                  </a:lnTo>
                  <a:close/>
                </a:path>
              </a:pathLst>
            </a:custGeom>
            <a:solidFill>
              <a:srgbClr val="68473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209" name="Freeform 305"/>
            <p:cNvSpPr>
              <a:spLocks/>
            </p:cNvSpPr>
            <p:nvPr/>
          </p:nvSpPr>
          <p:spPr bwMode="auto">
            <a:xfrm>
              <a:off x="221" y="3858"/>
              <a:ext cx="604" cy="306"/>
            </a:xfrm>
            <a:custGeom>
              <a:avLst/>
              <a:gdLst>
                <a:gd name="T0" fmla="*/ 9 w 966"/>
                <a:gd name="T1" fmla="*/ 489 h 489"/>
                <a:gd name="T2" fmla="*/ 31 w 966"/>
                <a:gd name="T3" fmla="*/ 489 h 489"/>
                <a:gd name="T4" fmla="*/ 932 w 966"/>
                <a:gd name="T5" fmla="*/ 59 h 489"/>
                <a:gd name="T6" fmla="*/ 953 w 966"/>
                <a:gd name="T7" fmla="*/ 19 h 489"/>
                <a:gd name="T8" fmla="*/ 910 w 966"/>
                <a:gd name="T9" fmla="*/ 14 h 489"/>
                <a:gd name="T10" fmla="*/ 0 w 966"/>
                <a:gd name="T11" fmla="*/ 451 h 489"/>
                <a:gd name="T12" fmla="*/ 9 w 966"/>
                <a:gd name="T13" fmla="*/ 489 h 489"/>
              </a:gdLst>
              <a:ahLst/>
              <a:cxnLst>
                <a:cxn ang="0">
                  <a:pos x="T0" y="T1"/>
                </a:cxn>
                <a:cxn ang="0">
                  <a:pos x="T2" y="T3"/>
                </a:cxn>
                <a:cxn ang="0">
                  <a:pos x="T4" y="T5"/>
                </a:cxn>
                <a:cxn ang="0">
                  <a:pos x="T6" y="T7"/>
                </a:cxn>
                <a:cxn ang="0">
                  <a:pos x="T8" y="T9"/>
                </a:cxn>
                <a:cxn ang="0">
                  <a:pos x="T10" y="T11"/>
                </a:cxn>
                <a:cxn ang="0">
                  <a:pos x="T12" y="T13"/>
                </a:cxn>
              </a:cxnLst>
              <a:rect l="0" t="0" r="r" b="b"/>
              <a:pathLst>
                <a:path w="966" h="489">
                  <a:moveTo>
                    <a:pt x="9" y="489"/>
                  </a:moveTo>
                  <a:cubicBezTo>
                    <a:pt x="31" y="489"/>
                    <a:pt x="31" y="489"/>
                    <a:pt x="31" y="489"/>
                  </a:cubicBezTo>
                  <a:cubicBezTo>
                    <a:pt x="932" y="59"/>
                    <a:pt x="932" y="59"/>
                    <a:pt x="932" y="59"/>
                  </a:cubicBezTo>
                  <a:cubicBezTo>
                    <a:pt x="932" y="59"/>
                    <a:pt x="966" y="44"/>
                    <a:pt x="953" y="19"/>
                  </a:cubicBezTo>
                  <a:cubicBezTo>
                    <a:pt x="942" y="0"/>
                    <a:pt x="910" y="14"/>
                    <a:pt x="910" y="14"/>
                  </a:cubicBezTo>
                  <a:cubicBezTo>
                    <a:pt x="0" y="451"/>
                    <a:pt x="0" y="451"/>
                    <a:pt x="0" y="451"/>
                  </a:cubicBezTo>
                  <a:lnTo>
                    <a:pt x="9" y="489"/>
                  </a:ln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210" name="Freeform 306"/>
            <p:cNvSpPr>
              <a:spLocks/>
            </p:cNvSpPr>
            <p:nvPr/>
          </p:nvSpPr>
          <p:spPr bwMode="auto">
            <a:xfrm>
              <a:off x="628" y="3917"/>
              <a:ext cx="77" cy="52"/>
            </a:xfrm>
            <a:custGeom>
              <a:avLst/>
              <a:gdLst>
                <a:gd name="T0" fmla="*/ 58 w 77"/>
                <a:gd name="T1" fmla="*/ 0 h 52"/>
                <a:gd name="T2" fmla="*/ 77 w 77"/>
                <a:gd name="T3" fmla="*/ 25 h 52"/>
                <a:gd name="T4" fmla="*/ 19 w 77"/>
                <a:gd name="T5" fmla="*/ 52 h 52"/>
                <a:gd name="T6" fmla="*/ 0 w 77"/>
                <a:gd name="T7" fmla="*/ 28 h 52"/>
                <a:gd name="T8" fmla="*/ 58 w 77"/>
                <a:gd name="T9" fmla="*/ 0 h 52"/>
              </a:gdLst>
              <a:ahLst/>
              <a:cxnLst>
                <a:cxn ang="0">
                  <a:pos x="T0" y="T1"/>
                </a:cxn>
                <a:cxn ang="0">
                  <a:pos x="T2" y="T3"/>
                </a:cxn>
                <a:cxn ang="0">
                  <a:pos x="T4" y="T5"/>
                </a:cxn>
                <a:cxn ang="0">
                  <a:pos x="T6" y="T7"/>
                </a:cxn>
                <a:cxn ang="0">
                  <a:pos x="T8" y="T9"/>
                </a:cxn>
              </a:cxnLst>
              <a:rect l="0" t="0" r="r" b="b"/>
              <a:pathLst>
                <a:path w="77" h="52">
                  <a:moveTo>
                    <a:pt x="58" y="0"/>
                  </a:moveTo>
                  <a:lnTo>
                    <a:pt x="77" y="25"/>
                  </a:lnTo>
                  <a:lnTo>
                    <a:pt x="19" y="52"/>
                  </a:lnTo>
                  <a:lnTo>
                    <a:pt x="0" y="28"/>
                  </a:lnTo>
                  <a:lnTo>
                    <a:pt x="58" y="0"/>
                  </a:lnTo>
                  <a:close/>
                </a:path>
              </a:pathLst>
            </a:custGeom>
            <a:solidFill>
              <a:srgbClr val="68473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211" name="Freeform 307"/>
            <p:cNvSpPr>
              <a:spLocks/>
            </p:cNvSpPr>
            <p:nvPr/>
          </p:nvSpPr>
          <p:spPr bwMode="auto">
            <a:xfrm>
              <a:off x="254" y="3396"/>
              <a:ext cx="627" cy="811"/>
            </a:xfrm>
            <a:custGeom>
              <a:avLst/>
              <a:gdLst>
                <a:gd name="T0" fmla="*/ 585 w 627"/>
                <a:gd name="T1" fmla="*/ 810 h 811"/>
                <a:gd name="T2" fmla="*/ 609 w 627"/>
                <a:gd name="T3" fmla="*/ 811 h 811"/>
                <a:gd name="T4" fmla="*/ 627 w 627"/>
                <a:gd name="T5" fmla="*/ 804 h 811"/>
                <a:gd name="T6" fmla="*/ 28 w 627"/>
                <a:gd name="T7" fmla="*/ 0 h 811"/>
                <a:gd name="T8" fmla="*/ 9 w 627"/>
                <a:gd name="T9" fmla="*/ 4 h 811"/>
                <a:gd name="T10" fmla="*/ 0 w 627"/>
                <a:gd name="T11" fmla="*/ 21 h 811"/>
                <a:gd name="T12" fmla="*/ 585 w 627"/>
                <a:gd name="T13" fmla="*/ 810 h 811"/>
              </a:gdLst>
              <a:ahLst/>
              <a:cxnLst>
                <a:cxn ang="0">
                  <a:pos x="T0" y="T1"/>
                </a:cxn>
                <a:cxn ang="0">
                  <a:pos x="T2" y="T3"/>
                </a:cxn>
                <a:cxn ang="0">
                  <a:pos x="T4" y="T5"/>
                </a:cxn>
                <a:cxn ang="0">
                  <a:pos x="T6" y="T7"/>
                </a:cxn>
                <a:cxn ang="0">
                  <a:pos x="T8" y="T9"/>
                </a:cxn>
                <a:cxn ang="0">
                  <a:pos x="T10" y="T11"/>
                </a:cxn>
                <a:cxn ang="0">
                  <a:pos x="T12" y="T13"/>
                </a:cxn>
              </a:cxnLst>
              <a:rect l="0" t="0" r="r" b="b"/>
              <a:pathLst>
                <a:path w="627" h="811">
                  <a:moveTo>
                    <a:pt x="585" y="810"/>
                  </a:moveTo>
                  <a:lnTo>
                    <a:pt x="609" y="811"/>
                  </a:lnTo>
                  <a:lnTo>
                    <a:pt x="627" y="804"/>
                  </a:lnTo>
                  <a:lnTo>
                    <a:pt x="28" y="0"/>
                  </a:lnTo>
                  <a:lnTo>
                    <a:pt x="9" y="4"/>
                  </a:lnTo>
                  <a:lnTo>
                    <a:pt x="0" y="21"/>
                  </a:lnTo>
                  <a:lnTo>
                    <a:pt x="585" y="810"/>
                  </a:ln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180" name="Freeform 276"/>
            <p:cNvSpPr>
              <a:spLocks/>
            </p:cNvSpPr>
            <p:nvPr/>
          </p:nvSpPr>
          <p:spPr bwMode="auto">
            <a:xfrm>
              <a:off x="549" y="2894"/>
              <a:ext cx="40" cy="46"/>
            </a:xfrm>
            <a:custGeom>
              <a:avLst/>
              <a:gdLst>
                <a:gd name="T0" fmla="*/ 56 w 64"/>
                <a:gd name="T1" fmla="*/ 23 h 74"/>
                <a:gd name="T2" fmla="*/ 21 w 64"/>
                <a:gd name="T3" fmla="*/ 5 h 74"/>
                <a:gd name="T4" fmla="*/ 7 w 64"/>
                <a:gd name="T5" fmla="*/ 41 h 74"/>
                <a:gd name="T6" fmla="*/ 24 w 64"/>
                <a:gd name="T7" fmla="*/ 74 h 74"/>
                <a:gd name="T8" fmla="*/ 64 w 64"/>
                <a:gd name="T9" fmla="*/ 57 h 74"/>
                <a:gd name="T10" fmla="*/ 56 w 64"/>
                <a:gd name="T11" fmla="*/ 23 h 74"/>
              </a:gdLst>
              <a:ahLst/>
              <a:cxnLst>
                <a:cxn ang="0">
                  <a:pos x="T0" y="T1"/>
                </a:cxn>
                <a:cxn ang="0">
                  <a:pos x="T2" y="T3"/>
                </a:cxn>
                <a:cxn ang="0">
                  <a:pos x="T4" y="T5"/>
                </a:cxn>
                <a:cxn ang="0">
                  <a:pos x="T6" y="T7"/>
                </a:cxn>
                <a:cxn ang="0">
                  <a:pos x="T8" y="T9"/>
                </a:cxn>
                <a:cxn ang="0">
                  <a:pos x="T10" y="T11"/>
                </a:cxn>
              </a:cxnLst>
              <a:rect l="0" t="0" r="r" b="b"/>
              <a:pathLst>
                <a:path w="64" h="74">
                  <a:moveTo>
                    <a:pt x="56" y="23"/>
                  </a:moveTo>
                  <a:cubicBezTo>
                    <a:pt x="51" y="5"/>
                    <a:pt x="37" y="0"/>
                    <a:pt x="21" y="5"/>
                  </a:cubicBezTo>
                  <a:cubicBezTo>
                    <a:pt x="4" y="11"/>
                    <a:pt x="0" y="27"/>
                    <a:pt x="7" y="41"/>
                  </a:cubicBezTo>
                  <a:cubicBezTo>
                    <a:pt x="14" y="57"/>
                    <a:pt x="20" y="50"/>
                    <a:pt x="24" y="74"/>
                  </a:cubicBezTo>
                  <a:cubicBezTo>
                    <a:pt x="64" y="57"/>
                    <a:pt x="64" y="57"/>
                    <a:pt x="64" y="57"/>
                  </a:cubicBezTo>
                  <a:cubicBezTo>
                    <a:pt x="56" y="46"/>
                    <a:pt x="60" y="35"/>
                    <a:pt x="56" y="23"/>
                  </a:cubicBez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181" name="Freeform 277"/>
            <p:cNvSpPr>
              <a:spLocks/>
            </p:cNvSpPr>
            <p:nvPr/>
          </p:nvSpPr>
          <p:spPr bwMode="auto">
            <a:xfrm>
              <a:off x="1005" y="2901"/>
              <a:ext cx="279" cy="131"/>
            </a:xfrm>
            <a:custGeom>
              <a:avLst/>
              <a:gdLst>
                <a:gd name="T0" fmla="*/ 48 w 446"/>
                <a:gd name="T1" fmla="*/ 1 h 209"/>
                <a:gd name="T2" fmla="*/ 0 w 446"/>
                <a:gd name="T3" fmla="*/ 64 h 209"/>
                <a:gd name="T4" fmla="*/ 45 w 446"/>
                <a:gd name="T5" fmla="*/ 96 h 209"/>
                <a:gd name="T6" fmla="*/ 161 w 446"/>
                <a:gd name="T7" fmla="*/ 159 h 209"/>
                <a:gd name="T8" fmla="*/ 252 w 446"/>
                <a:gd name="T9" fmla="*/ 199 h 209"/>
                <a:gd name="T10" fmla="*/ 337 w 446"/>
                <a:gd name="T11" fmla="*/ 209 h 209"/>
                <a:gd name="T12" fmla="*/ 446 w 446"/>
                <a:gd name="T13" fmla="*/ 26 h 209"/>
                <a:gd name="T14" fmla="*/ 48 w 446"/>
                <a:gd name="T15" fmla="*/ 1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6" h="209">
                  <a:moveTo>
                    <a:pt x="48" y="1"/>
                  </a:moveTo>
                  <a:cubicBezTo>
                    <a:pt x="0" y="64"/>
                    <a:pt x="0" y="64"/>
                    <a:pt x="0" y="64"/>
                  </a:cubicBezTo>
                  <a:cubicBezTo>
                    <a:pt x="12" y="78"/>
                    <a:pt x="30" y="87"/>
                    <a:pt x="45" y="96"/>
                  </a:cubicBezTo>
                  <a:cubicBezTo>
                    <a:pt x="82" y="119"/>
                    <a:pt x="122" y="140"/>
                    <a:pt x="161" y="159"/>
                  </a:cubicBezTo>
                  <a:cubicBezTo>
                    <a:pt x="190" y="173"/>
                    <a:pt x="220" y="193"/>
                    <a:pt x="252" y="199"/>
                  </a:cubicBezTo>
                  <a:cubicBezTo>
                    <a:pt x="257" y="200"/>
                    <a:pt x="337" y="209"/>
                    <a:pt x="337" y="209"/>
                  </a:cubicBezTo>
                  <a:cubicBezTo>
                    <a:pt x="329" y="179"/>
                    <a:pt x="346" y="56"/>
                    <a:pt x="446" y="26"/>
                  </a:cubicBezTo>
                  <a:cubicBezTo>
                    <a:pt x="446" y="26"/>
                    <a:pt x="47" y="0"/>
                    <a:pt x="48" y="1"/>
                  </a:cubicBezTo>
                  <a:close/>
                </a:path>
              </a:pathLst>
            </a:custGeom>
            <a:solidFill>
              <a:srgbClr val="CC9F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182" name="Freeform 278"/>
            <p:cNvSpPr>
              <a:spLocks/>
            </p:cNvSpPr>
            <p:nvPr/>
          </p:nvSpPr>
          <p:spPr bwMode="auto">
            <a:xfrm>
              <a:off x="708" y="2930"/>
              <a:ext cx="508" cy="305"/>
            </a:xfrm>
            <a:custGeom>
              <a:avLst/>
              <a:gdLst>
                <a:gd name="T0" fmla="*/ 501 w 812"/>
                <a:gd name="T1" fmla="*/ 24 h 487"/>
                <a:gd name="T2" fmla="*/ 437 w 812"/>
                <a:gd name="T3" fmla="*/ 0 h 487"/>
                <a:gd name="T4" fmla="*/ 0 w 812"/>
                <a:gd name="T5" fmla="*/ 175 h 487"/>
                <a:gd name="T6" fmla="*/ 261 w 812"/>
                <a:gd name="T7" fmla="*/ 466 h 487"/>
                <a:gd name="T8" fmla="*/ 311 w 812"/>
                <a:gd name="T9" fmla="*/ 487 h 487"/>
                <a:gd name="T10" fmla="*/ 812 w 812"/>
                <a:gd name="T11" fmla="*/ 163 h 487"/>
                <a:gd name="T12" fmla="*/ 501 w 812"/>
                <a:gd name="T13" fmla="*/ 24 h 487"/>
              </a:gdLst>
              <a:ahLst/>
              <a:cxnLst>
                <a:cxn ang="0">
                  <a:pos x="T0" y="T1"/>
                </a:cxn>
                <a:cxn ang="0">
                  <a:pos x="T2" y="T3"/>
                </a:cxn>
                <a:cxn ang="0">
                  <a:pos x="T4" y="T5"/>
                </a:cxn>
                <a:cxn ang="0">
                  <a:pos x="T6" y="T7"/>
                </a:cxn>
                <a:cxn ang="0">
                  <a:pos x="T8" y="T9"/>
                </a:cxn>
                <a:cxn ang="0">
                  <a:pos x="T10" y="T11"/>
                </a:cxn>
                <a:cxn ang="0">
                  <a:pos x="T12" y="T13"/>
                </a:cxn>
              </a:cxnLst>
              <a:rect l="0" t="0" r="r" b="b"/>
              <a:pathLst>
                <a:path w="812" h="487">
                  <a:moveTo>
                    <a:pt x="501" y="24"/>
                  </a:moveTo>
                  <a:cubicBezTo>
                    <a:pt x="444" y="9"/>
                    <a:pt x="436" y="0"/>
                    <a:pt x="437" y="0"/>
                  </a:cubicBezTo>
                  <a:cubicBezTo>
                    <a:pt x="0" y="175"/>
                    <a:pt x="0" y="175"/>
                    <a:pt x="0" y="175"/>
                  </a:cubicBezTo>
                  <a:cubicBezTo>
                    <a:pt x="6" y="185"/>
                    <a:pt x="157" y="356"/>
                    <a:pt x="261" y="466"/>
                  </a:cubicBezTo>
                  <a:cubicBezTo>
                    <a:pt x="274" y="480"/>
                    <a:pt x="311" y="487"/>
                    <a:pt x="311" y="487"/>
                  </a:cubicBezTo>
                  <a:cubicBezTo>
                    <a:pt x="494" y="310"/>
                    <a:pt x="656" y="225"/>
                    <a:pt x="812" y="163"/>
                  </a:cubicBezTo>
                  <a:cubicBezTo>
                    <a:pt x="812" y="163"/>
                    <a:pt x="654" y="65"/>
                    <a:pt x="501" y="24"/>
                  </a:cubicBezTo>
                  <a:close/>
                </a:path>
              </a:pathLst>
            </a:custGeom>
            <a:solidFill>
              <a:srgbClr val="9917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183" name="Freeform 279"/>
            <p:cNvSpPr>
              <a:spLocks/>
            </p:cNvSpPr>
            <p:nvPr/>
          </p:nvSpPr>
          <p:spPr bwMode="auto">
            <a:xfrm>
              <a:off x="476" y="3020"/>
              <a:ext cx="427" cy="389"/>
            </a:xfrm>
            <a:custGeom>
              <a:avLst/>
              <a:gdLst>
                <a:gd name="T0" fmla="*/ 350 w 682"/>
                <a:gd name="T1" fmla="*/ 0 h 621"/>
                <a:gd name="T2" fmla="*/ 9 w 682"/>
                <a:gd name="T3" fmla="*/ 194 h 621"/>
                <a:gd name="T4" fmla="*/ 8 w 682"/>
                <a:gd name="T5" fmla="*/ 201 h 621"/>
                <a:gd name="T6" fmla="*/ 16 w 682"/>
                <a:gd name="T7" fmla="*/ 605 h 621"/>
                <a:gd name="T8" fmla="*/ 26 w 682"/>
                <a:gd name="T9" fmla="*/ 621 h 621"/>
                <a:gd name="T10" fmla="*/ 682 w 682"/>
                <a:gd name="T11" fmla="*/ 343 h 621"/>
                <a:gd name="T12" fmla="*/ 350 w 682"/>
                <a:gd name="T13" fmla="*/ 0 h 621"/>
              </a:gdLst>
              <a:ahLst/>
              <a:cxnLst>
                <a:cxn ang="0">
                  <a:pos x="T0" y="T1"/>
                </a:cxn>
                <a:cxn ang="0">
                  <a:pos x="T2" y="T3"/>
                </a:cxn>
                <a:cxn ang="0">
                  <a:pos x="T4" y="T5"/>
                </a:cxn>
                <a:cxn ang="0">
                  <a:pos x="T6" y="T7"/>
                </a:cxn>
                <a:cxn ang="0">
                  <a:pos x="T8" y="T9"/>
                </a:cxn>
                <a:cxn ang="0">
                  <a:pos x="T10" y="T11"/>
                </a:cxn>
                <a:cxn ang="0">
                  <a:pos x="T12" y="T13"/>
                </a:cxn>
              </a:cxnLst>
              <a:rect l="0" t="0" r="r" b="b"/>
              <a:pathLst>
                <a:path w="682" h="621">
                  <a:moveTo>
                    <a:pt x="350" y="0"/>
                  </a:moveTo>
                  <a:cubicBezTo>
                    <a:pt x="9" y="194"/>
                    <a:pt x="9" y="194"/>
                    <a:pt x="9" y="194"/>
                  </a:cubicBezTo>
                  <a:cubicBezTo>
                    <a:pt x="7" y="197"/>
                    <a:pt x="8" y="198"/>
                    <a:pt x="8" y="201"/>
                  </a:cubicBezTo>
                  <a:cubicBezTo>
                    <a:pt x="8" y="209"/>
                    <a:pt x="0" y="526"/>
                    <a:pt x="16" y="605"/>
                  </a:cubicBezTo>
                  <a:cubicBezTo>
                    <a:pt x="19" y="618"/>
                    <a:pt x="26" y="621"/>
                    <a:pt x="26" y="621"/>
                  </a:cubicBezTo>
                  <a:cubicBezTo>
                    <a:pt x="337" y="417"/>
                    <a:pt x="518" y="375"/>
                    <a:pt x="682" y="343"/>
                  </a:cubicBezTo>
                  <a:cubicBezTo>
                    <a:pt x="682" y="343"/>
                    <a:pt x="496" y="101"/>
                    <a:pt x="350" y="0"/>
                  </a:cubicBezTo>
                  <a:close/>
                </a:path>
              </a:pathLst>
            </a:custGeom>
            <a:solidFill>
              <a:srgbClr val="CC9F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184" name="Freeform 280"/>
            <p:cNvSpPr>
              <a:spLocks/>
            </p:cNvSpPr>
            <p:nvPr/>
          </p:nvSpPr>
          <p:spPr bwMode="auto">
            <a:xfrm>
              <a:off x="131" y="3295"/>
              <a:ext cx="134" cy="191"/>
            </a:xfrm>
            <a:custGeom>
              <a:avLst/>
              <a:gdLst>
                <a:gd name="T0" fmla="*/ 162 w 213"/>
                <a:gd name="T1" fmla="*/ 183 h 305"/>
                <a:gd name="T2" fmla="*/ 213 w 213"/>
                <a:gd name="T3" fmla="*/ 0 h 305"/>
                <a:gd name="T4" fmla="*/ 46 w 213"/>
                <a:gd name="T5" fmla="*/ 122 h 305"/>
                <a:gd name="T6" fmla="*/ 0 w 213"/>
                <a:gd name="T7" fmla="*/ 188 h 305"/>
                <a:gd name="T8" fmla="*/ 81 w 213"/>
                <a:gd name="T9" fmla="*/ 305 h 305"/>
                <a:gd name="T10" fmla="*/ 162 w 213"/>
                <a:gd name="T11" fmla="*/ 183 h 305"/>
              </a:gdLst>
              <a:ahLst/>
              <a:cxnLst>
                <a:cxn ang="0">
                  <a:pos x="T0" y="T1"/>
                </a:cxn>
                <a:cxn ang="0">
                  <a:pos x="T2" y="T3"/>
                </a:cxn>
                <a:cxn ang="0">
                  <a:pos x="T4" y="T5"/>
                </a:cxn>
                <a:cxn ang="0">
                  <a:pos x="T6" y="T7"/>
                </a:cxn>
                <a:cxn ang="0">
                  <a:pos x="T8" y="T9"/>
                </a:cxn>
                <a:cxn ang="0">
                  <a:pos x="T10" y="T11"/>
                </a:cxn>
              </a:cxnLst>
              <a:rect l="0" t="0" r="r" b="b"/>
              <a:pathLst>
                <a:path w="213" h="305">
                  <a:moveTo>
                    <a:pt x="162" y="183"/>
                  </a:moveTo>
                  <a:cubicBezTo>
                    <a:pt x="213" y="0"/>
                    <a:pt x="213" y="0"/>
                    <a:pt x="213" y="0"/>
                  </a:cubicBezTo>
                  <a:cubicBezTo>
                    <a:pt x="46" y="122"/>
                    <a:pt x="46" y="122"/>
                    <a:pt x="46" y="122"/>
                  </a:cubicBezTo>
                  <a:cubicBezTo>
                    <a:pt x="43" y="127"/>
                    <a:pt x="16" y="165"/>
                    <a:pt x="0" y="188"/>
                  </a:cubicBezTo>
                  <a:cubicBezTo>
                    <a:pt x="0" y="188"/>
                    <a:pt x="57" y="174"/>
                    <a:pt x="81" y="305"/>
                  </a:cubicBezTo>
                  <a:cubicBezTo>
                    <a:pt x="81" y="305"/>
                    <a:pt x="162" y="183"/>
                    <a:pt x="162" y="183"/>
                  </a:cubicBezTo>
                  <a:close/>
                </a:path>
              </a:pathLst>
            </a:custGeom>
            <a:solidFill>
              <a:srgbClr val="CC9F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185" name="Freeform 281"/>
            <p:cNvSpPr>
              <a:spLocks/>
            </p:cNvSpPr>
            <p:nvPr/>
          </p:nvSpPr>
          <p:spPr bwMode="auto">
            <a:xfrm>
              <a:off x="180" y="3110"/>
              <a:ext cx="319" cy="384"/>
            </a:xfrm>
            <a:custGeom>
              <a:avLst/>
              <a:gdLst>
                <a:gd name="T0" fmla="*/ 125 w 510"/>
                <a:gd name="T1" fmla="*/ 281 h 613"/>
                <a:gd name="T2" fmla="*/ 3 w 510"/>
                <a:gd name="T3" fmla="*/ 600 h 613"/>
                <a:gd name="T4" fmla="*/ 499 w 510"/>
                <a:gd name="T5" fmla="*/ 477 h 613"/>
                <a:gd name="T6" fmla="*/ 510 w 510"/>
                <a:gd name="T7" fmla="*/ 0 h 613"/>
                <a:gd name="T8" fmla="*/ 125 w 510"/>
                <a:gd name="T9" fmla="*/ 281 h 613"/>
              </a:gdLst>
              <a:ahLst/>
              <a:cxnLst>
                <a:cxn ang="0">
                  <a:pos x="T0" y="T1"/>
                </a:cxn>
                <a:cxn ang="0">
                  <a:pos x="T2" y="T3"/>
                </a:cxn>
                <a:cxn ang="0">
                  <a:pos x="T4" y="T5"/>
                </a:cxn>
                <a:cxn ang="0">
                  <a:pos x="T6" y="T7"/>
                </a:cxn>
                <a:cxn ang="0">
                  <a:pos x="T8" y="T9"/>
                </a:cxn>
              </a:cxnLst>
              <a:rect l="0" t="0" r="r" b="b"/>
              <a:pathLst>
                <a:path w="510" h="613">
                  <a:moveTo>
                    <a:pt x="125" y="281"/>
                  </a:moveTo>
                  <a:cubicBezTo>
                    <a:pt x="122" y="290"/>
                    <a:pt x="61" y="401"/>
                    <a:pt x="3" y="600"/>
                  </a:cubicBezTo>
                  <a:cubicBezTo>
                    <a:pt x="0" y="613"/>
                    <a:pt x="167" y="503"/>
                    <a:pt x="499" y="477"/>
                  </a:cubicBezTo>
                  <a:cubicBezTo>
                    <a:pt x="499" y="477"/>
                    <a:pt x="478" y="112"/>
                    <a:pt x="510" y="0"/>
                  </a:cubicBezTo>
                  <a:lnTo>
                    <a:pt x="125" y="281"/>
                  </a:lnTo>
                  <a:close/>
                </a:path>
              </a:pathLst>
            </a:custGeom>
            <a:solidFill>
              <a:srgbClr val="9917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186" name="Freeform 282"/>
            <p:cNvSpPr>
              <a:spLocks/>
            </p:cNvSpPr>
            <p:nvPr/>
          </p:nvSpPr>
          <p:spPr bwMode="auto">
            <a:xfrm>
              <a:off x="130" y="2975"/>
              <a:ext cx="369" cy="441"/>
            </a:xfrm>
            <a:custGeom>
              <a:avLst/>
              <a:gdLst>
                <a:gd name="T0" fmla="*/ 2 w 589"/>
                <a:gd name="T1" fmla="*/ 700 h 705"/>
                <a:gd name="T2" fmla="*/ 537 w 589"/>
                <a:gd name="T3" fmla="*/ 345 h 705"/>
                <a:gd name="T4" fmla="*/ 589 w 589"/>
                <a:gd name="T5" fmla="*/ 0 h 705"/>
                <a:gd name="T6" fmla="*/ 2 w 589"/>
                <a:gd name="T7" fmla="*/ 700 h 705"/>
              </a:gdLst>
              <a:ahLst/>
              <a:cxnLst>
                <a:cxn ang="0">
                  <a:pos x="T0" y="T1"/>
                </a:cxn>
                <a:cxn ang="0">
                  <a:pos x="T2" y="T3"/>
                </a:cxn>
                <a:cxn ang="0">
                  <a:pos x="T4" y="T5"/>
                </a:cxn>
                <a:cxn ang="0">
                  <a:pos x="T6" y="T7"/>
                </a:cxn>
              </a:cxnLst>
              <a:rect l="0" t="0" r="r" b="b"/>
              <a:pathLst>
                <a:path w="589" h="705">
                  <a:moveTo>
                    <a:pt x="2" y="700"/>
                  </a:moveTo>
                  <a:cubicBezTo>
                    <a:pt x="0" y="705"/>
                    <a:pt x="181" y="527"/>
                    <a:pt x="537" y="345"/>
                  </a:cubicBezTo>
                  <a:cubicBezTo>
                    <a:pt x="589" y="0"/>
                    <a:pt x="589" y="0"/>
                    <a:pt x="589" y="0"/>
                  </a:cubicBezTo>
                  <a:cubicBezTo>
                    <a:pt x="580" y="2"/>
                    <a:pt x="176" y="159"/>
                    <a:pt x="2" y="700"/>
                  </a:cubicBezTo>
                  <a:close/>
                </a:path>
              </a:pathLst>
            </a:custGeom>
            <a:solidFill>
              <a:srgbClr val="FF17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187" name="Freeform 283"/>
            <p:cNvSpPr>
              <a:spLocks/>
            </p:cNvSpPr>
            <p:nvPr/>
          </p:nvSpPr>
          <p:spPr bwMode="auto">
            <a:xfrm>
              <a:off x="741" y="2820"/>
              <a:ext cx="545" cy="145"/>
            </a:xfrm>
            <a:custGeom>
              <a:avLst/>
              <a:gdLst>
                <a:gd name="T0" fmla="*/ 0 w 871"/>
                <a:gd name="T1" fmla="*/ 82 h 232"/>
                <a:gd name="T2" fmla="*/ 334 w 871"/>
                <a:gd name="T3" fmla="*/ 227 h 232"/>
                <a:gd name="T4" fmla="*/ 374 w 871"/>
                <a:gd name="T5" fmla="*/ 229 h 232"/>
                <a:gd name="T6" fmla="*/ 868 w 871"/>
                <a:gd name="T7" fmla="*/ 156 h 232"/>
                <a:gd name="T8" fmla="*/ 0 w 871"/>
                <a:gd name="T9" fmla="*/ 82 h 232"/>
              </a:gdLst>
              <a:ahLst/>
              <a:cxnLst>
                <a:cxn ang="0">
                  <a:pos x="T0" y="T1"/>
                </a:cxn>
                <a:cxn ang="0">
                  <a:pos x="T2" y="T3"/>
                </a:cxn>
                <a:cxn ang="0">
                  <a:pos x="T4" y="T5"/>
                </a:cxn>
                <a:cxn ang="0">
                  <a:pos x="T6" y="T7"/>
                </a:cxn>
                <a:cxn ang="0">
                  <a:pos x="T8" y="T9"/>
                </a:cxn>
              </a:cxnLst>
              <a:rect l="0" t="0" r="r" b="b"/>
              <a:pathLst>
                <a:path w="871" h="232">
                  <a:moveTo>
                    <a:pt x="0" y="82"/>
                  </a:moveTo>
                  <a:cubicBezTo>
                    <a:pt x="334" y="227"/>
                    <a:pt x="334" y="227"/>
                    <a:pt x="334" y="227"/>
                  </a:cubicBezTo>
                  <a:cubicBezTo>
                    <a:pt x="344" y="225"/>
                    <a:pt x="365" y="232"/>
                    <a:pt x="374" y="229"/>
                  </a:cubicBezTo>
                  <a:cubicBezTo>
                    <a:pt x="641" y="139"/>
                    <a:pt x="871" y="157"/>
                    <a:pt x="868" y="156"/>
                  </a:cubicBezTo>
                  <a:cubicBezTo>
                    <a:pt x="519" y="0"/>
                    <a:pt x="223" y="7"/>
                    <a:pt x="0" y="82"/>
                  </a:cubicBezTo>
                  <a:close/>
                </a:path>
              </a:pathLst>
            </a:custGeom>
            <a:solidFill>
              <a:srgbClr val="FF17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189" name="Freeform 285"/>
            <p:cNvSpPr>
              <a:spLocks/>
            </p:cNvSpPr>
            <p:nvPr/>
          </p:nvSpPr>
          <p:spPr bwMode="auto">
            <a:xfrm>
              <a:off x="455" y="2853"/>
              <a:ext cx="520" cy="338"/>
            </a:xfrm>
            <a:custGeom>
              <a:avLst/>
              <a:gdLst>
                <a:gd name="T0" fmla="*/ 387 w 832"/>
                <a:gd name="T1" fmla="*/ 29 h 540"/>
                <a:gd name="T2" fmla="*/ 236 w 832"/>
                <a:gd name="T3" fmla="*/ 107 h 540"/>
                <a:gd name="T4" fmla="*/ 58 w 832"/>
                <a:gd name="T5" fmla="*/ 190 h 540"/>
                <a:gd name="T6" fmla="*/ 18 w 832"/>
                <a:gd name="T7" fmla="*/ 539 h 540"/>
                <a:gd name="T8" fmla="*/ 425 w 832"/>
                <a:gd name="T9" fmla="*/ 318 h 540"/>
                <a:gd name="T10" fmla="*/ 832 w 832"/>
                <a:gd name="T11" fmla="*/ 176 h 540"/>
                <a:gd name="T12" fmla="*/ 387 w 832"/>
                <a:gd name="T13" fmla="*/ 29 h 540"/>
              </a:gdLst>
              <a:ahLst/>
              <a:cxnLst>
                <a:cxn ang="0">
                  <a:pos x="T0" y="T1"/>
                </a:cxn>
                <a:cxn ang="0">
                  <a:pos x="T2" y="T3"/>
                </a:cxn>
                <a:cxn ang="0">
                  <a:pos x="T4" y="T5"/>
                </a:cxn>
                <a:cxn ang="0">
                  <a:pos x="T6" y="T7"/>
                </a:cxn>
                <a:cxn ang="0">
                  <a:pos x="T8" y="T9"/>
                </a:cxn>
                <a:cxn ang="0">
                  <a:pos x="T10" y="T11"/>
                </a:cxn>
                <a:cxn ang="0">
                  <a:pos x="T12" y="T13"/>
                </a:cxn>
              </a:cxnLst>
              <a:rect l="0" t="0" r="r" b="b"/>
              <a:pathLst>
                <a:path w="832" h="540">
                  <a:moveTo>
                    <a:pt x="387" y="29"/>
                  </a:moveTo>
                  <a:cubicBezTo>
                    <a:pt x="350" y="43"/>
                    <a:pt x="309" y="76"/>
                    <a:pt x="236" y="107"/>
                  </a:cubicBezTo>
                  <a:cubicBezTo>
                    <a:pt x="174" y="134"/>
                    <a:pt x="88" y="142"/>
                    <a:pt x="58" y="190"/>
                  </a:cubicBezTo>
                  <a:cubicBezTo>
                    <a:pt x="42" y="214"/>
                    <a:pt x="0" y="327"/>
                    <a:pt x="18" y="539"/>
                  </a:cubicBezTo>
                  <a:cubicBezTo>
                    <a:pt x="18" y="540"/>
                    <a:pt x="185" y="425"/>
                    <a:pt x="425" y="318"/>
                  </a:cubicBezTo>
                  <a:cubicBezTo>
                    <a:pt x="627" y="226"/>
                    <a:pt x="832" y="175"/>
                    <a:pt x="832" y="176"/>
                  </a:cubicBezTo>
                  <a:cubicBezTo>
                    <a:pt x="624" y="40"/>
                    <a:pt x="468" y="0"/>
                    <a:pt x="387" y="29"/>
                  </a:cubicBezTo>
                  <a:close/>
                </a:path>
              </a:pathLst>
            </a:custGeom>
            <a:solidFill>
              <a:srgbClr val="F7E18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200" name="Freeform 296"/>
            <p:cNvSpPr>
              <a:spLocks/>
            </p:cNvSpPr>
            <p:nvPr/>
          </p:nvSpPr>
          <p:spPr bwMode="auto">
            <a:xfrm>
              <a:off x="362" y="3555"/>
              <a:ext cx="33" cy="83"/>
            </a:xfrm>
            <a:custGeom>
              <a:avLst/>
              <a:gdLst>
                <a:gd name="T0" fmla="*/ 2 w 33"/>
                <a:gd name="T1" fmla="*/ 0 h 83"/>
                <a:gd name="T2" fmla="*/ 33 w 33"/>
                <a:gd name="T3" fmla="*/ 1 h 83"/>
                <a:gd name="T4" fmla="*/ 31 w 33"/>
                <a:gd name="T5" fmla="*/ 83 h 83"/>
                <a:gd name="T6" fmla="*/ 20 w 33"/>
                <a:gd name="T7" fmla="*/ 82 h 83"/>
                <a:gd name="T8" fmla="*/ 0 w 33"/>
                <a:gd name="T9" fmla="*/ 56 h 83"/>
                <a:gd name="T10" fmla="*/ 2 w 33"/>
                <a:gd name="T11" fmla="*/ 0 h 83"/>
              </a:gdLst>
              <a:ahLst/>
              <a:cxnLst>
                <a:cxn ang="0">
                  <a:pos x="T0" y="T1"/>
                </a:cxn>
                <a:cxn ang="0">
                  <a:pos x="T2" y="T3"/>
                </a:cxn>
                <a:cxn ang="0">
                  <a:pos x="T4" y="T5"/>
                </a:cxn>
                <a:cxn ang="0">
                  <a:pos x="T6" y="T7"/>
                </a:cxn>
                <a:cxn ang="0">
                  <a:pos x="T8" y="T9"/>
                </a:cxn>
                <a:cxn ang="0">
                  <a:pos x="T10" y="T11"/>
                </a:cxn>
              </a:cxnLst>
              <a:rect l="0" t="0" r="r" b="b"/>
              <a:pathLst>
                <a:path w="33" h="83">
                  <a:moveTo>
                    <a:pt x="2" y="0"/>
                  </a:moveTo>
                  <a:lnTo>
                    <a:pt x="33" y="1"/>
                  </a:lnTo>
                  <a:lnTo>
                    <a:pt x="31" y="83"/>
                  </a:lnTo>
                  <a:lnTo>
                    <a:pt x="20" y="82"/>
                  </a:lnTo>
                  <a:lnTo>
                    <a:pt x="0" y="56"/>
                  </a:lnTo>
                  <a:lnTo>
                    <a:pt x="2" y="0"/>
                  </a:lnTo>
                  <a:close/>
                </a:path>
              </a:pathLst>
            </a:custGeom>
            <a:solidFill>
              <a:srgbClr val="68473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212" name="Freeform 308"/>
            <p:cNvSpPr>
              <a:spLocks/>
            </p:cNvSpPr>
            <p:nvPr/>
          </p:nvSpPr>
          <p:spPr bwMode="auto">
            <a:xfrm>
              <a:off x="370" y="3550"/>
              <a:ext cx="14" cy="17"/>
            </a:xfrm>
            <a:custGeom>
              <a:avLst/>
              <a:gdLst>
                <a:gd name="T0" fmla="*/ 22 w 23"/>
                <a:gd name="T1" fmla="*/ 13 h 28"/>
                <a:gd name="T2" fmla="*/ 13 w 23"/>
                <a:gd name="T3" fmla="*/ 28 h 28"/>
                <a:gd name="T4" fmla="*/ 1 w 23"/>
                <a:gd name="T5" fmla="*/ 16 h 28"/>
                <a:gd name="T6" fmla="*/ 10 w 23"/>
                <a:gd name="T7" fmla="*/ 1 h 28"/>
                <a:gd name="T8" fmla="*/ 22 w 23"/>
                <a:gd name="T9" fmla="*/ 13 h 28"/>
              </a:gdLst>
              <a:ahLst/>
              <a:cxnLst>
                <a:cxn ang="0">
                  <a:pos x="T0" y="T1"/>
                </a:cxn>
                <a:cxn ang="0">
                  <a:pos x="T2" y="T3"/>
                </a:cxn>
                <a:cxn ang="0">
                  <a:pos x="T4" y="T5"/>
                </a:cxn>
                <a:cxn ang="0">
                  <a:pos x="T6" y="T7"/>
                </a:cxn>
                <a:cxn ang="0">
                  <a:pos x="T8" y="T9"/>
                </a:cxn>
              </a:cxnLst>
              <a:rect l="0" t="0" r="r" b="b"/>
              <a:pathLst>
                <a:path w="23" h="28">
                  <a:moveTo>
                    <a:pt x="22" y="13"/>
                  </a:moveTo>
                  <a:cubicBezTo>
                    <a:pt x="23" y="20"/>
                    <a:pt x="19" y="27"/>
                    <a:pt x="13" y="28"/>
                  </a:cubicBezTo>
                  <a:cubicBezTo>
                    <a:pt x="7" y="28"/>
                    <a:pt x="2" y="23"/>
                    <a:pt x="1" y="16"/>
                  </a:cubicBezTo>
                  <a:cubicBezTo>
                    <a:pt x="0" y="8"/>
                    <a:pt x="4" y="2"/>
                    <a:pt x="10" y="1"/>
                  </a:cubicBezTo>
                  <a:cubicBezTo>
                    <a:pt x="16" y="0"/>
                    <a:pt x="21" y="6"/>
                    <a:pt x="22" y="13"/>
                  </a:cubicBez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213" name="Freeform 309"/>
            <p:cNvSpPr>
              <a:spLocks/>
            </p:cNvSpPr>
            <p:nvPr/>
          </p:nvSpPr>
          <p:spPr bwMode="auto">
            <a:xfrm>
              <a:off x="654" y="3935"/>
              <a:ext cx="14" cy="17"/>
            </a:xfrm>
            <a:custGeom>
              <a:avLst/>
              <a:gdLst>
                <a:gd name="T0" fmla="*/ 22 w 23"/>
                <a:gd name="T1" fmla="*/ 13 h 28"/>
                <a:gd name="T2" fmla="*/ 13 w 23"/>
                <a:gd name="T3" fmla="*/ 28 h 28"/>
                <a:gd name="T4" fmla="*/ 1 w 23"/>
                <a:gd name="T5" fmla="*/ 15 h 28"/>
                <a:gd name="T6" fmla="*/ 10 w 23"/>
                <a:gd name="T7" fmla="*/ 1 h 28"/>
                <a:gd name="T8" fmla="*/ 22 w 23"/>
                <a:gd name="T9" fmla="*/ 13 h 28"/>
              </a:gdLst>
              <a:ahLst/>
              <a:cxnLst>
                <a:cxn ang="0">
                  <a:pos x="T0" y="T1"/>
                </a:cxn>
                <a:cxn ang="0">
                  <a:pos x="T2" y="T3"/>
                </a:cxn>
                <a:cxn ang="0">
                  <a:pos x="T4" y="T5"/>
                </a:cxn>
                <a:cxn ang="0">
                  <a:pos x="T6" y="T7"/>
                </a:cxn>
                <a:cxn ang="0">
                  <a:pos x="T8" y="T9"/>
                </a:cxn>
              </a:cxnLst>
              <a:rect l="0" t="0" r="r" b="b"/>
              <a:pathLst>
                <a:path w="23" h="28">
                  <a:moveTo>
                    <a:pt x="22" y="13"/>
                  </a:moveTo>
                  <a:cubicBezTo>
                    <a:pt x="23" y="20"/>
                    <a:pt x="19" y="27"/>
                    <a:pt x="13" y="28"/>
                  </a:cubicBezTo>
                  <a:cubicBezTo>
                    <a:pt x="7" y="28"/>
                    <a:pt x="2" y="23"/>
                    <a:pt x="1" y="15"/>
                  </a:cubicBezTo>
                  <a:cubicBezTo>
                    <a:pt x="0" y="8"/>
                    <a:pt x="4" y="2"/>
                    <a:pt x="10" y="1"/>
                  </a:cubicBezTo>
                  <a:cubicBezTo>
                    <a:pt x="16" y="0"/>
                    <a:pt x="21" y="6"/>
                    <a:pt x="22" y="13"/>
                  </a:cubicBez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214" name="Freeform 310"/>
            <p:cNvSpPr>
              <a:spLocks/>
            </p:cNvSpPr>
            <p:nvPr/>
          </p:nvSpPr>
          <p:spPr bwMode="auto">
            <a:xfrm>
              <a:off x="352" y="4081"/>
              <a:ext cx="13" cy="15"/>
            </a:xfrm>
            <a:custGeom>
              <a:avLst/>
              <a:gdLst>
                <a:gd name="T0" fmla="*/ 22 w 22"/>
                <a:gd name="T1" fmla="*/ 11 h 24"/>
                <a:gd name="T2" fmla="*/ 12 w 22"/>
                <a:gd name="T3" fmla="*/ 23 h 24"/>
                <a:gd name="T4" fmla="*/ 1 w 22"/>
                <a:gd name="T5" fmla="*/ 13 h 24"/>
                <a:gd name="T6" fmla="*/ 10 w 22"/>
                <a:gd name="T7" fmla="*/ 1 h 24"/>
                <a:gd name="T8" fmla="*/ 22 w 22"/>
                <a:gd name="T9" fmla="*/ 11 h 24"/>
              </a:gdLst>
              <a:ahLst/>
              <a:cxnLst>
                <a:cxn ang="0">
                  <a:pos x="T0" y="T1"/>
                </a:cxn>
                <a:cxn ang="0">
                  <a:pos x="T2" y="T3"/>
                </a:cxn>
                <a:cxn ang="0">
                  <a:pos x="T4" y="T5"/>
                </a:cxn>
                <a:cxn ang="0">
                  <a:pos x="T6" y="T7"/>
                </a:cxn>
                <a:cxn ang="0">
                  <a:pos x="T8" y="T9"/>
                </a:cxn>
              </a:cxnLst>
              <a:rect l="0" t="0" r="r" b="b"/>
              <a:pathLst>
                <a:path w="22" h="24">
                  <a:moveTo>
                    <a:pt x="22" y="11"/>
                  </a:moveTo>
                  <a:cubicBezTo>
                    <a:pt x="22" y="17"/>
                    <a:pt x="18" y="22"/>
                    <a:pt x="12" y="23"/>
                  </a:cubicBezTo>
                  <a:cubicBezTo>
                    <a:pt x="7" y="24"/>
                    <a:pt x="1" y="19"/>
                    <a:pt x="1" y="13"/>
                  </a:cubicBezTo>
                  <a:cubicBezTo>
                    <a:pt x="0" y="7"/>
                    <a:pt x="4" y="1"/>
                    <a:pt x="10" y="1"/>
                  </a:cubicBezTo>
                  <a:cubicBezTo>
                    <a:pt x="16" y="0"/>
                    <a:pt x="21" y="4"/>
                    <a:pt x="22" y="11"/>
                  </a:cubicBez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215" name="Freeform 311"/>
            <p:cNvSpPr>
              <a:spLocks/>
            </p:cNvSpPr>
            <p:nvPr/>
          </p:nvSpPr>
          <p:spPr bwMode="auto">
            <a:xfrm>
              <a:off x="788" y="3873"/>
              <a:ext cx="15" cy="15"/>
            </a:xfrm>
            <a:custGeom>
              <a:avLst/>
              <a:gdLst>
                <a:gd name="T0" fmla="*/ 22 w 23"/>
                <a:gd name="T1" fmla="*/ 11 h 24"/>
                <a:gd name="T2" fmla="*/ 13 w 23"/>
                <a:gd name="T3" fmla="*/ 23 h 24"/>
                <a:gd name="T4" fmla="*/ 1 w 23"/>
                <a:gd name="T5" fmla="*/ 13 h 24"/>
                <a:gd name="T6" fmla="*/ 10 w 23"/>
                <a:gd name="T7" fmla="*/ 0 h 24"/>
                <a:gd name="T8" fmla="*/ 22 w 23"/>
                <a:gd name="T9" fmla="*/ 11 h 24"/>
              </a:gdLst>
              <a:ahLst/>
              <a:cxnLst>
                <a:cxn ang="0">
                  <a:pos x="T0" y="T1"/>
                </a:cxn>
                <a:cxn ang="0">
                  <a:pos x="T2" y="T3"/>
                </a:cxn>
                <a:cxn ang="0">
                  <a:pos x="T4" y="T5"/>
                </a:cxn>
                <a:cxn ang="0">
                  <a:pos x="T6" y="T7"/>
                </a:cxn>
                <a:cxn ang="0">
                  <a:pos x="T8" y="T9"/>
                </a:cxn>
              </a:cxnLst>
              <a:rect l="0" t="0" r="r" b="b"/>
              <a:pathLst>
                <a:path w="23" h="24">
                  <a:moveTo>
                    <a:pt x="22" y="11"/>
                  </a:moveTo>
                  <a:cubicBezTo>
                    <a:pt x="23" y="17"/>
                    <a:pt x="19" y="22"/>
                    <a:pt x="13" y="23"/>
                  </a:cubicBezTo>
                  <a:cubicBezTo>
                    <a:pt x="7" y="24"/>
                    <a:pt x="2" y="19"/>
                    <a:pt x="1" y="13"/>
                  </a:cubicBezTo>
                  <a:cubicBezTo>
                    <a:pt x="0" y="7"/>
                    <a:pt x="5" y="1"/>
                    <a:pt x="10" y="0"/>
                  </a:cubicBezTo>
                  <a:cubicBezTo>
                    <a:pt x="16" y="0"/>
                    <a:pt x="21" y="4"/>
                    <a:pt x="22" y="11"/>
                  </a:cubicBez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36216" name="Freeform 312"/>
            <p:cNvSpPr>
              <a:spLocks/>
            </p:cNvSpPr>
            <p:nvPr/>
          </p:nvSpPr>
          <p:spPr bwMode="auto">
            <a:xfrm>
              <a:off x="796" y="4127"/>
              <a:ext cx="14" cy="17"/>
            </a:xfrm>
            <a:custGeom>
              <a:avLst/>
              <a:gdLst>
                <a:gd name="T0" fmla="*/ 22 w 23"/>
                <a:gd name="T1" fmla="*/ 13 h 28"/>
                <a:gd name="T2" fmla="*/ 13 w 23"/>
                <a:gd name="T3" fmla="*/ 27 h 28"/>
                <a:gd name="T4" fmla="*/ 1 w 23"/>
                <a:gd name="T5" fmla="*/ 15 h 28"/>
                <a:gd name="T6" fmla="*/ 10 w 23"/>
                <a:gd name="T7" fmla="*/ 0 h 28"/>
                <a:gd name="T8" fmla="*/ 22 w 23"/>
                <a:gd name="T9" fmla="*/ 13 h 28"/>
              </a:gdLst>
              <a:ahLst/>
              <a:cxnLst>
                <a:cxn ang="0">
                  <a:pos x="T0" y="T1"/>
                </a:cxn>
                <a:cxn ang="0">
                  <a:pos x="T2" y="T3"/>
                </a:cxn>
                <a:cxn ang="0">
                  <a:pos x="T4" y="T5"/>
                </a:cxn>
                <a:cxn ang="0">
                  <a:pos x="T6" y="T7"/>
                </a:cxn>
                <a:cxn ang="0">
                  <a:pos x="T8" y="T9"/>
                </a:cxn>
              </a:cxnLst>
              <a:rect l="0" t="0" r="r" b="b"/>
              <a:pathLst>
                <a:path w="23" h="28">
                  <a:moveTo>
                    <a:pt x="22" y="13"/>
                  </a:moveTo>
                  <a:cubicBezTo>
                    <a:pt x="23" y="20"/>
                    <a:pt x="19" y="26"/>
                    <a:pt x="13" y="27"/>
                  </a:cubicBezTo>
                  <a:cubicBezTo>
                    <a:pt x="7" y="28"/>
                    <a:pt x="2" y="22"/>
                    <a:pt x="1" y="15"/>
                  </a:cubicBezTo>
                  <a:cubicBezTo>
                    <a:pt x="0" y="8"/>
                    <a:pt x="4" y="1"/>
                    <a:pt x="10" y="0"/>
                  </a:cubicBezTo>
                  <a:cubicBezTo>
                    <a:pt x="16" y="0"/>
                    <a:pt x="21" y="5"/>
                    <a:pt x="22" y="13"/>
                  </a:cubicBez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pic>
        <p:nvPicPr>
          <p:cNvPr id="636332" name="Picture 428" descr="Picture3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25663" y="219075"/>
            <a:ext cx="6772275" cy="4913313"/>
          </a:xfrm>
          <a:prstGeom prst="rect">
            <a:avLst/>
          </a:prstGeom>
          <a:noFill/>
          <a:extLst>
            <a:ext uri="{909E8E84-426E-40DD-AFC4-6F175D3DCCD1}">
              <a14:hiddenFill xmlns:a14="http://schemas.microsoft.com/office/drawing/2010/main" xmlns="">
                <a:solidFill>
                  <a:srgbClr val="FFFFFF"/>
                </a:solidFill>
              </a14:hiddenFill>
            </a:ext>
          </a:extLst>
        </p:spPr>
      </p:pic>
      <p:sp>
        <p:nvSpPr>
          <p:cNvPr id="636334" name="Text Box 430"/>
          <p:cNvSpPr txBox="1">
            <a:spLocks noChangeArrowheads="1"/>
          </p:cNvSpPr>
          <p:nvPr/>
        </p:nvSpPr>
        <p:spPr bwMode="auto">
          <a:xfrm rot="386590">
            <a:off x="2490788" y="1052513"/>
            <a:ext cx="2882900" cy="3297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r>
              <a:rPr lang="en-US" dirty="0" smtClean="0">
                <a:latin typeface="Gabriola" pitchFamily="82" charset="0"/>
              </a:rPr>
              <a:t>Hello Friend!</a:t>
            </a:r>
          </a:p>
          <a:p>
            <a:r>
              <a:rPr lang="en-US" dirty="0">
                <a:latin typeface="Gabriola" pitchFamily="82" charset="0"/>
              </a:rPr>
              <a:t>A</a:t>
            </a:r>
            <a:r>
              <a:rPr lang="en-US" dirty="0" smtClean="0">
                <a:latin typeface="Gabriola" pitchFamily="82" charset="0"/>
              </a:rPr>
              <a:t>t the beach thinking about  </a:t>
            </a:r>
            <a:r>
              <a:rPr lang="en-US" sz="3200" b="1" dirty="0" smtClean="0">
                <a:latin typeface="Gabriola" pitchFamily="82" charset="0"/>
              </a:rPr>
              <a:t>Digital Footprints!</a:t>
            </a:r>
            <a:r>
              <a:rPr lang="en-US" dirty="0" smtClean="0">
                <a:latin typeface="Gabriola" pitchFamily="82" charset="0"/>
              </a:rPr>
              <a:t>  The waves never wash them away.  Wish you were here!</a:t>
            </a:r>
          </a:p>
          <a:p>
            <a:pPr algn="r"/>
            <a:r>
              <a:rPr lang="en-US" dirty="0" smtClean="0">
                <a:latin typeface="Gabriola" pitchFamily="82" charset="0"/>
              </a:rPr>
              <a:t>Christina DiMicelli</a:t>
            </a:r>
            <a:endParaRPr lang="en-US" dirty="0">
              <a:latin typeface="Gabriola" pitchFamily="82" charset="0"/>
            </a:endParaRPr>
          </a:p>
        </p:txBody>
      </p:sp>
      <p:sp>
        <p:nvSpPr>
          <p:cNvPr id="2" name="TextBox 1"/>
          <p:cNvSpPr txBox="1"/>
          <p:nvPr/>
        </p:nvSpPr>
        <p:spPr>
          <a:xfrm rot="409695">
            <a:off x="5704797" y="1677704"/>
            <a:ext cx="2938625" cy="3231654"/>
          </a:xfrm>
          <a:prstGeom prst="rect">
            <a:avLst/>
          </a:prstGeom>
          <a:noFill/>
        </p:spPr>
        <p:txBody>
          <a:bodyPr wrap="none" rtlCol="0">
            <a:spAutoFit/>
          </a:bodyPr>
          <a:lstStyle/>
          <a:p>
            <a:pPr>
              <a:spcBef>
                <a:spcPts val="0"/>
              </a:spcBef>
            </a:pPr>
            <a:r>
              <a:rPr lang="en-US" dirty="0" smtClean="0">
                <a:latin typeface="Agency FB" pitchFamily="34" charset="0"/>
              </a:rPr>
              <a:t>To:</a:t>
            </a:r>
          </a:p>
          <a:p>
            <a:pPr>
              <a:spcBef>
                <a:spcPts val="0"/>
              </a:spcBef>
            </a:pPr>
            <a:r>
              <a:rPr lang="en-US" sz="1200" dirty="0">
                <a:latin typeface="Agency FB" pitchFamily="34" charset="0"/>
              </a:rPr>
              <a:t>Spring 2012 Explorations in Mind, Brain, </a:t>
            </a:r>
            <a:r>
              <a:rPr lang="en-US" sz="1200" dirty="0" smtClean="0">
                <a:latin typeface="Agency FB" pitchFamily="34" charset="0"/>
              </a:rPr>
              <a:t>&amp; Teaching</a:t>
            </a:r>
          </a:p>
          <a:p>
            <a:pPr>
              <a:spcBef>
                <a:spcPts val="0"/>
              </a:spcBef>
            </a:pPr>
            <a:endParaRPr lang="en-US" sz="1200" dirty="0" smtClean="0">
              <a:latin typeface="Agency FB" pitchFamily="34" charset="0"/>
            </a:endParaRPr>
          </a:p>
          <a:p>
            <a:pPr>
              <a:spcBef>
                <a:spcPts val="0"/>
              </a:spcBef>
            </a:pPr>
            <a:r>
              <a:rPr lang="en-US" dirty="0" smtClean="0">
                <a:latin typeface="Agency FB" pitchFamily="34" charset="0"/>
              </a:rPr>
              <a:t>Re:</a:t>
            </a:r>
            <a:endParaRPr lang="en-US" sz="1200" dirty="0">
              <a:latin typeface="Agency FB" pitchFamily="34" charset="0"/>
            </a:endParaRPr>
          </a:p>
          <a:p>
            <a:pPr>
              <a:spcBef>
                <a:spcPts val="0"/>
              </a:spcBef>
            </a:pPr>
            <a:r>
              <a:rPr lang="en-US" sz="1200" dirty="0">
                <a:latin typeface="Agency FB" pitchFamily="34" charset="0"/>
              </a:rPr>
              <a:t>A Brain-Targeted Teaching Unit</a:t>
            </a:r>
          </a:p>
          <a:p>
            <a:pPr>
              <a:spcBef>
                <a:spcPts val="0"/>
              </a:spcBef>
            </a:pPr>
            <a:r>
              <a:rPr lang="en-US" sz="1200" b="1" dirty="0" smtClean="0">
                <a:latin typeface="Agency FB" pitchFamily="34" charset="0"/>
              </a:rPr>
              <a:t>Focus</a:t>
            </a:r>
            <a:r>
              <a:rPr lang="en-US" sz="1200" dirty="0" smtClean="0">
                <a:latin typeface="Agency FB" pitchFamily="34" charset="0"/>
              </a:rPr>
              <a:t>:  Digital Footprints</a:t>
            </a:r>
          </a:p>
          <a:p>
            <a:pPr>
              <a:spcBef>
                <a:spcPts val="0"/>
              </a:spcBef>
            </a:pPr>
            <a:r>
              <a:rPr lang="en-US" sz="1200" b="1" dirty="0" smtClean="0">
                <a:latin typeface="Agency FB" pitchFamily="34" charset="0"/>
              </a:rPr>
              <a:t>Time</a:t>
            </a:r>
            <a:r>
              <a:rPr lang="en-US" sz="1200" dirty="0" smtClean="0">
                <a:latin typeface="Agency FB" pitchFamily="34" charset="0"/>
              </a:rPr>
              <a:t>:    9 classes (50 </a:t>
            </a:r>
            <a:r>
              <a:rPr lang="en-US" sz="1200" dirty="0" err="1" smtClean="0">
                <a:latin typeface="Agency FB" pitchFamily="34" charset="0"/>
              </a:rPr>
              <a:t>mins</a:t>
            </a:r>
            <a:r>
              <a:rPr lang="en-US" sz="1200" dirty="0" smtClean="0">
                <a:latin typeface="Agency FB" pitchFamily="34" charset="0"/>
              </a:rPr>
              <a:t> each)</a:t>
            </a:r>
          </a:p>
          <a:p>
            <a:pPr>
              <a:spcBef>
                <a:spcPts val="0"/>
              </a:spcBef>
            </a:pPr>
            <a:r>
              <a:rPr lang="en-US" sz="1200" b="1" dirty="0" smtClean="0">
                <a:latin typeface="Agency FB" pitchFamily="34" charset="0"/>
              </a:rPr>
              <a:t>Grade</a:t>
            </a:r>
            <a:r>
              <a:rPr lang="en-US" sz="1200" dirty="0" smtClean="0">
                <a:latin typeface="Agency FB" pitchFamily="34" charset="0"/>
              </a:rPr>
              <a:t>:  7 </a:t>
            </a:r>
          </a:p>
          <a:p>
            <a:pPr>
              <a:spcBef>
                <a:spcPts val="0"/>
              </a:spcBef>
            </a:pPr>
            <a:endParaRPr lang="en-US" sz="1200" dirty="0">
              <a:latin typeface="Agency FB" pitchFamily="34" charset="0"/>
            </a:endParaRPr>
          </a:p>
          <a:p>
            <a:pPr>
              <a:spcBef>
                <a:spcPts val="0"/>
              </a:spcBef>
            </a:pPr>
            <a:r>
              <a:rPr lang="en-US" sz="1200" b="1" dirty="0" smtClean="0">
                <a:latin typeface="Agency FB" pitchFamily="34" charset="0"/>
              </a:rPr>
              <a:t>Standards</a:t>
            </a:r>
            <a:r>
              <a:rPr lang="en-US" sz="1200" dirty="0" smtClean="0">
                <a:latin typeface="Agency FB" pitchFamily="34" charset="0"/>
              </a:rPr>
              <a:t>:  ISTE NETS*S</a:t>
            </a:r>
          </a:p>
          <a:p>
            <a:pPr>
              <a:spcBef>
                <a:spcPts val="0"/>
              </a:spcBef>
            </a:pPr>
            <a:r>
              <a:rPr lang="en-US" sz="1200" dirty="0">
                <a:latin typeface="Agency FB" pitchFamily="34" charset="0"/>
              </a:rPr>
              <a:t>	</a:t>
            </a:r>
            <a:r>
              <a:rPr lang="en-US" sz="1200" dirty="0" smtClean="0">
                <a:latin typeface="Agency FB" pitchFamily="34" charset="0"/>
              </a:rPr>
              <a:t>Digital Citizenship</a:t>
            </a:r>
          </a:p>
          <a:p>
            <a:pPr>
              <a:spcBef>
                <a:spcPts val="0"/>
              </a:spcBef>
            </a:pPr>
            <a:r>
              <a:rPr lang="en-US" sz="1200" dirty="0">
                <a:latin typeface="Agency FB" pitchFamily="34" charset="0"/>
              </a:rPr>
              <a:t>	</a:t>
            </a:r>
            <a:r>
              <a:rPr lang="en-US" sz="1200" dirty="0" smtClean="0">
                <a:latin typeface="Agency FB" pitchFamily="34" charset="0"/>
              </a:rPr>
              <a:t>Creativity &amp; Innovation</a:t>
            </a:r>
          </a:p>
          <a:p>
            <a:pPr>
              <a:spcBef>
                <a:spcPts val="0"/>
              </a:spcBef>
            </a:pPr>
            <a:r>
              <a:rPr lang="en-US" sz="1200" dirty="0">
                <a:latin typeface="Agency FB" pitchFamily="34" charset="0"/>
              </a:rPr>
              <a:t>	</a:t>
            </a:r>
            <a:r>
              <a:rPr lang="en-US" sz="1200" dirty="0" smtClean="0">
                <a:latin typeface="Agency FB" pitchFamily="34" charset="0"/>
              </a:rPr>
              <a:t>Technology Operations/Concepts</a:t>
            </a:r>
          </a:p>
          <a:p>
            <a:pPr>
              <a:spcBef>
                <a:spcPts val="0"/>
              </a:spcBef>
            </a:pPr>
            <a:r>
              <a:rPr lang="en-US" sz="1200" dirty="0" smtClean="0">
                <a:latin typeface="Agency FB" pitchFamily="34" charset="0"/>
              </a:rPr>
              <a:t>                     NH Visual Arts K-12, Standard 6</a:t>
            </a:r>
          </a:p>
          <a:p>
            <a:pPr>
              <a:spcBef>
                <a:spcPts val="0"/>
              </a:spcBef>
            </a:pPr>
            <a:r>
              <a:rPr lang="en-US" sz="1200" dirty="0">
                <a:latin typeface="Agency FB" pitchFamily="34" charset="0"/>
              </a:rPr>
              <a:t>	</a:t>
            </a:r>
            <a:r>
              <a:rPr lang="en-US" sz="1200" dirty="0" smtClean="0">
                <a:latin typeface="Agency FB" pitchFamily="34" charset="0"/>
              </a:rPr>
              <a:t>Connections to daily life w/visual arts</a:t>
            </a:r>
          </a:p>
        </p:txBody>
      </p:sp>
      <p:pic>
        <p:nvPicPr>
          <p:cNvPr id="6" name="Audio 5">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82000" y="6096000"/>
            <a:ext cx="609600" cy="609600"/>
          </a:xfrm>
          <a:prstGeom prst="rect">
            <a:avLst/>
          </a:prstGeom>
        </p:spPr>
      </p:pic>
    </p:spTree>
  </p:cSld>
  <p:clrMapOvr>
    <a:masterClrMapping/>
  </p:clrMapOvr>
  <p:transition spd="slow" advTm="42736">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47" presetClass="entr" presetSubtype="0" fill="hold" nodeType="afterEffect">
                                  <p:stCondLst>
                                    <p:cond delay="0"/>
                                  </p:stCondLst>
                                  <p:childTnLst>
                                    <p:set>
                                      <p:cBhvr>
                                        <p:cTn id="9" dur="1" fill="hold">
                                          <p:stCondLst>
                                            <p:cond delay="0"/>
                                          </p:stCondLst>
                                        </p:cTn>
                                        <p:tgtEl>
                                          <p:spTgt spid="636332"/>
                                        </p:tgtEl>
                                        <p:attrNameLst>
                                          <p:attrName>style.visibility</p:attrName>
                                        </p:attrNameLst>
                                      </p:cBhvr>
                                      <p:to>
                                        <p:strVal val="visible"/>
                                      </p:to>
                                    </p:set>
                                    <p:animEffect transition="in" filter="fade">
                                      <p:cBhvr>
                                        <p:cTn id="10" dur="1000"/>
                                        <p:tgtEl>
                                          <p:spTgt spid="636332"/>
                                        </p:tgtEl>
                                      </p:cBhvr>
                                    </p:animEffect>
                                    <p:anim calcmode="lin" valueType="num">
                                      <p:cBhvr>
                                        <p:cTn id="11" dur="1000" fill="hold"/>
                                        <p:tgtEl>
                                          <p:spTgt spid="636332"/>
                                        </p:tgtEl>
                                        <p:attrNameLst>
                                          <p:attrName>ppt_x</p:attrName>
                                        </p:attrNameLst>
                                      </p:cBhvr>
                                      <p:tavLst>
                                        <p:tav tm="0">
                                          <p:val>
                                            <p:strVal val="#ppt_x"/>
                                          </p:val>
                                        </p:tav>
                                        <p:tav tm="100000">
                                          <p:val>
                                            <p:strVal val="#ppt_x"/>
                                          </p:val>
                                        </p:tav>
                                      </p:tavLst>
                                    </p:anim>
                                    <p:anim calcmode="lin" valueType="num">
                                      <p:cBhvr>
                                        <p:cTn id="12" dur="1000" fill="hold"/>
                                        <p:tgtEl>
                                          <p:spTgt spid="636332"/>
                                        </p:tgtEl>
                                        <p:attrNameLst>
                                          <p:attrName>ppt_y</p:attrName>
                                        </p:attrNameLst>
                                      </p:cBhvr>
                                      <p:tavLst>
                                        <p:tav tm="0">
                                          <p:val>
                                            <p:strVal val="#ppt_y-.1"/>
                                          </p:val>
                                        </p:tav>
                                        <p:tav tm="100000">
                                          <p:val>
                                            <p:strVal val="#ppt_y"/>
                                          </p:val>
                                        </p:tav>
                                      </p:tavLst>
                                    </p:anim>
                                  </p:childTnLst>
                                </p:cTn>
                              </p:par>
                            </p:childTnLst>
                          </p:cTn>
                        </p:par>
                        <p:par>
                          <p:cTn id="13" fill="hold" nodeType="afterGroup">
                            <p:stCondLst>
                              <p:cond delay="1000"/>
                            </p:stCondLst>
                            <p:childTnLst>
                              <p:par>
                                <p:cTn id="14" presetID="10" presetClass="entr" presetSubtype="0" fill="hold" grpId="0" nodeType="afterEffect">
                                  <p:stCondLst>
                                    <p:cond delay="0"/>
                                  </p:stCondLst>
                                  <p:iterate type="lt">
                                    <p:tmPct val="3000"/>
                                  </p:iterate>
                                  <p:childTnLst>
                                    <p:set>
                                      <p:cBhvr>
                                        <p:cTn id="15" dur="1" fill="hold">
                                          <p:stCondLst>
                                            <p:cond delay="0"/>
                                          </p:stCondLst>
                                        </p:cTn>
                                        <p:tgtEl>
                                          <p:spTgt spid="636334"/>
                                        </p:tgtEl>
                                        <p:attrNameLst>
                                          <p:attrName>style.visibility</p:attrName>
                                        </p:attrNameLst>
                                      </p:cBhvr>
                                      <p:to>
                                        <p:strVal val="visible"/>
                                      </p:to>
                                    </p:set>
                                    <p:animEffect transition="in" filter="fade">
                                      <p:cBhvr>
                                        <p:cTn id="16" dur="500"/>
                                        <p:tgtEl>
                                          <p:spTgt spid="636334"/>
                                        </p:tgtEl>
                                      </p:cBhvr>
                                    </p:animEffect>
                                  </p:childTnLst>
                                </p:cTn>
                              </p:par>
                            </p:childTnLst>
                          </p:cTn>
                        </p:par>
                        <p:par>
                          <p:cTn id="17" fill="hold">
                            <p:stCondLst>
                              <p:cond delay="318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636334"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311" name="Picture 19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73325" y="2997200"/>
            <a:ext cx="4945063" cy="1354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45551" name="Group 431"/>
          <p:cNvGrpSpPr>
            <a:grpSpLocks/>
          </p:cNvGrpSpPr>
          <p:nvPr/>
        </p:nvGrpSpPr>
        <p:grpSpPr bwMode="auto">
          <a:xfrm>
            <a:off x="0" y="4238625"/>
            <a:ext cx="9155113" cy="2635250"/>
            <a:chOff x="0" y="2670"/>
            <a:chExt cx="5767" cy="1660"/>
          </a:xfrm>
        </p:grpSpPr>
        <p:sp>
          <p:nvSpPr>
            <p:cNvPr id="645552" name="Freeform 432"/>
            <p:cNvSpPr>
              <a:spLocks/>
            </p:cNvSpPr>
            <p:nvPr/>
          </p:nvSpPr>
          <p:spPr bwMode="auto">
            <a:xfrm flipH="1">
              <a:off x="0" y="2670"/>
              <a:ext cx="5762" cy="1650"/>
            </a:xfrm>
            <a:custGeom>
              <a:avLst/>
              <a:gdLst>
                <a:gd name="T0" fmla="*/ 771 w 4991"/>
                <a:gd name="T1" fmla="*/ 746 h 763"/>
                <a:gd name="T2" fmla="*/ 2238 w 4991"/>
                <a:gd name="T3" fmla="*/ 759 h 763"/>
                <a:gd name="T4" fmla="*/ 4991 w 4991"/>
                <a:gd name="T5" fmla="*/ 749 h 763"/>
                <a:gd name="T6" fmla="*/ 4991 w 4991"/>
                <a:gd name="T7" fmla="*/ 0 h 763"/>
                <a:gd name="T8" fmla="*/ 0 w 4991"/>
                <a:gd name="T9" fmla="*/ 0 h 763"/>
                <a:gd name="T10" fmla="*/ 0 w 4991"/>
                <a:gd name="T11" fmla="*/ 745 h 763"/>
                <a:gd name="T12" fmla="*/ 771 w 4991"/>
                <a:gd name="T13" fmla="*/ 746 h 763"/>
              </a:gdLst>
              <a:ahLst/>
              <a:cxnLst>
                <a:cxn ang="0">
                  <a:pos x="T0" y="T1"/>
                </a:cxn>
                <a:cxn ang="0">
                  <a:pos x="T2" y="T3"/>
                </a:cxn>
                <a:cxn ang="0">
                  <a:pos x="T4" y="T5"/>
                </a:cxn>
                <a:cxn ang="0">
                  <a:pos x="T6" y="T7"/>
                </a:cxn>
                <a:cxn ang="0">
                  <a:pos x="T8" y="T9"/>
                </a:cxn>
                <a:cxn ang="0">
                  <a:pos x="T10" y="T11"/>
                </a:cxn>
                <a:cxn ang="0">
                  <a:pos x="T12" y="T13"/>
                </a:cxn>
              </a:cxnLst>
              <a:rect l="0" t="0" r="r" b="b"/>
              <a:pathLst>
                <a:path w="4991" h="763">
                  <a:moveTo>
                    <a:pt x="771" y="746"/>
                  </a:moveTo>
                  <a:cubicBezTo>
                    <a:pt x="1262" y="742"/>
                    <a:pt x="1746" y="763"/>
                    <a:pt x="2238" y="759"/>
                  </a:cubicBezTo>
                  <a:cubicBezTo>
                    <a:pt x="3151" y="753"/>
                    <a:pt x="4084" y="693"/>
                    <a:pt x="4991" y="749"/>
                  </a:cubicBezTo>
                  <a:cubicBezTo>
                    <a:pt x="4991" y="0"/>
                    <a:pt x="4991" y="0"/>
                    <a:pt x="4991" y="0"/>
                  </a:cubicBezTo>
                  <a:cubicBezTo>
                    <a:pt x="0" y="0"/>
                    <a:pt x="0" y="0"/>
                    <a:pt x="0" y="0"/>
                  </a:cubicBezTo>
                  <a:cubicBezTo>
                    <a:pt x="0" y="745"/>
                    <a:pt x="0" y="745"/>
                    <a:pt x="0" y="745"/>
                  </a:cubicBezTo>
                  <a:cubicBezTo>
                    <a:pt x="257" y="745"/>
                    <a:pt x="515" y="748"/>
                    <a:pt x="771" y="746"/>
                  </a:cubicBezTo>
                  <a:close/>
                </a:path>
              </a:pathLst>
            </a:custGeom>
            <a:gradFill rotWithShape="1">
              <a:gsLst>
                <a:gs pos="0">
                  <a:srgbClr val="004BA5"/>
                </a:gs>
                <a:gs pos="100000">
                  <a:srgbClr val="52A1FF"/>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grpSp>
          <p:nvGrpSpPr>
            <p:cNvPr id="645553" name="Group 433"/>
            <p:cNvGrpSpPr>
              <a:grpSpLocks/>
            </p:cNvGrpSpPr>
            <p:nvPr/>
          </p:nvGrpSpPr>
          <p:grpSpPr bwMode="auto">
            <a:xfrm>
              <a:off x="0" y="2693"/>
              <a:ext cx="5762" cy="738"/>
              <a:chOff x="0" y="2693"/>
              <a:chExt cx="5762" cy="738"/>
            </a:xfrm>
          </p:grpSpPr>
          <p:sp>
            <p:nvSpPr>
              <p:cNvPr id="645554" name="Freeform 434"/>
              <p:cNvSpPr>
                <a:spLocks/>
              </p:cNvSpPr>
              <p:nvPr/>
            </p:nvSpPr>
            <p:spPr bwMode="auto">
              <a:xfrm flipH="1">
                <a:off x="2394" y="3076"/>
                <a:ext cx="1142" cy="42"/>
              </a:xfrm>
              <a:custGeom>
                <a:avLst/>
                <a:gdLst>
                  <a:gd name="T0" fmla="*/ 717 w 989"/>
                  <a:gd name="T1" fmla="*/ 18 h 37"/>
                  <a:gd name="T2" fmla="*/ 989 w 989"/>
                  <a:gd name="T3" fmla="*/ 0 h 37"/>
                  <a:gd name="T4" fmla="*/ 0 w 989"/>
                  <a:gd name="T5" fmla="*/ 37 h 37"/>
                  <a:gd name="T6" fmla="*/ 717 w 989"/>
                  <a:gd name="T7" fmla="*/ 18 h 37"/>
                </a:gdLst>
                <a:ahLst/>
                <a:cxnLst>
                  <a:cxn ang="0">
                    <a:pos x="T0" y="T1"/>
                  </a:cxn>
                  <a:cxn ang="0">
                    <a:pos x="T2" y="T3"/>
                  </a:cxn>
                  <a:cxn ang="0">
                    <a:pos x="T4" y="T5"/>
                  </a:cxn>
                  <a:cxn ang="0">
                    <a:pos x="T6" y="T7"/>
                  </a:cxn>
                </a:cxnLst>
                <a:rect l="0" t="0" r="r" b="b"/>
                <a:pathLst>
                  <a:path w="989" h="37">
                    <a:moveTo>
                      <a:pt x="717" y="18"/>
                    </a:moveTo>
                    <a:cubicBezTo>
                      <a:pt x="782" y="17"/>
                      <a:pt x="885" y="6"/>
                      <a:pt x="989" y="0"/>
                    </a:cubicBezTo>
                    <a:cubicBezTo>
                      <a:pt x="659" y="2"/>
                      <a:pt x="327" y="16"/>
                      <a:pt x="0" y="37"/>
                    </a:cubicBezTo>
                    <a:cubicBezTo>
                      <a:pt x="242" y="21"/>
                      <a:pt x="474" y="23"/>
                      <a:pt x="717" y="18"/>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5555" name="Freeform 435"/>
              <p:cNvSpPr>
                <a:spLocks/>
              </p:cNvSpPr>
              <p:nvPr/>
            </p:nvSpPr>
            <p:spPr bwMode="auto">
              <a:xfrm flipH="1">
                <a:off x="2082" y="2981"/>
                <a:ext cx="3680" cy="151"/>
              </a:xfrm>
              <a:custGeom>
                <a:avLst/>
                <a:gdLst>
                  <a:gd name="T0" fmla="*/ 919 w 3188"/>
                  <a:gd name="T1" fmla="*/ 126 h 131"/>
                  <a:gd name="T2" fmla="*/ 1016 w 3188"/>
                  <a:gd name="T3" fmla="*/ 118 h 131"/>
                  <a:gd name="T4" fmla="*/ 884 w 3188"/>
                  <a:gd name="T5" fmla="*/ 109 h 131"/>
                  <a:gd name="T6" fmla="*/ 3188 w 3188"/>
                  <a:gd name="T7" fmla="*/ 7 h 131"/>
                  <a:gd name="T8" fmla="*/ 0 w 3188"/>
                  <a:gd name="T9" fmla="*/ 1 h 131"/>
                  <a:gd name="T10" fmla="*/ 0 w 3188"/>
                  <a:gd name="T11" fmla="*/ 13 h 131"/>
                  <a:gd name="T12" fmla="*/ 2972 w 3188"/>
                  <a:gd name="T13" fmla="*/ 12 h 131"/>
                  <a:gd name="T14" fmla="*/ 0 w 3188"/>
                  <a:gd name="T15" fmla="*/ 114 h 131"/>
                  <a:gd name="T16" fmla="*/ 0 w 3188"/>
                  <a:gd name="T17" fmla="*/ 117 h 131"/>
                  <a:gd name="T18" fmla="*/ 919 w 3188"/>
                  <a:gd name="T19" fmla="*/ 12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8" h="131">
                    <a:moveTo>
                      <a:pt x="919" y="126"/>
                    </a:moveTo>
                    <a:cubicBezTo>
                      <a:pt x="974" y="124"/>
                      <a:pt x="1009" y="122"/>
                      <a:pt x="1016" y="118"/>
                    </a:cubicBezTo>
                    <a:cubicBezTo>
                      <a:pt x="1020" y="117"/>
                      <a:pt x="956" y="112"/>
                      <a:pt x="884" y="109"/>
                    </a:cubicBezTo>
                    <a:cubicBezTo>
                      <a:pt x="1093" y="77"/>
                      <a:pt x="3188" y="24"/>
                      <a:pt x="3188" y="7"/>
                    </a:cubicBezTo>
                    <a:cubicBezTo>
                      <a:pt x="3188" y="0"/>
                      <a:pt x="1316" y="0"/>
                      <a:pt x="0" y="1"/>
                    </a:cubicBezTo>
                    <a:cubicBezTo>
                      <a:pt x="0" y="13"/>
                      <a:pt x="0" y="13"/>
                      <a:pt x="0" y="13"/>
                    </a:cubicBezTo>
                    <a:cubicBezTo>
                      <a:pt x="1152" y="14"/>
                      <a:pt x="2724" y="12"/>
                      <a:pt x="2972" y="12"/>
                    </a:cubicBezTo>
                    <a:cubicBezTo>
                      <a:pt x="2788" y="17"/>
                      <a:pt x="877" y="68"/>
                      <a:pt x="0" y="114"/>
                    </a:cubicBezTo>
                    <a:cubicBezTo>
                      <a:pt x="0" y="117"/>
                      <a:pt x="0" y="117"/>
                      <a:pt x="0" y="117"/>
                    </a:cubicBezTo>
                    <a:cubicBezTo>
                      <a:pt x="315" y="113"/>
                      <a:pt x="635" y="131"/>
                      <a:pt x="919" y="126"/>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5556" name="Freeform 436"/>
              <p:cNvSpPr>
                <a:spLocks/>
              </p:cNvSpPr>
              <p:nvPr/>
            </p:nvSpPr>
            <p:spPr bwMode="auto">
              <a:xfrm flipH="1">
                <a:off x="652" y="3297"/>
                <a:ext cx="4396" cy="90"/>
              </a:xfrm>
              <a:custGeom>
                <a:avLst/>
                <a:gdLst>
                  <a:gd name="T0" fmla="*/ 3484 w 3807"/>
                  <a:gd name="T1" fmla="*/ 14 h 78"/>
                  <a:gd name="T2" fmla="*/ 3807 w 3807"/>
                  <a:gd name="T3" fmla="*/ 0 h 78"/>
                  <a:gd name="T4" fmla="*/ 0 w 3807"/>
                  <a:gd name="T5" fmla="*/ 78 h 78"/>
                  <a:gd name="T6" fmla="*/ 586 w 3807"/>
                  <a:gd name="T7" fmla="*/ 75 h 78"/>
                  <a:gd name="T8" fmla="*/ 775 w 3807"/>
                  <a:gd name="T9" fmla="*/ 70 h 78"/>
                  <a:gd name="T10" fmla="*/ 3484 w 3807"/>
                  <a:gd name="T11" fmla="*/ 14 h 78"/>
                </a:gdLst>
                <a:ahLst/>
                <a:cxnLst>
                  <a:cxn ang="0">
                    <a:pos x="T0" y="T1"/>
                  </a:cxn>
                  <a:cxn ang="0">
                    <a:pos x="T2" y="T3"/>
                  </a:cxn>
                  <a:cxn ang="0">
                    <a:pos x="T4" y="T5"/>
                  </a:cxn>
                  <a:cxn ang="0">
                    <a:pos x="T6" y="T7"/>
                  </a:cxn>
                  <a:cxn ang="0">
                    <a:pos x="T8" y="T9"/>
                  </a:cxn>
                  <a:cxn ang="0">
                    <a:pos x="T10" y="T11"/>
                  </a:cxn>
                </a:cxnLst>
                <a:rect l="0" t="0" r="r" b="b"/>
                <a:pathLst>
                  <a:path w="3807" h="78">
                    <a:moveTo>
                      <a:pt x="3484" y="14"/>
                    </a:moveTo>
                    <a:cubicBezTo>
                      <a:pt x="3522" y="13"/>
                      <a:pt x="3648" y="6"/>
                      <a:pt x="3807" y="0"/>
                    </a:cubicBezTo>
                    <a:cubicBezTo>
                      <a:pt x="2842" y="1"/>
                      <a:pt x="1356" y="44"/>
                      <a:pt x="0" y="78"/>
                    </a:cubicBezTo>
                    <a:cubicBezTo>
                      <a:pt x="183" y="76"/>
                      <a:pt x="380" y="75"/>
                      <a:pt x="586" y="75"/>
                    </a:cubicBezTo>
                    <a:cubicBezTo>
                      <a:pt x="649" y="73"/>
                      <a:pt x="712" y="72"/>
                      <a:pt x="775" y="70"/>
                    </a:cubicBezTo>
                    <a:cubicBezTo>
                      <a:pt x="1678" y="48"/>
                      <a:pt x="2580" y="23"/>
                      <a:pt x="3484" y="14"/>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5557" name="Freeform 437"/>
              <p:cNvSpPr>
                <a:spLocks/>
              </p:cNvSpPr>
              <p:nvPr/>
            </p:nvSpPr>
            <p:spPr bwMode="auto">
              <a:xfrm flipH="1">
                <a:off x="0" y="3383"/>
                <a:ext cx="4509" cy="31"/>
              </a:xfrm>
              <a:custGeom>
                <a:avLst/>
                <a:gdLst>
                  <a:gd name="T0" fmla="*/ 2680 w 3906"/>
                  <a:gd name="T1" fmla="*/ 3 h 27"/>
                  <a:gd name="T2" fmla="*/ 0 w 3906"/>
                  <a:gd name="T3" fmla="*/ 25 h 27"/>
                  <a:gd name="T4" fmla="*/ 3906 w 3906"/>
                  <a:gd name="T5" fmla="*/ 19 h 27"/>
                  <a:gd name="T6" fmla="*/ 3906 w 3906"/>
                  <a:gd name="T7" fmla="*/ 3 h 27"/>
                  <a:gd name="T8" fmla="*/ 3891 w 3906"/>
                  <a:gd name="T9" fmla="*/ 3 h 27"/>
                  <a:gd name="T10" fmla="*/ 2680 w 3906"/>
                  <a:gd name="T11" fmla="*/ 3 h 27"/>
                </a:gdLst>
                <a:ahLst/>
                <a:cxnLst>
                  <a:cxn ang="0">
                    <a:pos x="T0" y="T1"/>
                  </a:cxn>
                  <a:cxn ang="0">
                    <a:pos x="T2" y="T3"/>
                  </a:cxn>
                  <a:cxn ang="0">
                    <a:pos x="T4" y="T5"/>
                  </a:cxn>
                  <a:cxn ang="0">
                    <a:pos x="T6" y="T7"/>
                  </a:cxn>
                  <a:cxn ang="0">
                    <a:pos x="T8" y="T9"/>
                  </a:cxn>
                  <a:cxn ang="0">
                    <a:pos x="T10" y="T11"/>
                  </a:cxn>
                </a:cxnLst>
                <a:rect l="0" t="0" r="r" b="b"/>
                <a:pathLst>
                  <a:path w="3906" h="27">
                    <a:moveTo>
                      <a:pt x="2680" y="3"/>
                    </a:moveTo>
                    <a:cubicBezTo>
                      <a:pt x="1841" y="0"/>
                      <a:pt x="839" y="21"/>
                      <a:pt x="0" y="25"/>
                    </a:cubicBezTo>
                    <a:cubicBezTo>
                      <a:pt x="1302" y="25"/>
                      <a:pt x="3108" y="27"/>
                      <a:pt x="3906" y="19"/>
                    </a:cubicBezTo>
                    <a:cubicBezTo>
                      <a:pt x="3906" y="3"/>
                      <a:pt x="3906" y="3"/>
                      <a:pt x="3906" y="3"/>
                    </a:cubicBezTo>
                    <a:cubicBezTo>
                      <a:pt x="3901" y="3"/>
                      <a:pt x="3896" y="3"/>
                      <a:pt x="3891" y="3"/>
                    </a:cubicBezTo>
                    <a:cubicBezTo>
                      <a:pt x="3487" y="6"/>
                      <a:pt x="3083" y="4"/>
                      <a:pt x="2680" y="3"/>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5558" name="Freeform 438"/>
              <p:cNvSpPr>
                <a:spLocks/>
              </p:cNvSpPr>
              <p:nvPr/>
            </p:nvSpPr>
            <p:spPr bwMode="auto">
              <a:xfrm flipH="1">
                <a:off x="4744" y="3394"/>
                <a:ext cx="1018" cy="37"/>
              </a:xfrm>
              <a:custGeom>
                <a:avLst/>
                <a:gdLst>
                  <a:gd name="T0" fmla="*/ 0 w 882"/>
                  <a:gd name="T1" fmla="*/ 32 h 32"/>
                  <a:gd name="T2" fmla="*/ 882 w 882"/>
                  <a:gd name="T3" fmla="*/ 14 h 32"/>
                  <a:gd name="T4" fmla="*/ 0 w 882"/>
                  <a:gd name="T5" fmla="*/ 6 h 32"/>
                  <a:gd name="T6" fmla="*/ 0 w 882"/>
                  <a:gd name="T7" fmla="*/ 32 h 32"/>
                </a:gdLst>
                <a:ahLst/>
                <a:cxnLst>
                  <a:cxn ang="0">
                    <a:pos x="T0" y="T1"/>
                  </a:cxn>
                  <a:cxn ang="0">
                    <a:pos x="T2" y="T3"/>
                  </a:cxn>
                  <a:cxn ang="0">
                    <a:pos x="T4" y="T5"/>
                  </a:cxn>
                  <a:cxn ang="0">
                    <a:pos x="T6" y="T7"/>
                  </a:cxn>
                </a:cxnLst>
                <a:rect l="0" t="0" r="r" b="b"/>
                <a:pathLst>
                  <a:path w="882" h="32">
                    <a:moveTo>
                      <a:pt x="0" y="32"/>
                    </a:moveTo>
                    <a:cubicBezTo>
                      <a:pt x="201" y="27"/>
                      <a:pt x="672" y="19"/>
                      <a:pt x="882" y="14"/>
                    </a:cubicBezTo>
                    <a:cubicBezTo>
                      <a:pt x="651" y="16"/>
                      <a:pt x="178" y="0"/>
                      <a:pt x="0" y="6"/>
                    </a:cubicBezTo>
                    <a:lnTo>
                      <a:pt x="0" y="32"/>
                    </a:ln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5559" name="Freeform 439"/>
              <p:cNvSpPr>
                <a:spLocks/>
              </p:cNvSpPr>
              <p:nvPr/>
            </p:nvSpPr>
            <p:spPr bwMode="auto">
              <a:xfrm flipH="1">
                <a:off x="0" y="3283"/>
                <a:ext cx="652" cy="22"/>
              </a:xfrm>
              <a:custGeom>
                <a:avLst/>
                <a:gdLst>
                  <a:gd name="T0" fmla="*/ 0 w 565"/>
                  <a:gd name="T1" fmla="*/ 12 h 19"/>
                  <a:gd name="T2" fmla="*/ 565 w 565"/>
                  <a:gd name="T3" fmla="*/ 19 h 19"/>
                  <a:gd name="T4" fmla="*/ 565 w 565"/>
                  <a:gd name="T5" fmla="*/ 3 h 19"/>
                  <a:gd name="T6" fmla="*/ 0 w 565"/>
                  <a:gd name="T7" fmla="*/ 12 h 19"/>
                </a:gdLst>
                <a:ahLst/>
                <a:cxnLst>
                  <a:cxn ang="0">
                    <a:pos x="T0" y="T1"/>
                  </a:cxn>
                  <a:cxn ang="0">
                    <a:pos x="T2" y="T3"/>
                  </a:cxn>
                  <a:cxn ang="0">
                    <a:pos x="T4" y="T5"/>
                  </a:cxn>
                  <a:cxn ang="0">
                    <a:pos x="T6" y="T7"/>
                  </a:cxn>
                </a:cxnLst>
                <a:rect l="0" t="0" r="r" b="b"/>
                <a:pathLst>
                  <a:path w="565" h="19">
                    <a:moveTo>
                      <a:pt x="0" y="12"/>
                    </a:moveTo>
                    <a:cubicBezTo>
                      <a:pt x="217" y="12"/>
                      <a:pt x="408" y="14"/>
                      <a:pt x="565" y="19"/>
                    </a:cubicBezTo>
                    <a:cubicBezTo>
                      <a:pt x="565" y="3"/>
                      <a:pt x="565" y="3"/>
                      <a:pt x="565" y="3"/>
                    </a:cubicBezTo>
                    <a:cubicBezTo>
                      <a:pt x="380" y="0"/>
                      <a:pt x="171" y="6"/>
                      <a:pt x="0" y="12"/>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5560" name="Freeform 440"/>
              <p:cNvSpPr>
                <a:spLocks/>
              </p:cNvSpPr>
              <p:nvPr/>
            </p:nvSpPr>
            <p:spPr bwMode="auto">
              <a:xfrm flipH="1">
                <a:off x="4320" y="3383"/>
                <a:ext cx="60" cy="0"/>
              </a:xfrm>
              <a:custGeom>
                <a:avLst/>
                <a:gdLst>
                  <a:gd name="T0" fmla="*/ 0 w 52"/>
                  <a:gd name="T1" fmla="*/ 52 w 52"/>
                  <a:gd name="T2" fmla="*/ 8 w 52"/>
                  <a:gd name="T3" fmla="*/ 0 w 52"/>
                </a:gdLst>
                <a:ahLst/>
                <a:cxnLst>
                  <a:cxn ang="0">
                    <a:pos x="T0" y="0"/>
                  </a:cxn>
                  <a:cxn ang="0">
                    <a:pos x="T1" y="0"/>
                  </a:cxn>
                  <a:cxn ang="0">
                    <a:pos x="T2" y="0"/>
                  </a:cxn>
                  <a:cxn ang="0">
                    <a:pos x="T3" y="0"/>
                  </a:cxn>
                </a:cxnLst>
                <a:rect l="0" t="0" r="r" b="b"/>
                <a:pathLst>
                  <a:path w="52">
                    <a:moveTo>
                      <a:pt x="0" y="0"/>
                    </a:moveTo>
                    <a:cubicBezTo>
                      <a:pt x="17" y="0"/>
                      <a:pt x="35" y="0"/>
                      <a:pt x="52" y="0"/>
                    </a:cubicBezTo>
                    <a:cubicBezTo>
                      <a:pt x="37" y="0"/>
                      <a:pt x="23" y="0"/>
                      <a:pt x="8" y="0"/>
                    </a:cubicBezTo>
                    <a:cubicBezTo>
                      <a:pt x="6" y="0"/>
                      <a:pt x="3" y="0"/>
                      <a:pt x="0" y="0"/>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5561" name="Freeform 441"/>
              <p:cNvSpPr>
                <a:spLocks/>
              </p:cNvSpPr>
              <p:nvPr/>
            </p:nvSpPr>
            <p:spPr bwMode="auto">
              <a:xfrm flipH="1">
                <a:off x="81" y="3187"/>
                <a:ext cx="5681" cy="51"/>
              </a:xfrm>
              <a:custGeom>
                <a:avLst/>
                <a:gdLst>
                  <a:gd name="T0" fmla="*/ 4921 w 4921"/>
                  <a:gd name="T1" fmla="*/ 11 h 44"/>
                  <a:gd name="T2" fmla="*/ 0 w 4921"/>
                  <a:gd name="T3" fmla="*/ 6 h 44"/>
                  <a:gd name="T4" fmla="*/ 0 w 4921"/>
                  <a:gd name="T5" fmla="*/ 17 h 44"/>
                  <a:gd name="T6" fmla="*/ 4921 w 4921"/>
                  <a:gd name="T7" fmla="*/ 11 h 44"/>
                </a:gdLst>
                <a:ahLst/>
                <a:cxnLst>
                  <a:cxn ang="0">
                    <a:pos x="T0" y="T1"/>
                  </a:cxn>
                  <a:cxn ang="0">
                    <a:pos x="T2" y="T3"/>
                  </a:cxn>
                  <a:cxn ang="0">
                    <a:pos x="T4" y="T5"/>
                  </a:cxn>
                  <a:cxn ang="0">
                    <a:pos x="T6" y="T7"/>
                  </a:cxn>
                </a:cxnLst>
                <a:rect l="0" t="0" r="r" b="b"/>
                <a:pathLst>
                  <a:path w="4921" h="44">
                    <a:moveTo>
                      <a:pt x="4921" y="11"/>
                    </a:moveTo>
                    <a:cubicBezTo>
                      <a:pt x="4921" y="0"/>
                      <a:pt x="1320" y="5"/>
                      <a:pt x="0" y="6"/>
                    </a:cubicBezTo>
                    <a:cubicBezTo>
                      <a:pt x="0" y="17"/>
                      <a:pt x="0" y="17"/>
                      <a:pt x="0" y="17"/>
                    </a:cubicBezTo>
                    <a:cubicBezTo>
                      <a:pt x="2172" y="1"/>
                      <a:pt x="4920" y="44"/>
                      <a:pt x="4921" y="11"/>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5562" name="Freeform 442"/>
              <p:cNvSpPr>
                <a:spLocks/>
              </p:cNvSpPr>
              <p:nvPr/>
            </p:nvSpPr>
            <p:spPr bwMode="auto">
              <a:xfrm flipH="1">
                <a:off x="914" y="3115"/>
                <a:ext cx="1686" cy="45"/>
              </a:xfrm>
              <a:custGeom>
                <a:avLst/>
                <a:gdLst>
                  <a:gd name="T0" fmla="*/ 1401 w 1460"/>
                  <a:gd name="T1" fmla="*/ 10 h 39"/>
                  <a:gd name="T2" fmla="*/ 508 w 1460"/>
                  <a:gd name="T3" fmla="*/ 16 h 39"/>
                  <a:gd name="T4" fmla="*/ 0 w 1460"/>
                  <a:gd name="T5" fmla="*/ 23 h 39"/>
                  <a:gd name="T6" fmla="*/ 847 w 1460"/>
                  <a:gd name="T7" fmla="*/ 39 h 39"/>
                  <a:gd name="T8" fmla="*/ 1401 w 1460"/>
                  <a:gd name="T9" fmla="*/ 10 h 39"/>
                </a:gdLst>
                <a:ahLst/>
                <a:cxnLst>
                  <a:cxn ang="0">
                    <a:pos x="T0" y="T1"/>
                  </a:cxn>
                  <a:cxn ang="0">
                    <a:pos x="T2" y="T3"/>
                  </a:cxn>
                  <a:cxn ang="0">
                    <a:pos x="T4" y="T5"/>
                  </a:cxn>
                  <a:cxn ang="0">
                    <a:pos x="T6" y="T7"/>
                  </a:cxn>
                  <a:cxn ang="0">
                    <a:pos x="T8" y="T9"/>
                  </a:cxn>
                </a:cxnLst>
                <a:rect l="0" t="0" r="r" b="b"/>
                <a:pathLst>
                  <a:path w="1460" h="39">
                    <a:moveTo>
                      <a:pt x="1401" y="10"/>
                    </a:moveTo>
                    <a:cubicBezTo>
                      <a:pt x="1363" y="0"/>
                      <a:pt x="630" y="17"/>
                      <a:pt x="508" y="16"/>
                    </a:cubicBezTo>
                    <a:cubicBezTo>
                      <a:pt x="341" y="15"/>
                      <a:pt x="167" y="24"/>
                      <a:pt x="0" y="23"/>
                    </a:cubicBezTo>
                    <a:cubicBezTo>
                      <a:pt x="284" y="29"/>
                      <a:pt x="567" y="37"/>
                      <a:pt x="847" y="39"/>
                    </a:cubicBezTo>
                    <a:cubicBezTo>
                      <a:pt x="893" y="39"/>
                      <a:pt x="1460" y="26"/>
                      <a:pt x="1401" y="10"/>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5563" name="Freeform 443"/>
              <p:cNvSpPr>
                <a:spLocks noEditPoints="1"/>
              </p:cNvSpPr>
              <p:nvPr/>
            </p:nvSpPr>
            <p:spPr bwMode="auto">
              <a:xfrm flipH="1">
                <a:off x="0" y="2693"/>
                <a:ext cx="5762" cy="210"/>
              </a:xfrm>
              <a:custGeom>
                <a:avLst/>
                <a:gdLst>
                  <a:gd name="T0" fmla="*/ 4873 w 4991"/>
                  <a:gd name="T1" fmla="*/ 16 h 182"/>
                  <a:gd name="T2" fmla="*/ 3473 w 4991"/>
                  <a:gd name="T3" fmla="*/ 20 h 182"/>
                  <a:gd name="T4" fmla="*/ 556 w 4991"/>
                  <a:gd name="T5" fmla="*/ 9 h 182"/>
                  <a:gd name="T6" fmla="*/ 0 w 4991"/>
                  <a:gd name="T7" fmla="*/ 3 h 182"/>
                  <a:gd name="T8" fmla="*/ 0 w 4991"/>
                  <a:gd name="T9" fmla="*/ 37 h 182"/>
                  <a:gd name="T10" fmla="*/ 206 w 4991"/>
                  <a:gd name="T11" fmla="*/ 49 h 182"/>
                  <a:gd name="T12" fmla="*/ 3123 w 4991"/>
                  <a:gd name="T13" fmla="*/ 68 h 182"/>
                  <a:gd name="T14" fmla="*/ 125 w 4991"/>
                  <a:gd name="T15" fmla="*/ 138 h 182"/>
                  <a:gd name="T16" fmla="*/ 0 w 4991"/>
                  <a:gd name="T17" fmla="*/ 140 h 182"/>
                  <a:gd name="T18" fmla="*/ 0 w 4991"/>
                  <a:gd name="T19" fmla="*/ 150 h 182"/>
                  <a:gd name="T20" fmla="*/ 212 w 4991"/>
                  <a:gd name="T21" fmla="*/ 149 h 182"/>
                  <a:gd name="T22" fmla="*/ 0 w 4991"/>
                  <a:gd name="T23" fmla="*/ 154 h 182"/>
                  <a:gd name="T24" fmla="*/ 0 w 4991"/>
                  <a:gd name="T25" fmla="*/ 173 h 182"/>
                  <a:gd name="T26" fmla="*/ 209 w 4991"/>
                  <a:gd name="T27" fmla="*/ 176 h 182"/>
                  <a:gd name="T28" fmla="*/ 3192 w 4991"/>
                  <a:gd name="T29" fmla="*/ 167 h 182"/>
                  <a:gd name="T30" fmla="*/ 4991 w 4991"/>
                  <a:gd name="T31" fmla="*/ 182 h 182"/>
                  <a:gd name="T32" fmla="*/ 4991 w 4991"/>
                  <a:gd name="T33" fmla="*/ 166 h 182"/>
                  <a:gd name="T34" fmla="*/ 4083 w 4991"/>
                  <a:gd name="T35" fmla="*/ 159 h 182"/>
                  <a:gd name="T36" fmla="*/ 913 w 4991"/>
                  <a:gd name="T37" fmla="*/ 138 h 182"/>
                  <a:gd name="T38" fmla="*/ 4991 w 4991"/>
                  <a:gd name="T39" fmla="*/ 25 h 182"/>
                  <a:gd name="T40" fmla="*/ 4991 w 4991"/>
                  <a:gd name="T41" fmla="*/ 19 h 182"/>
                  <a:gd name="T42" fmla="*/ 4873 w 4991"/>
                  <a:gd name="T43" fmla="*/ 16 h 182"/>
                  <a:gd name="T44" fmla="*/ 823 w 4991"/>
                  <a:gd name="T45" fmla="*/ 28 h 182"/>
                  <a:gd name="T46" fmla="*/ 497 w 4991"/>
                  <a:gd name="T47" fmla="*/ 19 h 182"/>
                  <a:gd name="T48" fmla="*/ 2365 w 4991"/>
                  <a:gd name="T49" fmla="*/ 24 h 182"/>
                  <a:gd name="T50" fmla="*/ 3705 w 4991"/>
                  <a:gd name="T51" fmla="*/ 31 h 182"/>
                  <a:gd name="T52" fmla="*/ 823 w 4991"/>
                  <a:gd name="T53" fmla="*/ 28 h 182"/>
                  <a:gd name="T54" fmla="*/ 2499 w 4991"/>
                  <a:gd name="T55" fmla="*/ 53 h 182"/>
                  <a:gd name="T56" fmla="*/ 3823 w 4991"/>
                  <a:gd name="T57" fmla="*/ 39 h 182"/>
                  <a:gd name="T58" fmla="*/ 2499 w 4991"/>
                  <a:gd name="T59" fmla="*/ 5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91" h="182">
                    <a:moveTo>
                      <a:pt x="4873" y="16"/>
                    </a:moveTo>
                    <a:cubicBezTo>
                      <a:pt x="4407" y="23"/>
                      <a:pt x="3940" y="22"/>
                      <a:pt x="3473" y="20"/>
                    </a:cubicBezTo>
                    <a:cubicBezTo>
                      <a:pt x="2501" y="16"/>
                      <a:pt x="1528" y="0"/>
                      <a:pt x="556" y="9"/>
                    </a:cubicBezTo>
                    <a:cubicBezTo>
                      <a:pt x="373" y="11"/>
                      <a:pt x="187" y="7"/>
                      <a:pt x="0" y="3"/>
                    </a:cubicBezTo>
                    <a:cubicBezTo>
                      <a:pt x="0" y="37"/>
                      <a:pt x="0" y="37"/>
                      <a:pt x="0" y="37"/>
                    </a:cubicBezTo>
                    <a:cubicBezTo>
                      <a:pt x="68" y="41"/>
                      <a:pt x="136" y="45"/>
                      <a:pt x="206" y="49"/>
                    </a:cubicBezTo>
                    <a:cubicBezTo>
                      <a:pt x="1170" y="103"/>
                      <a:pt x="2157" y="66"/>
                      <a:pt x="3123" y="68"/>
                    </a:cubicBezTo>
                    <a:cubicBezTo>
                      <a:pt x="2124" y="96"/>
                      <a:pt x="1124" y="127"/>
                      <a:pt x="125" y="138"/>
                    </a:cubicBezTo>
                    <a:cubicBezTo>
                      <a:pt x="83" y="139"/>
                      <a:pt x="42" y="139"/>
                      <a:pt x="0" y="140"/>
                    </a:cubicBezTo>
                    <a:cubicBezTo>
                      <a:pt x="0" y="150"/>
                      <a:pt x="0" y="150"/>
                      <a:pt x="0" y="150"/>
                    </a:cubicBezTo>
                    <a:cubicBezTo>
                      <a:pt x="70" y="150"/>
                      <a:pt x="141" y="149"/>
                      <a:pt x="212" y="149"/>
                    </a:cubicBezTo>
                    <a:cubicBezTo>
                      <a:pt x="139" y="150"/>
                      <a:pt x="69" y="152"/>
                      <a:pt x="0" y="154"/>
                    </a:cubicBezTo>
                    <a:cubicBezTo>
                      <a:pt x="0" y="173"/>
                      <a:pt x="0" y="173"/>
                      <a:pt x="0" y="173"/>
                    </a:cubicBezTo>
                    <a:cubicBezTo>
                      <a:pt x="99" y="175"/>
                      <a:pt x="174" y="177"/>
                      <a:pt x="209" y="176"/>
                    </a:cubicBezTo>
                    <a:cubicBezTo>
                      <a:pt x="1203" y="158"/>
                      <a:pt x="2198" y="164"/>
                      <a:pt x="3192" y="167"/>
                    </a:cubicBezTo>
                    <a:cubicBezTo>
                      <a:pt x="3787" y="168"/>
                      <a:pt x="4389" y="182"/>
                      <a:pt x="4991" y="182"/>
                    </a:cubicBezTo>
                    <a:cubicBezTo>
                      <a:pt x="4991" y="166"/>
                      <a:pt x="4991" y="166"/>
                      <a:pt x="4991" y="166"/>
                    </a:cubicBezTo>
                    <a:cubicBezTo>
                      <a:pt x="4687" y="163"/>
                      <a:pt x="4383" y="159"/>
                      <a:pt x="4083" y="159"/>
                    </a:cubicBezTo>
                    <a:cubicBezTo>
                      <a:pt x="3867" y="159"/>
                      <a:pt x="2294" y="127"/>
                      <a:pt x="913" y="138"/>
                    </a:cubicBezTo>
                    <a:cubicBezTo>
                      <a:pt x="2272" y="112"/>
                      <a:pt x="3631" y="53"/>
                      <a:pt x="4991" y="25"/>
                    </a:cubicBezTo>
                    <a:cubicBezTo>
                      <a:pt x="4991" y="19"/>
                      <a:pt x="4991" y="19"/>
                      <a:pt x="4991" y="19"/>
                    </a:cubicBezTo>
                    <a:cubicBezTo>
                      <a:pt x="4937" y="17"/>
                      <a:pt x="4894" y="16"/>
                      <a:pt x="4873" y="16"/>
                    </a:cubicBezTo>
                    <a:close/>
                    <a:moveTo>
                      <a:pt x="823" y="28"/>
                    </a:moveTo>
                    <a:cubicBezTo>
                      <a:pt x="711" y="24"/>
                      <a:pt x="600" y="20"/>
                      <a:pt x="497" y="19"/>
                    </a:cubicBezTo>
                    <a:cubicBezTo>
                      <a:pt x="1119" y="8"/>
                      <a:pt x="1743" y="20"/>
                      <a:pt x="2365" y="24"/>
                    </a:cubicBezTo>
                    <a:cubicBezTo>
                      <a:pt x="2812" y="27"/>
                      <a:pt x="3259" y="30"/>
                      <a:pt x="3705" y="31"/>
                    </a:cubicBezTo>
                    <a:cubicBezTo>
                      <a:pt x="2744" y="42"/>
                      <a:pt x="1784" y="38"/>
                      <a:pt x="823" y="28"/>
                    </a:cubicBezTo>
                    <a:close/>
                    <a:moveTo>
                      <a:pt x="2499" y="53"/>
                    </a:moveTo>
                    <a:cubicBezTo>
                      <a:pt x="3147" y="48"/>
                      <a:pt x="3708" y="41"/>
                      <a:pt x="3823" y="39"/>
                    </a:cubicBezTo>
                    <a:cubicBezTo>
                      <a:pt x="3726" y="61"/>
                      <a:pt x="3182" y="60"/>
                      <a:pt x="2499" y="53"/>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5564" name="Freeform 444"/>
              <p:cNvSpPr>
                <a:spLocks/>
              </p:cNvSpPr>
              <p:nvPr/>
            </p:nvSpPr>
            <p:spPr bwMode="auto">
              <a:xfrm flipH="1">
                <a:off x="2954" y="3137"/>
                <a:ext cx="1307" cy="31"/>
              </a:xfrm>
              <a:custGeom>
                <a:avLst/>
                <a:gdLst>
                  <a:gd name="T0" fmla="*/ 0 w 1132"/>
                  <a:gd name="T1" fmla="*/ 11 h 27"/>
                  <a:gd name="T2" fmla="*/ 1132 w 1132"/>
                  <a:gd name="T3" fmla="*/ 14 h 27"/>
                  <a:gd name="T4" fmla="*/ 0 w 1132"/>
                  <a:gd name="T5" fmla="*/ 11 h 27"/>
                </a:gdLst>
                <a:ahLst/>
                <a:cxnLst>
                  <a:cxn ang="0">
                    <a:pos x="T0" y="T1"/>
                  </a:cxn>
                  <a:cxn ang="0">
                    <a:pos x="T2" y="T3"/>
                  </a:cxn>
                  <a:cxn ang="0">
                    <a:pos x="T4" y="T5"/>
                  </a:cxn>
                </a:cxnLst>
                <a:rect l="0" t="0" r="r" b="b"/>
                <a:pathLst>
                  <a:path w="1132" h="27">
                    <a:moveTo>
                      <a:pt x="0" y="11"/>
                    </a:moveTo>
                    <a:cubicBezTo>
                      <a:pt x="404" y="27"/>
                      <a:pt x="755" y="12"/>
                      <a:pt x="1132" y="14"/>
                    </a:cubicBezTo>
                    <a:cubicBezTo>
                      <a:pt x="754" y="6"/>
                      <a:pt x="375" y="0"/>
                      <a:pt x="0" y="11"/>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grpSp>
        <p:sp>
          <p:nvSpPr>
            <p:cNvPr id="645565" name="Freeform 445"/>
            <p:cNvSpPr>
              <a:spLocks/>
            </p:cNvSpPr>
            <p:nvPr/>
          </p:nvSpPr>
          <p:spPr bwMode="auto">
            <a:xfrm flipH="1">
              <a:off x="0" y="3442"/>
              <a:ext cx="5762" cy="876"/>
            </a:xfrm>
            <a:custGeom>
              <a:avLst/>
              <a:gdLst>
                <a:gd name="T0" fmla="*/ 2238 w 4991"/>
                <a:gd name="T1" fmla="*/ 88 h 760"/>
                <a:gd name="T2" fmla="*/ 771 w 4991"/>
                <a:gd name="T3" fmla="*/ 45 h 760"/>
                <a:gd name="T4" fmla="*/ 0 w 4991"/>
                <a:gd name="T5" fmla="*/ 41 h 760"/>
                <a:gd name="T6" fmla="*/ 0 w 4991"/>
                <a:gd name="T7" fmla="*/ 760 h 760"/>
                <a:gd name="T8" fmla="*/ 4991 w 4991"/>
                <a:gd name="T9" fmla="*/ 760 h 760"/>
                <a:gd name="T10" fmla="*/ 4991 w 4991"/>
                <a:gd name="T11" fmla="*/ 1 h 760"/>
                <a:gd name="T12" fmla="*/ 2238 w 4991"/>
                <a:gd name="T13" fmla="*/ 88 h 760"/>
              </a:gdLst>
              <a:ahLst/>
              <a:cxnLst>
                <a:cxn ang="0">
                  <a:pos x="T0" y="T1"/>
                </a:cxn>
                <a:cxn ang="0">
                  <a:pos x="T2" y="T3"/>
                </a:cxn>
                <a:cxn ang="0">
                  <a:pos x="T4" y="T5"/>
                </a:cxn>
                <a:cxn ang="0">
                  <a:pos x="T6" y="T7"/>
                </a:cxn>
                <a:cxn ang="0">
                  <a:pos x="T8" y="T9"/>
                </a:cxn>
                <a:cxn ang="0">
                  <a:pos x="T10" y="T11"/>
                </a:cxn>
                <a:cxn ang="0">
                  <a:pos x="T12" y="T13"/>
                </a:cxn>
              </a:cxnLst>
              <a:rect l="0" t="0" r="r" b="b"/>
              <a:pathLst>
                <a:path w="4991" h="760">
                  <a:moveTo>
                    <a:pt x="2238" y="88"/>
                  </a:moveTo>
                  <a:cubicBezTo>
                    <a:pt x="1746" y="100"/>
                    <a:pt x="1262" y="33"/>
                    <a:pt x="771" y="45"/>
                  </a:cubicBezTo>
                  <a:cubicBezTo>
                    <a:pt x="515" y="51"/>
                    <a:pt x="257" y="40"/>
                    <a:pt x="0" y="41"/>
                  </a:cubicBezTo>
                  <a:cubicBezTo>
                    <a:pt x="0" y="760"/>
                    <a:pt x="0" y="760"/>
                    <a:pt x="0" y="760"/>
                  </a:cubicBezTo>
                  <a:cubicBezTo>
                    <a:pt x="4991" y="760"/>
                    <a:pt x="4991" y="760"/>
                    <a:pt x="4991" y="760"/>
                  </a:cubicBezTo>
                  <a:cubicBezTo>
                    <a:pt x="4991" y="1"/>
                    <a:pt x="4991" y="1"/>
                    <a:pt x="4991" y="1"/>
                  </a:cubicBezTo>
                  <a:cubicBezTo>
                    <a:pt x="4187" y="0"/>
                    <a:pt x="3151" y="67"/>
                    <a:pt x="2238" y="88"/>
                  </a:cubicBezTo>
                  <a:close/>
                </a:path>
              </a:pathLst>
            </a:custGeom>
            <a:gradFill rotWithShape="1">
              <a:gsLst>
                <a:gs pos="0">
                  <a:srgbClr val="EDBC80"/>
                </a:gs>
                <a:gs pos="100000">
                  <a:srgbClr val="B28C6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645566" name="Group 446"/>
            <p:cNvGrpSpPr>
              <a:grpSpLocks/>
            </p:cNvGrpSpPr>
            <p:nvPr/>
          </p:nvGrpSpPr>
          <p:grpSpPr bwMode="auto">
            <a:xfrm>
              <a:off x="9" y="3447"/>
              <a:ext cx="5758" cy="883"/>
              <a:chOff x="9" y="3431"/>
              <a:chExt cx="5758" cy="883"/>
            </a:xfrm>
          </p:grpSpPr>
          <p:sp>
            <p:nvSpPr>
              <p:cNvPr id="645567" name="Freeform 447"/>
              <p:cNvSpPr>
                <a:spLocks/>
              </p:cNvSpPr>
              <p:nvPr/>
            </p:nvSpPr>
            <p:spPr bwMode="auto">
              <a:xfrm flipH="1">
                <a:off x="3864" y="3539"/>
                <a:ext cx="44" cy="16"/>
              </a:xfrm>
              <a:custGeom>
                <a:avLst/>
                <a:gdLst>
                  <a:gd name="T0" fmla="*/ 38 w 38"/>
                  <a:gd name="T1" fmla="*/ 6 h 14"/>
                  <a:gd name="T2" fmla="*/ 19 w 38"/>
                  <a:gd name="T3" fmla="*/ 0 h 14"/>
                  <a:gd name="T4" fmla="*/ 0 w 38"/>
                  <a:gd name="T5" fmla="*/ 8 h 14"/>
                  <a:gd name="T6" fmla="*/ 19 w 38"/>
                  <a:gd name="T7" fmla="*/ 13 h 14"/>
                  <a:gd name="T8" fmla="*/ 38 w 38"/>
                  <a:gd name="T9" fmla="*/ 6 h 14"/>
                </a:gdLst>
                <a:ahLst/>
                <a:cxnLst>
                  <a:cxn ang="0">
                    <a:pos x="T0" y="T1"/>
                  </a:cxn>
                  <a:cxn ang="0">
                    <a:pos x="T2" y="T3"/>
                  </a:cxn>
                  <a:cxn ang="0">
                    <a:pos x="T4" y="T5"/>
                  </a:cxn>
                  <a:cxn ang="0">
                    <a:pos x="T6" y="T7"/>
                  </a:cxn>
                  <a:cxn ang="0">
                    <a:pos x="T8" y="T9"/>
                  </a:cxn>
                </a:cxnLst>
                <a:rect l="0" t="0" r="r" b="b"/>
                <a:pathLst>
                  <a:path w="38" h="14">
                    <a:moveTo>
                      <a:pt x="38" y="6"/>
                    </a:moveTo>
                    <a:cubicBezTo>
                      <a:pt x="38" y="2"/>
                      <a:pt x="29" y="0"/>
                      <a:pt x="19" y="0"/>
                    </a:cubicBezTo>
                    <a:cubicBezTo>
                      <a:pt x="8" y="1"/>
                      <a:pt x="0" y="4"/>
                      <a:pt x="0" y="8"/>
                    </a:cubicBezTo>
                    <a:cubicBezTo>
                      <a:pt x="0" y="11"/>
                      <a:pt x="8" y="14"/>
                      <a:pt x="19" y="13"/>
                    </a:cubicBezTo>
                    <a:cubicBezTo>
                      <a:pt x="29" y="13"/>
                      <a:pt x="38" y="9"/>
                      <a:pt x="38"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68" name="Freeform 448"/>
              <p:cNvSpPr>
                <a:spLocks/>
              </p:cNvSpPr>
              <p:nvPr/>
            </p:nvSpPr>
            <p:spPr bwMode="auto">
              <a:xfrm flipH="1">
                <a:off x="3836" y="3564"/>
                <a:ext cx="45" cy="16"/>
              </a:xfrm>
              <a:custGeom>
                <a:avLst/>
                <a:gdLst>
                  <a:gd name="T0" fmla="*/ 39 w 39"/>
                  <a:gd name="T1" fmla="*/ 6 h 14"/>
                  <a:gd name="T2" fmla="*/ 20 w 39"/>
                  <a:gd name="T3" fmla="*/ 1 h 14"/>
                  <a:gd name="T4" fmla="*/ 0 w 39"/>
                  <a:gd name="T5" fmla="*/ 8 h 14"/>
                  <a:gd name="T6" fmla="*/ 20 w 39"/>
                  <a:gd name="T7" fmla="*/ 14 h 14"/>
                  <a:gd name="T8" fmla="*/ 39 w 39"/>
                  <a:gd name="T9" fmla="*/ 6 h 14"/>
                </a:gdLst>
                <a:ahLst/>
                <a:cxnLst>
                  <a:cxn ang="0">
                    <a:pos x="T0" y="T1"/>
                  </a:cxn>
                  <a:cxn ang="0">
                    <a:pos x="T2" y="T3"/>
                  </a:cxn>
                  <a:cxn ang="0">
                    <a:pos x="T4" y="T5"/>
                  </a:cxn>
                  <a:cxn ang="0">
                    <a:pos x="T6" y="T7"/>
                  </a:cxn>
                  <a:cxn ang="0">
                    <a:pos x="T8" y="T9"/>
                  </a:cxn>
                </a:cxnLst>
                <a:rect l="0" t="0" r="r" b="b"/>
                <a:pathLst>
                  <a:path w="39" h="14">
                    <a:moveTo>
                      <a:pt x="39" y="6"/>
                    </a:moveTo>
                    <a:cubicBezTo>
                      <a:pt x="39" y="3"/>
                      <a:pt x="30" y="0"/>
                      <a:pt x="20" y="1"/>
                    </a:cubicBezTo>
                    <a:cubicBezTo>
                      <a:pt x="9" y="1"/>
                      <a:pt x="0" y="5"/>
                      <a:pt x="0" y="8"/>
                    </a:cubicBezTo>
                    <a:cubicBezTo>
                      <a:pt x="0" y="12"/>
                      <a:pt x="9" y="14"/>
                      <a:pt x="20" y="14"/>
                    </a:cubicBezTo>
                    <a:cubicBezTo>
                      <a:pt x="30" y="13"/>
                      <a:pt x="39" y="10"/>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69" name="Freeform 449"/>
              <p:cNvSpPr>
                <a:spLocks/>
              </p:cNvSpPr>
              <p:nvPr/>
            </p:nvSpPr>
            <p:spPr bwMode="auto">
              <a:xfrm flipH="1">
                <a:off x="4374" y="3589"/>
                <a:ext cx="42" cy="16"/>
              </a:xfrm>
              <a:custGeom>
                <a:avLst/>
                <a:gdLst>
                  <a:gd name="T0" fmla="*/ 36 w 36"/>
                  <a:gd name="T1" fmla="*/ 6 h 14"/>
                  <a:gd name="T2" fmla="*/ 18 w 36"/>
                  <a:gd name="T3" fmla="*/ 1 h 14"/>
                  <a:gd name="T4" fmla="*/ 0 w 36"/>
                  <a:gd name="T5" fmla="*/ 8 h 14"/>
                  <a:gd name="T6" fmla="*/ 18 w 36"/>
                  <a:gd name="T7" fmla="*/ 13 h 14"/>
                  <a:gd name="T8" fmla="*/ 36 w 36"/>
                  <a:gd name="T9" fmla="*/ 6 h 14"/>
                </a:gdLst>
                <a:ahLst/>
                <a:cxnLst>
                  <a:cxn ang="0">
                    <a:pos x="T0" y="T1"/>
                  </a:cxn>
                  <a:cxn ang="0">
                    <a:pos x="T2" y="T3"/>
                  </a:cxn>
                  <a:cxn ang="0">
                    <a:pos x="T4" y="T5"/>
                  </a:cxn>
                  <a:cxn ang="0">
                    <a:pos x="T6" y="T7"/>
                  </a:cxn>
                  <a:cxn ang="0">
                    <a:pos x="T8" y="T9"/>
                  </a:cxn>
                </a:cxnLst>
                <a:rect l="0" t="0" r="r" b="b"/>
                <a:pathLst>
                  <a:path w="36" h="14">
                    <a:moveTo>
                      <a:pt x="36" y="6"/>
                    </a:moveTo>
                    <a:cubicBezTo>
                      <a:pt x="36" y="3"/>
                      <a:pt x="28" y="0"/>
                      <a:pt x="18" y="1"/>
                    </a:cubicBezTo>
                    <a:cubicBezTo>
                      <a:pt x="8" y="1"/>
                      <a:pt x="0" y="4"/>
                      <a:pt x="0" y="8"/>
                    </a:cubicBezTo>
                    <a:cubicBezTo>
                      <a:pt x="0" y="11"/>
                      <a:pt x="8" y="14"/>
                      <a:pt x="18" y="13"/>
                    </a:cubicBezTo>
                    <a:cubicBezTo>
                      <a:pt x="28" y="13"/>
                      <a:pt x="36" y="10"/>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70" name="Freeform 450"/>
              <p:cNvSpPr>
                <a:spLocks/>
              </p:cNvSpPr>
              <p:nvPr/>
            </p:nvSpPr>
            <p:spPr bwMode="auto">
              <a:xfrm flipH="1">
                <a:off x="3554" y="3669"/>
                <a:ext cx="46" cy="15"/>
              </a:xfrm>
              <a:custGeom>
                <a:avLst/>
                <a:gdLst>
                  <a:gd name="T0" fmla="*/ 40 w 40"/>
                  <a:gd name="T1" fmla="*/ 6 h 13"/>
                  <a:gd name="T2" fmla="*/ 20 w 40"/>
                  <a:gd name="T3" fmla="*/ 0 h 13"/>
                  <a:gd name="T4" fmla="*/ 0 w 40"/>
                  <a:gd name="T5" fmla="*/ 7 h 13"/>
                  <a:gd name="T6" fmla="*/ 20 w 40"/>
                  <a:gd name="T7" fmla="*/ 13 h 13"/>
                  <a:gd name="T8" fmla="*/ 40 w 40"/>
                  <a:gd name="T9" fmla="*/ 6 h 13"/>
                </a:gdLst>
                <a:ahLst/>
                <a:cxnLst>
                  <a:cxn ang="0">
                    <a:pos x="T0" y="T1"/>
                  </a:cxn>
                  <a:cxn ang="0">
                    <a:pos x="T2" y="T3"/>
                  </a:cxn>
                  <a:cxn ang="0">
                    <a:pos x="T4" y="T5"/>
                  </a:cxn>
                  <a:cxn ang="0">
                    <a:pos x="T6" y="T7"/>
                  </a:cxn>
                  <a:cxn ang="0">
                    <a:pos x="T8" y="T9"/>
                  </a:cxn>
                </a:cxnLst>
                <a:rect l="0" t="0" r="r" b="b"/>
                <a:pathLst>
                  <a:path w="40" h="13">
                    <a:moveTo>
                      <a:pt x="40" y="6"/>
                    </a:moveTo>
                    <a:cubicBezTo>
                      <a:pt x="40" y="2"/>
                      <a:pt x="31" y="0"/>
                      <a:pt x="20" y="0"/>
                    </a:cubicBezTo>
                    <a:cubicBezTo>
                      <a:pt x="9" y="0"/>
                      <a:pt x="0" y="4"/>
                      <a:pt x="0" y="7"/>
                    </a:cubicBezTo>
                    <a:cubicBezTo>
                      <a:pt x="0" y="11"/>
                      <a:pt x="9" y="13"/>
                      <a:pt x="20" y="13"/>
                    </a:cubicBezTo>
                    <a:cubicBezTo>
                      <a:pt x="31" y="13"/>
                      <a:pt x="40" y="9"/>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71" name="Freeform 451"/>
              <p:cNvSpPr>
                <a:spLocks/>
              </p:cNvSpPr>
              <p:nvPr/>
            </p:nvSpPr>
            <p:spPr bwMode="auto">
              <a:xfrm flipH="1">
                <a:off x="4374" y="3735"/>
                <a:ext cx="42"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3"/>
                      <a:pt x="28" y="0"/>
                      <a:pt x="18" y="0"/>
                    </a:cubicBezTo>
                    <a:cubicBezTo>
                      <a:pt x="8" y="1"/>
                      <a:pt x="0" y="4"/>
                      <a:pt x="0" y="7"/>
                    </a:cubicBezTo>
                    <a:cubicBezTo>
                      <a:pt x="0" y="11"/>
                      <a:pt x="8" y="13"/>
                      <a:pt x="18" y="13"/>
                    </a:cubicBezTo>
                    <a:cubicBezTo>
                      <a:pt x="28" y="13"/>
                      <a:pt x="36" y="9"/>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72" name="Freeform 452"/>
              <p:cNvSpPr>
                <a:spLocks/>
              </p:cNvSpPr>
              <p:nvPr/>
            </p:nvSpPr>
            <p:spPr bwMode="auto">
              <a:xfrm flipH="1">
                <a:off x="4504" y="3751"/>
                <a:ext cx="40" cy="15"/>
              </a:xfrm>
              <a:custGeom>
                <a:avLst/>
                <a:gdLst>
                  <a:gd name="T0" fmla="*/ 35 w 35"/>
                  <a:gd name="T1" fmla="*/ 6 h 13"/>
                  <a:gd name="T2" fmla="*/ 18 w 35"/>
                  <a:gd name="T3" fmla="*/ 1 h 13"/>
                  <a:gd name="T4" fmla="*/ 0 w 35"/>
                  <a:gd name="T5" fmla="*/ 7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8" y="0"/>
                      <a:pt x="18" y="1"/>
                    </a:cubicBezTo>
                    <a:cubicBezTo>
                      <a:pt x="8" y="1"/>
                      <a:pt x="0" y="4"/>
                      <a:pt x="0" y="7"/>
                    </a:cubicBezTo>
                    <a:cubicBezTo>
                      <a:pt x="0" y="11"/>
                      <a:pt x="8" y="13"/>
                      <a:pt x="18" y="13"/>
                    </a:cubicBezTo>
                    <a:cubicBezTo>
                      <a:pt x="28" y="12"/>
                      <a:pt x="35" y="9"/>
                      <a:pt x="3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73" name="Freeform 453"/>
              <p:cNvSpPr>
                <a:spLocks/>
              </p:cNvSpPr>
              <p:nvPr/>
            </p:nvSpPr>
            <p:spPr bwMode="auto">
              <a:xfrm flipH="1">
                <a:off x="3410" y="3750"/>
                <a:ext cx="46" cy="16"/>
              </a:xfrm>
              <a:custGeom>
                <a:avLst/>
                <a:gdLst>
                  <a:gd name="T0" fmla="*/ 40 w 40"/>
                  <a:gd name="T1" fmla="*/ 6 h 14"/>
                  <a:gd name="T2" fmla="*/ 20 w 40"/>
                  <a:gd name="T3" fmla="*/ 0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0"/>
                    </a:cubicBezTo>
                    <a:cubicBezTo>
                      <a:pt x="9" y="1"/>
                      <a:pt x="0" y="4"/>
                      <a:pt x="0" y="8"/>
                    </a:cubicBezTo>
                    <a:cubicBezTo>
                      <a:pt x="0" y="11"/>
                      <a:pt x="9" y="14"/>
                      <a:pt x="20" y="14"/>
                    </a:cubicBezTo>
                    <a:cubicBezTo>
                      <a:pt x="31" y="13"/>
                      <a:pt x="40" y="10"/>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74" name="Freeform 454"/>
              <p:cNvSpPr>
                <a:spLocks/>
              </p:cNvSpPr>
              <p:nvPr/>
            </p:nvSpPr>
            <p:spPr bwMode="auto">
              <a:xfrm flipH="1">
                <a:off x="2582" y="3706"/>
                <a:ext cx="52" cy="17"/>
              </a:xfrm>
              <a:custGeom>
                <a:avLst/>
                <a:gdLst>
                  <a:gd name="T0" fmla="*/ 45 w 45"/>
                  <a:gd name="T1" fmla="*/ 7 h 15"/>
                  <a:gd name="T2" fmla="*/ 22 w 45"/>
                  <a:gd name="T3" fmla="*/ 1 h 15"/>
                  <a:gd name="T4" fmla="*/ 0 w 45"/>
                  <a:gd name="T5" fmla="*/ 8 h 15"/>
                  <a:gd name="T6" fmla="*/ 22 w 45"/>
                  <a:gd name="T7" fmla="*/ 14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2" y="1"/>
                    </a:cubicBezTo>
                    <a:cubicBezTo>
                      <a:pt x="10" y="1"/>
                      <a:pt x="0" y="5"/>
                      <a:pt x="0" y="8"/>
                    </a:cubicBezTo>
                    <a:cubicBezTo>
                      <a:pt x="0" y="12"/>
                      <a:pt x="10" y="15"/>
                      <a:pt x="22" y="14"/>
                    </a:cubicBezTo>
                    <a:cubicBezTo>
                      <a:pt x="35" y="14"/>
                      <a:pt x="45" y="11"/>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75" name="Freeform 455"/>
              <p:cNvSpPr>
                <a:spLocks/>
              </p:cNvSpPr>
              <p:nvPr/>
            </p:nvSpPr>
            <p:spPr bwMode="auto">
              <a:xfrm flipH="1">
                <a:off x="2516" y="3672"/>
                <a:ext cx="53" cy="17"/>
              </a:xfrm>
              <a:custGeom>
                <a:avLst/>
                <a:gdLst>
                  <a:gd name="T0" fmla="*/ 45 w 45"/>
                  <a:gd name="T1" fmla="*/ 7 h 15"/>
                  <a:gd name="T2" fmla="*/ 22 w 45"/>
                  <a:gd name="T3" fmla="*/ 1 h 15"/>
                  <a:gd name="T4" fmla="*/ 0 w 45"/>
                  <a:gd name="T5" fmla="*/ 8 h 15"/>
                  <a:gd name="T6" fmla="*/ 22 w 45"/>
                  <a:gd name="T7" fmla="*/ 14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4" y="0"/>
                      <a:pt x="22" y="1"/>
                    </a:cubicBezTo>
                    <a:cubicBezTo>
                      <a:pt x="10" y="1"/>
                      <a:pt x="0" y="4"/>
                      <a:pt x="0" y="8"/>
                    </a:cubicBezTo>
                    <a:cubicBezTo>
                      <a:pt x="0" y="12"/>
                      <a:pt x="10" y="15"/>
                      <a:pt x="22" y="14"/>
                    </a:cubicBezTo>
                    <a:cubicBezTo>
                      <a:pt x="34" y="14"/>
                      <a:pt x="45" y="10"/>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76" name="Freeform 456"/>
              <p:cNvSpPr>
                <a:spLocks/>
              </p:cNvSpPr>
              <p:nvPr/>
            </p:nvSpPr>
            <p:spPr bwMode="auto">
              <a:xfrm flipH="1">
                <a:off x="2773" y="3616"/>
                <a:ext cx="50" cy="18"/>
              </a:xfrm>
              <a:custGeom>
                <a:avLst/>
                <a:gdLst>
                  <a:gd name="T0" fmla="*/ 43 w 43"/>
                  <a:gd name="T1" fmla="*/ 7 h 15"/>
                  <a:gd name="T2" fmla="*/ 22 w 43"/>
                  <a:gd name="T3" fmla="*/ 1 h 15"/>
                  <a:gd name="T4" fmla="*/ 0 w 43"/>
                  <a:gd name="T5" fmla="*/ 8 h 15"/>
                  <a:gd name="T6" fmla="*/ 22 w 43"/>
                  <a:gd name="T7" fmla="*/ 14 h 15"/>
                  <a:gd name="T8" fmla="*/ 43 w 43"/>
                  <a:gd name="T9" fmla="*/ 7 h 15"/>
                </a:gdLst>
                <a:ahLst/>
                <a:cxnLst>
                  <a:cxn ang="0">
                    <a:pos x="T0" y="T1"/>
                  </a:cxn>
                  <a:cxn ang="0">
                    <a:pos x="T2" y="T3"/>
                  </a:cxn>
                  <a:cxn ang="0">
                    <a:pos x="T4" y="T5"/>
                  </a:cxn>
                  <a:cxn ang="0">
                    <a:pos x="T6" y="T7"/>
                  </a:cxn>
                  <a:cxn ang="0">
                    <a:pos x="T8" y="T9"/>
                  </a:cxn>
                </a:cxnLst>
                <a:rect l="0" t="0" r="r" b="b"/>
                <a:pathLst>
                  <a:path w="43" h="15">
                    <a:moveTo>
                      <a:pt x="43" y="7"/>
                    </a:moveTo>
                    <a:cubicBezTo>
                      <a:pt x="43" y="3"/>
                      <a:pt x="34" y="0"/>
                      <a:pt x="22" y="1"/>
                    </a:cubicBezTo>
                    <a:cubicBezTo>
                      <a:pt x="10" y="1"/>
                      <a:pt x="0" y="5"/>
                      <a:pt x="0" y="8"/>
                    </a:cubicBezTo>
                    <a:cubicBezTo>
                      <a:pt x="0" y="12"/>
                      <a:pt x="10" y="15"/>
                      <a:pt x="22" y="14"/>
                    </a:cubicBezTo>
                    <a:cubicBezTo>
                      <a:pt x="34" y="14"/>
                      <a:pt x="43" y="10"/>
                      <a:pt x="4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77" name="Freeform 457"/>
              <p:cNvSpPr>
                <a:spLocks/>
              </p:cNvSpPr>
              <p:nvPr/>
            </p:nvSpPr>
            <p:spPr bwMode="auto">
              <a:xfrm flipH="1">
                <a:off x="2154" y="3612"/>
                <a:ext cx="54" cy="18"/>
              </a:xfrm>
              <a:custGeom>
                <a:avLst/>
                <a:gdLst>
                  <a:gd name="T0" fmla="*/ 47 w 47"/>
                  <a:gd name="T1" fmla="*/ 7 h 16"/>
                  <a:gd name="T2" fmla="*/ 24 w 47"/>
                  <a:gd name="T3" fmla="*/ 1 h 16"/>
                  <a:gd name="T4" fmla="*/ 0 w 47"/>
                  <a:gd name="T5" fmla="*/ 9 h 16"/>
                  <a:gd name="T6" fmla="*/ 24 w 47"/>
                  <a:gd name="T7" fmla="*/ 15 h 16"/>
                  <a:gd name="T8" fmla="*/ 47 w 47"/>
                  <a:gd name="T9" fmla="*/ 7 h 16"/>
                </a:gdLst>
                <a:ahLst/>
                <a:cxnLst>
                  <a:cxn ang="0">
                    <a:pos x="T0" y="T1"/>
                  </a:cxn>
                  <a:cxn ang="0">
                    <a:pos x="T2" y="T3"/>
                  </a:cxn>
                  <a:cxn ang="0">
                    <a:pos x="T4" y="T5"/>
                  </a:cxn>
                  <a:cxn ang="0">
                    <a:pos x="T6" y="T7"/>
                  </a:cxn>
                  <a:cxn ang="0">
                    <a:pos x="T8" y="T9"/>
                  </a:cxn>
                </a:cxnLst>
                <a:rect l="0" t="0" r="r" b="b"/>
                <a:pathLst>
                  <a:path w="47" h="16">
                    <a:moveTo>
                      <a:pt x="47" y="7"/>
                    </a:moveTo>
                    <a:cubicBezTo>
                      <a:pt x="47" y="3"/>
                      <a:pt x="37" y="0"/>
                      <a:pt x="24" y="1"/>
                    </a:cubicBezTo>
                    <a:cubicBezTo>
                      <a:pt x="11" y="1"/>
                      <a:pt x="0" y="5"/>
                      <a:pt x="0" y="9"/>
                    </a:cubicBezTo>
                    <a:cubicBezTo>
                      <a:pt x="0" y="13"/>
                      <a:pt x="11" y="16"/>
                      <a:pt x="24" y="15"/>
                    </a:cubicBezTo>
                    <a:cubicBezTo>
                      <a:pt x="37" y="15"/>
                      <a:pt x="47" y="11"/>
                      <a:pt x="4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78" name="Freeform 458"/>
              <p:cNvSpPr>
                <a:spLocks/>
              </p:cNvSpPr>
              <p:nvPr/>
            </p:nvSpPr>
            <p:spPr bwMode="auto">
              <a:xfrm flipH="1">
                <a:off x="2484" y="3560"/>
                <a:ext cx="53" cy="17"/>
              </a:xfrm>
              <a:custGeom>
                <a:avLst/>
                <a:gdLst>
                  <a:gd name="T0" fmla="*/ 45 w 45"/>
                  <a:gd name="T1" fmla="*/ 6 h 15"/>
                  <a:gd name="T2" fmla="*/ 22 w 45"/>
                  <a:gd name="T3" fmla="*/ 0 h 15"/>
                  <a:gd name="T4" fmla="*/ 0 w 45"/>
                  <a:gd name="T5" fmla="*/ 8 h 15"/>
                  <a:gd name="T6" fmla="*/ 22 w 45"/>
                  <a:gd name="T7" fmla="*/ 14 h 15"/>
                  <a:gd name="T8" fmla="*/ 45 w 45"/>
                  <a:gd name="T9" fmla="*/ 6 h 15"/>
                </a:gdLst>
                <a:ahLst/>
                <a:cxnLst>
                  <a:cxn ang="0">
                    <a:pos x="T0" y="T1"/>
                  </a:cxn>
                  <a:cxn ang="0">
                    <a:pos x="T2" y="T3"/>
                  </a:cxn>
                  <a:cxn ang="0">
                    <a:pos x="T4" y="T5"/>
                  </a:cxn>
                  <a:cxn ang="0">
                    <a:pos x="T6" y="T7"/>
                  </a:cxn>
                  <a:cxn ang="0">
                    <a:pos x="T8" y="T9"/>
                  </a:cxn>
                </a:cxnLst>
                <a:rect l="0" t="0" r="r" b="b"/>
                <a:pathLst>
                  <a:path w="45" h="15">
                    <a:moveTo>
                      <a:pt x="45" y="6"/>
                    </a:moveTo>
                    <a:cubicBezTo>
                      <a:pt x="45" y="2"/>
                      <a:pt x="35" y="0"/>
                      <a:pt x="22" y="0"/>
                    </a:cubicBezTo>
                    <a:cubicBezTo>
                      <a:pt x="10" y="1"/>
                      <a:pt x="0" y="4"/>
                      <a:pt x="0" y="8"/>
                    </a:cubicBezTo>
                    <a:cubicBezTo>
                      <a:pt x="0" y="12"/>
                      <a:pt x="10" y="15"/>
                      <a:pt x="22" y="14"/>
                    </a:cubicBezTo>
                    <a:cubicBezTo>
                      <a:pt x="35" y="14"/>
                      <a:pt x="45" y="10"/>
                      <a:pt x="4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79" name="Freeform 459"/>
              <p:cNvSpPr>
                <a:spLocks/>
              </p:cNvSpPr>
              <p:nvPr/>
            </p:nvSpPr>
            <p:spPr bwMode="auto">
              <a:xfrm flipH="1">
                <a:off x="2452" y="3518"/>
                <a:ext cx="52" cy="18"/>
              </a:xfrm>
              <a:custGeom>
                <a:avLst/>
                <a:gdLst>
                  <a:gd name="T0" fmla="*/ 45 w 45"/>
                  <a:gd name="T1" fmla="*/ 7 h 15"/>
                  <a:gd name="T2" fmla="*/ 22 w 45"/>
                  <a:gd name="T3" fmla="*/ 1 h 15"/>
                  <a:gd name="T4" fmla="*/ 0 w 45"/>
                  <a:gd name="T5" fmla="*/ 9 h 15"/>
                  <a:gd name="T6" fmla="*/ 22 w 45"/>
                  <a:gd name="T7" fmla="*/ 15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2" y="1"/>
                    </a:cubicBezTo>
                    <a:cubicBezTo>
                      <a:pt x="10" y="2"/>
                      <a:pt x="0" y="5"/>
                      <a:pt x="0" y="9"/>
                    </a:cubicBezTo>
                    <a:cubicBezTo>
                      <a:pt x="0" y="13"/>
                      <a:pt x="10" y="15"/>
                      <a:pt x="22" y="15"/>
                    </a:cubicBezTo>
                    <a:cubicBezTo>
                      <a:pt x="35" y="14"/>
                      <a:pt x="45" y="11"/>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80" name="Freeform 460"/>
              <p:cNvSpPr>
                <a:spLocks/>
              </p:cNvSpPr>
              <p:nvPr/>
            </p:nvSpPr>
            <p:spPr bwMode="auto">
              <a:xfrm flipH="1">
                <a:off x="1224" y="3449"/>
                <a:ext cx="65" cy="20"/>
              </a:xfrm>
              <a:custGeom>
                <a:avLst/>
                <a:gdLst>
                  <a:gd name="T0" fmla="*/ 56 w 56"/>
                  <a:gd name="T1" fmla="*/ 7 h 17"/>
                  <a:gd name="T2" fmla="*/ 28 w 56"/>
                  <a:gd name="T3" fmla="*/ 1 h 17"/>
                  <a:gd name="T4" fmla="*/ 0 w 56"/>
                  <a:gd name="T5" fmla="*/ 10 h 17"/>
                  <a:gd name="T6" fmla="*/ 28 w 56"/>
                  <a:gd name="T7" fmla="*/ 16 h 17"/>
                  <a:gd name="T8" fmla="*/ 56 w 56"/>
                  <a:gd name="T9" fmla="*/ 7 h 17"/>
                </a:gdLst>
                <a:ahLst/>
                <a:cxnLst>
                  <a:cxn ang="0">
                    <a:pos x="T0" y="T1"/>
                  </a:cxn>
                  <a:cxn ang="0">
                    <a:pos x="T2" y="T3"/>
                  </a:cxn>
                  <a:cxn ang="0">
                    <a:pos x="T4" y="T5"/>
                  </a:cxn>
                  <a:cxn ang="0">
                    <a:pos x="T6" y="T7"/>
                  </a:cxn>
                  <a:cxn ang="0">
                    <a:pos x="T8" y="T9"/>
                  </a:cxn>
                </a:cxnLst>
                <a:rect l="0" t="0" r="r" b="b"/>
                <a:pathLst>
                  <a:path w="56" h="17">
                    <a:moveTo>
                      <a:pt x="56" y="7"/>
                    </a:moveTo>
                    <a:cubicBezTo>
                      <a:pt x="56" y="3"/>
                      <a:pt x="43" y="0"/>
                      <a:pt x="28" y="1"/>
                    </a:cubicBezTo>
                    <a:cubicBezTo>
                      <a:pt x="13" y="2"/>
                      <a:pt x="0" y="6"/>
                      <a:pt x="0" y="10"/>
                    </a:cubicBezTo>
                    <a:cubicBezTo>
                      <a:pt x="0" y="14"/>
                      <a:pt x="13" y="17"/>
                      <a:pt x="28" y="16"/>
                    </a:cubicBezTo>
                    <a:cubicBezTo>
                      <a:pt x="43" y="15"/>
                      <a:pt x="56" y="11"/>
                      <a:pt x="5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81" name="Freeform 461"/>
              <p:cNvSpPr>
                <a:spLocks/>
              </p:cNvSpPr>
              <p:nvPr/>
            </p:nvSpPr>
            <p:spPr bwMode="auto">
              <a:xfrm flipH="1">
                <a:off x="932" y="3477"/>
                <a:ext cx="62" cy="18"/>
              </a:xfrm>
              <a:custGeom>
                <a:avLst/>
                <a:gdLst>
                  <a:gd name="T0" fmla="*/ 53 w 53"/>
                  <a:gd name="T1" fmla="*/ 7 h 16"/>
                  <a:gd name="T2" fmla="*/ 27 w 53"/>
                  <a:gd name="T3" fmla="*/ 1 h 16"/>
                  <a:gd name="T4" fmla="*/ 0 w 53"/>
                  <a:gd name="T5" fmla="*/ 9 h 16"/>
                  <a:gd name="T6" fmla="*/ 27 w 53"/>
                  <a:gd name="T7" fmla="*/ 16 h 16"/>
                  <a:gd name="T8" fmla="*/ 53 w 53"/>
                  <a:gd name="T9" fmla="*/ 7 h 16"/>
                </a:gdLst>
                <a:ahLst/>
                <a:cxnLst>
                  <a:cxn ang="0">
                    <a:pos x="T0" y="T1"/>
                  </a:cxn>
                  <a:cxn ang="0">
                    <a:pos x="T2" y="T3"/>
                  </a:cxn>
                  <a:cxn ang="0">
                    <a:pos x="T4" y="T5"/>
                  </a:cxn>
                  <a:cxn ang="0">
                    <a:pos x="T6" y="T7"/>
                  </a:cxn>
                  <a:cxn ang="0">
                    <a:pos x="T8" y="T9"/>
                  </a:cxn>
                </a:cxnLst>
                <a:rect l="0" t="0" r="r" b="b"/>
                <a:pathLst>
                  <a:path w="53" h="16">
                    <a:moveTo>
                      <a:pt x="53" y="7"/>
                    </a:moveTo>
                    <a:cubicBezTo>
                      <a:pt x="53" y="3"/>
                      <a:pt x="41" y="0"/>
                      <a:pt x="27" y="1"/>
                    </a:cubicBezTo>
                    <a:cubicBezTo>
                      <a:pt x="12" y="1"/>
                      <a:pt x="0" y="5"/>
                      <a:pt x="0" y="9"/>
                    </a:cubicBezTo>
                    <a:cubicBezTo>
                      <a:pt x="0" y="13"/>
                      <a:pt x="12" y="16"/>
                      <a:pt x="27" y="16"/>
                    </a:cubicBezTo>
                    <a:cubicBezTo>
                      <a:pt x="41" y="15"/>
                      <a:pt x="53" y="11"/>
                      <a:pt x="5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82" name="Freeform 462"/>
              <p:cNvSpPr>
                <a:spLocks/>
              </p:cNvSpPr>
              <p:nvPr/>
            </p:nvSpPr>
            <p:spPr bwMode="auto">
              <a:xfrm flipH="1">
                <a:off x="218" y="3457"/>
                <a:ext cx="65" cy="20"/>
              </a:xfrm>
              <a:custGeom>
                <a:avLst/>
                <a:gdLst>
                  <a:gd name="T0" fmla="*/ 57 w 57"/>
                  <a:gd name="T1" fmla="*/ 7 h 17"/>
                  <a:gd name="T2" fmla="*/ 29 w 57"/>
                  <a:gd name="T3" fmla="*/ 1 h 17"/>
                  <a:gd name="T4" fmla="*/ 0 w 57"/>
                  <a:gd name="T5" fmla="*/ 10 h 17"/>
                  <a:gd name="T6" fmla="*/ 29 w 57"/>
                  <a:gd name="T7" fmla="*/ 16 h 17"/>
                  <a:gd name="T8" fmla="*/ 57 w 57"/>
                  <a:gd name="T9" fmla="*/ 7 h 17"/>
                </a:gdLst>
                <a:ahLst/>
                <a:cxnLst>
                  <a:cxn ang="0">
                    <a:pos x="T0" y="T1"/>
                  </a:cxn>
                  <a:cxn ang="0">
                    <a:pos x="T2" y="T3"/>
                  </a:cxn>
                  <a:cxn ang="0">
                    <a:pos x="T4" y="T5"/>
                  </a:cxn>
                  <a:cxn ang="0">
                    <a:pos x="T6" y="T7"/>
                  </a:cxn>
                  <a:cxn ang="0">
                    <a:pos x="T8" y="T9"/>
                  </a:cxn>
                </a:cxnLst>
                <a:rect l="0" t="0" r="r" b="b"/>
                <a:pathLst>
                  <a:path w="57" h="17">
                    <a:moveTo>
                      <a:pt x="57" y="7"/>
                    </a:moveTo>
                    <a:cubicBezTo>
                      <a:pt x="57" y="3"/>
                      <a:pt x="45" y="0"/>
                      <a:pt x="29" y="1"/>
                    </a:cubicBezTo>
                    <a:cubicBezTo>
                      <a:pt x="13" y="1"/>
                      <a:pt x="0" y="5"/>
                      <a:pt x="0" y="10"/>
                    </a:cubicBezTo>
                    <a:cubicBezTo>
                      <a:pt x="0" y="14"/>
                      <a:pt x="13" y="17"/>
                      <a:pt x="29" y="16"/>
                    </a:cubicBezTo>
                    <a:cubicBezTo>
                      <a:pt x="45" y="16"/>
                      <a:pt x="57" y="12"/>
                      <a:pt x="5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83" name="Freeform 463"/>
              <p:cNvSpPr>
                <a:spLocks/>
              </p:cNvSpPr>
              <p:nvPr/>
            </p:nvSpPr>
            <p:spPr bwMode="auto">
              <a:xfrm flipH="1">
                <a:off x="149" y="3493"/>
                <a:ext cx="65" cy="19"/>
              </a:xfrm>
              <a:custGeom>
                <a:avLst/>
                <a:gdLst>
                  <a:gd name="T0" fmla="*/ 57 w 57"/>
                  <a:gd name="T1" fmla="*/ 8 h 17"/>
                  <a:gd name="T2" fmla="*/ 29 w 57"/>
                  <a:gd name="T3" fmla="*/ 1 h 17"/>
                  <a:gd name="T4" fmla="*/ 0 w 57"/>
                  <a:gd name="T5" fmla="*/ 10 h 17"/>
                  <a:gd name="T6" fmla="*/ 29 w 57"/>
                  <a:gd name="T7" fmla="*/ 17 h 17"/>
                  <a:gd name="T8" fmla="*/ 57 w 57"/>
                  <a:gd name="T9" fmla="*/ 8 h 17"/>
                </a:gdLst>
                <a:ahLst/>
                <a:cxnLst>
                  <a:cxn ang="0">
                    <a:pos x="T0" y="T1"/>
                  </a:cxn>
                  <a:cxn ang="0">
                    <a:pos x="T2" y="T3"/>
                  </a:cxn>
                  <a:cxn ang="0">
                    <a:pos x="T4" y="T5"/>
                  </a:cxn>
                  <a:cxn ang="0">
                    <a:pos x="T6" y="T7"/>
                  </a:cxn>
                  <a:cxn ang="0">
                    <a:pos x="T8" y="T9"/>
                  </a:cxn>
                </a:cxnLst>
                <a:rect l="0" t="0" r="r" b="b"/>
                <a:pathLst>
                  <a:path w="57" h="17">
                    <a:moveTo>
                      <a:pt x="57" y="8"/>
                    </a:moveTo>
                    <a:cubicBezTo>
                      <a:pt x="57" y="3"/>
                      <a:pt x="44" y="0"/>
                      <a:pt x="29" y="1"/>
                    </a:cubicBezTo>
                    <a:cubicBezTo>
                      <a:pt x="13" y="2"/>
                      <a:pt x="0" y="6"/>
                      <a:pt x="0" y="10"/>
                    </a:cubicBezTo>
                    <a:cubicBezTo>
                      <a:pt x="0" y="14"/>
                      <a:pt x="13" y="17"/>
                      <a:pt x="29" y="17"/>
                    </a:cubicBezTo>
                    <a:cubicBezTo>
                      <a:pt x="44" y="16"/>
                      <a:pt x="57" y="12"/>
                      <a:pt x="57"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84" name="Freeform 464"/>
              <p:cNvSpPr>
                <a:spLocks/>
              </p:cNvSpPr>
              <p:nvPr/>
            </p:nvSpPr>
            <p:spPr bwMode="auto">
              <a:xfrm flipH="1">
                <a:off x="1455" y="3599"/>
                <a:ext cx="57" cy="18"/>
              </a:xfrm>
              <a:custGeom>
                <a:avLst/>
                <a:gdLst>
                  <a:gd name="T0" fmla="*/ 50 w 50"/>
                  <a:gd name="T1" fmla="*/ 7 h 16"/>
                  <a:gd name="T2" fmla="*/ 25 w 50"/>
                  <a:gd name="T3" fmla="*/ 1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1"/>
                    </a:cubicBezTo>
                    <a:cubicBezTo>
                      <a:pt x="11" y="1"/>
                      <a:pt x="0" y="5"/>
                      <a:pt x="0" y="9"/>
                    </a:cubicBezTo>
                    <a:cubicBezTo>
                      <a:pt x="0" y="13"/>
                      <a:pt x="11" y="16"/>
                      <a:pt x="25" y="15"/>
                    </a:cubicBezTo>
                    <a:cubicBezTo>
                      <a:pt x="39" y="15"/>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85" name="Freeform 465"/>
              <p:cNvSpPr>
                <a:spLocks/>
              </p:cNvSpPr>
              <p:nvPr/>
            </p:nvSpPr>
            <p:spPr bwMode="auto">
              <a:xfrm flipH="1">
                <a:off x="5189" y="4089"/>
                <a:ext cx="37" cy="14"/>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3"/>
                      <a:pt x="25" y="0"/>
                      <a:pt x="16" y="0"/>
                    </a:cubicBezTo>
                    <a:cubicBezTo>
                      <a:pt x="7" y="0"/>
                      <a:pt x="0" y="3"/>
                      <a:pt x="0" y="6"/>
                    </a:cubicBezTo>
                    <a:cubicBezTo>
                      <a:pt x="0" y="10"/>
                      <a:pt x="7" y="12"/>
                      <a:pt x="16" y="12"/>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86" name="Freeform 466"/>
              <p:cNvSpPr>
                <a:spLocks/>
              </p:cNvSpPr>
              <p:nvPr/>
            </p:nvSpPr>
            <p:spPr bwMode="auto">
              <a:xfrm flipH="1">
                <a:off x="5165" y="4114"/>
                <a:ext cx="38" cy="14"/>
              </a:xfrm>
              <a:custGeom>
                <a:avLst/>
                <a:gdLst>
                  <a:gd name="T0" fmla="*/ 33 w 33"/>
                  <a:gd name="T1" fmla="*/ 5 h 12"/>
                  <a:gd name="T2" fmla="*/ 16 w 33"/>
                  <a:gd name="T3" fmla="*/ 0 h 12"/>
                  <a:gd name="T4" fmla="*/ 0 w 33"/>
                  <a:gd name="T5" fmla="*/ 6 h 12"/>
                  <a:gd name="T6" fmla="*/ 16 w 33"/>
                  <a:gd name="T7" fmla="*/ 12 h 12"/>
                  <a:gd name="T8" fmla="*/ 33 w 33"/>
                  <a:gd name="T9" fmla="*/ 5 h 12"/>
                </a:gdLst>
                <a:ahLst/>
                <a:cxnLst>
                  <a:cxn ang="0">
                    <a:pos x="T0" y="T1"/>
                  </a:cxn>
                  <a:cxn ang="0">
                    <a:pos x="T2" y="T3"/>
                  </a:cxn>
                  <a:cxn ang="0">
                    <a:pos x="T4" y="T5"/>
                  </a:cxn>
                  <a:cxn ang="0">
                    <a:pos x="T6" y="T7"/>
                  </a:cxn>
                  <a:cxn ang="0">
                    <a:pos x="T8" y="T9"/>
                  </a:cxn>
                </a:cxnLst>
                <a:rect l="0" t="0" r="r" b="b"/>
                <a:pathLst>
                  <a:path w="33" h="12">
                    <a:moveTo>
                      <a:pt x="33" y="5"/>
                    </a:moveTo>
                    <a:cubicBezTo>
                      <a:pt x="33" y="2"/>
                      <a:pt x="25" y="0"/>
                      <a:pt x="16" y="0"/>
                    </a:cubicBezTo>
                    <a:cubicBezTo>
                      <a:pt x="7" y="0"/>
                      <a:pt x="0" y="3"/>
                      <a:pt x="0" y="6"/>
                    </a:cubicBezTo>
                    <a:cubicBezTo>
                      <a:pt x="0" y="9"/>
                      <a:pt x="7" y="12"/>
                      <a:pt x="16" y="12"/>
                    </a:cubicBezTo>
                    <a:cubicBezTo>
                      <a:pt x="25" y="11"/>
                      <a:pt x="33" y="9"/>
                      <a:pt x="33"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87" name="Freeform 467"/>
              <p:cNvSpPr>
                <a:spLocks/>
              </p:cNvSpPr>
              <p:nvPr/>
            </p:nvSpPr>
            <p:spPr bwMode="auto">
              <a:xfrm flipH="1">
                <a:off x="5623" y="4120"/>
                <a:ext cx="34" cy="13"/>
              </a:xfrm>
              <a:custGeom>
                <a:avLst/>
                <a:gdLst>
                  <a:gd name="T0" fmla="*/ 30 w 30"/>
                  <a:gd name="T1" fmla="*/ 5 h 11"/>
                  <a:gd name="T2" fmla="*/ 15 w 30"/>
                  <a:gd name="T3" fmla="*/ 0 h 11"/>
                  <a:gd name="T4" fmla="*/ 0 w 30"/>
                  <a:gd name="T5" fmla="*/ 6 h 11"/>
                  <a:gd name="T6" fmla="*/ 15 w 30"/>
                  <a:gd name="T7" fmla="*/ 11 h 11"/>
                  <a:gd name="T8" fmla="*/ 30 w 30"/>
                  <a:gd name="T9" fmla="*/ 5 h 11"/>
                </a:gdLst>
                <a:ahLst/>
                <a:cxnLst>
                  <a:cxn ang="0">
                    <a:pos x="T0" y="T1"/>
                  </a:cxn>
                  <a:cxn ang="0">
                    <a:pos x="T2" y="T3"/>
                  </a:cxn>
                  <a:cxn ang="0">
                    <a:pos x="T4" y="T5"/>
                  </a:cxn>
                  <a:cxn ang="0">
                    <a:pos x="T6" y="T7"/>
                  </a:cxn>
                  <a:cxn ang="0">
                    <a:pos x="T8" y="T9"/>
                  </a:cxn>
                </a:cxnLst>
                <a:rect l="0" t="0" r="r" b="b"/>
                <a:pathLst>
                  <a:path w="30" h="11">
                    <a:moveTo>
                      <a:pt x="30" y="5"/>
                    </a:moveTo>
                    <a:cubicBezTo>
                      <a:pt x="30" y="2"/>
                      <a:pt x="24" y="0"/>
                      <a:pt x="15" y="0"/>
                    </a:cubicBezTo>
                    <a:cubicBezTo>
                      <a:pt x="7" y="0"/>
                      <a:pt x="0" y="3"/>
                      <a:pt x="0" y="6"/>
                    </a:cubicBezTo>
                    <a:cubicBezTo>
                      <a:pt x="0" y="9"/>
                      <a:pt x="7" y="11"/>
                      <a:pt x="15" y="11"/>
                    </a:cubicBezTo>
                    <a:cubicBezTo>
                      <a:pt x="24" y="11"/>
                      <a:pt x="30" y="9"/>
                      <a:pt x="30"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88" name="Oval 468"/>
              <p:cNvSpPr>
                <a:spLocks noChangeArrowheads="1"/>
              </p:cNvSpPr>
              <p:nvPr/>
            </p:nvSpPr>
            <p:spPr bwMode="auto">
              <a:xfrm flipH="1">
                <a:off x="4927" y="4218"/>
                <a:ext cx="39" cy="14"/>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89" name="Oval 469"/>
              <p:cNvSpPr>
                <a:spLocks noChangeArrowheads="1"/>
              </p:cNvSpPr>
              <p:nvPr/>
            </p:nvSpPr>
            <p:spPr bwMode="auto">
              <a:xfrm flipH="1">
                <a:off x="5732" y="4265"/>
                <a:ext cx="35" cy="14"/>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90" name="Freeform 470"/>
              <p:cNvSpPr>
                <a:spLocks/>
              </p:cNvSpPr>
              <p:nvPr/>
            </p:nvSpPr>
            <p:spPr bwMode="auto">
              <a:xfrm flipH="1">
                <a:off x="4805" y="4296"/>
                <a:ext cx="40" cy="15"/>
              </a:xfrm>
              <a:custGeom>
                <a:avLst/>
                <a:gdLst>
                  <a:gd name="T0" fmla="*/ 34 w 34"/>
                  <a:gd name="T1" fmla="*/ 6 h 13"/>
                  <a:gd name="T2" fmla="*/ 17 w 34"/>
                  <a:gd name="T3" fmla="*/ 0 h 13"/>
                  <a:gd name="T4" fmla="*/ 0 w 34"/>
                  <a:gd name="T5" fmla="*/ 7 h 13"/>
                  <a:gd name="T6" fmla="*/ 17 w 34"/>
                  <a:gd name="T7" fmla="*/ 13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3"/>
                      <a:pt x="27" y="0"/>
                      <a:pt x="17" y="0"/>
                    </a:cubicBezTo>
                    <a:cubicBezTo>
                      <a:pt x="8" y="0"/>
                      <a:pt x="0" y="3"/>
                      <a:pt x="0" y="7"/>
                    </a:cubicBezTo>
                    <a:cubicBezTo>
                      <a:pt x="0" y="10"/>
                      <a:pt x="8" y="13"/>
                      <a:pt x="17" y="13"/>
                    </a:cubicBezTo>
                    <a:cubicBezTo>
                      <a:pt x="27" y="13"/>
                      <a:pt x="34" y="10"/>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91" name="Oval 471"/>
              <p:cNvSpPr>
                <a:spLocks noChangeArrowheads="1"/>
              </p:cNvSpPr>
              <p:nvPr/>
            </p:nvSpPr>
            <p:spPr bwMode="auto">
              <a:xfrm flipH="1">
                <a:off x="4056" y="4251"/>
                <a:ext cx="43" cy="15"/>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92" name="Freeform 472"/>
              <p:cNvSpPr>
                <a:spLocks/>
              </p:cNvSpPr>
              <p:nvPr/>
            </p:nvSpPr>
            <p:spPr bwMode="auto">
              <a:xfrm flipH="1">
                <a:off x="4270" y="4194"/>
                <a:ext cx="42" cy="14"/>
              </a:xfrm>
              <a:custGeom>
                <a:avLst/>
                <a:gdLst>
                  <a:gd name="T0" fmla="*/ 37 w 37"/>
                  <a:gd name="T1" fmla="*/ 6 h 12"/>
                  <a:gd name="T2" fmla="*/ 19 w 37"/>
                  <a:gd name="T3" fmla="*/ 0 h 12"/>
                  <a:gd name="T4" fmla="*/ 0 w 37"/>
                  <a:gd name="T5" fmla="*/ 6 h 12"/>
                  <a:gd name="T6" fmla="*/ 19 w 37"/>
                  <a:gd name="T7" fmla="*/ 12 h 12"/>
                  <a:gd name="T8" fmla="*/ 37 w 37"/>
                  <a:gd name="T9" fmla="*/ 6 h 12"/>
                </a:gdLst>
                <a:ahLst/>
                <a:cxnLst>
                  <a:cxn ang="0">
                    <a:pos x="T0" y="T1"/>
                  </a:cxn>
                  <a:cxn ang="0">
                    <a:pos x="T2" y="T3"/>
                  </a:cxn>
                  <a:cxn ang="0">
                    <a:pos x="T4" y="T5"/>
                  </a:cxn>
                  <a:cxn ang="0">
                    <a:pos x="T6" y="T7"/>
                  </a:cxn>
                  <a:cxn ang="0">
                    <a:pos x="T8" y="T9"/>
                  </a:cxn>
                </a:cxnLst>
                <a:rect l="0" t="0" r="r" b="b"/>
                <a:pathLst>
                  <a:path w="37" h="12">
                    <a:moveTo>
                      <a:pt x="37" y="6"/>
                    </a:moveTo>
                    <a:cubicBezTo>
                      <a:pt x="37" y="2"/>
                      <a:pt x="29" y="0"/>
                      <a:pt x="19" y="0"/>
                    </a:cubicBezTo>
                    <a:cubicBezTo>
                      <a:pt x="9" y="0"/>
                      <a:pt x="0" y="3"/>
                      <a:pt x="0" y="6"/>
                    </a:cubicBezTo>
                    <a:cubicBezTo>
                      <a:pt x="0" y="9"/>
                      <a:pt x="9" y="12"/>
                      <a:pt x="19" y="12"/>
                    </a:cubicBezTo>
                    <a:cubicBezTo>
                      <a:pt x="29" y="12"/>
                      <a:pt x="37" y="9"/>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93" name="Freeform 473"/>
              <p:cNvSpPr>
                <a:spLocks/>
              </p:cNvSpPr>
              <p:nvPr/>
            </p:nvSpPr>
            <p:spPr bwMode="auto">
              <a:xfrm flipH="1">
                <a:off x="3919" y="4136"/>
                <a:ext cx="44"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94" name="Freeform 474"/>
              <p:cNvSpPr>
                <a:spLocks/>
              </p:cNvSpPr>
              <p:nvPr/>
            </p:nvSpPr>
            <p:spPr bwMode="auto">
              <a:xfrm flipH="1">
                <a:off x="4002" y="4113"/>
                <a:ext cx="44"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95" name="Freeform 475"/>
              <p:cNvSpPr>
                <a:spLocks/>
              </p:cNvSpPr>
              <p:nvPr/>
            </p:nvSpPr>
            <p:spPr bwMode="auto">
              <a:xfrm flipH="1">
                <a:off x="4270" y="4105"/>
                <a:ext cx="42" cy="15"/>
              </a:xfrm>
              <a:custGeom>
                <a:avLst/>
                <a:gdLst>
                  <a:gd name="T0" fmla="*/ 37 w 37"/>
                  <a:gd name="T1" fmla="*/ 6 h 13"/>
                  <a:gd name="T2" fmla="*/ 19 w 37"/>
                  <a:gd name="T3" fmla="*/ 0 h 13"/>
                  <a:gd name="T4" fmla="*/ 0 w 37"/>
                  <a:gd name="T5" fmla="*/ 7 h 13"/>
                  <a:gd name="T6" fmla="*/ 19 w 37"/>
                  <a:gd name="T7" fmla="*/ 13 h 13"/>
                  <a:gd name="T8" fmla="*/ 37 w 37"/>
                  <a:gd name="T9" fmla="*/ 6 h 13"/>
                </a:gdLst>
                <a:ahLst/>
                <a:cxnLst>
                  <a:cxn ang="0">
                    <a:pos x="T0" y="T1"/>
                  </a:cxn>
                  <a:cxn ang="0">
                    <a:pos x="T2" y="T3"/>
                  </a:cxn>
                  <a:cxn ang="0">
                    <a:pos x="T4" y="T5"/>
                  </a:cxn>
                  <a:cxn ang="0">
                    <a:pos x="T6" y="T7"/>
                  </a:cxn>
                  <a:cxn ang="0">
                    <a:pos x="T8" y="T9"/>
                  </a:cxn>
                </a:cxnLst>
                <a:rect l="0" t="0" r="r" b="b"/>
                <a:pathLst>
                  <a:path w="37" h="13">
                    <a:moveTo>
                      <a:pt x="37" y="6"/>
                    </a:moveTo>
                    <a:cubicBezTo>
                      <a:pt x="37" y="3"/>
                      <a:pt x="29" y="0"/>
                      <a:pt x="19" y="0"/>
                    </a:cubicBezTo>
                    <a:cubicBezTo>
                      <a:pt x="9" y="0"/>
                      <a:pt x="0" y="3"/>
                      <a:pt x="0" y="7"/>
                    </a:cubicBezTo>
                    <a:cubicBezTo>
                      <a:pt x="0" y="10"/>
                      <a:pt x="9" y="13"/>
                      <a:pt x="19" y="13"/>
                    </a:cubicBezTo>
                    <a:cubicBezTo>
                      <a:pt x="29" y="13"/>
                      <a:pt x="37" y="10"/>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96" name="Freeform 476"/>
              <p:cNvSpPr>
                <a:spLocks/>
              </p:cNvSpPr>
              <p:nvPr/>
            </p:nvSpPr>
            <p:spPr bwMode="auto">
              <a:xfrm flipH="1">
                <a:off x="3947" y="4055"/>
                <a:ext cx="45"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97" name="Freeform 477"/>
              <p:cNvSpPr>
                <a:spLocks/>
              </p:cNvSpPr>
              <p:nvPr/>
            </p:nvSpPr>
            <p:spPr bwMode="auto">
              <a:xfrm flipH="1">
                <a:off x="3974" y="4008"/>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3"/>
                      <a:pt x="29" y="0"/>
                      <a:pt x="19" y="0"/>
                    </a:cubicBezTo>
                    <a:cubicBezTo>
                      <a:pt x="8" y="1"/>
                      <a:pt x="0" y="4"/>
                      <a:pt x="0" y="7"/>
                    </a:cubicBezTo>
                    <a:cubicBezTo>
                      <a:pt x="0" y="11"/>
                      <a:pt x="8" y="13"/>
                      <a:pt x="19" y="13"/>
                    </a:cubicBezTo>
                    <a:cubicBezTo>
                      <a:pt x="29" y="13"/>
                      <a:pt x="38" y="10"/>
                      <a:pt x="38"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98" name="Freeform 478"/>
              <p:cNvSpPr>
                <a:spLocks/>
              </p:cNvSpPr>
              <p:nvPr/>
            </p:nvSpPr>
            <p:spPr bwMode="auto">
              <a:xfrm flipH="1">
                <a:off x="4270" y="4016"/>
                <a:ext cx="42" cy="15"/>
              </a:xfrm>
              <a:custGeom>
                <a:avLst/>
                <a:gdLst>
                  <a:gd name="T0" fmla="*/ 37 w 37"/>
                  <a:gd name="T1" fmla="*/ 7 h 13"/>
                  <a:gd name="T2" fmla="*/ 19 w 37"/>
                  <a:gd name="T3" fmla="*/ 1 h 13"/>
                  <a:gd name="T4" fmla="*/ 0 w 37"/>
                  <a:gd name="T5" fmla="*/ 7 h 13"/>
                  <a:gd name="T6" fmla="*/ 19 w 37"/>
                  <a:gd name="T7" fmla="*/ 13 h 13"/>
                  <a:gd name="T8" fmla="*/ 37 w 37"/>
                  <a:gd name="T9" fmla="*/ 7 h 13"/>
                </a:gdLst>
                <a:ahLst/>
                <a:cxnLst>
                  <a:cxn ang="0">
                    <a:pos x="T0" y="T1"/>
                  </a:cxn>
                  <a:cxn ang="0">
                    <a:pos x="T2" y="T3"/>
                  </a:cxn>
                  <a:cxn ang="0">
                    <a:pos x="T4" y="T5"/>
                  </a:cxn>
                  <a:cxn ang="0">
                    <a:pos x="T6" y="T7"/>
                  </a:cxn>
                  <a:cxn ang="0">
                    <a:pos x="T8" y="T9"/>
                  </a:cxn>
                </a:cxnLst>
                <a:rect l="0" t="0" r="r" b="b"/>
                <a:pathLst>
                  <a:path w="37" h="13">
                    <a:moveTo>
                      <a:pt x="37" y="7"/>
                    </a:moveTo>
                    <a:cubicBezTo>
                      <a:pt x="37" y="3"/>
                      <a:pt x="29" y="0"/>
                      <a:pt x="19" y="1"/>
                    </a:cubicBezTo>
                    <a:cubicBezTo>
                      <a:pt x="9" y="1"/>
                      <a:pt x="0" y="4"/>
                      <a:pt x="0" y="7"/>
                    </a:cubicBezTo>
                    <a:cubicBezTo>
                      <a:pt x="0" y="11"/>
                      <a:pt x="9" y="13"/>
                      <a:pt x="19" y="13"/>
                    </a:cubicBezTo>
                    <a:cubicBezTo>
                      <a:pt x="29" y="13"/>
                      <a:pt x="37" y="10"/>
                      <a:pt x="3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99" name="Freeform 479"/>
              <p:cNvSpPr>
                <a:spLocks/>
              </p:cNvSpPr>
              <p:nvPr/>
            </p:nvSpPr>
            <p:spPr bwMode="auto">
              <a:xfrm flipH="1">
                <a:off x="2354" y="4028"/>
                <a:ext cx="53" cy="16"/>
              </a:xfrm>
              <a:custGeom>
                <a:avLst/>
                <a:gdLst>
                  <a:gd name="T0" fmla="*/ 46 w 46"/>
                  <a:gd name="T1" fmla="*/ 7 h 14"/>
                  <a:gd name="T2" fmla="*/ 23 w 46"/>
                  <a:gd name="T3" fmla="*/ 0 h 14"/>
                  <a:gd name="T4" fmla="*/ 0 w 46"/>
                  <a:gd name="T5" fmla="*/ 8 h 14"/>
                  <a:gd name="T6" fmla="*/ 23 w 46"/>
                  <a:gd name="T7" fmla="*/ 14 h 14"/>
                  <a:gd name="T8" fmla="*/ 46 w 46"/>
                  <a:gd name="T9" fmla="*/ 7 h 14"/>
                </a:gdLst>
                <a:ahLst/>
                <a:cxnLst>
                  <a:cxn ang="0">
                    <a:pos x="T0" y="T1"/>
                  </a:cxn>
                  <a:cxn ang="0">
                    <a:pos x="T2" y="T3"/>
                  </a:cxn>
                  <a:cxn ang="0">
                    <a:pos x="T4" y="T5"/>
                  </a:cxn>
                  <a:cxn ang="0">
                    <a:pos x="T6" y="T7"/>
                  </a:cxn>
                  <a:cxn ang="0">
                    <a:pos x="T8" y="T9"/>
                  </a:cxn>
                </a:cxnLst>
                <a:rect l="0" t="0" r="r" b="b"/>
                <a:pathLst>
                  <a:path w="46" h="14">
                    <a:moveTo>
                      <a:pt x="46" y="7"/>
                    </a:moveTo>
                    <a:cubicBezTo>
                      <a:pt x="46" y="3"/>
                      <a:pt x="36" y="0"/>
                      <a:pt x="23" y="0"/>
                    </a:cubicBezTo>
                    <a:cubicBezTo>
                      <a:pt x="11" y="0"/>
                      <a:pt x="0" y="4"/>
                      <a:pt x="0" y="8"/>
                    </a:cubicBezTo>
                    <a:cubicBezTo>
                      <a:pt x="0" y="11"/>
                      <a:pt x="11" y="14"/>
                      <a:pt x="23" y="14"/>
                    </a:cubicBezTo>
                    <a:cubicBezTo>
                      <a:pt x="36" y="14"/>
                      <a:pt x="46" y="11"/>
                      <a:pt x="4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00" name="Freeform 480"/>
              <p:cNvSpPr>
                <a:spLocks/>
              </p:cNvSpPr>
              <p:nvPr/>
            </p:nvSpPr>
            <p:spPr bwMode="auto">
              <a:xfrm flipH="1">
                <a:off x="3020" y="4083"/>
                <a:ext cx="50" cy="15"/>
              </a:xfrm>
              <a:custGeom>
                <a:avLst/>
                <a:gdLst>
                  <a:gd name="T0" fmla="*/ 43 w 43"/>
                  <a:gd name="T1" fmla="*/ 6 h 13"/>
                  <a:gd name="T2" fmla="*/ 21 w 43"/>
                  <a:gd name="T3" fmla="*/ 0 h 13"/>
                  <a:gd name="T4" fmla="*/ 0 w 43"/>
                  <a:gd name="T5" fmla="*/ 7 h 13"/>
                  <a:gd name="T6" fmla="*/ 21 w 43"/>
                  <a:gd name="T7" fmla="*/ 13 h 13"/>
                  <a:gd name="T8" fmla="*/ 43 w 43"/>
                  <a:gd name="T9" fmla="*/ 6 h 13"/>
                </a:gdLst>
                <a:ahLst/>
                <a:cxnLst>
                  <a:cxn ang="0">
                    <a:pos x="T0" y="T1"/>
                  </a:cxn>
                  <a:cxn ang="0">
                    <a:pos x="T2" y="T3"/>
                  </a:cxn>
                  <a:cxn ang="0">
                    <a:pos x="T4" y="T5"/>
                  </a:cxn>
                  <a:cxn ang="0">
                    <a:pos x="T6" y="T7"/>
                  </a:cxn>
                  <a:cxn ang="0">
                    <a:pos x="T8" y="T9"/>
                  </a:cxn>
                </a:cxnLst>
                <a:rect l="0" t="0" r="r" b="b"/>
                <a:pathLst>
                  <a:path w="43" h="13">
                    <a:moveTo>
                      <a:pt x="43" y="6"/>
                    </a:moveTo>
                    <a:cubicBezTo>
                      <a:pt x="43" y="2"/>
                      <a:pt x="33" y="0"/>
                      <a:pt x="21" y="0"/>
                    </a:cubicBezTo>
                    <a:cubicBezTo>
                      <a:pt x="10" y="0"/>
                      <a:pt x="0" y="3"/>
                      <a:pt x="0" y="7"/>
                    </a:cubicBezTo>
                    <a:cubicBezTo>
                      <a:pt x="0" y="10"/>
                      <a:pt x="10" y="13"/>
                      <a:pt x="21" y="13"/>
                    </a:cubicBezTo>
                    <a:cubicBezTo>
                      <a:pt x="33" y="13"/>
                      <a:pt x="43" y="10"/>
                      <a:pt x="43"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01" name="Freeform 481"/>
              <p:cNvSpPr>
                <a:spLocks/>
              </p:cNvSpPr>
              <p:nvPr/>
            </p:nvSpPr>
            <p:spPr bwMode="auto">
              <a:xfrm flipH="1">
                <a:off x="2419" y="4095"/>
                <a:ext cx="52" cy="16"/>
              </a:xfrm>
              <a:custGeom>
                <a:avLst/>
                <a:gdLst>
                  <a:gd name="T0" fmla="*/ 45 w 45"/>
                  <a:gd name="T1" fmla="*/ 7 h 14"/>
                  <a:gd name="T2" fmla="*/ 22 w 45"/>
                  <a:gd name="T3" fmla="*/ 0 h 14"/>
                  <a:gd name="T4" fmla="*/ 0 w 45"/>
                  <a:gd name="T5" fmla="*/ 7 h 14"/>
                  <a:gd name="T6" fmla="*/ 22 w 45"/>
                  <a:gd name="T7" fmla="*/ 14 h 14"/>
                  <a:gd name="T8" fmla="*/ 45 w 45"/>
                  <a:gd name="T9" fmla="*/ 7 h 14"/>
                </a:gdLst>
                <a:ahLst/>
                <a:cxnLst>
                  <a:cxn ang="0">
                    <a:pos x="T0" y="T1"/>
                  </a:cxn>
                  <a:cxn ang="0">
                    <a:pos x="T2" y="T3"/>
                  </a:cxn>
                  <a:cxn ang="0">
                    <a:pos x="T4" y="T5"/>
                  </a:cxn>
                  <a:cxn ang="0">
                    <a:pos x="T6" y="T7"/>
                  </a:cxn>
                  <a:cxn ang="0">
                    <a:pos x="T8" y="T9"/>
                  </a:cxn>
                </a:cxnLst>
                <a:rect l="0" t="0" r="r" b="b"/>
                <a:pathLst>
                  <a:path w="45" h="14">
                    <a:moveTo>
                      <a:pt x="45" y="7"/>
                    </a:moveTo>
                    <a:cubicBezTo>
                      <a:pt x="45" y="3"/>
                      <a:pt x="35" y="0"/>
                      <a:pt x="22" y="0"/>
                    </a:cubicBezTo>
                    <a:cubicBezTo>
                      <a:pt x="10" y="0"/>
                      <a:pt x="0" y="3"/>
                      <a:pt x="0" y="7"/>
                    </a:cubicBezTo>
                    <a:cubicBezTo>
                      <a:pt x="0" y="11"/>
                      <a:pt x="10" y="14"/>
                      <a:pt x="22" y="14"/>
                    </a:cubicBezTo>
                    <a:cubicBezTo>
                      <a:pt x="35" y="14"/>
                      <a:pt x="45" y="10"/>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02" name="Oval 482"/>
              <p:cNvSpPr>
                <a:spLocks noChangeArrowheads="1"/>
              </p:cNvSpPr>
              <p:nvPr/>
            </p:nvSpPr>
            <p:spPr bwMode="auto">
              <a:xfrm flipH="1">
                <a:off x="2154" y="4125"/>
                <a:ext cx="54" cy="16"/>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03" name="Freeform 483"/>
              <p:cNvSpPr>
                <a:spLocks/>
              </p:cNvSpPr>
              <p:nvPr/>
            </p:nvSpPr>
            <p:spPr bwMode="auto">
              <a:xfrm flipH="1">
                <a:off x="3172" y="4217"/>
                <a:ext cx="47" cy="15"/>
              </a:xfrm>
              <a:custGeom>
                <a:avLst/>
                <a:gdLst>
                  <a:gd name="T0" fmla="*/ 41 w 41"/>
                  <a:gd name="T1" fmla="*/ 6 h 13"/>
                  <a:gd name="T2" fmla="*/ 21 w 41"/>
                  <a:gd name="T3" fmla="*/ 0 h 13"/>
                  <a:gd name="T4" fmla="*/ 0 w 41"/>
                  <a:gd name="T5" fmla="*/ 7 h 13"/>
                  <a:gd name="T6" fmla="*/ 21 w 41"/>
                  <a:gd name="T7" fmla="*/ 13 h 13"/>
                  <a:gd name="T8" fmla="*/ 41 w 41"/>
                  <a:gd name="T9" fmla="*/ 6 h 13"/>
                </a:gdLst>
                <a:ahLst/>
                <a:cxnLst>
                  <a:cxn ang="0">
                    <a:pos x="T0" y="T1"/>
                  </a:cxn>
                  <a:cxn ang="0">
                    <a:pos x="T2" y="T3"/>
                  </a:cxn>
                  <a:cxn ang="0">
                    <a:pos x="T4" y="T5"/>
                  </a:cxn>
                  <a:cxn ang="0">
                    <a:pos x="T6" y="T7"/>
                  </a:cxn>
                  <a:cxn ang="0">
                    <a:pos x="T8" y="T9"/>
                  </a:cxn>
                </a:cxnLst>
                <a:rect l="0" t="0" r="r" b="b"/>
                <a:pathLst>
                  <a:path w="41" h="13">
                    <a:moveTo>
                      <a:pt x="41" y="6"/>
                    </a:moveTo>
                    <a:cubicBezTo>
                      <a:pt x="41" y="3"/>
                      <a:pt x="32" y="0"/>
                      <a:pt x="21" y="0"/>
                    </a:cubicBezTo>
                    <a:cubicBezTo>
                      <a:pt x="9" y="0"/>
                      <a:pt x="0" y="3"/>
                      <a:pt x="0" y="7"/>
                    </a:cubicBezTo>
                    <a:cubicBezTo>
                      <a:pt x="0" y="10"/>
                      <a:pt x="9" y="13"/>
                      <a:pt x="21" y="13"/>
                    </a:cubicBezTo>
                    <a:cubicBezTo>
                      <a:pt x="32" y="13"/>
                      <a:pt x="41" y="10"/>
                      <a:pt x="4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04" name="Freeform 484"/>
              <p:cNvSpPr>
                <a:spLocks/>
              </p:cNvSpPr>
              <p:nvPr/>
            </p:nvSpPr>
            <p:spPr bwMode="auto">
              <a:xfrm flipH="1">
                <a:off x="1881" y="4095"/>
                <a:ext cx="55" cy="17"/>
              </a:xfrm>
              <a:custGeom>
                <a:avLst/>
                <a:gdLst>
                  <a:gd name="T0" fmla="*/ 48 w 48"/>
                  <a:gd name="T1" fmla="*/ 7 h 15"/>
                  <a:gd name="T2" fmla="*/ 24 w 48"/>
                  <a:gd name="T3" fmla="*/ 0 h 15"/>
                  <a:gd name="T4" fmla="*/ 0 w 48"/>
                  <a:gd name="T5" fmla="*/ 8 h 15"/>
                  <a:gd name="T6" fmla="*/ 24 w 48"/>
                  <a:gd name="T7" fmla="*/ 14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1"/>
                      <a:pt x="11" y="15"/>
                      <a:pt x="24" y="14"/>
                    </a:cubicBezTo>
                    <a:cubicBezTo>
                      <a:pt x="37" y="14"/>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05" name="Freeform 485"/>
              <p:cNvSpPr>
                <a:spLocks/>
              </p:cNvSpPr>
              <p:nvPr/>
            </p:nvSpPr>
            <p:spPr bwMode="auto">
              <a:xfrm flipH="1">
                <a:off x="1419" y="4085"/>
                <a:ext cx="57" cy="18"/>
              </a:xfrm>
              <a:custGeom>
                <a:avLst/>
                <a:gdLst>
                  <a:gd name="T0" fmla="*/ 50 w 50"/>
                  <a:gd name="T1" fmla="*/ 7 h 15"/>
                  <a:gd name="T2" fmla="*/ 25 w 50"/>
                  <a:gd name="T3" fmla="*/ 0 h 15"/>
                  <a:gd name="T4" fmla="*/ 0 w 50"/>
                  <a:gd name="T5" fmla="*/ 8 h 15"/>
                  <a:gd name="T6" fmla="*/ 25 w 50"/>
                  <a:gd name="T7" fmla="*/ 15 h 15"/>
                  <a:gd name="T8" fmla="*/ 50 w 50"/>
                  <a:gd name="T9" fmla="*/ 7 h 15"/>
                </a:gdLst>
                <a:ahLst/>
                <a:cxnLst>
                  <a:cxn ang="0">
                    <a:pos x="T0" y="T1"/>
                  </a:cxn>
                  <a:cxn ang="0">
                    <a:pos x="T2" y="T3"/>
                  </a:cxn>
                  <a:cxn ang="0">
                    <a:pos x="T4" y="T5"/>
                  </a:cxn>
                  <a:cxn ang="0">
                    <a:pos x="T6" y="T7"/>
                  </a:cxn>
                  <a:cxn ang="0">
                    <a:pos x="T8" y="T9"/>
                  </a:cxn>
                </a:cxnLst>
                <a:rect l="0" t="0" r="r" b="b"/>
                <a:pathLst>
                  <a:path w="50" h="15">
                    <a:moveTo>
                      <a:pt x="50" y="7"/>
                    </a:moveTo>
                    <a:cubicBezTo>
                      <a:pt x="50" y="3"/>
                      <a:pt x="39" y="0"/>
                      <a:pt x="25" y="0"/>
                    </a:cubicBezTo>
                    <a:cubicBezTo>
                      <a:pt x="11" y="1"/>
                      <a:pt x="0" y="4"/>
                      <a:pt x="0" y="8"/>
                    </a:cubicBezTo>
                    <a:cubicBezTo>
                      <a:pt x="0" y="12"/>
                      <a:pt x="11" y="15"/>
                      <a:pt x="25" y="15"/>
                    </a:cubicBezTo>
                    <a:cubicBezTo>
                      <a:pt x="39" y="15"/>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06" name="Freeform 486"/>
              <p:cNvSpPr>
                <a:spLocks/>
              </p:cNvSpPr>
              <p:nvPr/>
            </p:nvSpPr>
            <p:spPr bwMode="auto">
              <a:xfrm flipH="1">
                <a:off x="1047" y="4007"/>
                <a:ext cx="61" cy="18"/>
              </a:xfrm>
              <a:custGeom>
                <a:avLst/>
                <a:gdLst>
                  <a:gd name="T0" fmla="*/ 52 w 52"/>
                  <a:gd name="T1" fmla="*/ 7 h 16"/>
                  <a:gd name="T2" fmla="*/ 26 w 52"/>
                  <a:gd name="T3" fmla="*/ 0 h 16"/>
                  <a:gd name="T4" fmla="*/ 0 w 52"/>
                  <a:gd name="T5" fmla="*/ 8 h 16"/>
                  <a:gd name="T6" fmla="*/ 26 w 52"/>
                  <a:gd name="T7" fmla="*/ 15 h 16"/>
                  <a:gd name="T8" fmla="*/ 52 w 52"/>
                  <a:gd name="T9" fmla="*/ 7 h 16"/>
                </a:gdLst>
                <a:ahLst/>
                <a:cxnLst>
                  <a:cxn ang="0">
                    <a:pos x="T0" y="T1"/>
                  </a:cxn>
                  <a:cxn ang="0">
                    <a:pos x="T2" y="T3"/>
                  </a:cxn>
                  <a:cxn ang="0">
                    <a:pos x="T4" y="T5"/>
                  </a:cxn>
                  <a:cxn ang="0">
                    <a:pos x="T6" y="T7"/>
                  </a:cxn>
                  <a:cxn ang="0">
                    <a:pos x="T8" y="T9"/>
                  </a:cxn>
                </a:cxnLst>
                <a:rect l="0" t="0" r="r" b="b"/>
                <a:pathLst>
                  <a:path w="52" h="16">
                    <a:moveTo>
                      <a:pt x="52" y="7"/>
                    </a:moveTo>
                    <a:cubicBezTo>
                      <a:pt x="52" y="3"/>
                      <a:pt x="40" y="0"/>
                      <a:pt x="26" y="0"/>
                    </a:cubicBezTo>
                    <a:cubicBezTo>
                      <a:pt x="11" y="1"/>
                      <a:pt x="0" y="4"/>
                      <a:pt x="0" y="8"/>
                    </a:cubicBezTo>
                    <a:cubicBezTo>
                      <a:pt x="0" y="12"/>
                      <a:pt x="11" y="16"/>
                      <a:pt x="26" y="15"/>
                    </a:cubicBezTo>
                    <a:cubicBezTo>
                      <a:pt x="40" y="15"/>
                      <a:pt x="52" y="12"/>
                      <a:pt x="5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07" name="Freeform 487"/>
              <p:cNvSpPr>
                <a:spLocks/>
              </p:cNvSpPr>
              <p:nvPr/>
            </p:nvSpPr>
            <p:spPr bwMode="auto">
              <a:xfrm flipH="1">
                <a:off x="778" y="3917"/>
                <a:ext cx="62" cy="19"/>
              </a:xfrm>
              <a:custGeom>
                <a:avLst/>
                <a:gdLst>
                  <a:gd name="T0" fmla="*/ 54 w 54"/>
                  <a:gd name="T1" fmla="*/ 7 h 16"/>
                  <a:gd name="T2" fmla="*/ 27 w 54"/>
                  <a:gd name="T3" fmla="*/ 0 h 16"/>
                  <a:gd name="T4" fmla="*/ 0 w 54"/>
                  <a:gd name="T5" fmla="*/ 8 h 16"/>
                  <a:gd name="T6" fmla="*/ 27 w 54"/>
                  <a:gd name="T7" fmla="*/ 15 h 16"/>
                  <a:gd name="T8" fmla="*/ 54 w 54"/>
                  <a:gd name="T9" fmla="*/ 7 h 16"/>
                </a:gdLst>
                <a:ahLst/>
                <a:cxnLst>
                  <a:cxn ang="0">
                    <a:pos x="T0" y="T1"/>
                  </a:cxn>
                  <a:cxn ang="0">
                    <a:pos x="T2" y="T3"/>
                  </a:cxn>
                  <a:cxn ang="0">
                    <a:pos x="T4" y="T5"/>
                  </a:cxn>
                  <a:cxn ang="0">
                    <a:pos x="T6" y="T7"/>
                  </a:cxn>
                  <a:cxn ang="0">
                    <a:pos x="T8" y="T9"/>
                  </a:cxn>
                </a:cxnLst>
                <a:rect l="0" t="0" r="r" b="b"/>
                <a:pathLst>
                  <a:path w="54" h="16">
                    <a:moveTo>
                      <a:pt x="54" y="7"/>
                    </a:moveTo>
                    <a:cubicBezTo>
                      <a:pt x="54" y="3"/>
                      <a:pt x="42" y="0"/>
                      <a:pt x="27" y="0"/>
                    </a:cubicBezTo>
                    <a:cubicBezTo>
                      <a:pt x="12" y="1"/>
                      <a:pt x="0" y="4"/>
                      <a:pt x="0" y="8"/>
                    </a:cubicBezTo>
                    <a:cubicBezTo>
                      <a:pt x="0" y="13"/>
                      <a:pt x="12" y="16"/>
                      <a:pt x="27" y="15"/>
                    </a:cubicBezTo>
                    <a:cubicBezTo>
                      <a:pt x="42" y="15"/>
                      <a:pt x="54" y="12"/>
                      <a:pt x="5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08" name="Freeform 488"/>
              <p:cNvSpPr>
                <a:spLocks/>
              </p:cNvSpPr>
              <p:nvPr/>
            </p:nvSpPr>
            <p:spPr bwMode="auto">
              <a:xfrm flipH="1">
                <a:off x="3753" y="3761"/>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2"/>
                      <a:pt x="30" y="0"/>
                      <a:pt x="19" y="0"/>
                    </a:cubicBezTo>
                    <a:cubicBezTo>
                      <a:pt x="8" y="1"/>
                      <a:pt x="0" y="4"/>
                      <a:pt x="0" y="7"/>
                    </a:cubicBezTo>
                    <a:cubicBezTo>
                      <a:pt x="0" y="11"/>
                      <a:pt x="8" y="13"/>
                      <a:pt x="19" y="13"/>
                    </a:cubicBezTo>
                    <a:cubicBezTo>
                      <a:pt x="30" y="13"/>
                      <a:pt x="38" y="10"/>
                      <a:pt x="38"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09" name="Freeform 489"/>
              <p:cNvSpPr>
                <a:spLocks/>
              </p:cNvSpPr>
              <p:nvPr/>
            </p:nvSpPr>
            <p:spPr bwMode="auto">
              <a:xfrm flipH="1">
                <a:off x="3554" y="3718"/>
                <a:ext cx="46" cy="16"/>
              </a:xfrm>
              <a:custGeom>
                <a:avLst/>
                <a:gdLst>
                  <a:gd name="T0" fmla="*/ 40 w 40"/>
                  <a:gd name="T1" fmla="*/ 6 h 14"/>
                  <a:gd name="T2" fmla="*/ 20 w 40"/>
                  <a:gd name="T3" fmla="*/ 1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1"/>
                    </a:cubicBezTo>
                    <a:cubicBezTo>
                      <a:pt x="9" y="1"/>
                      <a:pt x="0" y="4"/>
                      <a:pt x="0" y="8"/>
                    </a:cubicBezTo>
                    <a:cubicBezTo>
                      <a:pt x="0" y="11"/>
                      <a:pt x="9" y="14"/>
                      <a:pt x="20" y="14"/>
                    </a:cubicBezTo>
                    <a:cubicBezTo>
                      <a:pt x="31" y="13"/>
                      <a:pt x="40" y="10"/>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10" name="Freeform 490"/>
              <p:cNvSpPr>
                <a:spLocks/>
              </p:cNvSpPr>
              <p:nvPr/>
            </p:nvSpPr>
            <p:spPr bwMode="auto">
              <a:xfrm flipH="1">
                <a:off x="1455" y="3654"/>
                <a:ext cx="57" cy="19"/>
              </a:xfrm>
              <a:custGeom>
                <a:avLst/>
                <a:gdLst>
                  <a:gd name="T0" fmla="*/ 50 w 50"/>
                  <a:gd name="T1" fmla="*/ 7 h 16"/>
                  <a:gd name="T2" fmla="*/ 25 w 50"/>
                  <a:gd name="T3" fmla="*/ 1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1"/>
                    </a:cubicBezTo>
                    <a:cubicBezTo>
                      <a:pt x="11" y="1"/>
                      <a:pt x="0" y="5"/>
                      <a:pt x="0" y="9"/>
                    </a:cubicBezTo>
                    <a:cubicBezTo>
                      <a:pt x="0" y="13"/>
                      <a:pt x="11" y="16"/>
                      <a:pt x="25" y="15"/>
                    </a:cubicBezTo>
                    <a:cubicBezTo>
                      <a:pt x="39" y="15"/>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11" name="Freeform 491"/>
              <p:cNvSpPr>
                <a:spLocks/>
              </p:cNvSpPr>
              <p:nvPr/>
            </p:nvSpPr>
            <p:spPr bwMode="auto">
              <a:xfrm flipH="1">
                <a:off x="340" y="3678"/>
                <a:ext cx="66" cy="19"/>
              </a:xfrm>
              <a:custGeom>
                <a:avLst/>
                <a:gdLst>
                  <a:gd name="T0" fmla="*/ 56 w 56"/>
                  <a:gd name="T1" fmla="*/ 7 h 16"/>
                  <a:gd name="T2" fmla="*/ 28 w 56"/>
                  <a:gd name="T3" fmla="*/ 0 h 16"/>
                  <a:gd name="T4" fmla="*/ 0 w 56"/>
                  <a:gd name="T5" fmla="*/ 9 h 16"/>
                  <a:gd name="T6" fmla="*/ 28 w 56"/>
                  <a:gd name="T7" fmla="*/ 16 h 16"/>
                  <a:gd name="T8" fmla="*/ 56 w 56"/>
                  <a:gd name="T9" fmla="*/ 7 h 16"/>
                </a:gdLst>
                <a:ahLst/>
                <a:cxnLst>
                  <a:cxn ang="0">
                    <a:pos x="T0" y="T1"/>
                  </a:cxn>
                  <a:cxn ang="0">
                    <a:pos x="T2" y="T3"/>
                  </a:cxn>
                  <a:cxn ang="0">
                    <a:pos x="T4" y="T5"/>
                  </a:cxn>
                  <a:cxn ang="0">
                    <a:pos x="T6" y="T7"/>
                  </a:cxn>
                  <a:cxn ang="0">
                    <a:pos x="T8" y="T9"/>
                  </a:cxn>
                </a:cxnLst>
                <a:rect l="0" t="0" r="r" b="b"/>
                <a:pathLst>
                  <a:path w="56" h="16">
                    <a:moveTo>
                      <a:pt x="56" y="7"/>
                    </a:moveTo>
                    <a:cubicBezTo>
                      <a:pt x="56" y="3"/>
                      <a:pt x="43" y="0"/>
                      <a:pt x="28" y="0"/>
                    </a:cubicBezTo>
                    <a:cubicBezTo>
                      <a:pt x="12" y="1"/>
                      <a:pt x="0" y="4"/>
                      <a:pt x="0" y="9"/>
                    </a:cubicBezTo>
                    <a:cubicBezTo>
                      <a:pt x="0" y="13"/>
                      <a:pt x="12" y="16"/>
                      <a:pt x="28" y="16"/>
                    </a:cubicBezTo>
                    <a:cubicBezTo>
                      <a:pt x="43" y="15"/>
                      <a:pt x="56" y="11"/>
                      <a:pt x="5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12" name="Freeform 492"/>
              <p:cNvSpPr>
                <a:spLocks/>
              </p:cNvSpPr>
              <p:nvPr/>
            </p:nvSpPr>
            <p:spPr bwMode="auto">
              <a:xfrm flipH="1">
                <a:off x="9" y="3790"/>
                <a:ext cx="68" cy="19"/>
              </a:xfrm>
              <a:custGeom>
                <a:avLst/>
                <a:gdLst>
                  <a:gd name="T0" fmla="*/ 59 w 59"/>
                  <a:gd name="T1" fmla="*/ 7 h 16"/>
                  <a:gd name="T2" fmla="*/ 29 w 59"/>
                  <a:gd name="T3" fmla="*/ 0 h 16"/>
                  <a:gd name="T4" fmla="*/ 0 w 59"/>
                  <a:gd name="T5" fmla="*/ 9 h 16"/>
                  <a:gd name="T6" fmla="*/ 29 w 59"/>
                  <a:gd name="T7" fmla="*/ 16 h 16"/>
                  <a:gd name="T8" fmla="*/ 59 w 59"/>
                  <a:gd name="T9" fmla="*/ 7 h 16"/>
                </a:gdLst>
                <a:ahLst/>
                <a:cxnLst>
                  <a:cxn ang="0">
                    <a:pos x="T0" y="T1"/>
                  </a:cxn>
                  <a:cxn ang="0">
                    <a:pos x="T2" y="T3"/>
                  </a:cxn>
                  <a:cxn ang="0">
                    <a:pos x="T4" y="T5"/>
                  </a:cxn>
                  <a:cxn ang="0">
                    <a:pos x="T6" y="T7"/>
                  </a:cxn>
                  <a:cxn ang="0">
                    <a:pos x="T8" y="T9"/>
                  </a:cxn>
                </a:cxnLst>
                <a:rect l="0" t="0" r="r" b="b"/>
                <a:pathLst>
                  <a:path w="59" h="16">
                    <a:moveTo>
                      <a:pt x="59" y="7"/>
                    </a:moveTo>
                    <a:cubicBezTo>
                      <a:pt x="59" y="3"/>
                      <a:pt x="46" y="0"/>
                      <a:pt x="29" y="0"/>
                    </a:cubicBezTo>
                    <a:cubicBezTo>
                      <a:pt x="13" y="1"/>
                      <a:pt x="0" y="5"/>
                      <a:pt x="0" y="9"/>
                    </a:cubicBezTo>
                    <a:cubicBezTo>
                      <a:pt x="0" y="13"/>
                      <a:pt x="13" y="16"/>
                      <a:pt x="29" y="16"/>
                    </a:cubicBezTo>
                    <a:cubicBezTo>
                      <a:pt x="46" y="16"/>
                      <a:pt x="59" y="12"/>
                      <a:pt x="59"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13" name="Freeform 493"/>
              <p:cNvSpPr>
                <a:spLocks/>
              </p:cNvSpPr>
              <p:nvPr/>
            </p:nvSpPr>
            <p:spPr bwMode="auto">
              <a:xfrm flipH="1">
                <a:off x="52" y="3850"/>
                <a:ext cx="67" cy="20"/>
              </a:xfrm>
              <a:custGeom>
                <a:avLst/>
                <a:gdLst>
                  <a:gd name="T0" fmla="*/ 58 w 58"/>
                  <a:gd name="T1" fmla="*/ 8 h 17"/>
                  <a:gd name="T2" fmla="*/ 29 w 58"/>
                  <a:gd name="T3" fmla="*/ 1 h 17"/>
                  <a:gd name="T4" fmla="*/ 0 w 58"/>
                  <a:gd name="T5" fmla="*/ 9 h 17"/>
                  <a:gd name="T6" fmla="*/ 29 w 58"/>
                  <a:gd name="T7" fmla="*/ 16 h 17"/>
                  <a:gd name="T8" fmla="*/ 58 w 58"/>
                  <a:gd name="T9" fmla="*/ 8 h 17"/>
                </a:gdLst>
                <a:ahLst/>
                <a:cxnLst>
                  <a:cxn ang="0">
                    <a:pos x="T0" y="T1"/>
                  </a:cxn>
                  <a:cxn ang="0">
                    <a:pos x="T2" y="T3"/>
                  </a:cxn>
                  <a:cxn ang="0">
                    <a:pos x="T4" y="T5"/>
                  </a:cxn>
                  <a:cxn ang="0">
                    <a:pos x="T6" y="T7"/>
                  </a:cxn>
                  <a:cxn ang="0">
                    <a:pos x="T8" y="T9"/>
                  </a:cxn>
                </a:cxnLst>
                <a:rect l="0" t="0" r="r" b="b"/>
                <a:pathLst>
                  <a:path w="58" h="17">
                    <a:moveTo>
                      <a:pt x="58" y="8"/>
                    </a:moveTo>
                    <a:cubicBezTo>
                      <a:pt x="58" y="3"/>
                      <a:pt x="45" y="0"/>
                      <a:pt x="29" y="1"/>
                    </a:cubicBezTo>
                    <a:cubicBezTo>
                      <a:pt x="13" y="1"/>
                      <a:pt x="0" y="5"/>
                      <a:pt x="0" y="9"/>
                    </a:cubicBezTo>
                    <a:cubicBezTo>
                      <a:pt x="0" y="13"/>
                      <a:pt x="13" y="17"/>
                      <a:pt x="29" y="16"/>
                    </a:cubicBezTo>
                    <a:cubicBezTo>
                      <a:pt x="45" y="16"/>
                      <a:pt x="58" y="12"/>
                      <a:pt x="58"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14" name="Freeform 494"/>
              <p:cNvSpPr>
                <a:spLocks/>
              </p:cNvSpPr>
              <p:nvPr/>
            </p:nvSpPr>
            <p:spPr bwMode="auto">
              <a:xfrm flipH="1">
                <a:off x="2354" y="3978"/>
                <a:ext cx="53" cy="17"/>
              </a:xfrm>
              <a:custGeom>
                <a:avLst/>
                <a:gdLst>
                  <a:gd name="T0" fmla="*/ 46 w 46"/>
                  <a:gd name="T1" fmla="*/ 7 h 15"/>
                  <a:gd name="T2" fmla="*/ 23 w 46"/>
                  <a:gd name="T3" fmla="*/ 0 h 15"/>
                  <a:gd name="T4" fmla="*/ 0 w 46"/>
                  <a:gd name="T5" fmla="*/ 8 h 15"/>
                  <a:gd name="T6" fmla="*/ 23 w 46"/>
                  <a:gd name="T7" fmla="*/ 14 h 15"/>
                  <a:gd name="T8" fmla="*/ 46 w 46"/>
                  <a:gd name="T9" fmla="*/ 7 h 15"/>
                </a:gdLst>
                <a:ahLst/>
                <a:cxnLst>
                  <a:cxn ang="0">
                    <a:pos x="T0" y="T1"/>
                  </a:cxn>
                  <a:cxn ang="0">
                    <a:pos x="T2" y="T3"/>
                  </a:cxn>
                  <a:cxn ang="0">
                    <a:pos x="T4" y="T5"/>
                  </a:cxn>
                  <a:cxn ang="0">
                    <a:pos x="T6" y="T7"/>
                  </a:cxn>
                  <a:cxn ang="0">
                    <a:pos x="T8" y="T9"/>
                  </a:cxn>
                </a:cxnLst>
                <a:rect l="0" t="0" r="r" b="b"/>
                <a:pathLst>
                  <a:path w="46" h="15">
                    <a:moveTo>
                      <a:pt x="46" y="7"/>
                    </a:moveTo>
                    <a:cubicBezTo>
                      <a:pt x="46" y="3"/>
                      <a:pt x="36" y="0"/>
                      <a:pt x="23" y="0"/>
                    </a:cubicBezTo>
                    <a:cubicBezTo>
                      <a:pt x="11" y="1"/>
                      <a:pt x="0" y="4"/>
                      <a:pt x="0" y="8"/>
                    </a:cubicBezTo>
                    <a:cubicBezTo>
                      <a:pt x="0" y="12"/>
                      <a:pt x="11" y="15"/>
                      <a:pt x="23" y="14"/>
                    </a:cubicBezTo>
                    <a:cubicBezTo>
                      <a:pt x="36" y="14"/>
                      <a:pt x="46" y="11"/>
                      <a:pt x="4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15" name="Freeform 495"/>
              <p:cNvSpPr>
                <a:spLocks/>
              </p:cNvSpPr>
              <p:nvPr/>
            </p:nvSpPr>
            <p:spPr bwMode="auto">
              <a:xfrm flipH="1">
                <a:off x="3142" y="3877"/>
                <a:ext cx="47" cy="16"/>
              </a:xfrm>
              <a:custGeom>
                <a:avLst/>
                <a:gdLst>
                  <a:gd name="T0" fmla="*/ 41 w 41"/>
                  <a:gd name="T1" fmla="*/ 6 h 14"/>
                  <a:gd name="T2" fmla="*/ 21 w 41"/>
                  <a:gd name="T3" fmla="*/ 0 h 14"/>
                  <a:gd name="T4" fmla="*/ 0 w 41"/>
                  <a:gd name="T5" fmla="*/ 7 h 14"/>
                  <a:gd name="T6" fmla="*/ 21 w 41"/>
                  <a:gd name="T7" fmla="*/ 13 h 14"/>
                  <a:gd name="T8" fmla="*/ 41 w 41"/>
                  <a:gd name="T9" fmla="*/ 6 h 14"/>
                </a:gdLst>
                <a:ahLst/>
                <a:cxnLst>
                  <a:cxn ang="0">
                    <a:pos x="T0" y="T1"/>
                  </a:cxn>
                  <a:cxn ang="0">
                    <a:pos x="T2" y="T3"/>
                  </a:cxn>
                  <a:cxn ang="0">
                    <a:pos x="T4" y="T5"/>
                  </a:cxn>
                  <a:cxn ang="0">
                    <a:pos x="T6" y="T7"/>
                  </a:cxn>
                  <a:cxn ang="0">
                    <a:pos x="T8" y="T9"/>
                  </a:cxn>
                </a:cxnLst>
                <a:rect l="0" t="0" r="r" b="b"/>
                <a:pathLst>
                  <a:path w="41" h="14">
                    <a:moveTo>
                      <a:pt x="41" y="6"/>
                    </a:moveTo>
                    <a:cubicBezTo>
                      <a:pt x="41" y="3"/>
                      <a:pt x="32" y="0"/>
                      <a:pt x="21" y="0"/>
                    </a:cubicBezTo>
                    <a:cubicBezTo>
                      <a:pt x="9" y="0"/>
                      <a:pt x="0" y="4"/>
                      <a:pt x="0" y="7"/>
                    </a:cubicBezTo>
                    <a:cubicBezTo>
                      <a:pt x="0" y="11"/>
                      <a:pt x="9" y="14"/>
                      <a:pt x="21" y="13"/>
                    </a:cubicBezTo>
                    <a:cubicBezTo>
                      <a:pt x="32" y="13"/>
                      <a:pt x="41" y="10"/>
                      <a:pt x="4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16" name="Freeform 496"/>
              <p:cNvSpPr>
                <a:spLocks/>
              </p:cNvSpPr>
              <p:nvPr/>
            </p:nvSpPr>
            <p:spPr bwMode="auto">
              <a:xfrm flipH="1">
                <a:off x="2710" y="3836"/>
                <a:ext cx="51" cy="17"/>
              </a:xfrm>
              <a:custGeom>
                <a:avLst/>
                <a:gdLst>
                  <a:gd name="T0" fmla="*/ 44 w 44"/>
                  <a:gd name="T1" fmla="*/ 7 h 14"/>
                  <a:gd name="T2" fmla="*/ 22 w 44"/>
                  <a:gd name="T3" fmla="*/ 0 h 14"/>
                  <a:gd name="T4" fmla="*/ 0 w 44"/>
                  <a:gd name="T5" fmla="*/ 8 h 14"/>
                  <a:gd name="T6" fmla="*/ 22 w 44"/>
                  <a:gd name="T7" fmla="*/ 14 h 14"/>
                  <a:gd name="T8" fmla="*/ 44 w 44"/>
                  <a:gd name="T9" fmla="*/ 7 h 14"/>
                </a:gdLst>
                <a:ahLst/>
                <a:cxnLst>
                  <a:cxn ang="0">
                    <a:pos x="T0" y="T1"/>
                  </a:cxn>
                  <a:cxn ang="0">
                    <a:pos x="T2" y="T3"/>
                  </a:cxn>
                  <a:cxn ang="0">
                    <a:pos x="T4" y="T5"/>
                  </a:cxn>
                  <a:cxn ang="0">
                    <a:pos x="T6" y="T7"/>
                  </a:cxn>
                  <a:cxn ang="0">
                    <a:pos x="T8" y="T9"/>
                  </a:cxn>
                </a:cxnLst>
                <a:rect l="0" t="0" r="r" b="b"/>
                <a:pathLst>
                  <a:path w="44" h="14">
                    <a:moveTo>
                      <a:pt x="44" y="7"/>
                    </a:moveTo>
                    <a:cubicBezTo>
                      <a:pt x="44" y="3"/>
                      <a:pt x="34" y="0"/>
                      <a:pt x="22" y="0"/>
                    </a:cubicBezTo>
                    <a:cubicBezTo>
                      <a:pt x="10" y="1"/>
                      <a:pt x="0" y="4"/>
                      <a:pt x="0" y="8"/>
                    </a:cubicBezTo>
                    <a:cubicBezTo>
                      <a:pt x="0" y="12"/>
                      <a:pt x="10" y="14"/>
                      <a:pt x="22" y="14"/>
                    </a:cubicBezTo>
                    <a:cubicBezTo>
                      <a:pt x="34" y="14"/>
                      <a:pt x="44" y="11"/>
                      <a:pt x="4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17" name="Freeform 497"/>
              <p:cNvSpPr>
                <a:spLocks/>
              </p:cNvSpPr>
              <p:nvPr/>
            </p:nvSpPr>
            <p:spPr bwMode="auto">
              <a:xfrm flipH="1">
                <a:off x="4854" y="3826"/>
                <a:ext cx="39"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6" y="0"/>
                      <a:pt x="17" y="0"/>
                    </a:cubicBezTo>
                    <a:cubicBezTo>
                      <a:pt x="8" y="1"/>
                      <a:pt x="0" y="4"/>
                      <a:pt x="0" y="7"/>
                    </a:cubicBezTo>
                    <a:cubicBezTo>
                      <a:pt x="0" y="10"/>
                      <a:pt x="8" y="13"/>
                      <a:pt x="17" y="12"/>
                    </a:cubicBezTo>
                    <a:cubicBezTo>
                      <a:pt x="26" y="12"/>
                      <a:pt x="34" y="9"/>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18" name="Freeform 498"/>
              <p:cNvSpPr>
                <a:spLocks/>
              </p:cNvSpPr>
              <p:nvPr/>
            </p:nvSpPr>
            <p:spPr bwMode="auto">
              <a:xfrm flipH="1">
                <a:off x="5282" y="3862"/>
                <a:ext cx="37" cy="14"/>
              </a:xfrm>
              <a:custGeom>
                <a:avLst/>
                <a:gdLst>
                  <a:gd name="T0" fmla="*/ 32 w 32"/>
                  <a:gd name="T1" fmla="*/ 5 h 12"/>
                  <a:gd name="T2" fmla="*/ 16 w 32"/>
                  <a:gd name="T3" fmla="*/ 0 h 12"/>
                  <a:gd name="T4" fmla="*/ 0 w 32"/>
                  <a:gd name="T5" fmla="*/ 6 h 12"/>
                  <a:gd name="T6" fmla="*/ 16 w 32"/>
                  <a:gd name="T7" fmla="*/ 12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4" y="0"/>
                      <a:pt x="16" y="0"/>
                    </a:cubicBezTo>
                    <a:cubicBezTo>
                      <a:pt x="7" y="0"/>
                      <a:pt x="0" y="3"/>
                      <a:pt x="0" y="6"/>
                    </a:cubicBezTo>
                    <a:cubicBezTo>
                      <a:pt x="0" y="10"/>
                      <a:pt x="7" y="12"/>
                      <a:pt x="16" y="12"/>
                    </a:cubicBezTo>
                    <a:cubicBezTo>
                      <a:pt x="24" y="11"/>
                      <a:pt x="32" y="9"/>
                      <a:pt x="32"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19" name="Freeform 499"/>
              <p:cNvSpPr>
                <a:spLocks/>
              </p:cNvSpPr>
              <p:nvPr/>
            </p:nvSpPr>
            <p:spPr bwMode="auto">
              <a:xfrm flipH="1">
                <a:off x="5600" y="3911"/>
                <a:ext cx="35" cy="14"/>
              </a:xfrm>
              <a:custGeom>
                <a:avLst/>
                <a:gdLst>
                  <a:gd name="T0" fmla="*/ 31 w 31"/>
                  <a:gd name="T1" fmla="*/ 6 h 12"/>
                  <a:gd name="T2" fmla="*/ 15 w 31"/>
                  <a:gd name="T3" fmla="*/ 0 h 12"/>
                  <a:gd name="T4" fmla="*/ 0 w 31"/>
                  <a:gd name="T5" fmla="*/ 6 h 12"/>
                  <a:gd name="T6" fmla="*/ 15 w 31"/>
                  <a:gd name="T7" fmla="*/ 12 h 12"/>
                  <a:gd name="T8" fmla="*/ 31 w 31"/>
                  <a:gd name="T9" fmla="*/ 6 h 12"/>
                </a:gdLst>
                <a:ahLst/>
                <a:cxnLst>
                  <a:cxn ang="0">
                    <a:pos x="T0" y="T1"/>
                  </a:cxn>
                  <a:cxn ang="0">
                    <a:pos x="T2" y="T3"/>
                  </a:cxn>
                  <a:cxn ang="0">
                    <a:pos x="T4" y="T5"/>
                  </a:cxn>
                  <a:cxn ang="0">
                    <a:pos x="T6" y="T7"/>
                  </a:cxn>
                  <a:cxn ang="0">
                    <a:pos x="T8" y="T9"/>
                  </a:cxn>
                </a:cxnLst>
                <a:rect l="0" t="0" r="r" b="b"/>
                <a:pathLst>
                  <a:path w="31" h="12">
                    <a:moveTo>
                      <a:pt x="31" y="6"/>
                    </a:moveTo>
                    <a:cubicBezTo>
                      <a:pt x="31" y="2"/>
                      <a:pt x="24" y="0"/>
                      <a:pt x="15" y="0"/>
                    </a:cubicBezTo>
                    <a:cubicBezTo>
                      <a:pt x="7" y="1"/>
                      <a:pt x="0" y="3"/>
                      <a:pt x="0" y="6"/>
                    </a:cubicBezTo>
                    <a:cubicBezTo>
                      <a:pt x="0" y="10"/>
                      <a:pt x="7" y="12"/>
                      <a:pt x="15" y="12"/>
                    </a:cubicBezTo>
                    <a:cubicBezTo>
                      <a:pt x="24" y="12"/>
                      <a:pt x="31" y="9"/>
                      <a:pt x="3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20" name="Freeform 500"/>
              <p:cNvSpPr>
                <a:spLocks/>
              </p:cNvSpPr>
              <p:nvPr/>
            </p:nvSpPr>
            <p:spPr bwMode="auto">
              <a:xfrm flipH="1">
                <a:off x="4190" y="3953"/>
                <a:ext cx="43" cy="15"/>
              </a:xfrm>
              <a:custGeom>
                <a:avLst/>
                <a:gdLst>
                  <a:gd name="T0" fmla="*/ 37 w 37"/>
                  <a:gd name="T1" fmla="*/ 6 h 13"/>
                  <a:gd name="T2" fmla="*/ 18 w 37"/>
                  <a:gd name="T3" fmla="*/ 1 h 13"/>
                  <a:gd name="T4" fmla="*/ 0 w 37"/>
                  <a:gd name="T5" fmla="*/ 7 h 13"/>
                  <a:gd name="T6" fmla="*/ 18 w 37"/>
                  <a:gd name="T7" fmla="*/ 13 h 13"/>
                  <a:gd name="T8" fmla="*/ 37 w 37"/>
                  <a:gd name="T9" fmla="*/ 6 h 13"/>
                </a:gdLst>
                <a:ahLst/>
                <a:cxnLst>
                  <a:cxn ang="0">
                    <a:pos x="T0" y="T1"/>
                  </a:cxn>
                  <a:cxn ang="0">
                    <a:pos x="T2" y="T3"/>
                  </a:cxn>
                  <a:cxn ang="0">
                    <a:pos x="T4" y="T5"/>
                  </a:cxn>
                  <a:cxn ang="0">
                    <a:pos x="T6" y="T7"/>
                  </a:cxn>
                  <a:cxn ang="0">
                    <a:pos x="T8" y="T9"/>
                  </a:cxn>
                </a:cxnLst>
                <a:rect l="0" t="0" r="r" b="b"/>
                <a:pathLst>
                  <a:path w="37" h="13">
                    <a:moveTo>
                      <a:pt x="37" y="6"/>
                    </a:moveTo>
                    <a:cubicBezTo>
                      <a:pt x="37" y="3"/>
                      <a:pt x="28" y="0"/>
                      <a:pt x="18" y="1"/>
                    </a:cubicBezTo>
                    <a:cubicBezTo>
                      <a:pt x="8" y="1"/>
                      <a:pt x="0" y="4"/>
                      <a:pt x="0" y="7"/>
                    </a:cubicBezTo>
                    <a:cubicBezTo>
                      <a:pt x="0" y="11"/>
                      <a:pt x="8" y="13"/>
                      <a:pt x="18" y="13"/>
                    </a:cubicBezTo>
                    <a:cubicBezTo>
                      <a:pt x="28" y="13"/>
                      <a:pt x="37" y="10"/>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21" name="Freeform 501"/>
              <p:cNvSpPr>
                <a:spLocks/>
              </p:cNvSpPr>
              <p:nvPr/>
            </p:nvSpPr>
            <p:spPr bwMode="auto">
              <a:xfrm flipH="1">
                <a:off x="4630" y="3894"/>
                <a:ext cx="40"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7" y="0"/>
                      <a:pt x="17" y="0"/>
                    </a:cubicBezTo>
                    <a:cubicBezTo>
                      <a:pt x="7" y="0"/>
                      <a:pt x="0" y="3"/>
                      <a:pt x="0" y="7"/>
                    </a:cubicBezTo>
                    <a:cubicBezTo>
                      <a:pt x="0" y="10"/>
                      <a:pt x="7" y="13"/>
                      <a:pt x="17" y="12"/>
                    </a:cubicBezTo>
                    <a:cubicBezTo>
                      <a:pt x="27" y="12"/>
                      <a:pt x="34" y="9"/>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22" name="Freeform 502"/>
              <p:cNvSpPr>
                <a:spLocks/>
              </p:cNvSpPr>
              <p:nvPr/>
            </p:nvSpPr>
            <p:spPr bwMode="auto">
              <a:xfrm flipH="1">
                <a:off x="3111" y="3781"/>
                <a:ext cx="49" cy="16"/>
              </a:xfrm>
              <a:custGeom>
                <a:avLst/>
                <a:gdLst>
                  <a:gd name="T0" fmla="*/ 42 w 42"/>
                  <a:gd name="T1" fmla="*/ 6 h 14"/>
                  <a:gd name="T2" fmla="*/ 21 w 42"/>
                  <a:gd name="T3" fmla="*/ 0 h 14"/>
                  <a:gd name="T4" fmla="*/ 0 w 42"/>
                  <a:gd name="T5" fmla="*/ 8 h 14"/>
                  <a:gd name="T6" fmla="*/ 21 w 42"/>
                  <a:gd name="T7" fmla="*/ 14 h 14"/>
                  <a:gd name="T8" fmla="*/ 42 w 42"/>
                  <a:gd name="T9" fmla="*/ 6 h 14"/>
                </a:gdLst>
                <a:ahLst/>
                <a:cxnLst>
                  <a:cxn ang="0">
                    <a:pos x="T0" y="T1"/>
                  </a:cxn>
                  <a:cxn ang="0">
                    <a:pos x="T2" y="T3"/>
                  </a:cxn>
                  <a:cxn ang="0">
                    <a:pos x="T4" y="T5"/>
                  </a:cxn>
                  <a:cxn ang="0">
                    <a:pos x="T6" y="T7"/>
                  </a:cxn>
                  <a:cxn ang="0">
                    <a:pos x="T8" y="T9"/>
                  </a:cxn>
                </a:cxnLst>
                <a:rect l="0" t="0" r="r" b="b"/>
                <a:pathLst>
                  <a:path w="42" h="14">
                    <a:moveTo>
                      <a:pt x="42" y="6"/>
                    </a:moveTo>
                    <a:cubicBezTo>
                      <a:pt x="42" y="3"/>
                      <a:pt x="32" y="0"/>
                      <a:pt x="21" y="0"/>
                    </a:cubicBezTo>
                    <a:cubicBezTo>
                      <a:pt x="9" y="1"/>
                      <a:pt x="0" y="4"/>
                      <a:pt x="0" y="8"/>
                    </a:cubicBezTo>
                    <a:cubicBezTo>
                      <a:pt x="0" y="11"/>
                      <a:pt x="9" y="14"/>
                      <a:pt x="21" y="14"/>
                    </a:cubicBezTo>
                    <a:cubicBezTo>
                      <a:pt x="32" y="13"/>
                      <a:pt x="42" y="10"/>
                      <a:pt x="4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23" name="Freeform 503"/>
              <p:cNvSpPr>
                <a:spLocks/>
              </p:cNvSpPr>
              <p:nvPr/>
            </p:nvSpPr>
            <p:spPr bwMode="auto">
              <a:xfrm flipH="1">
                <a:off x="1419" y="3736"/>
                <a:ext cx="57" cy="19"/>
              </a:xfrm>
              <a:custGeom>
                <a:avLst/>
                <a:gdLst>
                  <a:gd name="T0" fmla="*/ 50 w 50"/>
                  <a:gd name="T1" fmla="*/ 7 h 16"/>
                  <a:gd name="T2" fmla="*/ 25 w 50"/>
                  <a:gd name="T3" fmla="*/ 0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0"/>
                    </a:cubicBezTo>
                    <a:cubicBezTo>
                      <a:pt x="11" y="1"/>
                      <a:pt x="0" y="5"/>
                      <a:pt x="0" y="9"/>
                    </a:cubicBezTo>
                    <a:cubicBezTo>
                      <a:pt x="0" y="13"/>
                      <a:pt x="11" y="16"/>
                      <a:pt x="25" y="15"/>
                    </a:cubicBezTo>
                    <a:cubicBezTo>
                      <a:pt x="39" y="15"/>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24" name="Freeform 504"/>
              <p:cNvSpPr>
                <a:spLocks/>
              </p:cNvSpPr>
              <p:nvPr/>
            </p:nvSpPr>
            <p:spPr bwMode="auto">
              <a:xfrm flipH="1">
                <a:off x="1563" y="3768"/>
                <a:ext cx="58" cy="18"/>
              </a:xfrm>
              <a:custGeom>
                <a:avLst/>
                <a:gdLst>
                  <a:gd name="T0" fmla="*/ 50 w 50"/>
                  <a:gd name="T1" fmla="*/ 7 h 15"/>
                  <a:gd name="T2" fmla="*/ 25 w 50"/>
                  <a:gd name="T3" fmla="*/ 0 h 15"/>
                  <a:gd name="T4" fmla="*/ 0 w 50"/>
                  <a:gd name="T5" fmla="*/ 8 h 15"/>
                  <a:gd name="T6" fmla="*/ 25 w 50"/>
                  <a:gd name="T7" fmla="*/ 15 h 15"/>
                  <a:gd name="T8" fmla="*/ 50 w 50"/>
                  <a:gd name="T9" fmla="*/ 7 h 15"/>
                </a:gdLst>
                <a:ahLst/>
                <a:cxnLst>
                  <a:cxn ang="0">
                    <a:pos x="T0" y="T1"/>
                  </a:cxn>
                  <a:cxn ang="0">
                    <a:pos x="T2" y="T3"/>
                  </a:cxn>
                  <a:cxn ang="0">
                    <a:pos x="T4" y="T5"/>
                  </a:cxn>
                  <a:cxn ang="0">
                    <a:pos x="T6" y="T7"/>
                  </a:cxn>
                  <a:cxn ang="0">
                    <a:pos x="T8" y="T9"/>
                  </a:cxn>
                </a:cxnLst>
                <a:rect l="0" t="0" r="r" b="b"/>
                <a:pathLst>
                  <a:path w="50" h="15">
                    <a:moveTo>
                      <a:pt x="50" y="7"/>
                    </a:moveTo>
                    <a:cubicBezTo>
                      <a:pt x="50" y="3"/>
                      <a:pt x="39" y="0"/>
                      <a:pt x="25" y="0"/>
                    </a:cubicBezTo>
                    <a:cubicBezTo>
                      <a:pt x="11" y="0"/>
                      <a:pt x="0" y="4"/>
                      <a:pt x="0" y="8"/>
                    </a:cubicBezTo>
                    <a:cubicBezTo>
                      <a:pt x="0" y="12"/>
                      <a:pt x="11" y="15"/>
                      <a:pt x="25" y="15"/>
                    </a:cubicBezTo>
                    <a:cubicBezTo>
                      <a:pt x="39" y="14"/>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25" name="Freeform 505"/>
              <p:cNvSpPr>
                <a:spLocks/>
              </p:cNvSpPr>
              <p:nvPr/>
            </p:nvSpPr>
            <p:spPr bwMode="auto">
              <a:xfrm flipH="1">
                <a:off x="2928" y="3925"/>
                <a:ext cx="49" cy="16"/>
              </a:xfrm>
              <a:custGeom>
                <a:avLst/>
                <a:gdLst>
                  <a:gd name="T0" fmla="*/ 43 w 43"/>
                  <a:gd name="T1" fmla="*/ 7 h 14"/>
                  <a:gd name="T2" fmla="*/ 21 w 43"/>
                  <a:gd name="T3" fmla="*/ 0 h 14"/>
                  <a:gd name="T4" fmla="*/ 0 w 43"/>
                  <a:gd name="T5" fmla="*/ 8 h 14"/>
                  <a:gd name="T6" fmla="*/ 21 w 43"/>
                  <a:gd name="T7" fmla="*/ 14 h 14"/>
                  <a:gd name="T8" fmla="*/ 43 w 43"/>
                  <a:gd name="T9" fmla="*/ 7 h 14"/>
                </a:gdLst>
                <a:ahLst/>
                <a:cxnLst>
                  <a:cxn ang="0">
                    <a:pos x="T0" y="T1"/>
                  </a:cxn>
                  <a:cxn ang="0">
                    <a:pos x="T2" y="T3"/>
                  </a:cxn>
                  <a:cxn ang="0">
                    <a:pos x="T4" y="T5"/>
                  </a:cxn>
                  <a:cxn ang="0">
                    <a:pos x="T6" y="T7"/>
                  </a:cxn>
                  <a:cxn ang="0">
                    <a:pos x="T8" y="T9"/>
                  </a:cxn>
                </a:cxnLst>
                <a:rect l="0" t="0" r="r" b="b"/>
                <a:pathLst>
                  <a:path w="43" h="14">
                    <a:moveTo>
                      <a:pt x="43" y="7"/>
                    </a:moveTo>
                    <a:cubicBezTo>
                      <a:pt x="43" y="3"/>
                      <a:pt x="33" y="0"/>
                      <a:pt x="21" y="0"/>
                    </a:cubicBezTo>
                    <a:cubicBezTo>
                      <a:pt x="9" y="1"/>
                      <a:pt x="0" y="4"/>
                      <a:pt x="0" y="8"/>
                    </a:cubicBezTo>
                    <a:cubicBezTo>
                      <a:pt x="0" y="11"/>
                      <a:pt x="9" y="14"/>
                      <a:pt x="21" y="14"/>
                    </a:cubicBezTo>
                    <a:cubicBezTo>
                      <a:pt x="33" y="14"/>
                      <a:pt x="43" y="10"/>
                      <a:pt x="4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26" name="Freeform 506"/>
              <p:cNvSpPr>
                <a:spLocks/>
              </p:cNvSpPr>
              <p:nvPr/>
            </p:nvSpPr>
            <p:spPr bwMode="auto">
              <a:xfrm flipH="1">
                <a:off x="5236" y="3738"/>
                <a:ext cx="36" cy="14"/>
              </a:xfrm>
              <a:custGeom>
                <a:avLst/>
                <a:gdLst>
                  <a:gd name="T0" fmla="*/ 32 w 32"/>
                  <a:gd name="T1" fmla="*/ 6 h 12"/>
                  <a:gd name="T2" fmla="*/ 16 w 32"/>
                  <a:gd name="T3" fmla="*/ 0 h 12"/>
                  <a:gd name="T4" fmla="*/ 0 w 32"/>
                  <a:gd name="T5" fmla="*/ 7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7" y="1"/>
                      <a:pt x="0" y="4"/>
                      <a:pt x="0" y="7"/>
                    </a:cubicBezTo>
                    <a:cubicBezTo>
                      <a:pt x="0" y="10"/>
                      <a:pt x="7" y="12"/>
                      <a:pt x="16" y="12"/>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27" name="Freeform 507"/>
              <p:cNvSpPr>
                <a:spLocks/>
              </p:cNvSpPr>
              <p:nvPr/>
            </p:nvSpPr>
            <p:spPr bwMode="auto">
              <a:xfrm flipH="1">
                <a:off x="4927" y="3707"/>
                <a:ext cx="39" cy="14"/>
              </a:xfrm>
              <a:custGeom>
                <a:avLst/>
                <a:gdLst>
                  <a:gd name="T0" fmla="*/ 34 w 34"/>
                  <a:gd name="T1" fmla="*/ 5 h 12"/>
                  <a:gd name="T2" fmla="*/ 17 w 34"/>
                  <a:gd name="T3" fmla="*/ 0 h 12"/>
                  <a:gd name="T4" fmla="*/ 0 w 34"/>
                  <a:gd name="T5" fmla="*/ 7 h 12"/>
                  <a:gd name="T6" fmla="*/ 17 w 34"/>
                  <a:gd name="T7" fmla="*/ 12 h 12"/>
                  <a:gd name="T8" fmla="*/ 34 w 34"/>
                  <a:gd name="T9" fmla="*/ 5 h 12"/>
                </a:gdLst>
                <a:ahLst/>
                <a:cxnLst>
                  <a:cxn ang="0">
                    <a:pos x="T0" y="T1"/>
                  </a:cxn>
                  <a:cxn ang="0">
                    <a:pos x="T2" y="T3"/>
                  </a:cxn>
                  <a:cxn ang="0">
                    <a:pos x="T4" y="T5"/>
                  </a:cxn>
                  <a:cxn ang="0">
                    <a:pos x="T6" y="T7"/>
                  </a:cxn>
                  <a:cxn ang="0">
                    <a:pos x="T8" y="T9"/>
                  </a:cxn>
                </a:cxnLst>
                <a:rect l="0" t="0" r="r" b="b"/>
                <a:pathLst>
                  <a:path w="34" h="12">
                    <a:moveTo>
                      <a:pt x="34" y="5"/>
                    </a:moveTo>
                    <a:cubicBezTo>
                      <a:pt x="34" y="2"/>
                      <a:pt x="26" y="0"/>
                      <a:pt x="17" y="0"/>
                    </a:cubicBezTo>
                    <a:cubicBezTo>
                      <a:pt x="7" y="0"/>
                      <a:pt x="0" y="3"/>
                      <a:pt x="0" y="7"/>
                    </a:cubicBezTo>
                    <a:cubicBezTo>
                      <a:pt x="0" y="10"/>
                      <a:pt x="7" y="12"/>
                      <a:pt x="17" y="12"/>
                    </a:cubicBezTo>
                    <a:cubicBezTo>
                      <a:pt x="26" y="12"/>
                      <a:pt x="34" y="9"/>
                      <a:pt x="34"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28" name="Freeform 508"/>
              <p:cNvSpPr>
                <a:spLocks/>
              </p:cNvSpPr>
              <p:nvPr/>
            </p:nvSpPr>
            <p:spPr bwMode="auto">
              <a:xfrm flipH="1">
                <a:off x="4731" y="3753"/>
                <a:ext cx="40" cy="15"/>
              </a:xfrm>
              <a:custGeom>
                <a:avLst/>
                <a:gdLst>
                  <a:gd name="T0" fmla="*/ 35 w 35"/>
                  <a:gd name="T1" fmla="*/ 6 h 13"/>
                  <a:gd name="T2" fmla="*/ 18 w 35"/>
                  <a:gd name="T3" fmla="*/ 0 h 13"/>
                  <a:gd name="T4" fmla="*/ 0 w 35"/>
                  <a:gd name="T5" fmla="*/ 7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0"/>
                    </a:cubicBezTo>
                    <a:cubicBezTo>
                      <a:pt x="8" y="1"/>
                      <a:pt x="0" y="4"/>
                      <a:pt x="0" y="7"/>
                    </a:cubicBezTo>
                    <a:cubicBezTo>
                      <a:pt x="0" y="11"/>
                      <a:pt x="8" y="13"/>
                      <a:pt x="18" y="13"/>
                    </a:cubicBezTo>
                    <a:cubicBezTo>
                      <a:pt x="27" y="12"/>
                      <a:pt x="35" y="9"/>
                      <a:pt x="3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29" name="Freeform 509"/>
              <p:cNvSpPr>
                <a:spLocks/>
              </p:cNvSpPr>
              <p:nvPr/>
            </p:nvSpPr>
            <p:spPr bwMode="auto">
              <a:xfrm flipH="1">
                <a:off x="5556" y="3808"/>
                <a:ext cx="36" cy="13"/>
              </a:xfrm>
              <a:custGeom>
                <a:avLst/>
                <a:gdLst>
                  <a:gd name="T0" fmla="*/ 31 w 31"/>
                  <a:gd name="T1" fmla="*/ 5 h 12"/>
                  <a:gd name="T2" fmla="*/ 16 w 31"/>
                  <a:gd name="T3" fmla="*/ 0 h 12"/>
                  <a:gd name="T4" fmla="*/ 0 w 31"/>
                  <a:gd name="T5" fmla="*/ 6 h 12"/>
                  <a:gd name="T6" fmla="*/ 16 w 31"/>
                  <a:gd name="T7" fmla="*/ 12 h 12"/>
                  <a:gd name="T8" fmla="*/ 31 w 31"/>
                  <a:gd name="T9" fmla="*/ 5 h 12"/>
                </a:gdLst>
                <a:ahLst/>
                <a:cxnLst>
                  <a:cxn ang="0">
                    <a:pos x="T0" y="T1"/>
                  </a:cxn>
                  <a:cxn ang="0">
                    <a:pos x="T2" y="T3"/>
                  </a:cxn>
                  <a:cxn ang="0">
                    <a:pos x="T4" y="T5"/>
                  </a:cxn>
                  <a:cxn ang="0">
                    <a:pos x="T6" y="T7"/>
                  </a:cxn>
                  <a:cxn ang="0">
                    <a:pos x="T8" y="T9"/>
                  </a:cxn>
                </a:cxnLst>
                <a:rect l="0" t="0" r="r" b="b"/>
                <a:pathLst>
                  <a:path w="31" h="12">
                    <a:moveTo>
                      <a:pt x="31" y="5"/>
                    </a:moveTo>
                    <a:cubicBezTo>
                      <a:pt x="31" y="2"/>
                      <a:pt x="24" y="0"/>
                      <a:pt x="16" y="0"/>
                    </a:cubicBezTo>
                    <a:cubicBezTo>
                      <a:pt x="7" y="0"/>
                      <a:pt x="0" y="3"/>
                      <a:pt x="0" y="6"/>
                    </a:cubicBezTo>
                    <a:cubicBezTo>
                      <a:pt x="0" y="9"/>
                      <a:pt x="7" y="12"/>
                      <a:pt x="16" y="12"/>
                    </a:cubicBezTo>
                    <a:cubicBezTo>
                      <a:pt x="24" y="11"/>
                      <a:pt x="31" y="8"/>
                      <a:pt x="31"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30" name="Freeform 510"/>
              <p:cNvSpPr>
                <a:spLocks/>
              </p:cNvSpPr>
              <p:nvPr/>
            </p:nvSpPr>
            <p:spPr bwMode="auto">
              <a:xfrm flipH="1">
                <a:off x="5689" y="3632"/>
                <a:ext cx="34" cy="14"/>
              </a:xfrm>
              <a:custGeom>
                <a:avLst/>
                <a:gdLst>
                  <a:gd name="T0" fmla="*/ 30 w 30"/>
                  <a:gd name="T1" fmla="*/ 5 h 12"/>
                  <a:gd name="T2" fmla="*/ 15 w 30"/>
                  <a:gd name="T3" fmla="*/ 0 h 12"/>
                  <a:gd name="T4" fmla="*/ 0 w 30"/>
                  <a:gd name="T5" fmla="*/ 6 h 12"/>
                  <a:gd name="T6" fmla="*/ 15 w 30"/>
                  <a:gd name="T7" fmla="*/ 11 h 12"/>
                  <a:gd name="T8" fmla="*/ 30 w 30"/>
                  <a:gd name="T9" fmla="*/ 5 h 12"/>
                </a:gdLst>
                <a:ahLst/>
                <a:cxnLst>
                  <a:cxn ang="0">
                    <a:pos x="T0" y="T1"/>
                  </a:cxn>
                  <a:cxn ang="0">
                    <a:pos x="T2" y="T3"/>
                  </a:cxn>
                  <a:cxn ang="0">
                    <a:pos x="T4" y="T5"/>
                  </a:cxn>
                  <a:cxn ang="0">
                    <a:pos x="T6" y="T7"/>
                  </a:cxn>
                  <a:cxn ang="0">
                    <a:pos x="T8" y="T9"/>
                  </a:cxn>
                </a:cxnLst>
                <a:rect l="0" t="0" r="r" b="b"/>
                <a:pathLst>
                  <a:path w="30" h="12">
                    <a:moveTo>
                      <a:pt x="30" y="5"/>
                    </a:moveTo>
                    <a:cubicBezTo>
                      <a:pt x="30" y="2"/>
                      <a:pt x="23" y="0"/>
                      <a:pt x="15" y="0"/>
                    </a:cubicBezTo>
                    <a:cubicBezTo>
                      <a:pt x="7" y="0"/>
                      <a:pt x="0" y="3"/>
                      <a:pt x="0" y="6"/>
                    </a:cubicBezTo>
                    <a:cubicBezTo>
                      <a:pt x="0" y="10"/>
                      <a:pt x="7" y="12"/>
                      <a:pt x="15" y="11"/>
                    </a:cubicBezTo>
                    <a:cubicBezTo>
                      <a:pt x="23" y="11"/>
                      <a:pt x="30" y="8"/>
                      <a:pt x="30"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31" name="Freeform 511"/>
              <p:cNvSpPr>
                <a:spLocks/>
              </p:cNvSpPr>
              <p:nvPr/>
            </p:nvSpPr>
            <p:spPr bwMode="auto">
              <a:xfrm flipH="1">
                <a:off x="4243" y="3530"/>
                <a:ext cx="43" cy="16"/>
              </a:xfrm>
              <a:custGeom>
                <a:avLst/>
                <a:gdLst>
                  <a:gd name="T0" fmla="*/ 37 w 37"/>
                  <a:gd name="T1" fmla="*/ 6 h 14"/>
                  <a:gd name="T2" fmla="*/ 18 w 37"/>
                  <a:gd name="T3" fmla="*/ 1 h 14"/>
                  <a:gd name="T4" fmla="*/ 0 w 37"/>
                  <a:gd name="T5" fmla="*/ 8 h 14"/>
                  <a:gd name="T6" fmla="*/ 18 w 37"/>
                  <a:gd name="T7" fmla="*/ 13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8" y="1"/>
                    </a:cubicBezTo>
                    <a:cubicBezTo>
                      <a:pt x="8" y="1"/>
                      <a:pt x="0" y="4"/>
                      <a:pt x="0" y="8"/>
                    </a:cubicBezTo>
                    <a:cubicBezTo>
                      <a:pt x="0" y="11"/>
                      <a:pt x="8" y="14"/>
                      <a:pt x="18" y="13"/>
                    </a:cubicBezTo>
                    <a:cubicBezTo>
                      <a:pt x="29" y="13"/>
                      <a:pt x="37" y="9"/>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32" name="Freeform 512"/>
              <p:cNvSpPr>
                <a:spLocks/>
              </p:cNvSpPr>
              <p:nvPr/>
            </p:nvSpPr>
            <p:spPr bwMode="auto">
              <a:xfrm flipH="1">
                <a:off x="5488" y="3590"/>
                <a:ext cx="37" cy="15"/>
              </a:xfrm>
              <a:custGeom>
                <a:avLst/>
                <a:gdLst>
                  <a:gd name="T0" fmla="*/ 32 w 32"/>
                  <a:gd name="T1" fmla="*/ 6 h 13"/>
                  <a:gd name="T2" fmla="*/ 16 w 32"/>
                  <a:gd name="T3" fmla="*/ 1 h 13"/>
                  <a:gd name="T4" fmla="*/ 0 w 32"/>
                  <a:gd name="T5" fmla="*/ 7 h 13"/>
                  <a:gd name="T6" fmla="*/ 16 w 32"/>
                  <a:gd name="T7" fmla="*/ 12 h 13"/>
                  <a:gd name="T8" fmla="*/ 32 w 32"/>
                  <a:gd name="T9" fmla="*/ 6 h 13"/>
                </a:gdLst>
                <a:ahLst/>
                <a:cxnLst>
                  <a:cxn ang="0">
                    <a:pos x="T0" y="T1"/>
                  </a:cxn>
                  <a:cxn ang="0">
                    <a:pos x="T2" y="T3"/>
                  </a:cxn>
                  <a:cxn ang="0">
                    <a:pos x="T4" y="T5"/>
                  </a:cxn>
                  <a:cxn ang="0">
                    <a:pos x="T6" y="T7"/>
                  </a:cxn>
                  <a:cxn ang="0">
                    <a:pos x="T8" y="T9"/>
                  </a:cxn>
                </a:cxnLst>
                <a:rect l="0" t="0" r="r" b="b"/>
                <a:pathLst>
                  <a:path w="32" h="13">
                    <a:moveTo>
                      <a:pt x="32" y="6"/>
                    </a:moveTo>
                    <a:cubicBezTo>
                      <a:pt x="32" y="3"/>
                      <a:pt x="25" y="0"/>
                      <a:pt x="16" y="1"/>
                    </a:cubicBezTo>
                    <a:cubicBezTo>
                      <a:pt x="7" y="1"/>
                      <a:pt x="0" y="4"/>
                      <a:pt x="0" y="7"/>
                    </a:cubicBezTo>
                    <a:cubicBezTo>
                      <a:pt x="0" y="10"/>
                      <a:pt x="7" y="13"/>
                      <a:pt x="16" y="12"/>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33" name="Freeform 513"/>
              <p:cNvSpPr>
                <a:spLocks/>
              </p:cNvSpPr>
              <p:nvPr/>
            </p:nvSpPr>
            <p:spPr bwMode="auto">
              <a:xfrm flipH="1">
                <a:off x="4630" y="3644"/>
                <a:ext cx="40"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7" y="0"/>
                      <a:pt x="17" y="0"/>
                    </a:cubicBezTo>
                    <a:cubicBezTo>
                      <a:pt x="7" y="1"/>
                      <a:pt x="0" y="4"/>
                      <a:pt x="0" y="7"/>
                    </a:cubicBezTo>
                    <a:cubicBezTo>
                      <a:pt x="0" y="10"/>
                      <a:pt x="7" y="13"/>
                      <a:pt x="17" y="12"/>
                    </a:cubicBezTo>
                    <a:cubicBezTo>
                      <a:pt x="27" y="12"/>
                      <a:pt x="34" y="9"/>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34" name="Freeform 514"/>
              <p:cNvSpPr>
                <a:spLocks/>
              </p:cNvSpPr>
              <p:nvPr/>
            </p:nvSpPr>
            <p:spPr bwMode="auto">
              <a:xfrm flipH="1">
                <a:off x="4030" y="3677"/>
                <a:ext cx="42" cy="16"/>
              </a:xfrm>
              <a:custGeom>
                <a:avLst/>
                <a:gdLst>
                  <a:gd name="T0" fmla="*/ 37 w 37"/>
                  <a:gd name="T1" fmla="*/ 6 h 14"/>
                  <a:gd name="T2" fmla="*/ 19 w 37"/>
                  <a:gd name="T3" fmla="*/ 1 h 14"/>
                  <a:gd name="T4" fmla="*/ 0 w 37"/>
                  <a:gd name="T5" fmla="*/ 8 h 14"/>
                  <a:gd name="T6" fmla="*/ 19 w 37"/>
                  <a:gd name="T7" fmla="*/ 14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9" y="1"/>
                    </a:cubicBezTo>
                    <a:cubicBezTo>
                      <a:pt x="8" y="1"/>
                      <a:pt x="0" y="4"/>
                      <a:pt x="0" y="8"/>
                    </a:cubicBezTo>
                    <a:cubicBezTo>
                      <a:pt x="0" y="11"/>
                      <a:pt x="8" y="14"/>
                      <a:pt x="19" y="14"/>
                    </a:cubicBezTo>
                    <a:cubicBezTo>
                      <a:pt x="29" y="13"/>
                      <a:pt x="37" y="10"/>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35" name="Freeform 515"/>
              <p:cNvSpPr>
                <a:spLocks/>
              </p:cNvSpPr>
              <p:nvPr/>
            </p:nvSpPr>
            <p:spPr bwMode="auto">
              <a:xfrm flipH="1">
                <a:off x="3724" y="3883"/>
                <a:ext cx="45" cy="14"/>
              </a:xfrm>
              <a:custGeom>
                <a:avLst/>
                <a:gdLst>
                  <a:gd name="T0" fmla="*/ 39 w 39"/>
                  <a:gd name="T1" fmla="*/ 6 h 13"/>
                  <a:gd name="T2" fmla="*/ 19 w 39"/>
                  <a:gd name="T3" fmla="*/ 0 h 13"/>
                  <a:gd name="T4" fmla="*/ 0 w 39"/>
                  <a:gd name="T5" fmla="*/ 7 h 13"/>
                  <a:gd name="T6" fmla="*/ 19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2"/>
                      <a:pt x="30" y="0"/>
                      <a:pt x="19" y="0"/>
                    </a:cubicBezTo>
                    <a:cubicBezTo>
                      <a:pt x="9" y="0"/>
                      <a:pt x="0" y="3"/>
                      <a:pt x="0" y="7"/>
                    </a:cubicBezTo>
                    <a:cubicBezTo>
                      <a:pt x="0" y="10"/>
                      <a:pt x="9" y="13"/>
                      <a:pt x="19" y="13"/>
                    </a:cubicBezTo>
                    <a:cubicBezTo>
                      <a:pt x="30" y="13"/>
                      <a:pt x="39" y="9"/>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36" name="Oval 516"/>
              <p:cNvSpPr>
                <a:spLocks noChangeArrowheads="1"/>
              </p:cNvSpPr>
              <p:nvPr/>
            </p:nvSpPr>
            <p:spPr bwMode="auto">
              <a:xfrm flipH="1">
                <a:off x="1234" y="4251"/>
                <a:ext cx="60" cy="18"/>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37" name="Freeform 517"/>
              <p:cNvSpPr>
                <a:spLocks/>
              </p:cNvSpPr>
              <p:nvPr/>
            </p:nvSpPr>
            <p:spPr bwMode="auto">
              <a:xfrm flipH="1">
                <a:off x="5421" y="4178"/>
                <a:ext cx="36" cy="12"/>
              </a:xfrm>
              <a:custGeom>
                <a:avLst/>
                <a:gdLst>
                  <a:gd name="T0" fmla="*/ 31 w 31"/>
                  <a:gd name="T1" fmla="*/ 5 h 11"/>
                  <a:gd name="T2" fmla="*/ 16 w 31"/>
                  <a:gd name="T3" fmla="*/ 0 h 11"/>
                  <a:gd name="T4" fmla="*/ 0 w 31"/>
                  <a:gd name="T5" fmla="*/ 6 h 11"/>
                  <a:gd name="T6" fmla="*/ 16 w 31"/>
                  <a:gd name="T7" fmla="*/ 11 h 11"/>
                  <a:gd name="T8" fmla="*/ 31 w 31"/>
                  <a:gd name="T9" fmla="*/ 5 h 11"/>
                </a:gdLst>
                <a:ahLst/>
                <a:cxnLst>
                  <a:cxn ang="0">
                    <a:pos x="T0" y="T1"/>
                  </a:cxn>
                  <a:cxn ang="0">
                    <a:pos x="T2" y="T3"/>
                  </a:cxn>
                  <a:cxn ang="0">
                    <a:pos x="T4" y="T5"/>
                  </a:cxn>
                  <a:cxn ang="0">
                    <a:pos x="T6" y="T7"/>
                  </a:cxn>
                  <a:cxn ang="0">
                    <a:pos x="T8" y="T9"/>
                  </a:cxn>
                </a:cxnLst>
                <a:rect l="0" t="0" r="r" b="b"/>
                <a:pathLst>
                  <a:path w="31" h="11">
                    <a:moveTo>
                      <a:pt x="31" y="5"/>
                    </a:moveTo>
                    <a:cubicBezTo>
                      <a:pt x="31" y="2"/>
                      <a:pt x="24" y="0"/>
                      <a:pt x="16" y="0"/>
                    </a:cubicBezTo>
                    <a:cubicBezTo>
                      <a:pt x="7" y="0"/>
                      <a:pt x="0" y="2"/>
                      <a:pt x="0" y="6"/>
                    </a:cubicBezTo>
                    <a:cubicBezTo>
                      <a:pt x="0" y="9"/>
                      <a:pt x="7" y="11"/>
                      <a:pt x="16" y="11"/>
                    </a:cubicBezTo>
                    <a:cubicBezTo>
                      <a:pt x="24" y="11"/>
                      <a:pt x="31" y="9"/>
                      <a:pt x="31"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38" name="Freeform 518"/>
              <p:cNvSpPr>
                <a:spLocks/>
              </p:cNvSpPr>
              <p:nvPr/>
            </p:nvSpPr>
            <p:spPr bwMode="auto">
              <a:xfrm flipH="1">
                <a:off x="3111" y="4150"/>
                <a:ext cx="49" cy="16"/>
              </a:xfrm>
              <a:custGeom>
                <a:avLst/>
                <a:gdLst>
                  <a:gd name="T0" fmla="*/ 42 w 42"/>
                  <a:gd name="T1" fmla="*/ 7 h 14"/>
                  <a:gd name="T2" fmla="*/ 21 w 42"/>
                  <a:gd name="T3" fmla="*/ 0 h 14"/>
                  <a:gd name="T4" fmla="*/ 0 w 42"/>
                  <a:gd name="T5" fmla="*/ 7 h 14"/>
                  <a:gd name="T6" fmla="*/ 21 w 42"/>
                  <a:gd name="T7" fmla="*/ 14 h 14"/>
                  <a:gd name="T8" fmla="*/ 42 w 42"/>
                  <a:gd name="T9" fmla="*/ 7 h 14"/>
                </a:gdLst>
                <a:ahLst/>
                <a:cxnLst>
                  <a:cxn ang="0">
                    <a:pos x="T0" y="T1"/>
                  </a:cxn>
                  <a:cxn ang="0">
                    <a:pos x="T2" y="T3"/>
                  </a:cxn>
                  <a:cxn ang="0">
                    <a:pos x="T4" y="T5"/>
                  </a:cxn>
                  <a:cxn ang="0">
                    <a:pos x="T6" y="T7"/>
                  </a:cxn>
                  <a:cxn ang="0">
                    <a:pos x="T8" y="T9"/>
                  </a:cxn>
                </a:cxnLst>
                <a:rect l="0" t="0" r="r" b="b"/>
                <a:pathLst>
                  <a:path w="42" h="14">
                    <a:moveTo>
                      <a:pt x="42" y="7"/>
                    </a:moveTo>
                    <a:cubicBezTo>
                      <a:pt x="42" y="3"/>
                      <a:pt x="32" y="0"/>
                      <a:pt x="21" y="0"/>
                    </a:cubicBezTo>
                    <a:cubicBezTo>
                      <a:pt x="9" y="0"/>
                      <a:pt x="0" y="3"/>
                      <a:pt x="0" y="7"/>
                    </a:cubicBezTo>
                    <a:cubicBezTo>
                      <a:pt x="0" y="11"/>
                      <a:pt x="9" y="14"/>
                      <a:pt x="21" y="14"/>
                    </a:cubicBezTo>
                    <a:cubicBezTo>
                      <a:pt x="32" y="13"/>
                      <a:pt x="42" y="10"/>
                      <a:pt x="4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39" name="Oval 519"/>
              <p:cNvSpPr>
                <a:spLocks noChangeArrowheads="1"/>
              </p:cNvSpPr>
              <p:nvPr/>
            </p:nvSpPr>
            <p:spPr bwMode="auto">
              <a:xfrm flipH="1">
                <a:off x="1705" y="3987"/>
                <a:ext cx="56" cy="17"/>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40" name="Freeform 520"/>
              <p:cNvSpPr>
                <a:spLocks/>
              </p:cNvSpPr>
              <p:nvPr/>
            </p:nvSpPr>
            <p:spPr bwMode="auto">
              <a:xfrm flipH="1">
                <a:off x="5023" y="3952"/>
                <a:ext cx="38" cy="15"/>
              </a:xfrm>
              <a:custGeom>
                <a:avLst/>
                <a:gdLst>
                  <a:gd name="T0" fmla="*/ 33 w 33"/>
                  <a:gd name="T1" fmla="*/ 6 h 13"/>
                  <a:gd name="T2" fmla="*/ 16 w 33"/>
                  <a:gd name="T3" fmla="*/ 0 h 13"/>
                  <a:gd name="T4" fmla="*/ 0 w 33"/>
                  <a:gd name="T5" fmla="*/ 7 h 13"/>
                  <a:gd name="T6" fmla="*/ 16 w 33"/>
                  <a:gd name="T7" fmla="*/ 12 h 13"/>
                  <a:gd name="T8" fmla="*/ 33 w 33"/>
                  <a:gd name="T9" fmla="*/ 6 h 13"/>
                </a:gdLst>
                <a:ahLst/>
                <a:cxnLst>
                  <a:cxn ang="0">
                    <a:pos x="T0" y="T1"/>
                  </a:cxn>
                  <a:cxn ang="0">
                    <a:pos x="T2" y="T3"/>
                  </a:cxn>
                  <a:cxn ang="0">
                    <a:pos x="T4" y="T5"/>
                  </a:cxn>
                  <a:cxn ang="0">
                    <a:pos x="T6" y="T7"/>
                  </a:cxn>
                  <a:cxn ang="0">
                    <a:pos x="T8" y="T9"/>
                  </a:cxn>
                </a:cxnLst>
                <a:rect l="0" t="0" r="r" b="b"/>
                <a:pathLst>
                  <a:path w="33" h="13">
                    <a:moveTo>
                      <a:pt x="33" y="6"/>
                    </a:moveTo>
                    <a:cubicBezTo>
                      <a:pt x="33" y="3"/>
                      <a:pt x="26" y="0"/>
                      <a:pt x="16" y="0"/>
                    </a:cubicBezTo>
                    <a:cubicBezTo>
                      <a:pt x="7" y="1"/>
                      <a:pt x="0" y="4"/>
                      <a:pt x="0" y="7"/>
                    </a:cubicBezTo>
                    <a:cubicBezTo>
                      <a:pt x="0" y="10"/>
                      <a:pt x="7" y="13"/>
                      <a:pt x="16" y="12"/>
                    </a:cubicBezTo>
                    <a:cubicBezTo>
                      <a:pt x="26" y="12"/>
                      <a:pt x="33" y="9"/>
                      <a:pt x="33"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41" name="Freeform 521"/>
              <p:cNvSpPr>
                <a:spLocks/>
              </p:cNvSpPr>
              <p:nvPr/>
            </p:nvSpPr>
            <p:spPr bwMode="auto">
              <a:xfrm flipH="1">
                <a:off x="1308" y="3831"/>
                <a:ext cx="59" cy="17"/>
              </a:xfrm>
              <a:custGeom>
                <a:avLst/>
                <a:gdLst>
                  <a:gd name="T0" fmla="*/ 51 w 51"/>
                  <a:gd name="T1" fmla="*/ 7 h 15"/>
                  <a:gd name="T2" fmla="*/ 25 w 51"/>
                  <a:gd name="T3" fmla="*/ 0 h 15"/>
                  <a:gd name="T4" fmla="*/ 0 w 51"/>
                  <a:gd name="T5" fmla="*/ 8 h 15"/>
                  <a:gd name="T6" fmla="*/ 25 w 51"/>
                  <a:gd name="T7" fmla="*/ 15 h 15"/>
                  <a:gd name="T8" fmla="*/ 51 w 51"/>
                  <a:gd name="T9" fmla="*/ 7 h 15"/>
                </a:gdLst>
                <a:ahLst/>
                <a:cxnLst>
                  <a:cxn ang="0">
                    <a:pos x="T0" y="T1"/>
                  </a:cxn>
                  <a:cxn ang="0">
                    <a:pos x="T2" y="T3"/>
                  </a:cxn>
                  <a:cxn ang="0">
                    <a:pos x="T4" y="T5"/>
                  </a:cxn>
                  <a:cxn ang="0">
                    <a:pos x="T6" y="T7"/>
                  </a:cxn>
                  <a:cxn ang="0">
                    <a:pos x="T8" y="T9"/>
                  </a:cxn>
                </a:cxnLst>
                <a:rect l="0" t="0" r="r" b="b"/>
                <a:pathLst>
                  <a:path w="51" h="15">
                    <a:moveTo>
                      <a:pt x="51" y="7"/>
                    </a:moveTo>
                    <a:cubicBezTo>
                      <a:pt x="51" y="3"/>
                      <a:pt x="39" y="0"/>
                      <a:pt x="25" y="0"/>
                    </a:cubicBezTo>
                    <a:cubicBezTo>
                      <a:pt x="11" y="0"/>
                      <a:pt x="0" y="4"/>
                      <a:pt x="0" y="8"/>
                    </a:cubicBezTo>
                    <a:cubicBezTo>
                      <a:pt x="0" y="12"/>
                      <a:pt x="11" y="15"/>
                      <a:pt x="25" y="15"/>
                    </a:cubicBezTo>
                    <a:cubicBezTo>
                      <a:pt x="39" y="14"/>
                      <a:pt x="51" y="11"/>
                      <a:pt x="51"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42" name="Freeform 522"/>
              <p:cNvSpPr>
                <a:spLocks/>
              </p:cNvSpPr>
              <p:nvPr/>
            </p:nvSpPr>
            <p:spPr bwMode="auto">
              <a:xfrm flipH="1">
                <a:off x="2990" y="3564"/>
                <a:ext cx="48" cy="18"/>
              </a:xfrm>
              <a:custGeom>
                <a:avLst/>
                <a:gdLst>
                  <a:gd name="T0" fmla="*/ 42 w 42"/>
                  <a:gd name="T1" fmla="*/ 7 h 15"/>
                  <a:gd name="T2" fmla="*/ 21 w 42"/>
                  <a:gd name="T3" fmla="*/ 1 h 15"/>
                  <a:gd name="T4" fmla="*/ 0 w 42"/>
                  <a:gd name="T5" fmla="*/ 8 h 15"/>
                  <a:gd name="T6" fmla="*/ 21 w 42"/>
                  <a:gd name="T7" fmla="*/ 14 h 15"/>
                  <a:gd name="T8" fmla="*/ 42 w 42"/>
                  <a:gd name="T9" fmla="*/ 7 h 15"/>
                </a:gdLst>
                <a:ahLst/>
                <a:cxnLst>
                  <a:cxn ang="0">
                    <a:pos x="T0" y="T1"/>
                  </a:cxn>
                  <a:cxn ang="0">
                    <a:pos x="T2" y="T3"/>
                  </a:cxn>
                  <a:cxn ang="0">
                    <a:pos x="T4" y="T5"/>
                  </a:cxn>
                  <a:cxn ang="0">
                    <a:pos x="T6" y="T7"/>
                  </a:cxn>
                  <a:cxn ang="0">
                    <a:pos x="T8" y="T9"/>
                  </a:cxn>
                </a:cxnLst>
                <a:rect l="0" t="0" r="r" b="b"/>
                <a:pathLst>
                  <a:path w="42" h="15">
                    <a:moveTo>
                      <a:pt x="42" y="7"/>
                    </a:moveTo>
                    <a:cubicBezTo>
                      <a:pt x="42" y="3"/>
                      <a:pt x="33" y="0"/>
                      <a:pt x="21" y="1"/>
                    </a:cubicBezTo>
                    <a:cubicBezTo>
                      <a:pt x="9" y="1"/>
                      <a:pt x="0" y="5"/>
                      <a:pt x="0" y="8"/>
                    </a:cubicBezTo>
                    <a:cubicBezTo>
                      <a:pt x="0" y="12"/>
                      <a:pt x="9" y="15"/>
                      <a:pt x="21" y="14"/>
                    </a:cubicBezTo>
                    <a:cubicBezTo>
                      <a:pt x="33" y="14"/>
                      <a:pt x="42" y="10"/>
                      <a:pt x="4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43" name="Freeform 523"/>
              <p:cNvSpPr>
                <a:spLocks/>
              </p:cNvSpPr>
              <p:nvPr/>
            </p:nvSpPr>
            <p:spPr bwMode="auto">
              <a:xfrm flipH="1">
                <a:off x="3891" y="3760"/>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2"/>
                      <a:pt x="29" y="0"/>
                      <a:pt x="19" y="0"/>
                    </a:cubicBezTo>
                    <a:cubicBezTo>
                      <a:pt x="8" y="0"/>
                      <a:pt x="0" y="3"/>
                      <a:pt x="0" y="7"/>
                    </a:cubicBezTo>
                    <a:cubicBezTo>
                      <a:pt x="0" y="11"/>
                      <a:pt x="8" y="13"/>
                      <a:pt x="19" y="13"/>
                    </a:cubicBezTo>
                    <a:cubicBezTo>
                      <a:pt x="29" y="12"/>
                      <a:pt x="38" y="9"/>
                      <a:pt x="38"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44" name="Freeform 524"/>
              <p:cNvSpPr>
                <a:spLocks/>
              </p:cNvSpPr>
              <p:nvPr/>
            </p:nvSpPr>
            <p:spPr bwMode="auto">
              <a:xfrm flipH="1">
                <a:off x="4731" y="3504"/>
                <a:ext cx="40" cy="15"/>
              </a:xfrm>
              <a:custGeom>
                <a:avLst/>
                <a:gdLst>
                  <a:gd name="T0" fmla="*/ 35 w 35"/>
                  <a:gd name="T1" fmla="*/ 6 h 13"/>
                  <a:gd name="T2" fmla="*/ 18 w 35"/>
                  <a:gd name="T3" fmla="*/ 1 h 13"/>
                  <a:gd name="T4" fmla="*/ 0 w 35"/>
                  <a:gd name="T5" fmla="*/ 8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1"/>
                    </a:cubicBezTo>
                    <a:cubicBezTo>
                      <a:pt x="8" y="1"/>
                      <a:pt x="0" y="4"/>
                      <a:pt x="0" y="8"/>
                    </a:cubicBezTo>
                    <a:cubicBezTo>
                      <a:pt x="0" y="11"/>
                      <a:pt x="8" y="13"/>
                      <a:pt x="18" y="13"/>
                    </a:cubicBezTo>
                    <a:cubicBezTo>
                      <a:pt x="27" y="13"/>
                      <a:pt x="35" y="9"/>
                      <a:pt x="3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45" name="Oval 525"/>
              <p:cNvSpPr>
                <a:spLocks noChangeArrowheads="1"/>
              </p:cNvSpPr>
              <p:nvPr/>
            </p:nvSpPr>
            <p:spPr bwMode="auto">
              <a:xfrm flipH="1">
                <a:off x="176" y="4273"/>
                <a:ext cx="66" cy="19"/>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46" name="Freeform 526"/>
              <p:cNvSpPr>
                <a:spLocks/>
              </p:cNvSpPr>
              <p:nvPr/>
            </p:nvSpPr>
            <p:spPr bwMode="auto">
              <a:xfrm flipH="1">
                <a:off x="5397" y="3961"/>
                <a:ext cx="38" cy="14"/>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8" y="0"/>
                      <a:pt x="0" y="3"/>
                      <a:pt x="0" y="6"/>
                    </a:cubicBezTo>
                    <a:cubicBezTo>
                      <a:pt x="0" y="9"/>
                      <a:pt x="8" y="12"/>
                      <a:pt x="16" y="12"/>
                    </a:cubicBezTo>
                    <a:cubicBezTo>
                      <a:pt x="25" y="11"/>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47" name="Freeform 527"/>
              <p:cNvSpPr>
                <a:spLocks/>
              </p:cNvSpPr>
              <p:nvPr/>
            </p:nvSpPr>
            <p:spPr bwMode="auto">
              <a:xfrm flipH="1">
                <a:off x="3496" y="3592"/>
                <a:ext cx="46" cy="16"/>
              </a:xfrm>
              <a:custGeom>
                <a:avLst/>
                <a:gdLst>
                  <a:gd name="T0" fmla="*/ 40 w 40"/>
                  <a:gd name="T1" fmla="*/ 7 h 14"/>
                  <a:gd name="T2" fmla="*/ 20 w 40"/>
                  <a:gd name="T3" fmla="*/ 1 h 14"/>
                  <a:gd name="T4" fmla="*/ 0 w 40"/>
                  <a:gd name="T5" fmla="*/ 8 h 14"/>
                  <a:gd name="T6" fmla="*/ 20 w 40"/>
                  <a:gd name="T7" fmla="*/ 14 h 14"/>
                  <a:gd name="T8" fmla="*/ 40 w 40"/>
                  <a:gd name="T9" fmla="*/ 7 h 14"/>
                </a:gdLst>
                <a:ahLst/>
                <a:cxnLst>
                  <a:cxn ang="0">
                    <a:pos x="T0" y="T1"/>
                  </a:cxn>
                  <a:cxn ang="0">
                    <a:pos x="T2" y="T3"/>
                  </a:cxn>
                  <a:cxn ang="0">
                    <a:pos x="T4" y="T5"/>
                  </a:cxn>
                  <a:cxn ang="0">
                    <a:pos x="T6" y="T7"/>
                  </a:cxn>
                  <a:cxn ang="0">
                    <a:pos x="T8" y="T9"/>
                  </a:cxn>
                </a:cxnLst>
                <a:rect l="0" t="0" r="r" b="b"/>
                <a:pathLst>
                  <a:path w="40" h="14">
                    <a:moveTo>
                      <a:pt x="40" y="7"/>
                    </a:moveTo>
                    <a:cubicBezTo>
                      <a:pt x="40" y="3"/>
                      <a:pt x="31" y="0"/>
                      <a:pt x="20" y="1"/>
                    </a:cubicBezTo>
                    <a:cubicBezTo>
                      <a:pt x="8" y="1"/>
                      <a:pt x="0" y="5"/>
                      <a:pt x="0" y="8"/>
                    </a:cubicBezTo>
                    <a:cubicBezTo>
                      <a:pt x="0" y="12"/>
                      <a:pt x="8" y="14"/>
                      <a:pt x="20" y="14"/>
                    </a:cubicBezTo>
                    <a:cubicBezTo>
                      <a:pt x="31" y="14"/>
                      <a:pt x="40" y="10"/>
                      <a:pt x="4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48" name="Freeform 528"/>
              <p:cNvSpPr>
                <a:spLocks/>
              </p:cNvSpPr>
              <p:nvPr/>
            </p:nvSpPr>
            <p:spPr bwMode="auto">
              <a:xfrm flipH="1">
                <a:off x="3808" y="3645"/>
                <a:ext cx="45" cy="16"/>
              </a:xfrm>
              <a:custGeom>
                <a:avLst/>
                <a:gdLst>
                  <a:gd name="T0" fmla="*/ 39 w 39"/>
                  <a:gd name="T1" fmla="*/ 6 h 14"/>
                  <a:gd name="T2" fmla="*/ 20 w 39"/>
                  <a:gd name="T3" fmla="*/ 1 h 14"/>
                  <a:gd name="T4" fmla="*/ 0 w 39"/>
                  <a:gd name="T5" fmla="*/ 8 h 14"/>
                  <a:gd name="T6" fmla="*/ 20 w 39"/>
                  <a:gd name="T7" fmla="*/ 13 h 14"/>
                  <a:gd name="T8" fmla="*/ 39 w 39"/>
                  <a:gd name="T9" fmla="*/ 6 h 14"/>
                </a:gdLst>
                <a:ahLst/>
                <a:cxnLst>
                  <a:cxn ang="0">
                    <a:pos x="T0" y="T1"/>
                  </a:cxn>
                  <a:cxn ang="0">
                    <a:pos x="T2" y="T3"/>
                  </a:cxn>
                  <a:cxn ang="0">
                    <a:pos x="T4" y="T5"/>
                  </a:cxn>
                  <a:cxn ang="0">
                    <a:pos x="T6" y="T7"/>
                  </a:cxn>
                  <a:cxn ang="0">
                    <a:pos x="T8" y="T9"/>
                  </a:cxn>
                </a:cxnLst>
                <a:rect l="0" t="0" r="r" b="b"/>
                <a:pathLst>
                  <a:path w="39" h="14">
                    <a:moveTo>
                      <a:pt x="39" y="6"/>
                    </a:moveTo>
                    <a:cubicBezTo>
                      <a:pt x="39" y="3"/>
                      <a:pt x="30" y="0"/>
                      <a:pt x="20" y="1"/>
                    </a:cubicBezTo>
                    <a:cubicBezTo>
                      <a:pt x="9" y="1"/>
                      <a:pt x="0" y="4"/>
                      <a:pt x="0" y="8"/>
                    </a:cubicBezTo>
                    <a:cubicBezTo>
                      <a:pt x="0" y="11"/>
                      <a:pt x="9" y="14"/>
                      <a:pt x="20" y="13"/>
                    </a:cubicBezTo>
                    <a:cubicBezTo>
                      <a:pt x="30" y="13"/>
                      <a:pt x="39" y="10"/>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49" name="Freeform 529"/>
              <p:cNvSpPr>
                <a:spLocks/>
              </p:cNvSpPr>
              <p:nvPr/>
            </p:nvSpPr>
            <p:spPr bwMode="auto">
              <a:xfrm flipH="1">
                <a:off x="4426" y="3670"/>
                <a:ext cx="41" cy="15"/>
              </a:xfrm>
              <a:custGeom>
                <a:avLst/>
                <a:gdLst>
                  <a:gd name="T0" fmla="*/ 35 w 35"/>
                  <a:gd name="T1" fmla="*/ 5 h 13"/>
                  <a:gd name="T2" fmla="*/ 17 w 35"/>
                  <a:gd name="T3" fmla="*/ 0 h 13"/>
                  <a:gd name="T4" fmla="*/ 0 w 35"/>
                  <a:gd name="T5" fmla="*/ 7 h 13"/>
                  <a:gd name="T6" fmla="*/ 17 w 35"/>
                  <a:gd name="T7" fmla="*/ 12 h 13"/>
                  <a:gd name="T8" fmla="*/ 35 w 35"/>
                  <a:gd name="T9" fmla="*/ 5 h 13"/>
                </a:gdLst>
                <a:ahLst/>
                <a:cxnLst>
                  <a:cxn ang="0">
                    <a:pos x="T0" y="T1"/>
                  </a:cxn>
                  <a:cxn ang="0">
                    <a:pos x="T2" y="T3"/>
                  </a:cxn>
                  <a:cxn ang="0">
                    <a:pos x="T4" y="T5"/>
                  </a:cxn>
                  <a:cxn ang="0">
                    <a:pos x="T6" y="T7"/>
                  </a:cxn>
                  <a:cxn ang="0">
                    <a:pos x="T8" y="T9"/>
                  </a:cxn>
                </a:cxnLst>
                <a:rect l="0" t="0" r="r" b="b"/>
                <a:pathLst>
                  <a:path w="35" h="13">
                    <a:moveTo>
                      <a:pt x="35" y="5"/>
                    </a:moveTo>
                    <a:cubicBezTo>
                      <a:pt x="35" y="2"/>
                      <a:pt x="27" y="0"/>
                      <a:pt x="17" y="0"/>
                    </a:cubicBezTo>
                    <a:cubicBezTo>
                      <a:pt x="8" y="0"/>
                      <a:pt x="0" y="3"/>
                      <a:pt x="0" y="7"/>
                    </a:cubicBezTo>
                    <a:cubicBezTo>
                      <a:pt x="0" y="10"/>
                      <a:pt x="8" y="13"/>
                      <a:pt x="17" y="12"/>
                    </a:cubicBezTo>
                    <a:cubicBezTo>
                      <a:pt x="27" y="12"/>
                      <a:pt x="35" y="9"/>
                      <a:pt x="35"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50" name="Freeform 530"/>
              <p:cNvSpPr>
                <a:spLocks/>
              </p:cNvSpPr>
              <p:nvPr/>
            </p:nvSpPr>
            <p:spPr bwMode="auto">
              <a:xfrm flipH="1">
                <a:off x="5282" y="3644"/>
                <a:ext cx="37" cy="14"/>
              </a:xfrm>
              <a:custGeom>
                <a:avLst/>
                <a:gdLst>
                  <a:gd name="T0" fmla="*/ 32 w 32"/>
                  <a:gd name="T1" fmla="*/ 5 h 12"/>
                  <a:gd name="T2" fmla="*/ 16 w 32"/>
                  <a:gd name="T3" fmla="*/ 0 h 12"/>
                  <a:gd name="T4" fmla="*/ 0 w 32"/>
                  <a:gd name="T5" fmla="*/ 7 h 12"/>
                  <a:gd name="T6" fmla="*/ 16 w 32"/>
                  <a:gd name="T7" fmla="*/ 12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4" y="0"/>
                      <a:pt x="16" y="0"/>
                    </a:cubicBezTo>
                    <a:cubicBezTo>
                      <a:pt x="7" y="0"/>
                      <a:pt x="0" y="3"/>
                      <a:pt x="0" y="7"/>
                    </a:cubicBezTo>
                    <a:cubicBezTo>
                      <a:pt x="0" y="10"/>
                      <a:pt x="7" y="12"/>
                      <a:pt x="16" y="12"/>
                    </a:cubicBezTo>
                    <a:cubicBezTo>
                      <a:pt x="24" y="11"/>
                      <a:pt x="32" y="8"/>
                      <a:pt x="32"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51" name="Freeform 531"/>
              <p:cNvSpPr>
                <a:spLocks/>
              </p:cNvSpPr>
              <p:nvPr/>
            </p:nvSpPr>
            <p:spPr bwMode="auto">
              <a:xfrm flipH="1">
                <a:off x="5189" y="3539"/>
                <a:ext cx="37" cy="15"/>
              </a:xfrm>
              <a:custGeom>
                <a:avLst/>
                <a:gdLst>
                  <a:gd name="T0" fmla="*/ 32 w 32"/>
                  <a:gd name="T1" fmla="*/ 6 h 13"/>
                  <a:gd name="T2" fmla="*/ 16 w 32"/>
                  <a:gd name="T3" fmla="*/ 1 h 13"/>
                  <a:gd name="T4" fmla="*/ 0 w 32"/>
                  <a:gd name="T5" fmla="*/ 8 h 13"/>
                  <a:gd name="T6" fmla="*/ 16 w 32"/>
                  <a:gd name="T7" fmla="*/ 13 h 13"/>
                  <a:gd name="T8" fmla="*/ 32 w 32"/>
                  <a:gd name="T9" fmla="*/ 6 h 13"/>
                </a:gdLst>
                <a:ahLst/>
                <a:cxnLst>
                  <a:cxn ang="0">
                    <a:pos x="T0" y="T1"/>
                  </a:cxn>
                  <a:cxn ang="0">
                    <a:pos x="T2" y="T3"/>
                  </a:cxn>
                  <a:cxn ang="0">
                    <a:pos x="T4" y="T5"/>
                  </a:cxn>
                  <a:cxn ang="0">
                    <a:pos x="T6" y="T7"/>
                  </a:cxn>
                  <a:cxn ang="0">
                    <a:pos x="T8" y="T9"/>
                  </a:cxn>
                </a:cxnLst>
                <a:rect l="0" t="0" r="r" b="b"/>
                <a:pathLst>
                  <a:path w="32" h="13">
                    <a:moveTo>
                      <a:pt x="32" y="6"/>
                    </a:moveTo>
                    <a:cubicBezTo>
                      <a:pt x="32" y="3"/>
                      <a:pt x="25" y="0"/>
                      <a:pt x="16" y="1"/>
                    </a:cubicBezTo>
                    <a:cubicBezTo>
                      <a:pt x="7" y="1"/>
                      <a:pt x="0" y="4"/>
                      <a:pt x="0" y="8"/>
                    </a:cubicBezTo>
                    <a:cubicBezTo>
                      <a:pt x="0" y="11"/>
                      <a:pt x="7" y="13"/>
                      <a:pt x="16" y="13"/>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52" name="Freeform 532"/>
              <p:cNvSpPr>
                <a:spLocks/>
              </p:cNvSpPr>
              <p:nvPr/>
            </p:nvSpPr>
            <p:spPr bwMode="auto">
              <a:xfrm flipH="1">
                <a:off x="4902" y="3587"/>
                <a:ext cx="40" cy="15"/>
              </a:xfrm>
              <a:custGeom>
                <a:avLst/>
                <a:gdLst>
                  <a:gd name="T0" fmla="*/ 34 w 34"/>
                  <a:gd name="T1" fmla="*/ 5 h 13"/>
                  <a:gd name="T2" fmla="*/ 17 w 34"/>
                  <a:gd name="T3" fmla="*/ 0 h 13"/>
                  <a:gd name="T4" fmla="*/ 0 w 34"/>
                  <a:gd name="T5" fmla="*/ 7 h 13"/>
                  <a:gd name="T6" fmla="*/ 17 w 34"/>
                  <a:gd name="T7" fmla="*/ 12 h 13"/>
                  <a:gd name="T8" fmla="*/ 34 w 34"/>
                  <a:gd name="T9" fmla="*/ 5 h 13"/>
                </a:gdLst>
                <a:ahLst/>
                <a:cxnLst>
                  <a:cxn ang="0">
                    <a:pos x="T0" y="T1"/>
                  </a:cxn>
                  <a:cxn ang="0">
                    <a:pos x="T2" y="T3"/>
                  </a:cxn>
                  <a:cxn ang="0">
                    <a:pos x="T4" y="T5"/>
                  </a:cxn>
                  <a:cxn ang="0">
                    <a:pos x="T6" y="T7"/>
                  </a:cxn>
                  <a:cxn ang="0">
                    <a:pos x="T8" y="T9"/>
                  </a:cxn>
                </a:cxnLst>
                <a:rect l="0" t="0" r="r" b="b"/>
                <a:pathLst>
                  <a:path w="34" h="13">
                    <a:moveTo>
                      <a:pt x="34" y="5"/>
                    </a:moveTo>
                    <a:cubicBezTo>
                      <a:pt x="34" y="2"/>
                      <a:pt x="26" y="0"/>
                      <a:pt x="17" y="0"/>
                    </a:cubicBezTo>
                    <a:cubicBezTo>
                      <a:pt x="7" y="1"/>
                      <a:pt x="0" y="4"/>
                      <a:pt x="0" y="7"/>
                    </a:cubicBezTo>
                    <a:cubicBezTo>
                      <a:pt x="0" y="10"/>
                      <a:pt x="7" y="13"/>
                      <a:pt x="17" y="12"/>
                    </a:cubicBezTo>
                    <a:cubicBezTo>
                      <a:pt x="26" y="12"/>
                      <a:pt x="34" y="9"/>
                      <a:pt x="34"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53" name="Freeform 533"/>
              <p:cNvSpPr>
                <a:spLocks/>
              </p:cNvSpPr>
              <p:nvPr/>
            </p:nvSpPr>
            <p:spPr bwMode="auto">
              <a:xfrm flipH="1">
                <a:off x="4477" y="3568"/>
                <a:ext cx="42" cy="15"/>
              </a:xfrm>
              <a:custGeom>
                <a:avLst/>
                <a:gdLst>
                  <a:gd name="T0" fmla="*/ 36 w 36"/>
                  <a:gd name="T1" fmla="*/ 5 h 13"/>
                  <a:gd name="T2" fmla="*/ 18 w 36"/>
                  <a:gd name="T3" fmla="*/ 0 h 13"/>
                  <a:gd name="T4" fmla="*/ 0 w 36"/>
                  <a:gd name="T5" fmla="*/ 7 h 13"/>
                  <a:gd name="T6" fmla="*/ 18 w 36"/>
                  <a:gd name="T7" fmla="*/ 12 h 13"/>
                  <a:gd name="T8" fmla="*/ 36 w 36"/>
                  <a:gd name="T9" fmla="*/ 5 h 13"/>
                </a:gdLst>
                <a:ahLst/>
                <a:cxnLst>
                  <a:cxn ang="0">
                    <a:pos x="T0" y="T1"/>
                  </a:cxn>
                  <a:cxn ang="0">
                    <a:pos x="T2" y="T3"/>
                  </a:cxn>
                  <a:cxn ang="0">
                    <a:pos x="T4" y="T5"/>
                  </a:cxn>
                  <a:cxn ang="0">
                    <a:pos x="T6" y="T7"/>
                  </a:cxn>
                  <a:cxn ang="0">
                    <a:pos x="T8" y="T9"/>
                  </a:cxn>
                </a:cxnLst>
                <a:rect l="0" t="0" r="r" b="b"/>
                <a:pathLst>
                  <a:path w="36" h="13">
                    <a:moveTo>
                      <a:pt x="36" y="5"/>
                    </a:moveTo>
                    <a:cubicBezTo>
                      <a:pt x="36" y="2"/>
                      <a:pt x="28" y="0"/>
                      <a:pt x="18" y="0"/>
                    </a:cubicBezTo>
                    <a:cubicBezTo>
                      <a:pt x="8" y="1"/>
                      <a:pt x="0" y="4"/>
                      <a:pt x="0" y="7"/>
                    </a:cubicBezTo>
                    <a:cubicBezTo>
                      <a:pt x="0" y="10"/>
                      <a:pt x="8" y="13"/>
                      <a:pt x="18" y="12"/>
                    </a:cubicBezTo>
                    <a:cubicBezTo>
                      <a:pt x="28" y="12"/>
                      <a:pt x="36" y="9"/>
                      <a:pt x="36"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54" name="Freeform 534"/>
              <p:cNvSpPr>
                <a:spLocks/>
              </p:cNvSpPr>
              <p:nvPr/>
            </p:nvSpPr>
            <p:spPr bwMode="auto">
              <a:xfrm flipH="1">
                <a:off x="465" y="3463"/>
                <a:ext cx="65" cy="19"/>
              </a:xfrm>
              <a:custGeom>
                <a:avLst/>
                <a:gdLst>
                  <a:gd name="T0" fmla="*/ 56 w 56"/>
                  <a:gd name="T1" fmla="*/ 7 h 17"/>
                  <a:gd name="T2" fmla="*/ 28 w 56"/>
                  <a:gd name="T3" fmla="*/ 1 h 17"/>
                  <a:gd name="T4" fmla="*/ 0 w 56"/>
                  <a:gd name="T5" fmla="*/ 10 h 17"/>
                  <a:gd name="T6" fmla="*/ 28 w 56"/>
                  <a:gd name="T7" fmla="*/ 16 h 17"/>
                  <a:gd name="T8" fmla="*/ 56 w 56"/>
                  <a:gd name="T9" fmla="*/ 7 h 17"/>
                </a:gdLst>
                <a:ahLst/>
                <a:cxnLst>
                  <a:cxn ang="0">
                    <a:pos x="T0" y="T1"/>
                  </a:cxn>
                  <a:cxn ang="0">
                    <a:pos x="T2" y="T3"/>
                  </a:cxn>
                  <a:cxn ang="0">
                    <a:pos x="T4" y="T5"/>
                  </a:cxn>
                  <a:cxn ang="0">
                    <a:pos x="T6" y="T7"/>
                  </a:cxn>
                  <a:cxn ang="0">
                    <a:pos x="T8" y="T9"/>
                  </a:cxn>
                </a:cxnLst>
                <a:rect l="0" t="0" r="r" b="b"/>
                <a:pathLst>
                  <a:path w="56" h="17">
                    <a:moveTo>
                      <a:pt x="56" y="7"/>
                    </a:moveTo>
                    <a:cubicBezTo>
                      <a:pt x="56" y="3"/>
                      <a:pt x="43" y="0"/>
                      <a:pt x="28" y="1"/>
                    </a:cubicBezTo>
                    <a:cubicBezTo>
                      <a:pt x="12" y="1"/>
                      <a:pt x="0" y="5"/>
                      <a:pt x="0" y="10"/>
                    </a:cubicBezTo>
                    <a:cubicBezTo>
                      <a:pt x="0" y="14"/>
                      <a:pt x="12" y="17"/>
                      <a:pt x="28" y="16"/>
                    </a:cubicBezTo>
                    <a:cubicBezTo>
                      <a:pt x="43" y="15"/>
                      <a:pt x="56" y="11"/>
                      <a:pt x="5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55" name="Freeform 535"/>
              <p:cNvSpPr>
                <a:spLocks/>
              </p:cNvSpPr>
              <p:nvPr/>
            </p:nvSpPr>
            <p:spPr bwMode="auto">
              <a:xfrm flipH="1">
                <a:off x="1916" y="3485"/>
                <a:ext cx="55" cy="18"/>
              </a:xfrm>
              <a:custGeom>
                <a:avLst/>
                <a:gdLst>
                  <a:gd name="T0" fmla="*/ 48 w 48"/>
                  <a:gd name="T1" fmla="*/ 7 h 16"/>
                  <a:gd name="T2" fmla="*/ 24 w 48"/>
                  <a:gd name="T3" fmla="*/ 1 h 16"/>
                  <a:gd name="T4" fmla="*/ 0 w 48"/>
                  <a:gd name="T5" fmla="*/ 9 h 16"/>
                  <a:gd name="T6" fmla="*/ 24 w 48"/>
                  <a:gd name="T7" fmla="*/ 15 h 16"/>
                  <a:gd name="T8" fmla="*/ 48 w 48"/>
                  <a:gd name="T9" fmla="*/ 7 h 16"/>
                </a:gdLst>
                <a:ahLst/>
                <a:cxnLst>
                  <a:cxn ang="0">
                    <a:pos x="T0" y="T1"/>
                  </a:cxn>
                  <a:cxn ang="0">
                    <a:pos x="T2" y="T3"/>
                  </a:cxn>
                  <a:cxn ang="0">
                    <a:pos x="T4" y="T5"/>
                  </a:cxn>
                  <a:cxn ang="0">
                    <a:pos x="T6" y="T7"/>
                  </a:cxn>
                  <a:cxn ang="0">
                    <a:pos x="T8" y="T9"/>
                  </a:cxn>
                </a:cxnLst>
                <a:rect l="0" t="0" r="r" b="b"/>
                <a:pathLst>
                  <a:path w="48" h="16">
                    <a:moveTo>
                      <a:pt x="48" y="7"/>
                    </a:moveTo>
                    <a:cubicBezTo>
                      <a:pt x="48" y="3"/>
                      <a:pt x="37" y="0"/>
                      <a:pt x="24" y="1"/>
                    </a:cubicBezTo>
                    <a:cubicBezTo>
                      <a:pt x="11" y="1"/>
                      <a:pt x="0" y="5"/>
                      <a:pt x="0" y="9"/>
                    </a:cubicBezTo>
                    <a:cubicBezTo>
                      <a:pt x="0" y="13"/>
                      <a:pt x="11" y="16"/>
                      <a:pt x="24" y="15"/>
                    </a:cubicBezTo>
                    <a:cubicBezTo>
                      <a:pt x="37" y="14"/>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56" name="Freeform 536"/>
              <p:cNvSpPr>
                <a:spLocks/>
              </p:cNvSpPr>
              <p:nvPr/>
            </p:nvSpPr>
            <p:spPr bwMode="auto">
              <a:xfrm flipH="1">
                <a:off x="3322" y="3635"/>
                <a:ext cx="46" cy="16"/>
              </a:xfrm>
              <a:custGeom>
                <a:avLst/>
                <a:gdLst>
                  <a:gd name="T0" fmla="*/ 40 w 40"/>
                  <a:gd name="T1" fmla="*/ 6 h 14"/>
                  <a:gd name="T2" fmla="*/ 20 w 40"/>
                  <a:gd name="T3" fmla="*/ 1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1"/>
                    </a:cubicBezTo>
                    <a:cubicBezTo>
                      <a:pt x="9" y="1"/>
                      <a:pt x="0" y="4"/>
                      <a:pt x="0" y="8"/>
                    </a:cubicBezTo>
                    <a:cubicBezTo>
                      <a:pt x="0" y="12"/>
                      <a:pt x="9" y="14"/>
                      <a:pt x="20" y="14"/>
                    </a:cubicBezTo>
                    <a:cubicBezTo>
                      <a:pt x="31" y="13"/>
                      <a:pt x="40" y="10"/>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57" name="Freeform 537"/>
              <p:cNvSpPr>
                <a:spLocks/>
              </p:cNvSpPr>
              <p:nvPr/>
            </p:nvSpPr>
            <p:spPr bwMode="auto">
              <a:xfrm flipH="1">
                <a:off x="5071" y="3808"/>
                <a:ext cx="38" cy="15"/>
              </a:xfrm>
              <a:custGeom>
                <a:avLst/>
                <a:gdLst>
                  <a:gd name="T0" fmla="*/ 33 w 33"/>
                  <a:gd name="T1" fmla="*/ 6 h 13"/>
                  <a:gd name="T2" fmla="*/ 16 w 33"/>
                  <a:gd name="T3" fmla="*/ 0 h 13"/>
                  <a:gd name="T4" fmla="*/ 0 w 33"/>
                  <a:gd name="T5" fmla="*/ 7 h 13"/>
                  <a:gd name="T6" fmla="*/ 16 w 33"/>
                  <a:gd name="T7" fmla="*/ 12 h 13"/>
                  <a:gd name="T8" fmla="*/ 33 w 33"/>
                  <a:gd name="T9" fmla="*/ 6 h 13"/>
                </a:gdLst>
                <a:ahLst/>
                <a:cxnLst>
                  <a:cxn ang="0">
                    <a:pos x="T0" y="T1"/>
                  </a:cxn>
                  <a:cxn ang="0">
                    <a:pos x="T2" y="T3"/>
                  </a:cxn>
                  <a:cxn ang="0">
                    <a:pos x="T4" y="T5"/>
                  </a:cxn>
                  <a:cxn ang="0">
                    <a:pos x="T6" y="T7"/>
                  </a:cxn>
                  <a:cxn ang="0">
                    <a:pos x="T8" y="T9"/>
                  </a:cxn>
                </a:cxnLst>
                <a:rect l="0" t="0" r="r" b="b"/>
                <a:pathLst>
                  <a:path w="33" h="13">
                    <a:moveTo>
                      <a:pt x="33" y="6"/>
                    </a:moveTo>
                    <a:cubicBezTo>
                      <a:pt x="33" y="2"/>
                      <a:pt x="25" y="0"/>
                      <a:pt x="16" y="0"/>
                    </a:cubicBezTo>
                    <a:cubicBezTo>
                      <a:pt x="7" y="1"/>
                      <a:pt x="0" y="4"/>
                      <a:pt x="0" y="7"/>
                    </a:cubicBezTo>
                    <a:cubicBezTo>
                      <a:pt x="0" y="10"/>
                      <a:pt x="7" y="13"/>
                      <a:pt x="16" y="12"/>
                    </a:cubicBezTo>
                    <a:cubicBezTo>
                      <a:pt x="25" y="12"/>
                      <a:pt x="33" y="9"/>
                      <a:pt x="33"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58" name="Freeform 538"/>
              <p:cNvSpPr>
                <a:spLocks/>
              </p:cNvSpPr>
              <p:nvPr/>
            </p:nvSpPr>
            <p:spPr bwMode="auto">
              <a:xfrm flipH="1">
                <a:off x="4296" y="3835"/>
                <a:ext cx="42"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2"/>
                      <a:pt x="28" y="0"/>
                      <a:pt x="18" y="0"/>
                    </a:cubicBezTo>
                    <a:cubicBezTo>
                      <a:pt x="8" y="0"/>
                      <a:pt x="0" y="3"/>
                      <a:pt x="0" y="7"/>
                    </a:cubicBezTo>
                    <a:cubicBezTo>
                      <a:pt x="0" y="10"/>
                      <a:pt x="8" y="13"/>
                      <a:pt x="18" y="13"/>
                    </a:cubicBezTo>
                    <a:cubicBezTo>
                      <a:pt x="28" y="12"/>
                      <a:pt x="36" y="9"/>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59" name="Freeform 539"/>
              <p:cNvSpPr>
                <a:spLocks/>
              </p:cNvSpPr>
              <p:nvPr/>
            </p:nvSpPr>
            <p:spPr bwMode="auto">
              <a:xfrm flipH="1">
                <a:off x="4788" y="3863"/>
                <a:ext cx="39" cy="15"/>
              </a:xfrm>
              <a:custGeom>
                <a:avLst/>
                <a:gdLst>
                  <a:gd name="T0" fmla="*/ 34 w 34"/>
                  <a:gd name="T1" fmla="*/ 6 h 13"/>
                  <a:gd name="T2" fmla="*/ 17 w 34"/>
                  <a:gd name="T3" fmla="*/ 1 h 13"/>
                  <a:gd name="T4" fmla="*/ 0 w 34"/>
                  <a:gd name="T5" fmla="*/ 7 h 13"/>
                  <a:gd name="T6" fmla="*/ 17 w 34"/>
                  <a:gd name="T7" fmla="*/ 13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3"/>
                      <a:pt x="26" y="0"/>
                      <a:pt x="17" y="1"/>
                    </a:cubicBezTo>
                    <a:cubicBezTo>
                      <a:pt x="7" y="1"/>
                      <a:pt x="0" y="4"/>
                      <a:pt x="0" y="7"/>
                    </a:cubicBezTo>
                    <a:cubicBezTo>
                      <a:pt x="0" y="10"/>
                      <a:pt x="7" y="13"/>
                      <a:pt x="17" y="13"/>
                    </a:cubicBezTo>
                    <a:cubicBezTo>
                      <a:pt x="26" y="12"/>
                      <a:pt x="34" y="10"/>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60" name="Freeform 540"/>
              <p:cNvSpPr>
                <a:spLocks/>
              </p:cNvSpPr>
              <p:nvPr/>
            </p:nvSpPr>
            <p:spPr bwMode="auto">
              <a:xfrm flipH="1">
                <a:off x="5279" y="3923"/>
                <a:ext cx="37" cy="14"/>
              </a:xfrm>
              <a:custGeom>
                <a:avLst/>
                <a:gdLst>
                  <a:gd name="T0" fmla="*/ 32 w 32"/>
                  <a:gd name="T1" fmla="*/ 6 h 12"/>
                  <a:gd name="T2" fmla="*/ 16 w 32"/>
                  <a:gd name="T3" fmla="*/ 0 h 12"/>
                  <a:gd name="T4" fmla="*/ 0 w 32"/>
                  <a:gd name="T5" fmla="*/ 7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8" y="0"/>
                      <a:pt x="0" y="3"/>
                      <a:pt x="0" y="7"/>
                    </a:cubicBezTo>
                    <a:cubicBezTo>
                      <a:pt x="0" y="10"/>
                      <a:pt x="8" y="12"/>
                      <a:pt x="16" y="12"/>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61" name="Freeform 541"/>
              <p:cNvSpPr>
                <a:spLocks/>
              </p:cNvSpPr>
              <p:nvPr/>
            </p:nvSpPr>
            <p:spPr bwMode="auto">
              <a:xfrm flipH="1">
                <a:off x="5533" y="3750"/>
                <a:ext cx="36" cy="14"/>
              </a:xfrm>
              <a:custGeom>
                <a:avLst/>
                <a:gdLst>
                  <a:gd name="T0" fmla="*/ 31 w 31"/>
                  <a:gd name="T1" fmla="*/ 5 h 12"/>
                  <a:gd name="T2" fmla="*/ 15 w 31"/>
                  <a:gd name="T3" fmla="*/ 0 h 12"/>
                  <a:gd name="T4" fmla="*/ 0 w 31"/>
                  <a:gd name="T5" fmla="*/ 6 h 12"/>
                  <a:gd name="T6" fmla="*/ 15 w 31"/>
                  <a:gd name="T7" fmla="*/ 12 h 12"/>
                  <a:gd name="T8" fmla="*/ 31 w 31"/>
                  <a:gd name="T9" fmla="*/ 5 h 12"/>
                </a:gdLst>
                <a:ahLst/>
                <a:cxnLst>
                  <a:cxn ang="0">
                    <a:pos x="T0" y="T1"/>
                  </a:cxn>
                  <a:cxn ang="0">
                    <a:pos x="T2" y="T3"/>
                  </a:cxn>
                  <a:cxn ang="0">
                    <a:pos x="T4" y="T5"/>
                  </a:cxn>
                  <a:cxn ang="0">
                    <a:pos x="T6" y="T7"/>
                  </a:cxn>
                  <a:cxn ang="0">
                    <a:pos x="T8" y="T9"/>
                  </a:cxn>
                </a:cxnLst>
                <a:rect l="0" t="0" r="r" b="b"/>
                <a:pathLst>
                  <a:path w="31" h="12">
                    <a:moveTo>
                      <a:pt x="31" y="5"/>
                    </a:moveTo>
                    <a:cubicBezTo>
                      <a:pt x="31" y="2"/>
                      <a:pt x="24" y="0"/>
                      <a:pt x="15" y="0"/>
                    </a:cubicBezTo>
                    <a:cubicBezTo>
                      <a:pt x="6" y="0"/>
                      <a:pt x="0" y="3"/>
                      <a:pt x="0" y="6"/>
                    </a:cubicBezTo>
                    <a:cubicBezTo>
                      <a:pt x="0" y="9"/>
                      <a:pt x="6" y="12"/>
                      <a:pt x="15" y="12"/>
                    </a:cubicBezTo>
                    <a:cubicBezTo>
                      <a:pt x="24" y="11"/>
                      <a:pt x="31" y="8"/>
                      <a:pt x="31"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62" name="Freeform 542"/>
              <p:cNvSpPr>
                <a:spLocks/>
              </p:cNvSpPr>
              <p:nvPr/>
            </p:nvSpPr>
            <p:spPr bwMode="auto">
              <a:xfrm flipH="1">
                <a:off x="3808" y="3809"/>
                <a:ext cx="45" cy="15"/>
              </a:xfrm>
              <a:custGeom>
                <a:avLst/>
                <a:gdLst>
                  <a:gd name="T0" fmla="*/ 39 w 39"/>
                  <a:gd name="T1" fmla="*/ 6 h 13"/>
                  <a:gd name="T2" fmla="*/ 20 w 39"/>
                  <a:gd name="T3" fmla="*/ 0 h 13"/>
                  <a:gd name="T4" fmla="*/ 0 w 39"/>
                  <a:gd name="T5" fmla="*/ 7 h 13"/>
                  <a:gd name="T6" fmla="*/ 20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2"/>
                      <a:pt x="30" y="0"/>
                      <a:pt x="20" y="0"/>
                    </a:cubicBezTo>
                    <a:cubicBezTo>
                      <a:pt x="9" y="1"/>
                      <a:pt x="0" y="4"/>
                      <a:pt x="0" y="7"/>
                    </a:cubicBezTo>
                    <a:cubicBezTo>
                      <a:pt x="0" y="11"/>
                      <a:pt x="9" y="13"/>
                      <a:pt x="20" y="13"/>
                    </a:cubicBezTo>
                    <a:cubicBezTo>
                      <a:pt x="30" y="13"/>
                      <a:pt x="39" y="10"/>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63" name="Freeform 543"/>
              <p:cNvSpPr>
                <a:spLocks/>
              </p:cNvSpPr>
              <p:nvPr/>
            </p:nvSpPr>
            <p:spPr bwMode="auto">
              <a:xfrm flipH="1">
                <a:off x="4137" y="3874"/>
                <a:ext cx="43" cy="17"/>
              </a:xfrm>
              <a:custGeom>
                <a:avLst/>
                <a:gdLst>
                  <a:gd name="T0" fmla="*/ 37 w 37"/>
                  <a:gd name="T1" fmla="*/ 6 h 14"/>
                  <a:gd name="T2" fmla="*/ 18 w 37"/>
                  <a:gd name="T3" fmla="*/ 1 h 14"/>
                  <a:gd name="T4" fmla="*/ 0 w 37"/>
                  <a:gd name="T5" fmla="*/ 7 h 14"/>
                  <a:gd name="T6" fmla="*/ 18 w 37"/>
                  <a:gd name="T7" fmla="*/ 13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8" y="1"/>
                    </a:cubicBezTo>
                    <a:cubicBezTo>
                      <a:pt x="8" y="1"/>
                      <a:pt x="0" y="4"/>
                      <a:pt x="0" y="7"/>
                    </a:cubicBezTo>
                    <a:cubicBezTo>
                      <a:pt x="0" y="11"/>
                      <a:pt x="8" y="14"/>
                      <a:pt x="18" y="13"/>
                    </a:cubicBezTo>
                    <a:cubicBezTo>
                      <a:pt x="29" y="13"/>
                      <a:pt x="37" y="10"/>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64" name="Freeform 544"/>
              <p:cNvSpPr>
                <a:spLocks/>
              </p:cNvSpPr>
              <p:nvPr/>
            </p:nvSpPr>
            <p:spPr bwMode="auto">
              <a:xfrm flipH="1">
                <a:off x="4296" y="3921"/>
                <a:ext cx="42" cy="15"/>
              </a:xfrm>
              <a:custGeom>
                <a:avLst/>
                <a:gdLst>
                  <a:gd name="T0" fmla="*/ 36 w 36"/>
                  <a:gd name="T1" fmla="*/ 6 h 13"/>
                  <a:gd name="T2" fmla="*/ 18 w 36"/>
                  <a:gd name="T3" fmla="*/ 0 h 13"/>
                  <a:gd name="T4" fmla="*/ 0 w 36"/>
                  <a:gd name="T5" fmla="*/ 7 h 13"/>
                  <a:gd name="T6" fmla="*/ 18 w 36"/>
                  <a:gd name="T7" fmla="*/ 12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2"/>
                      <a:pt x="28" y="0"/>
                      <a:pt x="18" y="0"/>
                    </a:cubicBezTo>
                    <a:cubicBezTo>
                      <a:pt x="8" y="0"/>
                      <a:pt x="0" y="3"/>
                      <a:pt x="0" y="7"/>
                    </a:cubicBezTo>
                    <a:cubicBezTo>
                      <a:pt x="0" y="10"/>
                      <a:pt x="8" y="13"/>
                      <a:pt x="18" y="12"/>
                    </a:cubicBezTo>
                    <a:cubicBezTo>
                      <a:pt x="28" y="12"/>
                      <a:pt x="36" y="9"/>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65" name="Freeform 545"/>
              <p:cNvSpPr>
                <a:spLocks/>
              </p:cNvSpPr>
              <p:nvPr/>
            </p:nvSpPr>
            <p:spPr bwMode="auto">
              <a:xfrm flipH="1">
                <a:off x="4549" y="4002"/>
                <a:ext cx="41" cy="14"/>
              </a:xfrm>
              <a:custGeom>
                <a:avLst/>
                <a:gdLst>
                  <a:gd name="T0" fmla="*/ 36 w 36"/>
                  <a:gd name="T1" fmla="*/ 6 h 12"/>
                  <a:gd name="T2" fmla="*/ 18 w 36"/>
                  <a:gd name="T3" fmla="*/ 0 h 12"/>
                  <a:gd name="T4" fmla="*/ 0 w 36"/>
                  <a:gd name="T5" fmla="*/ 6 h 12"/>
                  <a:gd name="T6" fmla="*/ 18 w 36"/>
                  <a:gd name="T7" fmla="*/ 12 h 12"/>
                  <a:gd name="T8" fmla="*/ 36 w 36"/>
                  <a:gd name="T9" fmla="*/ 6 h 12"/>
                </a:gdLst>
                <a:ahLst/>
                <a:cxnLst>
                  <a:cxn ang="0">
                    <a:pos x="T0" y="T1"/>
                  </a:cxn>
                  <a:cxn ang="0">
                    <a:pos x="T2" y="T3"/>
                  </a:cxn>
                  <a:cxn ang="0">
                    <a:pos x="T4" y="T5"/>
                  </a:cxn>
                  <a:cxn ang="0">
                    <a:pos x="T6" y="T7"/>
                  </a:cxn>
                  <a:cxn ang="0">
                    <a:pos x="T8" y="T9"/>
                  </a:cxn>
                </a:cxnLst>
                <a:rect l="0" t="0" r="r" b="b"/>
                <a:pathLst>
                  <a:path w="36" h="12">
                    <a:moveTo>
                      <a:pt x="36" y="6"/>
                    </a:moveTo>
                    <a:cubicBezTo>
                      <a:pt x="36" y="2"/>
                      <a:pt x="28" y="0"/>
                      <a:pt x="18" y="0"/>
                    </a:cubicBezTo>
                    <a:cubicBezTo>
                      <a:pt x="8" y="0"/>
                      <a:pt x="0" y="3"/>
                      <a:pt x="0" y="6"/>
                    </a:cubicBezTo>
                    <a:cubicBezTo>
                      <a:pt x="0" y="10"/>
                      <a:pt x="8" y="12"/>
                      <a:pt x="18" y="12"/>
                    </a:cubicBezTo>
                    <a:cubicBezTo>
                      <a:pt x="28" y="12"/>
                      <a:pt x="36" y="9"/>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66" name="Freeform 546"/>
              <p:cNvSpPr>
                <a:spLocks/>
              </p:cNvSpPr>
              <p:nvPr/>
            </p:nvSpPr>
            <p:spPr bwMode="auto">
              <a:xfrm flipH="1">
                <a:off x="5305" y="4050"/>
                <a:ext cx="37" cy="13"/>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4" y="0"/>
                      <a:pt x="16" y="0"/>
                    </a:cubicBezTo>
                    <a:cubicBezTo>
                      <a:pt x="7" y="0"/>
                      <a:pt x="0" y="3"/>
                      <a:pt x="0" y="6"/>
                    </a:cubicBezTo>
                    <a:cubicBezTo>
                      <a:pt x="0" y="9"/>
                      <a:pt x="7" y="12"/>
                      <a:pt x="16" y="12"/>
                    </a:cubicBezTo>
                    <a:cubicBezTo>
                      <a:pt x="24"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67" name="Freeform 547"/>
              <p:cNvSpPr>
                <a:spLocks/>
              </p:cNvSpPr>
              <p:nvPr/>
            </p:nvSpPr>
            <p:spPr bwMode="auto">
              <a:xfrm flipH="1">
                <a:off x="4805" y="4110"/>
                <a:ext cx="40" cy="13"/>
              </a:xfrm>
              <a:custGeom>
                <a:avLst/>
                <a:gdLst>
                  <a:gd name="T0" fmla="*/ 34 w 34"/>
                  <a:gd name="T1" fmla="*/ 5 h 12"/>
                  <a:gd name="T2" fmla="*/ 17 w 34"/>
                  <a:gd name="T3" fmla="*/ 0 h 12"/>
                  <a:gd name="T4" fmla="*/ 0 w 34"/>
                  <a:gd name="T5" fmla="*/ 6 h 12"/>
                  <a:gd name="T6" fmla="*/ 17 w 34"/>
                  <a:gd name="T7" fmla="*/ 12 h 12"/>
                  <a:gd name="T8" fmla="*/ 34 w 34"/>
                  <a:gd name="T9" fmla="*/ 5 h 12"/>
                </a:gdLst>
                <a:ahLst/>
                <a:cxnLst>
                  <a:cxn ang="0">
                    <a:pos x="T0" y="T1"/>
                  </a:cxn>
                  <a:cxn ang="0">
                    <a:pos x="T2" y="T3"/>
                  </a:cxn>
                  <a:cxn ang="0">
                    <a:pos x="T4" y="T5"/>
                  </a:cxn>
                  <a:cxn ang="0">
                    <a:pos x="T6" y="T7"/>
                  </a:cxn>
                  <a:cxn ang="0">
                    <a:pos x="T8" y="T9"/>
                  </a:cxn>
                </a:cxnLst>
                <a:rect l="0" t="0" r="r" b="b"/>
                <a:pathLst>
                  <a:path w="34" h="12">
                    <a:moveTo>
                      <a:pt x="34" y="5"/>
                    </a:moveTo>
                    <a:cubicBezTo>
                      <a:pt x="34" y="2"/>
                      <a:pt x="27" y="0"/>
                      <a:pt x="17" y="0"/>
                    </a:cubicBezTo>
                    <a:cubicBezTo>
                      <a:pt x="8" y="0"/>
                      <a:pt x="0" y="3"/>
                      <a:pt x="0" y="6"/>
                    </a:cubicBezTo>
                    <a:cubicBezTo>
                      <a:pt x="0" y="9"/>
                      <a:pt x="8" y="12"/>
                      <a:pt x="17" y="12"/>
                    </a:cubicBezTo>
                    <a:cubicBezTo>
                      <a:pt x="27" y="12"/>
                      <a:pt x="34" y="9"/>
                      <a:pt x="34"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68" name="Freeform 548"/>
              <p:cNvSpPr>
                <a:spLocks/>
              </p:cNvSpPr>
              <p:nvPr/>
            </p:nvSpPr>
            <p:spPr bwMode="auto">
              <a:xfrm flipH="1">
                <a:off x="4348" y="4150"/>
                <a:ext cx="41"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3"/>
                      <a:pt x="28" y="0"/>
                      <a:pt x="18" y="0"/>
                    </a:cubicBezTo>
                    <a:cubicBezTo>
                      <a:pt x="8" y="0"/>
                      <a:pt x="0" y="3"/>
                      <a:pt x="0" y="7"/>
                    </a:cubicBezTo>
                    <a:cubicBezTo>
                      <a:pt x="0" y="10"/>
                      <a:pt x="8" y="13"/>
                      <a:pt x="18" y="13"/>
                    </a:cubicBezTo>
                    <a:cubicBezTo>
                      <a:pt x="28" y="12"/>
                      <a:pt x="36" y="10"/>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69" name="Oval 549"/>
              <p:cNvSpPr>
                <a:spLocks noChangeArrowheads="1"/>
              </p:cNvSpPr>
              <p:nvPr/>
            </p:nvSpPr>
            <p:spPr bwMode="auto">
              <a:xfrm flipH="1">
                <a:off x="5282" y="4215"/>
                <a:ext cx="37" cy="13"/>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70" name="Freeform 550"/>
              <p:cNvSpPr>
                <a:spLocks/>
              </p:cNvSpPr>
              <p:nvPr/>
            </p:nvSpPr>
            <p:spPr bwMode="auto">
              <a:xfrm flipH="1">
                <a:off x="5623" y="4201"/>
                <a:ext cx="34" cy="14"/>
              </a:xfrm>
              <a:custGeom>
                <a:avLst/>
                <a:gdLst>
                  <a:gd name="T0" fmla="*/ 30 w 30"/>
                  <a:gd name="T1" fmla="*/ 6 h 12"/>
                  <a:gd name="T2" fmla="*/ 15 w 30"/>
                  <a:gd name="T3" fmla="*/ 0 h 12"/>
                  <a:gd name="T4" fmla="*/ 0 w 30"/>
                  <a:gd name="T5" fmla="*/ 6 h 12"/>
                  <a:gd name="T6" fmla="*/ 15 w 30"/>
                  <a:gd name="T7" fmla="*/ 11 h 12"/>
                  <a:gd name="T8" fmla="*/ 30 w 30"/>
                  <a:gd name="T9" fmla="*/ 6 h 12"/>
                </a:gdLst>
                <a:ahLst/>
                <a:cxnLst>
                  <a:cxn ang="0">
                    <a:pos x="T0" y="T1"/>
                  </a:cxn>
                  <a:cxn ang="0">
                    <a:pos x="T2" y="T3"/>
                  </a:cxn>
                  <a:cxn ang="0">
                    <a:pos x="T4" y="T5"/>
                  </a:cxn>
                  <a:cxn ang="0">
                    <a:pos x="T6" y="T7"/>
                  </a:cxn>
                  <a:cxn ang="0">
                    <a:pos x="T8" y="T9"/>
                  </a:cxn>
                </a:cxnLst>
                <a:rect l="0" t="0" r="r" b="b"/>
                <a:pathLst>
                  <a:path w="30" h="12">
                    <a:moveTo>
                      <a:pt x="30" y="6"/>
                    </a:moveTo>
                    <a:cubicBezTo>
                      <a:pt x="30" y="2"/>
                      <a:pt x="24" y="0"/>
                      <a:pt x="15" y="0"/>
                    </a:cubicBezTo>
                    <a:cubicBezTo>
                      <a:pt x="7" y="0"/>
                      <a:pt x="0" y="3"/>
                      <a:pt x="0" y="6"/>
                    </a:cubicBezTo>
                    <a:cubicBezTo>
                      <a:pt x="0" y="9"/>
                      <a:pt x="7" y="12"/>
                      <a:pt x="15" y="11"/>
                    </a:cubicBezTo>
                    <a:cubicBezTo>
                      <a:pt x="24" y="11"/>
                      <a:pt x="30" y="9"/>
                      <a:pt x="3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71" name="Oval 551"/>
              <p:cNvSpPr>
                <a:spLocks noChangeArrowheads="1"/>
              </p:cNvSpPr>
              <p:nvPr/>
            </p:nvSpPr>
            <p:spPr bwMode="auto">
              <a:xfrm flipH="1">
                <a:off x="4999" y="4263"/>
                <a:ext cx="38" cy="14"/>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72" name="Oval 552"/>
              <p:cNvSpPr>
                <a:spLocks noChangeArrowheads="1"/>
              </p:cNvSpPr>
              <p:nvPr/>
            </p:nvSpPr>
            <p:spPr bwMode="auto">
              <a:xfrm flipH="1">
                <a:off x="4554" y="4279"/>
                <a:ext cx="41" cy="14"/>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73" name="Freeform 553"/>
              <p:cNvSpPr>
                <a:spLocks/>
              </p:cNvSpPr>
              <p:nvPr/>
            </p:nvSpPr>
            <p:spPr bwMode="auto">
              <a:xfrm flipH="1">
                <a:off x="3697" y="4265"/>
                <a:ext cx="45" cy="15"/>
              </a:xfrm>
              <a:custGeom>
                <a:avLst/>
                <a:gdLst>
                  <a:gd name="T0" fmla="*/ 39 w 39"/>
                  <a:gd name="T1" fmla="*/ 6 h 13"/>
                  <a:gd name="T2" fmla="*/ 20 w 39"/>
                  <a:gd name="T3" fmla="*/ 0 h 13"/>
                  <a:gd name="T4" fmla="*/ 0 w 39"/>
                  <a:gd name="T5" fmla="*/ 7 h 13"/>
                  <a:gd name="T6" fmla="*/ 20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3"/>
                      <a:pt x="30" y="0"/>
                      <a:pt x="20" y="0"/>
                    </a:cubicBezTo>
                    <a:cubicBezTo>
                      <a:pt x="9" y="0"/>
                      <a:pt x="0" y="3"/>
                      <a:pt x="0" y="7"/>
                    </a:cubicBezTo>
                    <a:cubicBezTo>
                      <a:pt x="0" y="10"/>
                      <a:pt x="9" y="13"/>
                      <a:pt x="20" y="13"/>
                    </a:cubicBezTo>
                    <a:cubicBezTo>
                      <a:pt x="30" y="13"/>
                      <a:pt x="39" y="10"/>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74" name="Oval 554"/>
              <p:cNvSpPr>
                <a:spLocks noChangeArrowheads="1"/>
              </p:cNvSpPr>
              <p:nvPr/>
            </p:nvSpPr>
            <p:spPr bwMode="auto">
              <a:xfrm flipH="1">
                <a:off x="3525" y="4231"/>
                <a:ext cx="46" cy="15"/>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75" name="Freeform 555"/>
              <p:cNvSpPr>
                <a:spLocks/>
              </p:cNvSpPr>
              <p:nvPr/>
            </p:nvSpPr>
            <p:spPr bwMode="auto">
              <a:xfrm flipH="1">
                <a:off x="3611" y="4160"/>
                <a:ext cx="45" cy="16"/>
              </a:xfrm>
              <a:custGeom>
                <a:avLst/>
                <a:gdLst>
                  <a:gd name="T0" fmla="*/ 39 w 39"/>
                  <a:gd name="T1" fmla="*/ 7 h 14"/>
                  <a:gd name="T2" fmla="*/ 19 w 39"/>
                  <a:gd name="T3" fmla="*/ 1 h 14"/>
                  <a:gd name="T4" fmla="*/ 0 w 39"/>
                  <a:gd name="T5" fmla="*/ 7 h 14"/>
                  <a:gd name="T6" fmla="*/ 19 w 39"/>
                  <a:gd name="T7" fmla="*/ 14 h 14"/>
                  <a:gd name="T8" fmla="*/ 39 w 39"/>
                  <a:gd name="T9" fmla="*/ 7 h 14"/>
                </a:gdLst>
                <a:ahLst/>
                <a:cxnLst>
                  <a:cxn ang="0">
                    <a:pos x="T0" y="T1"/>
                  </a:cxn>
                  <a:cxn ang="0">
                    <a:pos x="T2" y="T3"/>
                  </a:cxn>
                  <a:cxn ang="0">
                    <a:pos x="T4" y="T5"/>
                  </a:cxn>
                  <a:cxn ang="0">
                    <a:pos x="T6" y="T7"/>
                  </a:cxn>
                  <a:cxn ang="0">
                    <a:pos x="T8" y="T9"/>
                  </a:cxn>
                </a:cxnLst>
                <a:rect l="0" t="0" r="r" b="b"/>
                <a:pathLst>
                  <a:path w="39" h="14">
                    <a:moveTo>
                      <a:pt x="39" y="7"/>
                    </a:moveTo>
                    <a:cubicBezTo>
                      <a:pt x="39" y="3"/>
                      <a:pt x="30" y="0"/>
                      <a:pt x="19" y="1"/>
                    </a:cubicBezTo>
                    <a:cubicBezTo>
                      <a:pt x="8" y="1"/>
                      <a:pt x="0" y="4"/>
                      <a:pt x="0" y="7"/>
                    </a:cubicBezTo>
                    <a:cubicBezTo>
                      <a:pt x="0" y="11"/>
                      <a:pt x="8" y="14"/>
                      <a:pt x="19" y="14"/>
                    </a:cubicBezTo>
                    <a:cubicBezTo>
                      <a:pt x="30" y="13"/>
                      <a:pt x="39" y="10"/>
                      <a:pt x="39"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76" name="Freeform 556"/>
              <p:cNvSpPr>
                <a:spLocks/>
              </p:cNvSpPr>
              <p:nvPr/>
            </p:nvSpPr>
            <p:spPr bwMode="auto">
              <a:xfrm flipH="1">
                <a:off x="3381" y="4128"/>
                <a:ext cx="46" cy="15"/>
              </a:xfrm>
              <a:custGeom>
                <a:avLst/>
                <a:gdLst>
                  <a:gd name="T0" fmla="*/ 40 w 40"/>
                  <a:gd name="T1" fmla="*/ 6 h 13"/>
                  <a:gd name="T2" fmla="*/ 20 w 40"/>
                  <a:gd name="T3" fmla="*/ 0 h 13"/>
                  <a:gd name="T4" fmla="*/ 0 w 40"/>
                  <a:gd name="T5" fmla="*/ 7 h 13"/>
                  <a:gd name="T6" fmla="*/ 20 w 40"/>
                  <a:gd name="T7" fmla="*/ 13 h 13"/>
                  <a:gd name="T8" fmla="*/ 40 w 40"/>
                  <a:gd name="T9" fmla="*/ 6 h 13"/>
                </a:gdLst>
                <a:ahLst/>
                <a:cxnLst>
                  <a:cxn ang="0">
                    <a:pos x="T0" y="T1"/>
                  </a:cxn>
                  <a:cxn ang="0">
                    <a:pos x="T2" y="T3"/>
                  </a:cxn>
                  <a:cxn ang="0">
                    <a:pos x="T4" y="T5"/>
                  </a:cxn>
                  <a:cxn ang="0">
                    <a:pos x="T6" y="T7"/>
                  </a:cxn>
                  <a:cxn ang="0">
                    <a:pos x="T8" y="T9"/>
                  </a:cxn>
                </a:cxnLst>
                <a:rect l="0" t="0" r="r" b="b"/>
                <a:pathLst>
                  <a:path w="40" h="13">
                    <a:moveTo>
                      <a:pt x="40" y="6"/>
                    </a:moveTo>
                    <a:cubicBezTo>
                      <a:pt x="40" y="3"/>
                      <a:pt x="31" y="0"/>
                      <a:pt x="20" y="0"/>
                    </a:cubicBezTo>
                    <a:cubicBezTo>
                      <a:pt x="9" y="0"/>
                      <a:pt x="0" y="3"/>
                      <a:pt x="0" y="7"/>
                    </a:cubicBezTo>
                    <a:cubicBezTo>
                      <a:pt x="0" y="10"/>
                      <a:pt x="9" y="13"/>
                      <a:pt x="20" y="13"/>
                    </a:cubicBezTo>
                    <a:cubicBezTo>
                      <a:pt x="31" y="13"/>
                      <a:pt x="40" y="10"/>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77" name="Freeform 557"/>
              <p:cNvSpPr>
                <a:spLocks/>
              </p:cNvSpPr>
              <p:nvPr/>
            </p:nvSpPr>
            <p:spPr bwMode="auto">
              <a:xfrm flipH="1">
                <a:off x="3142" y="4002"/>
                <a:ext cx="47" cy="17"/>
              </a:xfrm>
              <a:custGeom>
                <a:avLst/>
                <a:gdLst>
                  <a:gd name="T0" fmla="*/ 41 w 41"/>
                  <a:gd name="T1" fmla="*/ 7 h 14"/>
                  <a:gd name="T2" fmla="*/ 21 w 41"/>
                  <a:gd name="T3" fmla="*/ 0 h 14"/>
                  <a:gd name="T4" fmla="*/ 0 w 41"/>
                  <a:gd name="T5" fmla="*/ 7 h 14"/>
                  <a:gd name="T6" fmla="*/ 21 w 41"/>
                  <a:gd name="T7" fmla="*/ 14 h 14"/>
                  <a:gd name="T8" fmla="*/ 41 w 41"/>
                  <a:gd name="T9" fmla="*/ 7 h 14"/>
                </a:gdLst>
                <a:ahLst/>
                <a:cxnLst>
                  <a:cxn ang="0">
                    <a:pos x="T0" y="T1"/>
                  </a:cxn>
                  <a:cxn ang="0">
                    <a:pos x="T2" y="T3"/>
                  </a:cxn>
                  <a:cxn ang="0">
                    <a:pos x="T4" y="T5"/>
                  </a:cxn>
                  <a:cxn ang="0">
                    <a:pos x="T6" y="T7"/>
                  </a:cxn>
                  <a:cxn ang="0">
                    <a:pos x="T8" y="T9"/>
                  </a:cxn>
                </a:cxnLst>
                <a:rect l="0" t="0" r="r" b="b"/>
                <a:pathLst>
                  <a:path w="41" h="14">
                    <a:moveTo>
                      <a:pt x="41" y="7"/>
                    </a:moveTo>
                    <a:cubicBezTo>
                      <a:pt x="41" y="3"/>
                      <a:pt x="32" y="0"/>
                      <a:pt x="21" y="0"/>
                    </a:cubicBezTo>
                    <a:cubicBezTo>
                      <a:pt x="9" y="0"/>
                      <a:pt x="0" y="4"/>
                      <a:pt x="0" y="7"/>
                    </a:cubicBezTo>
                    <a:cubicBezTo>
                      <a:pt x="0" y="11"/>
                      <a:pt x="9" y="14"/>
                      <a:pt x="21" y="14"/>
                    </a:cubicBezTo>
                    <a:cubicBezTo>
                      <a:pt x="32" y="13"/>
                      <a:pt x="41" y="10"/>
                      <a:pt x="41"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78" name="Freeform 558"/>
              <p:cNvSpPr>
                <a:spLocks/>
              </p:cNvSpPr>
              <p:nvPr/>
            </p:nvSpPr>
            <p:spPr bwMode="auto">
              <a:xfrm flipH="1">
                <a:off x="3202" y="3951"/>
                <a:ext cx="48" cy="15"/>
              </a:xfrm>
              <a:custGeom>
                <a:avLst/>
                <a:gdLst>
                  <a:gd name="T0" fmla="*/ 41 w 41"/>
                  <a:gd name="T1" fmla="*/ 6 h 13"/>
                  <a:gd name="T2" fmla="*/ 21 w 41"/>
                  <a:gd name="T3" fmla="*/ 0 h 13"/>
                  <a:gd name="T4" fmla="*/ 0 w 41"/>
                  <a:gd name="T5" fmla="*/ 7 h 13"/>
                  <a:gd name="T6" fmla="*/ 21 w 41"/>
                  <a:gd name="T7" fmla="*/ 13 h 13"/>
                  <a:gd name="T8" fmla="*/ 41 w 41"/>
                  <a:gd name="T9" fmla="*/ 6 h 13"/>
                </a:gdLst>
                <a:ahLst/>
                <a:cxnLst>
                  <a:cxn ang="0">
                    <a:pos x="T0" y="T1"/>
                  </a:cxn>
                  <a:cxn ang="0">
                    <a:pos x="T2" y="T3"/>
                  </a:cxn>
                  <a:cxn ang="0">
                    <a:pos x="T4" y="T5"/>
                  </a:cxn>
                  <a:cxn ang="0">
                    <a:pos x="T6" y="T7"/>
                  </a:cxn>
                  <a:cxn ang="0">
                    <a:pos x="T8" y="T9"/>
                  </a:cxn>
                </a:cxnLst>
                <a:rect l="0" t="0" r="r" b="b"/>
                <a:pathLst>
                  <a:path w="41" h="13">
                    <a:moveTo>
                      <a:pt x="41" y="6"/>
                    </a:moveTo>
                    <a:cubicBezTo>
                      <a:pt x="41" y="2"/>
                      <a:pt x="32" y="0"/>
                      <a:pt x="21" y="0"/>
                    </a:cubicBezTo>
                    <a:cubicBezTo>
                      <a:pt x="9" y="0"/>
                      <a:pt x="0" y="3"/>
                      <a:pt x="0" y="7"/>
                    </a:cubicBezTo>
                    <a:cubicBezTo>
                      <a:pt x="0" y="11"/>
                      <a:pt x="9" y="13"/>
                      <a:pt x="21" y="13"/>
                    </a:cubicBezTo>
                    <a:cubicBezTo>
                      <a:pt x="32" y="13"/>
                      <a:pt x="41" y="10"/>
                      <a:pt x="4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79" name="Freeform 559"/>
              <p:cNvSpPr>
                <a:spLocks/>
              </p:cNvSpPr>
              <p:nvPr/>
            </p:nvSpPr>
            <p:spPr bwMode="auto">
              <a:xfrm flipH="1">
                <a:off x="2387" y="3768"/>
                <a:ext cx="52" cy="18"/>
              </a:xfrm>
              <a:custGeom>
                <a:avLst/>
                <a:gdLst>
                  <a:gd name="T0" fmla="*/ 45 w 45"/>
                  <a:gd name="T1" fmla="*/ 7 h 15"/>
                  <a:gd name="T2" fmla="*/ 23 w 45"/>
                  <a:gd name="T3" fmla="*/ 1 h 15"/>
                  <a:gd name="T4" fmla="*/ 0 w 45"/>
                  <a:gd name="T5" fmla="*/ 8 h 15"/>
                  <a:gd name="T6" fmla="*/ 23 w 45"/>
                  <a:gd name="T7" fmla="*/ 15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3" y="1"/>
                    </a:cubicBezTo>
                    <a:cubicBezTo>
                      <a:pt x="10" y="1"/>
                      <a:pt x="0" y="5"/>
                      <a:pt x="0" y="8"/>
                    </a:cubicBezTo>
                    <a:cubicBezTo>
                      <a:pt x="0" y="12"/>
                      <a:pt x="10" y="15"/>
                      <a:pt x="23" y="15"/>
                    </a:cubicBezTo>
                    <a:cubicBezTo>
                      <a:pt x="35" y="14"/>
                      <a:pt x="45" y="11"/>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80" name="Freeform 560"/>
              <p:cNvSpPr>
                <a:spLocks/>
              </p:cNvSpPr>
              <p:nvPr/>
            </p:nvSpPr>
            <p:spPr bwMode="auto">
              <a:xfrm flipH="1">
                <a:off x="2121" y="3718"/>
                <a:ext cx="53" cy="17"/>
              </a:xfrm>
              <a:custGeom>
                <a:avLst/>
                <a:gdLst>
                  <a:gd name="T0" fmla="*/ 46 w 46"/>
                  <a:gd name="T1" fmla="*/ 7 h 15"/>
                  <a:gd name="T2" fmla="*/ 23 w 46"/>
                  <a:gd name="T3" fmla="*/ 0 h 15"/>
                  <a:gd name="T4" fmla="*/ 0 w 46"/>
                  <a:gd name="T5" fmla="*/ 8 h 15"/>
                  <a:gd name="T6" fmla="*/ 23 w 46"/>
                  <a:gd name="T7" fmla="*/ 14 h 15"/>
                  <a:gd name="T8" fmla="*/ 46 w 46"/>
                  <a:gd name="T9" fmla="*/ 7 h 15"/>
                </a:gdLst>
                <a:ahLst/>
                <a:cxnLst>
                  <a:cxn ang="0">
                    <a:pos x="T0" y="T1"/>
                  </a:cxn>
                  <a:cxn ang="0">
                    <a:pos x="T2" y="T3"/>
                  </a:cxn>
                  <a:cxn ang="0">
                    <a:pos x="T4" y="T5"/>
                  </a:cxn>
                  <a:cxn ang="0">
                    <a:pos x="T6" y="T7"/>
                  </a:cxn>
                  <a:cxn ang="0">
                    <a:pos x="T8" y="T9"/>
                  </a:cxn>
                </a:cxnLst>
                <a:rect l="0" t="0" r="r" b="b"/>
                <a:pathLst>
                  <a:path w="46" h="15">
                    <a:moveTo>
                      <a:pt x="46" y="7"/>
                    </a:moveTo>
                    <a:cubicBezTo>
                      <a:pt x="46" y="3"/>
                      <a:pt x="36" y="0"/>
                      <a:pt x="23" y="0"/>
                    </a:cubicBezTo>
                    <a:cubicBezTo>
                      <a:pt x="10" y="1"/>
                      <a:pt x="0" y="4"/>
                      <a:pt x="0" y="8"/>
                    </a:cubicBezTo>
                    <a:cubicBezTo>
                      <a:pt x="0" y="12"/>
                      <a:pt x="10" y="15"/>
                      <a:pt x="23" y="14"/>
                    </a:cubicBezTo>
                    <a:cubicBezTo>
                      <a:pt x="36" y="14"/>
                      <a:pt x="46" y="10"/>
                      <a:pt x="4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81" name="Freeform 561"/>
              <p:cNvSpPr>
                <a:spLocks/>
              </p:cNvSpPr>
              <p:nvPr/>
            </p:nvSpPr>
            <p:spPr bwMode="auto">
              <a:xfrm flipH="1">
                <a:off x="1047" y="3654"/>
                <a:ext cx="61" cy="19"/>
              </a:xfrm>
              <a:custGeom>
                <a:avLst/>
                <a:gdLst>
                  <a:gd name="T0" fmla="*/ 52 w 52"/>
                  <a:gd name="T1" fmla="*/ 7 h 16"/>
                  <a:gd name="T2" fmla="*/ 26 w 52"/>
                  <a:gd name="T3" fmla="*/ 1 h 16"/>
                  <a:gd name="T4" fmla="*/ 0 w 52"/>
                  <a:gd name="T5" fmla="*/ 9 h 16"/>
                  <a:gd name="T6" fmla="*/ 26 w 52"/>
                  <a:gd name="T7" fmla="*/ 16 h 16"/>
                  <a:gd name="T8" fmla="*/ 52 w 52"/>
                  <a:gd name="T9" fmla="*/ 7 h 16"/>
                </a:gdLst>
                <a:ahLst/>
                <a:cxnLst>
                  <a:cxn ang="0">
                    <a:pos x="T0" y="T1"/>
                  </a:cxn>
                  <a:cxn ang="0">
                    <a:pos x="T2" y="T3"/>
                  </a:cxn>
                  <a:cxn ang="0">
                    <a:pos x="T4" y="T5"/>
                  </a:cxn>
                  <a:cxn ang="0">
                    <a:pos x="T6" y="T7"/>
                  </a:cxn>
                  <a:cxn ang="0">
                    <a:pos x="T8" y="T9"/>
                  </a:cxn>
                </a:cxnLst>
                <a:rect l="0" t="0" r="r" b="b"/>
                <a:pathLst>
                  <a:path w="52" h="16">
                    <a:moveTo>
                      <a:pt x="52" y="7"/>
                    </a:moveTo>
                    <a:cubicBezTo>
                      <a:pt x="52" y="3"/>
                      <a:pt x="40" y="0"/>
                      <a:pt x="26" y="1"/>
                    </a:cubicBezTo>
                    <a:cubicBezTo>
                      <a:pt x="11" y="1"/>
                      <a:pt x="0" y="5"/>
                      <a:pt x="0" y="9"/>
                    </a:cubicBezTo>
                    <a:cubicBezTo>
                      <a:pt x="0" y="13"/>
                      <a:pt x="11" y="16"/>
                      <a:pt x="26" y="16"/>
                    </a:cubicBezTo>
                    <a:cubicBezTo>
                      <a:pt x="40" y="15"/>
                      <a:pt x="52" y="11"/>
                      <a:pt x="5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82" name="Freeform 562"/>
              <p:cNvSpPr>
                <a:spLocks/>
              </p:cNvSpPr>
              <p:nvPr/>
            </p:nvSpPr>
            <p:spPr bwMode="auto">
              <a:xfrm flipH="1">
                <a:off x="855" y="3577"/>
                <a:ext cx="62" cy="18"/>
              </a:xfrm>
              <a:custGeom>
                <a:avLst/>
                <a:gdLst>
                  <a:gd name="T0" fmla="*/ 54 w 54"/>
                  <a:gd name="T1" fmla="*/ 7 h 16"/>
                  <a:gd name="T2" fmla="*/ 27 w 54"/>
                  <a:gd name="T3" fmla="*/ 0 h 16"/>
                  <a:gd name="T4" fmla="*/ 0 w 54"/>
                  <a:gd name="T5" fmla="*/ 9 h 16"/>
                  <a:gd name="T6" fmla="*/ 27 w 54"/>
                  <a:gd name="T7" fmla="*/ 15 h 16"/>
                  <a:gd name="T8" fmla="*/ 54 w 54"/>
                  <a:gd name="T9" fmla="*/ 7 h 16"/>
                </a:gdLst>
                <a:ahLst/>
                <a:cxnLst>
                  <a:cxn ang="0">
                    <a:pos x="T0" y="T1"/>
                  </a:cxn>
                  <a:cxn ang="0">
                    <a:pos x="T2" y="T3"/>
                  </a:cxn>
                  <a:cxn ang="0">
                    <a:pos x="T4" y="T5"/>
                  </a:cxn>
                  <a:cxn ang="0">
                    <a:pos x="T6" y="T7"/>
                  </a:cxn>
                  <a:cxn ang="0">
                    <a:pos x="T8" y="T9"/>
                  </a:cxn>
                </a:cxnLst>
                <a:rect l="0" t="0" r="r" b="b"/>
                <a:pathLst>
                  <a:path w="54" h="16">
                    <a:moveTo>
                      <a:pt x="54" y="7"/>
                    </a:moveTo>
                    <a:cubicBezTo>
                      <a:pt x="54" y="3"/>
                      <a:pt x="42" y="0"/>
                      <a:pt x="27" y="0"/>
                    </a:cubicBezTo>
                    <a:cubicBezTo>
                      <a:pt x="12" y="1"/>
                      <a:pt x="0" y="5"/>
                      <a:pt x="0" y="9"/>
                    </a:cubicBezTo>
                    <a:cubicBezTo>
                      <a:pt x="0" y="13"/>
                      <a:pt x="12" y="16"/>
                      <a:pt x="27" y="15"/>
                    </a:cubicBezTo>
                    <a:cubicBezTo>
                      <a:pt x="42" y="15"/>
                      <a:pt x="54" y="11"/>
                      <a:pt x="5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83" name="Freeform 563"/>
              <p:cNvSpPr>
                <a:spLocks/>
              </p:cNvSpPr>
              <p:nvPr/>
            </p:nvSpPr>
            <p:spPr bwMode="auto">
              <a:xfrm flipH="1">
                <a:off x="1812" y="3592"/>
                <a:ext cx="55" cy="18"/>
              </a:xfrm>
              <a:custGeom>
                <a:avLst/>
                <a:gdLst>
                  <a:gd name="T0" fmla="*/ 48 w 48"/>
                  <a:gd name="T1" fmla="*/ 7 h 16"/>
                  <a:gd name="T2" fmla="*/ 24 w 48"/>
                  <a:gd name="T3" fmla="*/ 1 h 16"/>
                  <a:gd name="T4" fmla="*/ 0 w 48"/>
                  <a:gd name="T5" fmla="*/ 9 h 16"/>
                  <a:gd name="T6" fmla="*/ 24 w 48"/>
                  <a:gd name="T7" fmla="*/ 15 h 16"/>
                  <a:gd name="T8" fmla="*/ 48 w 48"/>
                  <a:gd name="T9" fmla="*/ 7 h 16"/>
                </a:gdLst>
                <a:ahLst/>
                <a:cxnLst>
                  <a:cxn ang="0">
                    <a:pos x="T0" y="T1"/>
                  </a:cxn>
                  <a:cxn ang="0">
                    <a:pos x="T2" y="T3"/>
                  </a:cxn>
                  <a:cxn ang="0">
                    <a:pos x="T4" y="T5"/>
                  </a:cxn>
                  <a:cxn ang="0">
                    <a:pos x="T6" y="T7"/>
                  </a:cxn>
                  <a:cxn ang="0">
                    <a:pos x="T8" y="T9"/>
                  </a:cxn>
                </a:cxnLst>
                <a:rect l="0" t="0" r="r" b="b"/>
                <a:pathLst>
                  <a:path w="48" h="16">
                    <a:moveTo>
                      <a:pt x="48" y="7"/>
                    </a:moveTo>
                    <a:cubicBezTo>
                      <a:pt x="48" y="3"/>
                      <a:pt x="37" y="0"/>
                      <a:pt x="24" y="1"/>
                    </a:cubicBezTo>
                    <a:cubicBezTo>
                      <a:pt x="11" y="1"/>
                      <a:pt x="0" y="5"/>
                      <a:pt x="0" y="9"/>
                    </a:cubicBezTo>
                    <a:cubicBezTo>
                      <a:pt x="0" y="13"/>
                      <a:pt x="11" y="16"/>
                      <a:pt x="24" y="15"/>
                    </a:cubicBezTo>
                    <a:cubicBezTo>
                      <a:pt x="37" y="15"/>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84" name="Freeform 564"/>
              <p:cNvSpPr>
                <a:spLocks/>
              </p:cNvSpPr>
              <p:nvPr/>
            </p:nvSpPr>
            <p:spPr bwMode="auto">
              <a:xfrm flipH="1">
                <a:off x="2959" y="3675"/>
                <a:ext cx="49" cy="16"/>
              </a:xfrm>
              <a:custGeom>
                <a:avLst/>
                <a:gdLst>
                  <a:gd name="T0" fmla="*/ 43 w 43"/>
                  <a:gd name="T1" fmla="*/ 6 h 14"/>
                  <a:gd name="T2" fmla="*/ 21 w 43"/>
                  <a:gd name="T3" fmla="*/ 0 h 14"/>
                  <a:gd name="T4" fmla="*/ 0 w 43"/>
                  <a:gd name="T5" fmla="*/ 8 h 14"/>
                  <a:gd name="T6" fmla="*/ 21 w 43"/>
                  <a:gd name="T7" fmla="*/ 14 h 14"/>
                  <a:gd name="T8" fmla="*/ 43 w 43"/>
                  <a:gd name="T9" fmla="*/ 6 h 14"/>
                </a:gdLst>
                <a:ahLst/>
                <a:cxnLst>
                  <a:cxn ang="0">
                    <a:pos x="T0" y="T1"/>
                  </a:cxn>
                  <a:cxn ang="0">
                    <a:pos x="T2" y="T3"/>
                  </a:cxn>
                  <a:cxn ang="0">
                    <a:pos x="T4" y="T5"/>
                  </a:cxn>
                  <a:cxn ang="0">
                    <a:pos x="T6" y="T7"/>
                  </a:cxn>
                  <a:cxn ang="0">
                    <a:pos x="T8" y="T9"/>
                  </a:cxn>
                </a:cxnLst>
                <a:rect l="0" t="0" r="r" b="b"/>
                <a:pathLst>
                  <a:path w="43" h="14">
                    <a:moveTo>
                      <a:pt x="43" y="6"/>
                    </a:moveTo>
                    <a:cubicBezTo>
                      <a:pt x="43" y="2"/>
                      <a:pt x="33" y="0"/>
                      <a:pt x="21" y="0"/>
                    </a:cubicBezTo>
                    <a:cubicBezTo>
                      <a:pt x="10" y="1"/>
                      <a:pt x="0" y="4"/>
                      <a:pt x="0" y="8"/>
                    </a:cubicBezTo>
                    <a:cubicBezTo>
                      <a:pt x="0" y="11"/>
                      <a:pt x="10" y="14"/>
                      <a:pt x="21" y="14"/>
                    </a:cubicBezTo>
                    <a:cubicBezTo>
                      <a:pt x="33" y="13"/>
                      <a:pt x="43" y="10"/>
                      <a:pt x="43"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85" name="Freeform 565"/>
              <p:cNvSpPr>
                <a:spLocks/>
              </p:cNvSpPr>
              <p:nvPr/>
            </p:nvSpPr>
            <p:spPr bwMode="auto">
              <a:xfrm flipH="1">
                <a:off x="817" y="3532"/>
                <a:ext cx="61" cy="20"/>
              </a:xfrm>
              <a:custGeom>
                <a:avLst/>
                <a:gdLst>
                  <a:gd name="T0" fmla="*/ 53 w 53"/>
                  <a:gd name="T1" fmla="*/ 7 h 17"/>
                  <a:gd name="T2" fmla="*/ 26 w 53"/>
                  <a:gd name="T3" fmla="*/ 1 h 17"/>
                  <a:gd name="T4" fmla="*/ 0 w 53"/>
                  <a:gd name="T5" fmla="*/ 9 h 17"/>
                  <a:gd name="T6" fmla="*/ 26 w 53"/>
                  <a:gd name="T7" fmla="*/ 16 h 17"/>
                  <a:gd name="T8" fmla="*/ 53 w 53"/>
                  <a:gd name="T9" fmla="*/ 7 h 17"/>
                </a:gdLst>
                <a:ahLst/>
                <a:cxnLst>
                  <a:cxn ang="0">
                    <a:pos x="T0" y="T1"/>
                  </a:cxn>
                  <a:cxn ang="0">
                    <a:pos x="T2" y="T3"/>
                  </a:cxn>
                  <a:cxn ang="0">
                    <a:pos x="T4" y="T5"/>
                  </a:cxn>
                  <a:cxn ang="0">
                    <a:pos x="T6" y="T7"/>
                  </a:cxn>
                  <a:cxn ang="0">
                    <a:pos x="T8" y="T9"/>
                  </a:cxn>
                </a:cxnLst>
                <a:rect l="0" t="0" r="r" b="b"/>
                <a:pathLst>
                  <a:path w="53" h="17">
                    <a:moveTo>
                      <a:pt x="53" y="7"/>
                    </a:moveTo>
                    <a:cubicBezTo>
                      <a:pt x="53" y="3"/>
                      <a:pt x="41" y="0"/>
                      <a:pt x="26" y="1"/>
                    </a:cubicBezTo>
                    <a:cubicBezTo>
                      <a:pt x="12" y="1"/>
                      <a:pt x="0" y="5"/>
                      <a:pt x="0" y="9"/>
                    </a:cubicBezTo>
                    <a:cubicBezTo>
                      <a:pt x="0" y="14"/>
                      <a:pt x="12" y="17"/>
                      <a:pt x="26" y="16"/>
                    </a:cubicBezTo>
                    <a:cubicBezTo>
                      <a:pt x="41" y="15"/>
                      <a:pt x="53" y="12"/>
                      <a:pt x="5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86" name="Freeform 566"/>
              <p:cNvSpPr>
                <a:spLocks/>
              </p:cNvSpPr>
              <p:nvPr/>
            </p:nvSpPr>
            <p:spPr bwMode="auto">
              <a:xfrm flipH="1">
                <a:off x="135" y="3742"/>
                <a:ext cx="65" cy="18"/>
              </a:xfrm>
              <a:custGeom>
                <a:avLst/>
                <a:gdLst>
                  <a:gd name="T0" fmla="*/ 57 w 57"/>
                  <a:gd name="T1" fmla="*/ 7 h 16"/>
                  <a:gd name="T2" fmla="*/ 28 w 57"/>
                  <a:gd name="T3" fmla="*/ 0 h 16"/>
                  <a:gd name="T4" fmla="*/ 0 w 57"/>
                  <a:gd name="T5" fmla="*/ 9 h 16"/>
                  <a:gd name="T6" fmla="*/ 28 w 57"/>
                  <a:gd name="T7" fmla="*/ 16 h 16"/>
                  <a:gd name="T8" fmla="*/ 57 w 57"/>
                  <a:gd name="T9" fmla="*/ 7 h 16"/>
                </a:gdLst>
                <a:ahLst/>
                <a:cxnLst>
                  <a:cxn ang="0">
                    <a:pos x="T0" y="T1"/>
                  </a:cxn>
                  <a:cxn ang="0">
                    <a:pos x="T2" y="T3"/>
                  </a:cxn>
                  <a:cxn ang="0">
                    <a:pos x="T4" y="T5"/>
                  </a:cxn>
                  <a:cxn ang="0">
                    <a:pos x="T6" y="T7"/>
                  </a:cxn>
                  <a:cxn ang="0">
                    <a:pos x="T8" y="T9"/>
                  </a:cxn>
                </a:cxnLst>
                <a:rect l="0" t="0" r="r" b="b"/>
                <a:pathLst>
                  <a:path w="57" h="16">
                    <a:moveTo>
                      <a:pt x="57" y="7"/>
                    </a:moveTo>
                    <a:cubicBezTo>
                      <a:pt x="57" y="3"/>
                      <a:pt x="44" y="0"/>
                      <a:pt x="28" y="0"/>
                    </a:cubicBezTo>
                    <a:cubicBezTo>
                      <a:pt x="12" y="1"/>
                      <a:pt x="0" y="5"/>
                      <a:pt x="0" y="9"/>
                    </a:cubicBezTo>
                    <a:cubicBezTo>
                      <a:pt x="0" y="13"/>
                      <a:pt x="12" y="16"/>
                      <a:pt x="28" y="16"/>
                    </a:cubicBezTo>
                    <a:cubicBezTo>
                      <a:pt x="44" y="15"/>
                      <a:pt x="57" y="12"/>
                      <a:pt x="5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87" name="Freeform 567"/>
              <p:cNvSpPr>
                <a:spLocks/>
              </p:cNvSpPr>
              <p:nvPr/>
            </p:nvSpPr>
            <p:spPr bwMode="auto">
              <a:xfrm flipH="1">
                <a:off x="660" y="3835"/>
                <a:ext cx="64" cy="19"/>
              </a:xfrm>
              <a:custGeom>
                <a:avLst/>
                <a:gdLst>
                  <a:gd name="T0" fmla="*/ 55 w 55"/>
                  <a:gd name="T1" fmla="*/ 8 h 16"/>
                  <a:gd name="T2" fmla="*/ 27 w 55"/>
                  <a:gd name="T3" fmla="*/ 1 h 16"/>
                  <a:gd name="T4" fmla="*/ 0 w 55"/>
                  <a:gd name="T5" fmla="*/ 9 h 16"/>
                  <a:gd name="T6" fmla="*/ 27 w 55"/>
                  <a:gd name="T7" fmla="*/ 16 h 16"/>
                  <a:gd name="T8" fmla="*/ 55 w 55"/>
                  <a:gd name="T9" fmla="*/ 8 h 16"/>
                </a:gdLst>
                <a:ahLst/>
                <a:cxnLst>
                  <a:cxn ang="0">
                    <a:pos x="T0" y="T1"/>
                  </a:cxn>
                  <a:cxn ang="0">
                    <a:pos x="T2" y="T3"/>
                  </a:cxn>
                  <a:cxn ang="0">
                    <a:pos x="T4" y="T5"/>
                  </a:cxn>
                  <a:cxn ang="0">
                    <a:pos x="T6" y="T7"/>
                  </a:cxn>
                  <a:cxn ang="0">
                    <a:pos x="T8" y="T9"/>
                  </a:cxn>
                </a:cxnLst>
                <a:rect l="0" t="0" r="r" b="b"/>
                <a:pathLst>
                  <a:path w="55" h="16">
                    <a:moveTo>
                      <a:pt x="55" y="8"/>
                    </a:moveTo>
                    <a:cubicBezTo>
                      <a:pt x="55" y="3"/>
                      <a:pt x="42" y="0"/>
                      <a:pt x="27" y="1"/>
                    </a:cubicBezTo>
                    <a:cubicBezTo>
                      <a:pt x="12" y="1"/>
                      <a:pt x="0" y="5"/>
                      <a:pt x="0" y="9"/>
                    </a:cubicBezTo>
                    <a:cubicBezTo>
                      <a:pt x="0" y="13"/>
                      <a:pt x="12" y="16"/>
                      <a:pt x="27" y="16"/>
                    </a:cubicBezTo>
                    <a:cubicBezTo>
                      <a:pt x="42" y="16"/>
                      <a:pt x="55" y="12"/>
                      <a:pt x="55"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88" name="Freeform 568"/>
              <p:cNvSpPr>
                <a:spLocks/>
              </p:cNvSpPr>
              <p:nvPr/>
            </p:nvSpPr>
            <p:spPr bwMode="auto">
              <a:xfrm flipH="1">
                <a:off x="2154" y="3901"/>
                <a:ext cx="54" cy="17"/>
              </a:xfrm>
              <a:custGeom>
                <a:avLst/>
                <a:gdLst>
                  <a:gd name="T0" fmla="*/ 47 w 47"/>
                  <a:gd name="T1" fmla="*/ 7 h 15"/>
                  <a:gd name="T2" fmla="*/ 24 w 47"/>
                  <a:gd name="T3" fmla="*/ 1 h 15"/>
                  <a:gd name="T4" fmla="*/ 0 w 47"/>
                  <a:gd name="T5" fmla="*/ 8 h 15"/>
                  <a:gd name="T6" fmla="*/ 24 w 47"/>
                  <a:gd name="T7" fmla="*/ 15 h 15"/>
                  <a:gd name="T8" fmla="*/ 47 w 47"/>
                  <a:gd name="T9" fmla="*/ 7 h 15"/>
                </a:gdLst>
                <a:ahLst/>
                <a:cxnLst>
                  <a:cxn ang="0">
                    <a:pos x="T0" y="T1"/>
                  </a:cxn>
                  <a:cxn ang="0">
                    <a:pos x="T2" y="T3"/>
                  </a:cxn>
                  <a:cxn ang="0">
                    <a:pos x="T4" y="T5"/>
                  </a:cxn>
                  <a:cxn ang="0">
                    <a:pos x="T6" y="T7"/>
                  </a:cxn>
                  <a:cxn ang="0">
                    <a:pos x="T8" y="T9"/>
                  </a:cxn>
                </a:cxnLst>
                <a:rect l="0" t="0" r="r" b="b"/>
                <a:pathLst>
                  <a:path w="47" h="15">
                    <a:moveTo>
                      <a:pt x="47" y="7"/>
                    </a:moveTo>
                    <a:cubicBezTo>
                      <a:pt x="47" y="3"/>
                      <a:pt x="37" y="0"/>
                      <a:pt x="24" y="1"/>
                    </a:cubicBezTo>
                    <a:cubicBezTo>
                      <a:pt x="11" y="1"/>
                      <a:pt x="0" y="4"/>
                      <a:pt x="0" y="8"/>
                    </a:cubicBezTo>
                    <a:cubicBezTo>
                      <a:pt x="0" y="12"/>
                      <a:pt x="11" y="15"/>
                      <a:pt x="24" y="15"/>
                    </a:cubicBezTo>
                    <a:cubicBezTo>
                      <a:pt x="37" y="15"/>
                      <a:pt x="47" y="11"/>
                      <a:pt x="4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89" name="Freeform 569"/>
              <p:cNvSpPr>
                <a:spLocks/>
              </p:cNvSpPr>
              <p:nvPr/>
            </p:nvSpPr>
            <p:spPr bwMode="auto">
              <a:xfrm flipH="1">
                <a:off x="1197" y="3971"/>
                <a:ext cx="60" cy="18"/>
              </a:xfrm>
              <a:custGeom>
                <a:avLst/>
                <a:gdLst>
                  <a:gd name="T0" fmla="*/ 52 w 52"/>
                  <a:gd name="T1" fmla="*/ 7 h 15"/>
                  <a:gd name="T2" fmla="*/ 26 w 52"/>
                  <a:gd name="T3" fmla="*/ 0 h 15"/>
                  <a:gd name="T4" fmla="*/ 0 w 52"/>
                  <a:gd name="T5" fmla="*/ 8 h 15"/>
                  <a:gd name="T6" fmla="*/ 26 w 52"/>
                  <a:gd name="T7" fmla="*/ 15 h 15"/>
                  <a:gd name="T8" fmla="*/ 52 w 52"/>
                  <a:gd name="T9" fmla="*/ 7 h 15"/>
                </a:gdLst>
                <a:ahLst/>
                <a:cxnLst>
                  <a:cxn ang="0">
                    <a:pos x="T0" y="T1"/>
                  </a:cxn>
                  <a:cxn ang="0">
                    <a:pos x="T2" y="T3"/>
                  </a:cxn>
                  <a:cxn ang="0">
                    <a:pos x="T4" y="T5"/>
                  </a:cxn>
                  <a:cxn ang="0">
                    <a:pos x="T6" y="T7"/>
                  </a:cxn>
                  <a:cxn ang="0">
                    <a:pos x="T8" y="T9"/>
                  </a:cxn>
                </a:cxnLst>
                <a:rect l="0" t="0" r="r" b="b"/>
                <a:pathLst>
                  <a:path w="52" h="15">
                    <a:moveTo>
                      <a:pt x="52" y="7"/>
                    </a:moveTo>
                    <a:cubicBezTo>
                      <a:pt x="52" y="3"/>
                      <a:pt x="40" y="0"/>
                      <a:pt x="26" y="0"/>
                    </a:cubicBezTo>
                    <a:cubicBezTo>
                      <a:pt x="12" y="0"/>
                      <a:pt x="0" y="4"/>
                      <a:pt x="0" y="8"/>
                    </a:cubicBezTo>
                    <a:cubicBezTo>
                      <a:pt x="0" y="12"/>
                      <a:pt x="12" y="15"/>
                      <a:pt x="26" y="15"/>
                    </a:cubicBezTo>
                    <a:cubicBezTo>
                      <a:pt x="40" y="15"/>
                      <a:pt x="52" y="11"/>
                      <a:pt x="5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90" name="Freeform 570"/>
              <p:cNvSpPr>
                <a:spLocks/>
              </p:cNvSpPr>
              <p:nvPr/>
            </p:nvSpPr>
            <p:spPr bwMode="auto">
              <a:xfrm flipH="1">
                <a:off x="422" y="4019"/>
                <a:ext cx="64" cy="18"/>
              </a:xfrm>
              <a:custGeom>
                <a:avLst/>
                <a:gdLst>
                  <a:gd name="T0" fmla="*/ 56 w 56"/>
                  <a:gd name="T1" fmla="*/ 8 h 16"/>
                  <a:gd name="T2" fmla="*/ 28 w 56"/>
                  <a:gd name="T3" fmla="*/ 1 h 16"/>
                  <a:gd name="T4" fmla="*/ 0 w 56"/>
                  <a:gd name="T5" fmla="*/ 9 h 16"/>
                  <a:gd name="T6" fmla="*/ 28 w 56"/>
                  <a:gd name="T7" fmla="*/ 16 h 16"/>
                  <a:gd name="T8" fmla="*/ 56 w 56"/>
                  <a:gd name="T9" fmla="*/ 8 h 16"/>
                </a:gdLst>
                <a:ahLst/>
                <a:cxnLst>
                  <a:cxn ang="0">
                    <a:pos x="T0" y="T1"/>
                  </a:cxn>
                  <a:cxn ang="0">
                    <a:pos x="T2" y="T3"/>
                  </a:cxn>
                  <a:cxn ang="0">
                    <a:pos x="T4" y="T5"/>
                  </a:cxn>
                  <a:cxn ang="0">
                    <a:pos x="T6" y="T7"/>
                  </a:cxn>
                  <a:cxn ang="0">
                    <a:pos x="T8" y="T9"/>
                  </a:cxn>
                </a:cxnLst>
                <a:rect l="0" t="0" r="r" b="b"/>
                <a:pathLst>
                  <a:path w="56" h="16">
                    <a:moveTo>
                      <a:pt x="56" y="8"/>
                    </a:moveTo>
                    <a:cubicBezTo>
                      <a:pt x="56" y="4"/>
                      <a:pt x="43" y="0"/>
                      <a:pt x="28" y="1"/>
                    </a:cubicBezTo>
                    <a:cubicBezTo>
                      <a:pt x="13" y="1"/>
                      <a:pt x="0" y="5"/>
                      <a:pt x="0" y="9"/>
                    </a:cubicBezTo>
                    <a:cubicBezTo>
                      <a:pt x="0" y="13"/>
                      <a:pt x="13" y="16"/>
                      <a:pt x="28" y="16"/>
                    </a:cubicBezTo>
                    <a:cubicBezTo>
                      <a:pt x="43" y="16"/>
                      <a:pt x="56" y="12"/>
                      <a:pt x="56"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91" name="Freeform 571"/>
              <p:cNvSpPr>
                <a:spLocks/>
              </p:cNvSpPr>
              <p:nvPr/>
            </p:nvSpPr>
            <p:spPr bwMode="auto">
              <a:xfrm flipH="1">
                <a:off x="300" y="4083"/>
                <a:ext cx="65" cy="19"/>
              </a:xfrm>
              <a:custGeom>
                <a:avLst/>
                <a:gdLst>
                  <a:gd name="T0" fmla="*/ 56 w 56"/>
                  <a:gd name="T1" fmla="*/ 8 h 16"/>
                  <a:gd name="T2" fmla="*/ 28 w 56"/>
                  <a:gd name="T3" fmla="*/ 0 h 16"/>
                  <a:gd name="T4" fmla="*/ 0 w 56"/>
                  <a:gd name="T5" fmla="*/ 8 h 16"/>
                  <a:gd name="T6" fmla="*/ 28 w 56"/>
                  <a:gd name="T7" fmla="*/ 16 h 16"/>
                  <a:gd name="T8" fmla="*/ 56 w 56"/>
                  <a:gd name="T9" fmla="*/ 8 h 16"/>
                </a:gdLst>
                <a:ahLst/>
                <a:cxnLst>
                  <a:cxn ang="0">
                    <a:pos x="T0" y="T1"/>
                  </a:cxn>
                  <a:cxn ang="0">
                    <a:pos x="T2" y="T3"/>
                  </a:cxn>
                  <a:cxn ang="0">
                    <a:pos x="T4" y="T5"/>
                  </a:cxn>
                  <a:cxn ang="0">
                    <a:pos x="T6" y="T7"/>
                  </a:cxn>
                  <a:cxn ang="0">
                    <a:pos x="T8" y="T9"/>
                  </a:cxn>
                </a:cxnLst>
                <a:rect l="0" t="0" r="r" b="b"/>
                <a:pathLst>
                  <a:path w="56" h="16">
                    <a:moveTo>
                      <a:pt x="56" y="8"/>
                    </a:moveTo>
                    <a:cubicBezTo>
                      <a:pt x="56" y="3"/>
                      <a:pt x="44" y="0"/>
                      <a:pt x="28" y="0"/>
                    </a:cubicBezTo>
                    <a:cubicBezTo>
                      <a:pt x="13" y="1"/>
                      <a:pt x="0" y="4"/>
                      <a:pt x="0" y="8"/>
                    </a:cubicBezTo>
                    <a:cubicBezTo>
                      <a:pt x="0" y="13"/>
                      <a:pt x="13" y="16"/>
                      <a:pt x="28" y="16"/>
                    </a:cubicBezTo>
                    <a:cubicBezTo>
                      <a:pt x="44" y="16"/>
                      <a:pt x="56" y="12"/>
                      <a:pt x="56"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92" name="Freeform 572"/>
              <p:cNvSpPr>
                <a:spLocks/>
              </p:cNvSpPr>
              <p:nvPr/>
            </p:nvSpPr>
            <p:spPr bwMode="auto">
              <a:xfrm flipH="1">
                <a:off x="1009" y="4130"/>
                <a:ext cx="61" cy="18"/>
              </a:xfrm>
              <a:custGeom>
                <a:avLst/>
                <a:gdLst>
                  <a:gd name="T0" fmla="*/ 53 w 53"/>
                  <a:gd name="T1" fmla="*/ 7 h 15"/>
                  <a:gd name="T2" fmla="*/ 27 w 53"/>
                  <a:gd name="T3" fmla="*/ 0 h 15"/>
                  <a:gd name="T4" fmla="*/ 0 w 53"/>
                  <a:gd name="T5" fmla="*/ 8 h 15"/>
                  <a:gd name="T6" fmla="*/ 27 w 53"/>
                  <a:gd name="T7" fmla="*/ 15 h 15"/>
                  <a:gd name="T8" fmla="*/ 53 w 53"/>
                  <a:gd name="T9" fmla="*/ 7 h 15"/>
                </a:gdLst>
                <a:ahLst/>
                <a:cxnLst>
                  <a:cxn ang="0">
                    <a:pos x="T0" y="T1"/>
                  </a:cxn>
                  <a:cxn ang="0">
                    <a:pos x="T2" y="T3"/>
                  </a:cxn>
                  <a:cxn ang="0">
                    <a:pos x="T4" y="T5"/>
                  </a:cxn>
                  <a:cxn ang="0">
                    <a:pos x="T6" y="T7"/>
                  </a:cxn>
                  <a:cxn ang="0">
                    <a:pos x="T8" y="T9"/>
                  </a:cxn>
                </a:cxnLst>
                <a:rect l="0" t="0" r="r" b="b"/>
                <a:pathLst>
                  <a:path w="53" h="15">
                    <a:moveTo>
                      <a:pt x="53" y="7"/>
                    </a:moveTo>
                    <a:cubicBezTo>
                      <a:pt x="53" y="3"/>
                      <a:pt x="41" y="0"/>
                      <a:pt x="27" y="0"/>
                    </a:cubicBezTo>
                    <a:cubicBezTo>
                      <a:pt x="12" y="0"/>
                      <a:pt x="0" y="4"/>
                      <a:pt x="0" y="8"/>
                    </a:cubicBezTo>
                    <a:cubicBezTo>
                      <a:pt x="0" y="12"/>
                      <a:pt x="12" y="15"/>
                      <a:pt x="27" y="15"/>
                    </a:cubicBezTo>
                    <a:cubicBezTo>
                      <a:pt x="41" y="15"/>
                      <a:pt x="53" y="11"/>
                      <a:pt x="5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93" name="Freeform 573"/>
              <p:cNvSpPr>
                <a:spLocks/>
              </p:cNvSpPr>
              <p:nvPr/>
            </p:nvSpPr>
            <p:spPr bwMode="auto">
              <a:xfrm flipH="1">
                <a:off x="1308" y="4179"/>
                <a:ext cx="59" cy="17"/>
              </a:xfrm>
              <a:custGeom>
                <a:avLst/>
                <a:gdLst>
                  <a:gd name="T0" fmla="*/ 51 w 51"/>
                  <a:gd name="T1" fmla="*/ 7 h 15"/>
                  <a:gd name="T2" fmla="*/ 25 w 51"/>
                  <a:gd name="T3" fmla="*/ 0 h 15"/>
                  <a:gd name="T4" fmla="*/ 0 w 51"/>
                  <a:gd name="T5" fmla="*/ 7 h 15"/>
                  <a:gd name="T6" fmla="*/ 25 w 51"/>
                  <a:gd name="T7" fmla="*/ 14 h 15"/>
                  <a:gd name="T8" fmla="*/ 51 w 51"/>
                  <a:gd name="T9" fmla="*/ 7 h 15"/>
                </a:gdLst>
                <a:ahLst/>
                <a:cxnLst>
                  <a:cxn ang="0">
                    <a:pos x="T0" y="T1"/>
                  </a:cxn>
                  <a:cxn ang="0">
                    <a:pos x="T2" y="T3"/>
                  </a:cxn>
                  <a:cxn ang="0">
                    <a:pos x="T4" y="T5"/>
                  </a:cxn>
                  <a:cxn ang="0">
                    <a:pos x="T6" y="T7"/>
                  </a:cxn>
                  <a:cxn ang="0">
                    <a:pos x="T8" y="T9"/>
                  </a:cxn>
                </a:cxnLst>
                <a:rect l="0" t="0" r="r" b="b"/>
                <a:pathLst>
                  <a:path w="51" h="15">
                    <a:moveTo>
                      <a:pt x="51" y="7"/>
                    </a:moveTo>
                    <a:cubicBezTo>
                      <a:pt x="51" y="3"/>
                      <a:pt x="39" y="0"/>
                      <a:pt x="25" y="0"/>
                    </a:cubicBezTo>
                    <a:cubicBezTo>
                      <a:pt x="11" y="0"/>
                      <a:pt x="0" y="3"/>
                      <a:pt x="0" y="7"/>
                    </a:cubicBezTo>
                    <a:cubicBezTo>
                      <a:pt x="0" y="11"/>
                      <a:pt x="11" y="15"/>
                      <a:pt x="25" y="14"/>
                    </a:cubicBezTo>
                    <a:cubicBezTo>
                      <a:pt x="39" y="14"/>
                      <a:pt x="51" y="11"/>
                      <a:pt x="51"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94" name="Freeform 574"/>
              <p:cNvSpPr>
                <a:spLocks/>
              </p:cNvSpPr>
              <p:nvPr/>
            </p:nvSpPr>
            <p:spPr bwMode="auto">
              <a:xfrm flipH="1">
                <a:off x="1881" y="4182"/>
                <a:ext cx="55" cy="18"/>
              </a:xfrm>
              <a:custGeom>
                <a:avLst/>
                <a:gdLst>
                  <a:gd name="T0" fmla="*/ 48 w 48"/>
                  <a:gd name="T1" fmla="*/ 7 h 15"/>
                  <a:gd name="T2" fmla="*/ 24 w 48"/>
                  <a:gd name="T3" fmla="*/ 0 h 15"/>
                  <a:gd name="T4" fmla="*/ 0 w 48"/>
                  <a:gd name="T5" fmla="*/ 8 h 15"/>
                  <a:gd name="T6" fmla="*/ 24 w 48"/>
                  <a:gd name="T7" fmla="*/ 15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1"/>
                      <a:pt x="11" y="15"/>
                      <a:pt x="24" y="15"/>
                    </a:cubicBezTo>
                    <a:cubicBezTo>
                      <a:pt x="37" y="14"/>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95" name="Freeform 575"/>
              <p:cNvSpPr>
                <a:spLocks/>
              </p:cNvSpPr>
              <p:nvPr/>
            </p:nvSpPr>
            <p:spPr bwMode="auto">
              <a:xfrm flipH="1">
                <a:off x="1812" y="4046"/>
                <a:ext cx="55" cy="17"/>
              </a:xfrm>
              <a:custGeom>
                <a:avLst/>
                <a:gdLst>
                  <a:gd name="T0" fmla="*/ 48 w 48"/>
                  <a:gd name="T1" fmla="*/ 7 h 15"/>
                  <a:gd name="T2" fmla="*/ 24 w 48"/>
                  <a:gd name="T3" fmla="*/ 0 h 15"/>
                  <a:gd name="T4" fmla="*/ 0 w 48"/>
                  <a:gd name="T5" fmla="*/ 8 h 15"/>
                  <a:gd name="T6" fmla="*/ 24 w 48"/>
                  <a:gd name="T7" fmla="*/ 15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2"/>
                      <a:pt x="11" y="15"/>
                      <a:pt x="24" y="15"/>
                    </a:cubicBezTo>
                    <a:cubicBezTo>
                      <a:pt x="37" y="14"/>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96" name="Freeform 576"/>
              <p:cNvSpPr>
                <a:spLocks/>
              </p:cNvSpPr>
              <p:nvPr/>
            </p:nvSpPr>
            <p:spPr bwMode="auto">
              <a:xfrm flipH="1">
                <a:off x="2678" y="4197"/>
                <a:ext cx="50" cy="16"/>
              </a:xfrm>
              <a:custGeom>
                <a:avLst/>
                <a:gdLst>
                  <a:gd name="T0" fmla="*/ 44 w 44"/>
                  <a:gd name="T1" fmla="*/ 7 h 14"/>
                  <a:gd name="T2" fmla="*/ 22 w 44"/>
                  <a:gd name="T3" fmla="*/ 0 h 14"/>
                  <a:gd name="T4" fmla="*/ 0 w 44"/>
                  <a:gd name="T5" fmla="*/ 7 h 14"/>
                  <a:gd name="T6" fmla="*/ 22 w 44"/>
                  <a:gd name="T7" fmla="*/ 14 h 14"/>
                  <a:gd name="T8" fmla="*/ 44 w 44"/>
                  <a:gd name="T9" fmla="*/ 7 h 14"/>
                </a:gdLst>
                <a:ahLst/>
                <a:cxnLst>
                  <a:cxn ang="0">
                    <a:pos x="T0" y="T1"/>
                  </a:cxn>
                  <a:cxn ang="0">
                    <a:pos x="T2" y="T3"/>
                  </a:cxn>
                  <a:cxn ang="0">
                    <a:pos x="T4" y="T5"/>
                  </a:cxn>
                  <a:cxn ang="0">
                    <a:pos x="T6" y="T7"/>
                  </a:cxn>
                  <a:cxn ang="0">
                    <a:pos x="T8" y="T9"/>
                  </a:cxn>
                </a:cxnLst>
                <a:rect l="0" t="0" r="r" b="b"/>
                <a:pathLst>
                  <a:path w="44" h="14">
                    <a:moveTo>
                      <a:pt x="44" y="7"/>
                    </a:moveTo>
                    <a:cubicBezTo>
                      <a:pt x="44" y="3"/>
                      <a:pt x="34" y="0"/>
                      <a:pt x="22" y="0"/>
                    </a:cubicBezTo>
                    <a:cubicBezTo>
                      <a:pt x="10" y="1"/>
                      <a:pt x="0" y="4"/>
                      <a:pt x="0" y="7"/>
                    </a:cubicBezTo>
                    <a:cubicBezTo>
                      <a:pt x="0" y="11"/>
                      <a:pt x="10" y="14"/>
                      <a:pt x="22" y="14"/>
                    </a:cubicBezTo>
                    <a:cubicBezTo>
                      <a:pt x="34" y="14"/>
                      <a:pt x="44" y="11"/>
                      <a:pt x="4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97" name="Oval 577"/>
              <p:cNvSpPr>
                <a:spLocks noChangeArrowheads="1"/>
              </p:cNvSpPr>
              <p:nvPr/>
            </p:nvSpPr>
            <p:spPr bwMode="auto">
              <a:xfrm flipH="1">
                <a:off x="2484" y="4262"/>
                <a:ext cx="53" cy="16"/>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98" name="Oval 578"/>
              <p:cNvSpPr>
                <a:spLocks noChangeArrowheads="1"/>
              </p:cNvSpPr>
              <p:nvPr/>
            </p:nvSpPr>
            <p:spPr bwMode="auto">
              <a:xfrm flipH="1">
                <a:off x="1740" y="4294"/>
                <a:ext cx="57" cy="16"/>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99" name="Freeform 579"/>
              <p:cNvSpPr>
                <a:spLocks/>
              </p:cNvSpPr>
              <p:nvPr/>
            </p:nvSpPr>
            <p:spPr bwMode="auto">
              <a:xfrm flipH="1">
                <a:off x="582" y="4227"/>
                <a:ext cx="63" cy="19"/>
              </a:xfrm>
              <a:custGeom>
                <a:avLst/>
                <a:gdLst>
                  <a:gd name="T0" fmla="*/ 55 w 55"/>
                  <a:gd name="T1" fmla="*/ 8 h 16"/>
                  <a:gd name="T2" fmla="*/ 28 w 55"/>
                  <a:gd name="T3" fmla="*/ 0 h 16"/>
                  <a:gd name="T4" fmla="*/ 0 w 55"/>
                  <a:gd name="T5" fmla="*/ 8 h 16"/>
                  <a:gd name="T6" fmla="*/ 28 w 55"/>
                  <a:gd name="T7" fmla="*/ 16 h 16"/>
                  <a:gd name="T8" fmla="*/ 55 w 55"/>
                  <a:gd name="T9" fmla="*/ 8 h 16"/>
                </a:gdLst>
                <a:ahLst/>
                <a:cxnLst>
                  <a:cxn ang="0">
                    <a:pos x="T0" y="T1"/>
                  </a:cxn>
                  <a:cxn ang="0">
                    <a:pos x="T2" y="T3"/>
                  </a:cxn>
                  <a:cxn ang="0">
                    <a:pos x="T4" y="T5"/>
                  </a:cxn>
                  <a:cxn ang="0">
                    <a:pos x="T6" y="T7"/>
                  </a:cxn>
                  <a:cxn ang="0">
                    <a:pos x="T8" y="T9"/>
                  </a:cxn>
                </a:cxnLst>
                <a:rect l="0" t="0" r="r" b="b"/>
                <a:pathLst>
                  <a:path w="55" h="16">
                    <a:moveTo>
                      <a:pt x="55" y="8"/>
                    </a:moveTo>
                    <a:cubicBezTo>
                      <a:pt x="55" y="4"/>
                      <a:pt x="43" y="0"/>
                      <a:pt x="28" y="0"/>
                    </a:cubicBezTo>
                    <a:cubicBezTo>
                      <a:pt x="13" y="0"/>
                      <a:pt x="0" y="4"/>
                      <a:pt x="0" y="8"/>
                    </a:cubicBezTo>
                    <a:cubicBezTo>
                      <a:pt x="0" y="12"/>
                      <a:pt x="13" y="16"/>
                      <a:pt x="28" y="16"/>
                    </a:cubicBezTo>
                    <a:cubicBezTo>
                      <a:pt x="43" y="15"/>
                      <a:pt x="55" y="12"/>
                      <a:pt x="55"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00" name="Oval 580"/>
              <p:cNvSpPr>
                <a:spLocks noChangeArrowheads="1"/>
              </p:cNvSpPr>
              <p:nvPr/>
            </p:nvSpPr>
            <p:spPr bwMode="auto">
              <a:xfrm flipH="1">
                <a:off x="2867" y="4298"/>
                <a:ext cx="49" cy="16"/>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01" name="Freeform 581"/>
              <p:cNvSpPr>
                <a:spLocks/>
              </p:cNvSpPr>
              <p:nvPr/>
            </p:nvSpPr>
            <p:spPr bwMode="auto">
              <a:xfrm flipH="1">
                <a:off x="5481" y="3855"/>
                <a:ext cx="37" cy="14"/>
              </a:xfrm>
              <a:custGeom>
                <a:avLst/>
                <a:gdLst>
                  <a:gd name="T0" fmla="*/ 32 w 32"/>
                  <a:gd name="T1" fmla="*/ 5 h 12"/>
                  <a:gd name="T2" fmla="*/ 16 w 32"/>
                  <a:gd name="T3" fmla="*/ 0 h 12"/>
                  <a:gd name="T4" fmla="*/ 0 w 32"/>
                  <a:gd name="T5" fmla="*/ 6 h 12"/>
                  <a:gd name="T6" fmla="*/ 16 w 32"/>
                  <a:gd name="T7" fmla="*/ 11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5" y="0"/>
                      <a:pt x="16" y="0"/>
                    </a:cubicBezTo>
                    <a:cubicBezTo>
                      <a:pt x="7" y="0"/>
                      <a:pt x="0" y="3"/>
                      <a:pt x="0" y="6"/>
                    </a:cubicBezTo>
                    <a:cubicBezTo>
                      <a:pt x="0" y="9"/>
                      <a:pt x="7" y="12"/>
                      <a:pt x="16" y="11"/>
                    </a:cubicBezTo>
                    <a:cubicBezTo>
                      <a:pt x="25" y="11"/>
                      <a:pt x="32" y="8"/>
                      <a:pt x="32"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02" name="Freeform 582"/>
              <p:cNvSpPr>
                <a:spLocks/>
              </p:cNvSpPr>
              <p:nvPr/>
            </p:nvSpPr>
            <p:spPr bwMode="auto">
              <a:xfrm flipH="1">
                <a:off x="4580" y="3534"/>
                <a:ext cx="40" cy="15"/>
              </a:xfrm>
              <a:custGeom>
                <a:avLst/>
                <a:gdLst>
                  <a:gd name="T0" fmla="*/ 35 w 35"/>
                  <a:gd name="T1" fmla="*/ 6 h 13"/>
                  <a:gd name="T2" fmla="*/ 18 w 35"/>
                  <a:gd name="T3" fmla="*/ 1 h 13"/>
                  <a:gd name="T4" fmla="*/ 0 w 35"/>
                  <a:gd name="T5" fmla="*/ 8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1"/>
                    </a:cubicBezTo>
                    <a:cubicBezTo>
                      <a:pt x="8" y="1"/>
                      <a:pt x="0" y="4"/>
                      <a:pt x="0" y="8"/>
                    </a:cubicBezTo>
                    <a:cubicBezTo>
                      <a:pt x="0" y="11"/>
                      <a:pt x="8" y="13"/>
                      <a:pt x="18" y="13"/>
                    </a:cubicBezTo>
                    <a:cubicBezTo>
                      <a:pt x="27" y="12"/>
                      <a:pt x="35" y="9"/>
                      <a:pt x="3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03" name="Freeform 583"/>
              <p:cNvSpPr>
                <a:spLocks/>
              </p:cNvSpPr>
              <p:nvPr/>
            </p:nvSpPr>
            <p:spPr bwMode="auto">
              <a:xfrm flipH="1">
                <a:off x="5732" y="4091"/>
                <a:ext cx="35" cy="14"/>
              </a:xfrm>
              <a:custGeom>
                <a:avLst/>
                <a:gdLst>
                  <a:gd name="T0" fmla="*/ 30 w 30"/>
                  <a:gd name="T1" fmla="*/ 6 h 12"/>
                  <a:gd name="T2" fmla="*/ 15 w 30"/>
                  <a:gd name="T3" fmla="*/ 1 h 12"/>
                  <a:gd name="T4" fmla="*/ 0 w 30"/>
                  <a:gd name="T5" fmla="*/ 7 h 12"/>
                  <a:gd name="T6" fmla="*/ 15 w 30"/>
                  <a:gd name="T7" fmla="*/ 12 h 12"/>
                  <a:gd name="T8" fmla="*/ 30 w 30"/>
                  <a:gd name="T9" fmla="*/ 6 h 12"/>
                </a:gdLst>
                <a:ahLst/>
                <a:cxnLst>
                  <a:cxn ang="0">
                    <a:pos x="T0" y="T1"/>
                  </a:cxn>
                  <a:cxn ang="0">
                    <a:pos x="T2" y="T3"/>
                  </a:cxn>
                  <a:cxn ang="0">
                    <a:pos x="T4" y="T5"/>
                  </a:cxn>
                  <a:cxn ang="0">
                    <a:pos x="T6" y="T7"/>
                  </a:cxn>
                  <a:cxn ang="0">
                    <a:pos x="T8" y="T9"/>
                  </a:cxn>
                </a:cxnLst>
                <a:rect l="0" t="0" r="r" b="b"/>
                <a:pathLst>
                  <a:path w="30" h="12">
                    <a:moveTo>
                      <a:pt x="30" y="6"/>
                    </a:moveTo>
                    <a:cubicBezTo>
                      <a:pt x="30" y="3"/>
                      <a:pt x="23" y="0"/>
                      <a:pt x="15" y="1"/>
                    </a:cubicBezTo>
                    <a:cubicBezTo>
                      <a:pt x="7" y="1"/>
                      <a:pt x="0" y="3"/>
                      <a:pt x="0" y="7"/>
                    </a:cubicBezTo>
                    <a:cubicBezTo>
                      <a:pt x="0" y="10"/>
                      <a:pt x="7" y="12"/>
                      <a:pt x="15" y="12"/>
                    </a:cubicBezTo>
                    <a:cubicBezTo>
                      <a:pt x="23" y="12"/>
                      <a:pt x="30" y="9"/>
                      <a:pt x="3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04" name="Oval 584"/>
              <p:cNvSpPr>
                <a:spLocks noChangeArrowheads="1"/>
              </p:cNvSpPr>
              <p:nvPr/>
            </p:nvSpPr>
            <p:spPr bwMode="auto">
              <a:xfrm flipH="1">
                <a:off x="5578" y="4301"/>
                <a:ext cx="36" cy="13"/>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05" name="Freeform 585"/>
              <p:cNvSpPr>
                <a:spLocks/>
              </p:cNvSpPr>
              <p:nvPr/>
            </p:nvSpPr>
            <p:spPr bwMode="auto">
              <a:xfrm flipH="1">
                <a:off x="5710" y="3717"/>
                <a:ext cx="35" cy="13"/>
              </a:xfrm>
              <a:custGeom>
                <a:avLst/>
                <a:gdLst>
                  <a:gd name="T0" fmla="*/ 30 w 30"/>
                  <a:gd name="T1" fmla="*/ 5 h 12"/>
                  <a:gd name="T2" fmla="*/ 15 w 30"/>
                  <a:gd name="T3" fmla="*/ 0 h 12"/>
                  <a:gd name="T4" fmla="*/ 0 w 30"/>
                  <a:gd name="T5" fmla="*/ 6 h 12"/>
                  <a:gd name="T6" fmla="*/ 15 w 30"/>
                  <a:gd name="T7" fmla="*/ 11 h 12"/>
                  <a:gd name="T8" fmla="*/ 30 w 30"/>
                  <a:gd name="T9" fmla="*/ 5 h 12"/>
                </a:gdLst>
                <a:ahLst/>
                <a:cxnLst>
                  <a:cxn ang="0">
                    <a:pos x="T0" y="T1"/>
                  </a:cxn>
                  <a:cxn ang="0">
                    <a:pos x="T2" y="T3"/>
                  </a:cxn>
                  <a:cxn ang="0">
                    <a:pos x="T4" y="T5"/>
                  </a:cxn>
                  <a:cxn ang="0">
                    <a:pos x="T6" y="T7"/>
                  </a:cxn>
                  <a:cxn ang="0">
                    <a:pos x="T8" y="T9"/>
                  </a:cxn>
                </a:cxnLst>
                <a:rect l="0" t="0" r="r" b="b"/>
                <a:pathLst>
                  <a:path w="30" h="12">
                    <a:moveTo>
                      <a:pt x="30" y="5"/>
                    </a:moveTo>
                    <a:cubicBezTo>
                      <a:pt x="30" y="2"/>
                      <a:pt x="23" y="0"/>
                      <a:pt x="15" y="0"/>
                    </a:cubicBezTo>
                    <a:cubicBezTo>
                      <a:pt x="7" y="0"/>
                      <a:pt x="0" y="3"/>
                      <a:pt x="0" y="6"/>
                    </a:cubicBezTo>
                    <a:cubicBezTo>
                      <a:pt x="0" y="9"/>
                      <a:pt x="7" y="12"/>
                      <a:pt x="15" y="11"/>
                    </a:cubicBezTo>
                    <a:cubicBezTo>
                      <a:pt x="23" y="11"/>
                      <a:pt x="30" y="8"/>
                      <a:pt x="30"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06" name="Freeform 586"/>
              <p:cNvSpPr>
                <a:spLocks/>
              </p:cNvSpPr>
              <p:nvPr/>
            </p:nvSpPr>
            <p:spPr bwMode="auto">
              <a:xfrm flipH="1">
                <a:off x="540" y="3431"/>
                <a:ext cx="93" cy="27"/>
              </a:xfrm>
              <a:custGeom>
                <a:avLst/>
                <a:gdLst>
                  <a:gd name="T0" fmla="*/ 80 w 80"/>
                  <a:gd name="T1" fmla="*/ 11 h 24"/>
                  <a:gd name="T2" fmla="*/ 40 w 80"/>
                  <a:gd name="T3" fmla="*/ 1 h 24"/>
                  <a:gd name="T4" fmla="*/ 0 w 80"/>
                  <a:gd name="T5" fmla="*/ 14 h 24"/>
                  <a:gd name="T6" fmla="*/ 40 w 80"/>
                  <a:gd name="T7" fmla="*/ 23 h 24"/>
                  <a:gd name="T8" fmla="*/ 80 w 80"/>
                  <a:gd name="T9" fmla="*/ 11 h 24"/>
                </a:gdLst>
                <a:ahLst/>
                <a:cxnLst>
                  <a:cxn ang="0">
                    <a:pos x="T0" y="T1"/>
                  </a:cxn>
                  <a:cxn ang="0">
                    <a:pos x="T2" y="T3"/>
                  </a:cxn>
                  <a:cxn ang="0">
                    <a:pos x="T4" y="T5"/>
                  </a:cxn>
                  <a:cxn ang="0">
                    <a:pos x="T6" y="T7"/>
                  </a:cxn>
                  <a:cxn ang="0">
                    <a:pos x="T8" y="T9"/>
                  </a:cxn>
                </a:cxnLst>
                <a:rect l="0" t="0" r="r" b="b"/>
                <a:pathLst>
                  <a:path w="80" h="24">
                    <a:moveTo>
                      <a:pt x="80" y="11"/>
                    </a:moveTo>
                    <a:cubicBezTo>
                      <a:pt x="80" y="4"/>
                      <a:pt x="62" y="0"/>
                      <a:pt x="40" y="1"/>
                    </a:cubicBezTo>
                    <a:cubicBezTo>
                      <a:pt x="18" y="2"/>
                      <a:pt x="0" y="8"/>
                      <a:pt x="0" y="14"/>
                    </a:cubicBezTo>
                    <a:cubicBezTo>
                      <a:pt x="0" y="20"/>
                      <a:pt x="18" y="24"/>
                      <a:pt x="40" y="23"/>
                    </a:cubicBezTo>
                    <a:cubicBezTo>
                      <a:pt x="62" y="22"/>
                      <a:pt x="80" y="17"/>
                      <a:pt x="80" y="11"/>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07" name="Freeform 587"/>
              <p:cNvSpPr>
                <a:spLocks/>
              </p:cNvSpPr>
              <p:nvPr/>
            </p:nvSpPr>
            <p:spPr bwMode="auto">
              <a:xfrm flipH="1">
                <a:off x="5098" y="4027"/>
                <a:ext cx="51" cy="19"/>
              </a:xfrm>
              <a:custGeom>
                <a:avLst/>
                <a:gdLst>
                  <a:gd name="T0" fmla="*/ 44 w 44"/>
                  <a:gd name="T1" fmla="*/ 8 h 17"/>
                  <a:gd name="T2" fmla="*/ 22 w 44"/>
                  <a:gd name="T3" fmla="*/ 0 h 17"/>
                  <a:gd name="T4" fmla="*/ 0 w 44"/>
                  <a:gd name="T5" fmla="*/ 9 h 17"/>
                  <a:gd name="T6" fmla="*/ 22 w 44"/>
                  <a:gd name="T7" fmla="*/ 16 h 17"/>
                  <a:gd name="T8" fmla="*/ 44 w 44"/>
                  <a:gd name="T9" fmla="*/ 8 h 17"/>
                </a:gdLst>
                <a:ahLst/>
                <a:cxnLst>
                  <a:cxn ang="0">
                    <a:pos x="T0" y="T1"/>
                  </a:cxn>
                  <a:cxn ang="0">
                    <a:pos x="T2" y="T3"/>
                  </a:cxn>
                  <a:cxn ang="0">
                    <a:pos x="T4" y="T5"/>
                  </a:cxn>
                  <a:cxn ang="0">
                    <a:pos x="T6" y="T7"/>
                  </a:cxn>
                  <a:cxn ang="0">
                    <a:pos x="T8" y="T9"/>
                  </a:cxn>
                </a:cxnLst>
                <a:rect l="0" t="0" r="r" b="b"/>
                <a:pathLst>
                  <a:path w="44" h="17">
                    <a:moveTo>
                      <a:pt x="44" y="8"/>
                    </a:moveTo>
                    <a:cubicBezTo>
                      <a:pt x="44" y="4"/>
                      <a:pt x="34" y="0"/>
                      <a:pt x="22" y="0"/>
                    </a:cubicBezTo>
                    <a:cubicBezTo>
                      <a:pt x="10" y="1"/>
                      <a:pt x="0" y="4"/>
                      <a:pt x="0" y="9"/>
                    </a:cubicBezTo>
                    <a:cubicBezTo>
                      <a:pt x="0" y="13"/>
                      <a:pt x="10" y="17"/>
                      <a:pt x="22" y="16"/>
                    </a:cubicBezTo>
                    <a:cubicBezTo>
                      <a:pt x="34" y="16"/>
                      <a:pt x="44" y="12"/>
                      <a:pt x="44"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08" name="Freeform 588"/>
              <p:cNvSpPr>
                <a:spLocks/>
              </p:cNvSpPr>
              <p:nvPr/>
            </p:nvSpPr>
            <p:spPr bwMode="auto">
              <a:xfrm flipH="1">
                <a:off x="5359" y="4141"/>
                <a:ext cx="36" cy="14"/>
              </a:xfrm>
              <a:custGeom>
                <a:avLst/>
                <a:gdLst>
                  <a:gd name="T0" fmla="*/ 31 w 31"/>
                  <a:gd name="T1" fmla="*/ 6 h 12"/>
                  <a:gd name="T2" fmla="*/ 16 w 31"/>
                  <a:gd name="T3" fmla="*/ 0 h 12"/>
                  <a:gd name="T4" fmla="*/ 0 w 31"/>
                  <a:gd name="T5" fmla="*/ 6 h 12"/>
                  <a:gd name="T6" fmla="*/ 16 w 31"/>
                  <a:gd name="T7" fmla="*/ 12 h 12"/>
                  <a:gd name="T8" fmla="*/ 31 w 31"/>
                  <a:gd name="T9" fmla="*/ 6 h 12"/>
                </a:gdLst>
                <a:ahLst/>
                <a:cxnLst>
                  <a:cxn ang="0">
                    <a:pos x="T0" y="T1"/>
                  </a:cxn>
                  <a:cxn ang="0">
                    <a:pos x="T2" y="T3"/>
                  </a:cxn>
                  <a:cxn ang="0">
                    <a:pos x="T4" y="T5"/>
                  </a:cxn>
                  <a:cxn ang="0">
                    <a:pos x="T6" y="T7"/>
                  </a:cxn>
                  <a:cxn ang="0">
                    <a:pos x="T8" y="T9"/>
                  </a:cxn>
                </a:cxnLst>
                <a:rect l="0" t="0" r="r" b="b"/>
                <a:pathLst>
                  <a:path w="31" h="12">
                    <a:moveTo>
                      <a:pt x="31" y="6"/>
                    </a:moveTo>
                    <a:cubicBezTo>
                      <a:pt x="31" y="3"/>
                      <a:pt x="24" y="0"/>
                      <a:pt x="16" y="0"/>
                    </a:cubicBezTo>
                    <a:cubicBezTo>
                      <a:pt x="7" y="0"/>
                      <a:pt x="0" y="3"/>
                      <a:pt x="0" y="6"/>
                    </a:cubicBezTo>
                    <a:cubicBezTo>
                      <a:pt x="0" y="10"/>
                      <a:pt x="7" y="12"/>
                      <a:pt x="16" y="12"/>
                    </a:cubicBezTo>
                    <a:cubicBezTo>
                      <a:pt x="24" y="12"/>
                      <a:pt x="31" y="9"/>
                      <a:pt x="3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09" name="Freeform 589"/>
              <p:cNvSpPr>
                <a:spLocks/>
              </p:cNvSpPr>
              <p:nvPr/>
            </p:nvSpPr>
            <p:spPr bwMode="auto">
              <a:xfrm flipH="1">
                <a:off x="5627" y="4253"/>
                <a:ext cx="45" cy="17"/>
              </a:xfrm>
              <a:custGeom>
                <a:avLst/>
                <a:gdLst>
                  <a:gd name="T0" fmla="*/ 39 w 39"/>
                  <a:gd name="T1" fmla="*/ 7 h 15"/>
                  <a:gd name="T2" fmla="*/ 19 w 39"/>
                  <a:gd name="T3" fmla="*/ 0 h 15"/>
                  <a:gd name="T4" fmla="*/ 0 w 39"/>
                  <a:gd name="T5" fmla="*/ 8 h 15"/>
                  <a:gd name="T6" fmla="*/ 19 w 39"/>
                  <a:gd name="T7" fmla="*/ 15 h 15"/>
                  <a:gd name="T8" fmla="*/ 39 w 39"/>
                  <a:gd name="T9" fmla="*/ 7 h 15"/>
                </a:gdLst>
                <a:ahLst/>
                <a:cxnLst>
                  <a:cxn ang="0">
                    <a:pos x="T0" y="T1"/>
                  </a:cxn>
                  <a:cxn ang="0">
                    <a:pos x="T2" y="T3"/>
                  </a:cxn>
                  <a:cxn ang="0">
                    <a:pos x="T4" y="T5"/>
                  </a:cxn>
                  <a:cxn ang="0">
                    <a:pos x="T6" y="T7"/>
                  </a:cxn>
                  <a:cxn ang="0">
                    <a:pos x="T8" y="T9"/>
                  </a:cxn>
                </a:cxnLst>
                <a:rect l="0" t="0" r="r" b="b"/>
                <a:pathLst>
                  <a:path w="39" h="15">
                    <a:moveTo>
                      <a:pt x="39" y="7"/>
                    </a:moveTo>
                    <a:cubicBezTo>
                      <a:pt x="39" y="3"/>
                      <a:pt x="30" y="0"/>
                      <a:pt x="19" y="0"/>
                    </a:cubicBezTo>
                    <a:cubicBezTo>
                      <a:pt x="9" y="0"/>
                      <a:pt x="0" y="4"/>
                      <a:pt x="0" y="8"/>
                    </a:cubicBezTo>
                    <a:cubicBezTo>
                      <a:pt x="0" y="12"/>
                      <a:pt x="9" y="15"/>
                      <a:pt x="19" y="15"/>
                    </a:cubicBezTo>
                    <a:cubicBezTo>
                      <a:pt x="30" y="15"/>
                      <a:pt x="39" y="12"/>
                      <a:pt x="39"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10" name="Freeform 590"/>
              <p:cNvSpPr>
                <a:spLocks/>
              </p:cNvSpPr>
              <p:nvPr/>
            </p:nvSpPr>
            <p:spPr bwMode="auto">
              <a:xfrm flipH="1">
                <a:off x="4092" y="4274"/>
                <a:ext cx="80" cy="28"/>
              </a:xfrm>
              <a:custGeom>
                <a:avLst/>
                <a:gdLst>
                  <a:gd name="T0" fmla="*/ 69 w 69"/>
                  <a:gd name="T1" fmla="*/ 12 h 24"/>
                  <a:gd name="T2" fmla="*/ 35 w 69"/>
                  <a:gd name="T3" fmla="*/ 1 h 24"/>
                  <a:gd name="T4" fmla="*/ 0 w 69"/>
                  <a:gd name="T5" fmla="*/ 12 h 24"/>
                  <a:gd name="T6" fmla="*/ 35 w 69"/>
                  <a:gd name="T7" fmla="*/ 24 h 24"/>
                  <a:gd name="T8" fmla="*/ 69 w 69"/>
                  <a:gd name="T9" fmla="*/ 12 h 24"/>
                </a:gdLst>
                <a:ahLst/>
                <a:cxnLst>
                  <a:cxn ang="0">
                    <a:pos x="T0" y="T1"/>
                  </a:cxn>
                  <a:cxn ang="0">
                    <a:pos x="T2" y="T3"/>
                  </a:cxn>
                  <a:cxn ang="0">
                    <a:pos x="T4" y="T5"/>
                  </a:cxn>
                  <a:cxn ang="0">
                    <a:pos x="T6" y="T7"/>
                  </a:cxn>
                  <a:cxn ang="0">
                    <a:pos x="T8" y="T9"/>
                  </a:cxn>
                </a:cxnLst>
                <a:rect l="0" t="0" r="r" b="b"/>
                <a:pathLst>
                  <a:path w="69" h="24">
                    <a:moveTo>
                      <a:pt x="69" y="12"/>
                    </a:moveTo>
                    <a:cubicBezTo>
                      <a:pt x="69" y="6"/>
                      <a:pt x="54" y="0"/>
                      <a:pt x="35" y="1"/>
                    </a:cubicBezTo>
                    <a:cubicBezTo>
                      <a:pt x="16" y="1"/>
                      <a:pt x="0" y="6"/>
                      <a:pt x="0" y="12"/>
                    </a:cubicBezTo>
                    <a:cubicBezTo>
                      <a:pt x="0" y="19"/>
                      <a:pt x="16" y="24"/>
                      <a:pt x="35" y="24"/>
                    </a:cubicBezTo>
                    <a:cubicBezTo>
                      <a:pt x="54" y="24"/>
                      <a:pt x="69" y="19"/>
                      <a:pt x="69"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11" name="Freeform 591"/>
              <p:cNvSpPr>
                <a:spLocks/>
              </p:cNvSpPr>
              <p:nvPr/>
            </p:nvSpPr>
            <p:spPr bwMode="auto">
              <a:xfrm flipH="1">
                <a:off x="3927" y="4185"/>
                <a:ext cx="83" cy="27"/>
              </a:xfrm>
              <a:custGeom>
                <a:avLst/>
                <a:gdLst>
                  <a:gd name="T0" fmla="*/ 71 w 71"/>
                  <a:gd name="T1" fmla="*/ 12 h 24"/>
                  <a:gd name="T2" fmla="*/ 35 w 71"/>
                  <a:gd name="T3" fmla="*/ 0 h 24"/>
                  <a:gd name="T4" fmla="*/ 0 w 71"/>
                  <a:gd name="T5" fmla="*/ 12 h 24"/>
                  <a:gd name="T6" fmla="*/ 35 w 71"/>
                  <a:gd name="T7" fmla="*/ 24 h 24"/>
                  <a:gd name="T8" fmla="*/ 71 w 71"/>
                  <a:gd name="T9" fmla="*/ 12 h 24"/>
                </a:gdLst>
                <a:ahLst/>
                <a:cxnLst>
                  <a:cxn ang="0">
                    <a:pos x="T0" y="T1"/>
                  </a:cxn>
                  <a:cxn ang="0">
                    <a:pos x="T2" y="T3"/>
                  </a:cxn>
                  <a:cxn ang="0">
                    <a:pos x="T4" y="T5"/>
                  </a:cxn>
                  <a:cxn ang="0">
                    <a:pos x="T6" y="T7"/>
                  </a:cxn>
                  <a:cxn ang="0">
                    <a:pos x="T8" y="T9"/>
                  </a:cxn>
                </a:cxnLst>
                <a:rect l="0" t="0" r="r" b="b"/>
                <a:pathLst>
                  <a:path w="71" h="24">
                    <a:moveTo>
                      <a:pt x="71" y="12"/>
                    </a:moveTo>
                    <a:cubicBezTo>
                      <a:pt x="71" y="5"/>
                      <a:pt x="55" y="0"/>
                      <a:pt x="35" y="0"/>
                    </a:cubicBezTo>
                    <a:cubicBezTo>
                      <a:pt x="16" y="0"/>
                      <a:pt x="0" y="5"/>
                      <a:pt x="0" y="12"/>
                    </a:cubicBezTo>
                    <a:cubicBezTo>
                      <a:pt x="0" y="18"/>
                      <a:pt x="16" y="24"/>
                      <a:pt x="35" y="24"/>
                    </a:cubicBezTo>
                    <a:cubicBezTo>
                      <a:pt x="55" y="24"/>
                      <a:pt x="71" y="19"/>
                      <a:pt x="71"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12" name="Freeform 592"/>
              <p:cNvSpPr>
                <a:spLocks/>
              </p:cNvSpPr>
              <p:nvPr/>
            </p:nvSpPr>
            <p:spPr bwMode="auto">
              <a:xfrm flipH="1">
                <a:off x="3759" y="3977"/>
                <a:ext cx="58" cy="28"/>
              </a:xfrm>
              <a:custGeom>
                <a:avLst/>
                <a:gdLst>
                  <a:gd name="T0" fmla="*/ 50 w 50"/>
                  <a:gd name="T1" fmla="*/ 12 h 24"/>
                  <a:gd name="T2" fmla="*/ 25 w 50"/>
                  <a:gd name="T3" fmla="*/ 0 h 24"/>
                  <a:gd name="T4" fmla="*/ 0 w 50"/>
                  <a:gd name="T5" fmla="*/ 13 h 24"/>
                  <a:gd name="T6" fmla="*/ 25 w 50"/>
                  <a:gd name="T7" fmla="*/ 24 h 24"/>
                  <a:gd name="T8" fmla="*/ 50 w 50"/>
                  <a:gd name="T9" fmla="*/ 12 h 24"/>
                </a:gdLst>
                <a:ahLst/>
                <a:cxnLst>
                  <a:cxn ang="0">
                    <a:pos x="T0" y="T1"/>
                  </a:cxn>
                  <a:cxn ang="0">
                    <a:pos x="T2" y="T3"/>
                  </a:cxn>
                  <a:cxn ang="0">
                    <a:pos x="T4" y="T5"/>
                  </a:cxn>
                  <a:cxn ang="0">
                    <a:pos x="T6" y="T7"/>
                  </a:cxn>
                  <a:cxn ang="0">
                    <a:pos x="T8" y="T9"/>
                  </a:cxn>
                </a:cxnLst>
                <a:rect l="0" t="0" r="r" b="b"/>
                <a:pathLst>
                  <a:path w="50" h="24">
                    <a:moveTo>
                      <a:pt x="50" y="12"/>
                    </a:moveTo>
                    <a:cubicBezTo>
                      <a:pt x="50" y="5"/>
                      <a:pt x="39" y="0"/>
                      <a:pt x="25" y="0"/>
                    </a:cubicBezTo>
                    <a:cubicBezTo>
                      <a:pt x="11" y="0"/>
                      <a:pt x="0" y="6"/>
                      <a:pt x="0" y="13"/>
                    </a:cubicBezTo>
                    <a:cubicBezTo>
                      <a:pt x="0" y="19"/>
                      <a:pt x="11" y="24"/>
                      <a:pt x="25" y="24"/>
                    </a:cubicBezTo>
                    <a:cubicBezTo>
                      <a:pt x="39" y="24"/>
                      <a:pt x="50" y="18"/>
                      <a:pt x="50"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13" name="Freeform 593"/>
              <p:cNvSpPr>
                <a:spLocks/>
              </p:cNvSpPr>
              <p:nvPr/>
            </p:nvSpPr>
            <p:spPr bwMode="auto">
              <a:xfrm flipH="1">
                <a:off x="2845" y="4032"/>
                <a:ext cx="92" cy="30"/>
              </a:xfrm>
              <a:custGeom>
                <a:avLst/>
                <a:gdLst>
                  <a:gd name="T0" fmla="*/ 80 w 80"/>
                  <a:gd name="T1" fmla="*/ 12 h 26"/>
                  <a:gd name="T2" fmla="*/ 40 w 80"/>
                  <a:gd name="T3" fmla="*/ 0 h 26"/>
                  <a:gd name="T4" fmla="*/ 0 w 80"/>
                  <a:gd name="T5" fmla="*/ 13 h 26"/>
                  <a:gd name="T6" fmla="*/ 40 w 80"/>
                  <a:gd name="T7" fmla="*/ 25 h 26"/>
                  <a:gd name="T8" fmla="*/ 80 w 80"/>
                  <a:gd name="T9" fmla="*/ 12 h 26"/>
                </a:gdLst>
                <a:ahLst/>
                <a:cxnLst>
                  <a:cxn ang="0">
                    <a:pos x="T0" y="T1"/>
                  </a:cxn>
                  <a:cxn ang="0">
                    <a:pos x="T2" y="T3"/>
                  </a:cxn>
                  <a:cxn ang="0">
                    <a:pos x="T4" y="T5"/>
                  </a:cxn>
                  <a:cxn ang="0">
                    <a:pos x="T6" y="T7"/>
                  </a:cxn>
                  <a:cxn ang="0">
                    <a:pos x="T8" y="T9"/>
                  </a:cxn>
                </a:cxnLst>
                <a:rect l="0" t="0" r="r" b="b"/>
                <a:pathLst>
                  <a:path w="80" h="26">
                    <a:moveTo>
                      <a:pt x="80" y="12"/>
                    </a:moveTo>
                    <a:cubicBezTo>
                      <a:pt x="80" y="5"/>
                      <a:pt x="62" y="0"/>
                      <a:pt x="40" y="0"/>
                    </a:cubicBezTo>
                    <a:cubicBezTo>
                      <a:pt x="18" y="0"/>
                      <a:pt x="0" y="6"/>
                      <a:pt x="0" y="13"/>
                    </a:cubicBezTo>
                    <a:cubicBezTo>
                      <a:pt x="0" y="20"/>
                      <a:pt x="18" y="26"/>
                      <a:pt x="40" y="25"/>
                    </a:cubicBezTo>
                    <a:cubicBezTo>
                      <a:pt x="62" y="25"/>
                      <a:pt x="80" y="19"/>
                      <a:pt x="80"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14" name="Oval 594"/>
              <p:cNvSpPr>
                <a:spLocks noChangeArrowheads="1"/>
              </p:cNvSpPr>
              <p:nvPr/>
            </p:nvSpPr>
            <p:spPr bwMode="auto">
              <a:xfrm flipH="1">
                <a:off x="2098" y="4231"/>
                <a:ext cx="99" cy="30"/>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15" name="Freeform 595"/>
              <p:cNvSpPr>
                <a:spLocks/>
              </p:cNvSpPr>
              <p:nvPr/>
            </p:nvSpPr>
            <p:spPr bwMode="auto">
              <a:xfrm flipH="1">
                <a:off x="1020" y="4059"/>
                <a:ext cx="69" cy="33"/>
              </a:xfrm>
              <a:custGeom>
                <a:avLst/>
                <a:gdLst>
                  <a:gd name="T0" fmla="*/ 59 w 59"/>
                  <a:gd name="T1" fmla="*/ 14 h 29"/>
                  <a:gd name="T2" fmla="*/ 29 w 59"/>
                  <a:gd name="T3" fmla="*/ 1 h 29"/>
                  <a:gd name="T4" fmla="*/ 0 w 59"/>
                  <a:gd name="T5" fmla="*/ 15 h 29"/>
                  <a:gd name="T6" fmla="*/ 29 w 59"/>
                  <a:gd name="T7" fmla="*/ 28 h 29"/>
                  <a:gd name="T8" fmla="*/ 59 w 59"/>
                  <a:gd name="T9" fmla="*/ 14 h 29"/>
                </a:gdLst>
                <a:ahLst/>
                <a:cxnLst>
                  <a:cxn ang="0">
                    <a:pos x="T0" y="T1"/>
                  </a:cxn>
                  <a:cxn ang="0">
                    <a:pos x="T2" y="T3"/>
                  </a:cxn>
                  <a:cxn ang="0">
                    <a:pos x="T4" y="T5"/>
                  </a:cxn>
                  <a:cxn ang="0">
                    <a:pos x="T6" y="T7"/>
                  </a:cxn>
                  <a:cxn ang="0">
                    <a:pos x="T8" y="T9"/>
                  </a:cxn>
                </a:cxnLst>
                <a:rect l="0" t="0" r="r" b="b"/>
                <a:pathLst>
                  <a:path w="59" h="29">
                    <a:moveTo>
                      <a:pt x="59" y="14"/>
                    </a:moveTo>
                    <a:cubicBezTo>
                      <a:pt x="59" y="7"/>
                      <a:pt x="45" y="0"/>
                      <a:pt x="29" y="1"/>
                    </a:cubicBezTo>
                    <a:cubicBezTo>
                      <a:pt x="13" y="1"/>
                      <a:pt x="0" y="7"/>
                      <a:pt x="0" y="15"/>
                    </a:cubicBezTo>
                    <a:cubicBezTo>
                      <a:pt x="0" y="23"/>
                      <a:pt x="13" y="29"/>
                      <a:pt x="29" y="28"/>
                    </a:cubicBezTo>
                    <a:cubicBezTo>
                      <a:pt x="45" y="28"/>
                      <a:pt x="59" y="22"/>
                      <a:pt x="59" y="14"/>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16" name="Freeform 596"/>
              <p:cNvSpPr>
                <a:spLocks/>
              </p:cNvSpPr>
              <p:nvPr/>
            </p:nvSpPr>
            <p:spPr bwMode="auto">
              <a:xfrm flipH="1">
                <a:off x="3241" y="3707"/>
                <a:ext cx="89" cy="30"/>
              </a:xfrm>
              <a:custGeom>
                <a:avLst/>
                <a:gdLst>
                  <a:gd name="T0" fmla="*/ 76 w 76"/>
                  <a:gd name="T1" fmla="*/ 11 h 26"/>
                  <a:gd name="T2" fmla="*/ 38 w 76"/>
                  <a:gd name="T3" fmla="*/ 0 h 26"/>
                  <a:gd name="T4" fmla="*/ 0 w 76"/>
                  <a:gd name="T5" fmla="*/ 14 h 26"/>
                  <a:gd name="T6" fmla="*/ 38 w 76"/>
                  <a:gd name="T7" fmla="*/ 25 h 26"/>
                  <a:gd name="T8" fmla="*/ 76 w 76"/>
                  <a:gd name="T9" fmla="*/ 11 h 26"/>
                </a:gdLst>
                <a:ahLst/>
                <a:cxnLst>
                  <a:cxn ang="0">
                    <a:pos x="T0" y="T1"/>
                  </a:cxn>
                  <a:cxn ang="0">
                    <a:pos x="T2" y="T3"/>
                  </a:cxn>
                  <a:cxn ang="0">
                    <a:pos x="T4" y="T5"/>
                  </a:cxn>
                  <a:cxn ang="0">
                    <a:pos x="T6" y="T7"/>
                  </a:cxn>
                  <a:cxn ang="0">
                    <a:pos x="T8" y="T9"/>
                  </a:cxn>
                </a:cxnLst>
                <a:rect l="0" t="0" r="r" b="b"/>
                <a:pathLst>
                  <a:path w="76" h="26">
                    <a:moveTo>
                      <a:pt x="76" y="11"/>
                    </a:moveTo>
                    <a:cubicBezTo>
                      <a:pt x="76" y="5"/>
                      <a:pt x="59" y="0"/>
                      <a:pt x="38" y="0"/>
                    </a:cubicBezTo>
                    <a:cubicBezTo>
                      <a:pt x="17" y="1"/>
                      <a:pt x="0" y="7"/>
                      <a:pt x="0" y="14"/>
                    </a:cubicBezTo>
                    <a:cubicBezTo>
                      <a:pt x="0" y="21"/>
                      <a:pt x="17" y="26"/>
                      <a:pt x="38" y="25"/>
                    </a:cubicBezTo>
                    <a:cubicBezTo>
                      <a:pt x="59" y="24"/>
                      <a:pt x="76" y="18"/>
                      <a:pt x="76" y="11"/>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17" name="Freeform 597"/>
              <p:cNvSpPr>
                <a:spLocks/>
              </p:cNvSpPr>
              <p:nvPr/>
            </p:nvSpPr>
            <p:spPr bwMode="auto">
              <a:xfrm flipH="1">
                <a:off x="147" y="3941"/>
                <a:ext cx="123" cy="35"/>
              </a:xfrm>
              <a:custGeom>
                <a:avLst/>
                <a:gdLst>
                  <a:gd name="T0" fmla="*/ 106 w 106"/>
                  <a:gd name="T1" fmla="*/ 14 h 30"/>
                  <a:gd name="T2" fmla="*/ 53 w 106"/>
                  <a:gd name="T3" fmla="*/ 0 h 30"/>
                  <a:gd name="T4" fmla="*/ 0 w 106"/>
                  <a:gd name="T5" fmla="*/ 16 h 30"/>
                  <a:gd name="T6" fmla="*/ 53 w 106"/>
                  <a:gd name="T7" fmla="*/ 29 h 30"/>
                  <a:gd name="T8" fmla="*/ 106 w 106"/>
                  <a:gd name="T9" fmla="*/ 14 h 30"/>
                </a:gdLst>
                <a:ahLst/>
                <a:cxnLst>
                  <a:cxn ang="0">
                    <a:pos x="T0" y="T1"/>
                  </a:cxn>
                  <a:cxn ang="0">
                    <a:pos x="T2" y="T3"/>
                  </a:cxn>
                  <a:cxn ang="0">
                    <a:pos x="T4" y="T5"/>
                  </a:cxn>
                  <a:cxn ang="0">
                    <a:pos x="T6" y="T7"/>
                  </a:cxn>
                  <a:cxn ang="0">
                    <a:pos x="T8" y="T9"/>
                  </a:cxn>
                </a:cxnLst>
                <a:rect l="0" t="0" r="r" b="b"/>
                <a:pathLst>
                  <a:path w="106" h="30">
                    <a:moveTo>
                      <a:pt x="106" y="14"/>
                    </a:moveTo>
                    <a:cubicBezTo>
                      <a:pt x="106" y="6"/>
                      <a:pt x="82" y="0"/>
                      <a:pt x="53" y="0"/>
                    </a:cubicBezTo>
                    <a:cubicBezTo>
                      <a:pt x="23" y="1"/>
                      <a:pt x="0" y="8"/>
                      <a:pt x="0" y="16"/>
                    </a:cubicBezTo>
                    <a:cubicBezTo>
                      <a:pt x="0" y="24"/>
                      <a:pt x="23" y="30"/>
                      <a:pt x="53" y="29"/>
                    </a:cubicBezTo>
                    <a:cubicBezTo>
                      <a:pt x="82" y="29"/>
                      <a:pt x="106" y="22"/>
                      <a:pt x="106" y="14"/>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18" name="Freeform 598"/>
              <p:cNvSpPr>
                <a:spLocks/>
              </p:cNvSpPr>
              <p:nvPr/>
            </p:nvSpPr>
            <p:spPr bwMode="auto">
              <a:xfrm flipH="1">
                <a:off x="4200" y="3793"/>
                <a:ext cx="51" cy="18"/>
              </a:xfrm>
              <a:custGeom>
                <a:avLst/>
                <a:gdLst>
                  <a:gd name="T0" fmla="*/ 44 w 44"/>
                  <a:gd name="T1" fmla="*/ 7 h 16"/>
                  <a:gd name="T2" fmla="*/ 22 w 44"/>
                  <a:gd name="T3" fmla="*/ 0 h 16"/>
                  <a:gd name="T4" fmla="*/ 0 w 44"/>
                  <a:gd name="T5" fmla="*/ 8 h 16"/>
                  <a:gd name="T6" fmla="*/ 22 w 44"/>
                  <a:gd name="T7" fmla="*/ 15 h 16"/>
                  <a:gd name="T8" fmla="*/ 44 w 44"/>
                  <a:gd name="T9" fmla="*/ 7 h 16"/>
                </a:gdLst>
                <a:ahLst/>
                <a:cxnLst>
                  <a:cxn ang="0">
                    <a:pos x="T0" y="T1"/>
                  </a:cxn>
                  <a:cxn ang="0">
                    <a:pos x="T2" y="T3"/>
                  </a:cxn>
                  <a:cxn ang="0">
                    <a:pos x="T4" y="T5"/>
                  </a:cxn>
                  <a:cxn ang="0">
                    <a:pos x="T6" y="T7"/>
                  </a:cxn>
                  <a:cxn ang="0">
                    <a:pos x="T8" y="T9"/>
                  </a:cxn>
                </a:cxnLst>
                <a:rect l="0" t="0" r="r" b="b"/>
                <a:pathLst>
                  <a:path w="44" h="16">
                    <a:moveTo>
                      <a:pt x="44" y="7"/>
                    </a:moveTo>
                    <a:cubicBezTo>
                      <a:pt x="44" y="3"/>
                      <a:pt x="34" y="0"/>
                      <a:pt x="22" y="0"/>
                    </a:cubicBezTo>
                    <a:cubicBezTo>
                      <a:pt x="10" y="1"/>
                      <a:pt x="0" y="4"/>
                      <a:pt x="0" y="8"/>
                    </a:cubicBezTo>
                    <a:cubicBezTo>
                      <a:pt x="0" y="13"/>
                      <a:pt x="10" y="16"/>
                      <a:pt x="22" y="15"/>
                    </a:cubicBezTo>
                    <a:cubicBezTo>
                      <a:pt x="34" y="15"/>
                      <a:pt x="44" y="11"/>
                      <a:pt x="4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19" name="Freeform 599"/>
              <p:cNvSpPr>
                <a:spLocks/>
              </p:cNvSpPr>
              <p:nvPr/>
            </p:nvSpPr>
            <p:spPr bwMode="auto">
              <a:xfrm flipH="1">
                <a:off x="5166" y="3681"/>
                <a:ext cx="53" cy="19"/>
              </a:xfrm>
              <a:custGeom>
                <a:avLst/>
                <a:gdLst>
                  <a:gd name="T0" fmla="*/ 46 w 46"/>
                  <a:gd name="T1" fmla="*/ 7 h 17"/>
                  <a:gd name="T2" fmla="*/ 23 w 46"/>
                  <a:gd name="T3" fmla="*/ 0 h 17"/>
                  <a:gd name="T4" fmla="*/ 0 w 46"/>
                  <a:gd name="T5" fmla="*/ 9 h 17"/>
                  <a:gd name="T6" fmla="*/ 23 w 46"/>
                  <a:gd name="T7" fmla="*/ 17 h 17"/>
                  <a:gd name="T8" fmla="*/ 46 w 46"/>
                  <a:gd name="T9" fmla="*/ 7 h 17"/>
                </a:gdLst>
                <a:ahLst/>
                <a:cxnLst>
                  <a:cxn ang="0">
                    <a:pos x="T0" y="T1"/>
                  </a:cxn>
                  <a:cxn ang="0">
                    <a:pos x="T2" y="T3"/>
                  </a:cxn>
                  <a:cxn ang="0">
                    <a:pos x="T4" y="T5"/>
                  </a:cxn>
                  <a:cxn ang="0">
                    <a:pos x="T6" y="T7"/>
                  </a:cxn>
                  <a:cxn ang="0">
                    <a:pos x="T8" y="T9"/>
                  </a:cxn>
                </a:cxnLst>
                <a:rect l="0" t="0" r="r" b="b"/>
                <a:pathLst>
                  <a:path w="46" h="17">
                    <a:moveTo>
                      <a:pt x="46" y="7"/>
                    </a:moveTo>
                    <a:cubicBezTo>
                      <a:pt x="46" y="3"/>
                      <a:pt x="36" y="0"/>
                      <a:pt x="23" y="0"/>
                    </a:cubicBezTo>
                    <a:cubicBezTo>
                      <a:pt x="10" y="1"/>
                      <a:pt x="0" y="5"/>
                      <a:pt x="0" y="9"/>
                    </a:cubicBezTo>
                    <a:cubicBezTo>
                      <a:pt x="0" y="14"/>
                      <a:pt x="10" y="17"/>
                      <a:pt x="23" y="17"/>
                    </a:cubicBezTo>
                    <a:cubicBezTo>
                      <a:pt x="36" y="16"/>
                      <a:pt x="46" y="12"/>
                      <a:pt x="4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20" name="Freeform 600"/>
              <p:cNvSpPr>
                <a:spLocks/>
              </p:cNvSpPr>
              <p:nvPr/>
            </p:nvSpPr>
            <p:spPr bwMode="auto">
              <a:xfrm flipH="1">
                <a:off x="5030" y="3554"/>
                <a:ext cx="72" cy="28"/>
              </a:xfrm>
              <a:custGeom>
                <a:avLst/>
                <a:gdLst>
                  <a:gd name="T0" fmla="*/ 62 w 62"/>
                  <a:gd name="T1" fmla="*/ 10 h 24"/>
                  <a:gd name="T2" fmla="*/ 31 w 62"/>
                  <a:gd name="T3" fmla="*/ 1 h 24"/>
                  <a:gd name="T4" fmla="*/ 0 w 62"/>
                  <a:gd name="T5" fmla="*/ 13 h 24"/>
                  <a:gd name="T6" fmla="*/ 31 w 62"/>
                  <a:gd name="T7" fmla="*/ 23 h 24"/>
                  <a:gd name="T8" fmla="*/ 62 w 62"/>
                  <a:gd name="T9" fmla="*/ 10 h 24"/>
                </a:gdLst>
                <a:ahLst/>
                <a:cxnLst>
                  <a:cxn ang="0">
                    <a:pos x="T0" y="T1"/>
                  </a:cxn>
                  <a:cxn ang="0">
                    <a:pos x="T2" y="T3"/>
                  </a:cxn>
                  <a:cxn ang="0">
                    <a:pos x="T4" y="T5"/>
                  </a:cxn>
                  <a:cxn ang="0">
                    <a:pos x="T6" y="T7"/>
                  </a:cxn>
                  <a:cxn ang="0">
                    <a:pos x="T8" y="T9"/>
                  </a:cxn>
                </a:cxnLst>
                <a:rect l="0" t="0" r="r" b="b"/>
                <a:pathLst>
                  <a:path w="62" h="24">
                    <a:moveTo>
                      <a:pt x="62" y="10"/>
                    </a:moveTo>
                    <a:cubicBezTo>
                      <a:pt x="62" y="4"/>
                      <a:pt x="48" y="0"/>
                      <a:pt x="31" y="1"/>
                    </a:cubicBezTo>
                    <a:cubicBezTo>
                      <a:pt x="14" y="2"/>
                      <a:pt x="0" y="7"/>
                      <a:pt x="0" y="13"/>
                    </a:cubicBezTo>
                    <a:cubicBezTo>
                      <a:pt x="0" y="19"/>
                      <a:pt x="14" y="24"/>
                      <a:pt x="31" y="23"/>
                    </a:cubicBezTo>
                    <a:cubicBezTo>
                      <a:pt x="48" y="22"/>
                      <a:pt x="62" y="17"/>
                      <a:pt x="62" y="10"/>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21" name="Freeform 601"/>
              <p:cNvSpPr>
                <a:spLocks/>
              </p:cNvSpPr>
              <p:nvPr/>
            </p:nvSpPr>
            <p:spPr bwMode="auto">
              <a:xfrm flipH="1">
                <a:off x="5531" y="3555"/>
                <a:ext cx="31" cy="13"/>
              </a:xfrm>
              <a:custGeom>
                <a:avLst/>
                <a:gdLst>
                  <a:gd name="T0" fmla="*/ 27 w 27"/>
                  <a:gd name="T1" fmla="*/ 4 h 11"/>
                  <a:gd name="T2" fmla="*/ 14 w 27"/>
                  <a:gd name="T3" fmla="*/ 0 h 11"/>
                  <a:gd name="T4" fmla="*/ 0 w 27"/>
                  <a:gd name="T5" fmla="*/ 6 h 11"/>
                  <a:gd name="T6" fmla="*/ 14 w 27"/>
                  <a:gd name="T7" fmla="*/ 10 h 11"/>
                  <a:gd name="T8" fmla="*/ 27 w 27"/>
                  <a:gd name="T9" fmla="*/ 4 h 11"/>
                </a:gdLst>
                <a:ahLst/>
                <a:cxnLst>
                  <a:cxn ang="0">
                    <a:pos x="T0" y="T1"/>
                  </a:cxn>
                  <a:cxn ang="0">
                    <a:pos x="T2" y="T3"/>
                  </a:cxn>
                  <a:cxn ang="0">
                    <a:pos x="T4" y="T5"/>
                  </a:cxn>
                  <a:cxn ang="0">
                    <a:pos x="T6" y="T7"/>
                  </a:cxn>
                  <a:cxn ang="0">
                    <a:pos x="T8" y="T9"/>
                  </a:cxn>
                </a:cxnLst>
                <a:rect l="0" t="0" r="r" b="b"/>
                <a:pathLst>
                  <a:path w="27" h="11">
                    <a:moveTo>
                      <a:pt x="27" y="4"/>
                    </a:moveTo>
                    <a:cubicBezTo>
                      <a:pt x="27" y="2"/>
                      <a:pt x="21" y="0"/>
                      <a:pt x="14" y="0"/>
                    </a:cubicBezTo>
                    <a:cubicBezTo>
                      <a:pt x="6" y="0"/>
                      <a:pt x="0" y="3"/>
                      <a:pt x="0" y="6"/>
                    </a:cubicBezTo>
                    <a:cubicBezTo>
                      <a:pt x="0" y="9"/>
                      <a:pt x="6" y="11"/>
                      <a:pt x="14" y="10"/>
                    </a:cubicBezTo>
                    <a:cubicBezTo>
                      <a:pt x="21" y="10"/>
                      <a:pt x="27" y="7"/>
                      <a:pt x="27" y="4"/>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22" name="Freeform 602"/>
              <p:cNvSpPr>
                <a:spLocks/>
              </p:cNvSpPr>
              <p:nvPr/>
            </p:nvSpPr>
            <p:spPr bwMode="auto">
              <a:xfrm flipH="1">
                <a:off x="673" y="4170"/>
                <a:ext cx="116" cy="33"/>
              </a:xfrm>
              <a:custGeom>
                <a:avLst/>
                <a:gdLst>
                  <a:gd name="T0" fmla="*/ 101 w 101"/>
                  <a:gd name="T1" fmla="*/ 14 h 29"/>
                  <a:gd name="T2" fmla="*/ 50 w 101"/>
                  <a:gd name="T3" fmla="*/ 1 h 29"/>
                  <a:gd name="T4" fmla="*/ 0 w 101"/>
                  <a:gd name="T5" fmla="*/ 15 h 29"/>
                  <a:gd name="T6" fmla="*/ 50 w 101"/>
                  <a:gd name="T7" fmla="*/ 29 h 29"/>
                  <a:gd name="T8" fmla="*/ 101 w 101"/>
                  <a:gd name="T9" fmla="*/ 14 h 29"/>
                </a:gdLst>
                <a:ahLst/>
                <a:cxnLst>
                  <a:cxn ang="0">
                    <a:pos x="T0" y="T1"/>
                  </a:cxn>
                  <a:cxn ang="0">
                    <a:pos x="T2" y="T3"/>
                  </a:cxn>
                  <a:cxn ang="0">
                    <a:pos x="T4" y="T5"/>
                  </a:cxn>
                  <a:cxn ang="0">
                    <a:pos x="T6" y="T7"/>
                  </a:cxn>
                  <a:cxn ang="0">
                    <a:pos x="T8" y="T9"/>
                  </a:cxn>
                </a:cxnLst>
                <a:rect l="0" t="0" r="r" b="b"/>
                <a:pathLst>
                  <a:path w="101" h="29">
                    <a:moveTo>
                      <a:pt x="101" y="14"/>
                    </a:moveTo>
                    <a:cubicBezTo>
                      <a:pt x="101" y="7"/>
                      <a:pt x="78" y="0"/>
                      <a:pt x="50" y="1"/>
                    </a:cubicBezTo>
                    <a:cubicBezTo>
                      <a:pt x="23" y="1"/>
                      <a:pt x="0" y="7"/>
                      <a:pt x="0" y="15"/>
                    </a:cubicBezTo>
                    <a:cubicBezTo>
                      <a:pt x="0" y="23"/>
                      <a:pt x="23" y="29"/>
                      <a:pt x="50" y="29"/>
                    </a:cubicBezTo>
                    <a:cubicBezTo>
                      <a:pt x="78" y="29"/>
                      <a:pt x="101" y="22"/>
                      <a:pt x="101" y="14"/>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23" name="Oval 603"/>
              <p:cNvSpPr>
                <a:spLocks noChangeArrowheads="1"/>
              </p:cNvSpPr>
              <p:nvPr/>
            </p:nvSpPr>
            <p:spPr bwMode="auto">
              <a:xfrm flipH="1">
                <a:off x="3181" y="4276"/>
                <a:ext cx="90" cy="28"/>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24" name="Freeform 604"/>
              <p:cNvSpPr>
                <a:spLocks/>
              </p:cNvSpPr>
              <p:nvPr/>
            </p:nvSpPr>
            <p:spPr bwMode="auto">
              <a:xfrm flipH="1">
                <a:off x="3651" y="3932"/>
                <a:ext cx="54" cy="28"/>
              </a:xfrm>
              <a:custGeom>
                <a:avLst/>
                <a:gdLst>
                  <a:gd name="T0" fmla="*/ 47 w 47"/>
                  <a:gd name="T1" fmla="*/ 12 h 24"/>
                  <a:gd name="T2" fmla="*/ 24 w 47"/>
                  <a:gd name="T3" fmla="*/ 0 h 24"/>
                  <a:gd name="T4" fmla="*/ 0 w 47"/>
                  <a:gd name="T5" fmla="*/ 13 h 24"/>
                  <a:gd name="T6" fmla="*/ 24 w 47"/>
                  <a:gd name="T7" fmla="*/ 24 h 24"/>
                  <a:gd name="T8" fmla="*/ 47 w 47"/>
                  <a:gd name="T9" fmla="*/ 12 h 24"/>
                </a:gdLst>
                <a:ahLst/>
                <a:cxnLst>
                  <a:cxn ang="0">
                    <a:pos x="T0" y="T1"/>
                  </a:cxn>
                  <a:cxn ang="0">
                    <a:pos x="T2" y="T3"/>
                  </a:cxn>
                  <a:cxn ang="0">
                    <a:pos x="T4" y="T5"/>
                  </a:cxn>
                  <a:cxn ang="0">
                    <a:pos x="T6" y="T7"/>
                  </a:cxn>
                  <a:cxn ang="0">
                    <a:pos x="T8" y="T9"/>
                  </a:cxn>
                </a:cxnLst>
                <a:rect l="0" t="0" r="r" b="b"/>
                <a:pathLst>
                  <a:path w="47" h="24">
                    <a:moveTo>
                      <a:pt x="47" y="12"/>
                    </a:moveTo>
                    <a:cubicBezTo>
                      <a:pt x="47" y="5"/>
                      <a:pt x="36" y="0"/>
                      <a:pt x="24" y="0"/>
                    </a:cubicBezTo>
                    <a:cubicBezTo>
                      <a:pt x="11" y="0"/>
                      <a:pt x="0" y="6"/>
                      <a:pt x="0" y="13"/>
                    </a:cubicBezTo>
                    <a:cubicBezTo>
                      <a:pt x="0" y="19"/>
                      <a:pt x="11" y="24"/>
                      <a:pt x="24" y="24"/>
                    </a:cubicBezTo>
                    <a:cubicBezTo>
                      <a:pt x="36" y="24"/>
                      <a:pt x="47" y="18"/>
                      <a:pt x="47"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25" name="Freeform 605"/>
              <p:cNvSpPr>
                <a:spLocks/>
              </p:cNvSpPr>
              <p:nvPr/>
            </p:nvSpPr>
            <p:spPr bwMode="auto">
              <a:xfrm flipH="1">
                <a:off x="2157" y="3555"/>
                <a:ext cx="73" cy="32"/>
              </a:xfrm>
              <a:custGeom>
                <a:avLst/>
                <a:gdLst>
                  <a:gd name="T0" fmla="*/ 64 w 64"/>
                  <a:gd name="T1" fmla="*/ 13 h 28"/>
                  <a:gd name="T2" fmla="*/ 32 w 64"/>
                  <a:gd name="T3" fmla="*/ 1 h 28"/>
                  <a:gd name="T4" fmla="*/ 0 w 64"/>
                  <a:gd name="T5" fmla="*/ 15 h 28"/>
                  <a:gd name="T6" fmla="*/ 32 w 64"/>
                  <a:gd name="T7" fmla="*/ 27 h 28"/>
                  <a:gd name="T8" fmla="*/ 64 w 64"/>
                  <a:gd name="T9" fmla="*/ 13 h 28"/>
                </a:gdLst>
                <a:ahLst/>
                <a:cxnLst>
                  <a:cxn ang="0">
                    <a:pos x="T0" y="T1"/>
                  </a:cxn>
                  <a:cxn ang="0">
                    <a:pos x="T2" y="T3"/>
                  </a:cxn>
                  <a:cxn ang="0">
                    <a:pos x="T4" y="T5"/>
                  </a:cxn>
                  <a:cxn ang="0">
                    <a:pos x="T6" y="T7"/>
                  </a:cxn>
                  <a:cxn ang="0">
                    <a:pos x="T8" y="T9"/>
                  </a:cxn>
                </a:cxnLst>
                <a:rect l="0" t="0" r="r" b="b"/>
                <a:pathLst>
                  <a:path w="64" h="28">
                    <a:moveTo>
                      <a:pt x="64" y="13"/>
                    </a:moveTo>
                    <a:cubicBezTo>
                      <a:pt x="64" y="6"/>
                      <a:pt x="49" y="0"/>
                      <a:pt x="32" y="1"/>
                    </a:cubicBezTo>
                    <a:cubicBezTo>
                      <a:pt x="14" y="2"/>
                      <a:pt x="0" y="8"/>
                      <a:pt x="0" y="15"/>
                    </a:cubicBezTo>
                    <a:cubicBezTo>
                      <a:pt x="0" y="23"/>
                      <a:pt x="14" y="28"/>
                      <a:pt x="32" y="27"/>
                    </a:cubicBezTo>
                    <a:cubicBezTo>
                      <a:pt x="49" y="27"/>
                      <a:pt x="64" y="20"/>
                      <a:pt x="64" y="13"/>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26" name="Freeform 606"/>
              <p:cNvSpPr>
                <a:spLocks/>
              </p:cNvSpPr>
              <p:nvPr/>
            </p:nvSpPr>
            <p:spPr bwMode="auto">
              <a:xfrm flipH="1">
                <a:off x="4633" y="3699"/>
                <a:ext cx="55" cy="20"/>
              </a:xfrm>
              <a:custGeom>
                <a:avLst/>
                <a:gdLst>
                  <a:gd name="T0" fmla="*/ 47 w 47"/>
                  <a:gd name="T1" fmla="*/ 8 h 17"/>
                  <a:gd name="T2" fmla="*/ 23 w 47"/>
                  <a:gd name="T3" fmla="*/ 0 h 17"/>
                  <a:gd name="T4" fmla="*/ 0 w 47"/>
                  <a:gd name="T5" fmla="*/ 9 h 17"/>
                  <a:gd name="T6" fmla="*/ 23 w 47"/>
                  <a:gd name="T7" fmla="*/ 17 h 17"/>
                  <a:gd name="T8" fmla="*/ 47 w 47"/>
                  <a:gd name="T9" fmla="*/ 8 h 17"/>
                </a:gdLst>
                <a:ahLst/>
                <a:cxnLst>
                  <a:cxn ang="0">
                    <a:pos x="T0" y="T1"/>
                  </a:cxn>
                  <a:cxn ang="0">
                    <a:pos x="T2" y="T3"/>
                  </a:cxn>
                  <a:cxn ang="0">
                    <a:pos x="T4" y="T5"/>
                  </a:cxn>
                  <a:cxn ang="0">
                    <a:pos x="T6" y="T7"/>
                  </a:cxn>
                  <a:cxn ang="0">
                    <a:pos x="T8" y="T9"/>
                  </a:cxn>
                </a:cxnLst>
                <a:rect l="0" t="0" r="r" b="b"/>
                <a:pathLst>
                  <a:path w="47" h="17">
                    <a:moveTo>
                      <a:pt x="47" y="8"/>
                    </a:moveTo>
                    <a:cubicBezTo>
                      <a:pt x="47" y="3"/>
                      <a:pt x="36" y="0"/>
                      <a:pt x="23" y="0"/>
                    </a:cubicBezTo>
                    <a:cubicBezTo>
                      <a:pt x="10" y="1"/>
                      <a:pt x="0" y="5"/>
                      <a:pt x="0" y="9"/>
                    </a:cubicBezTo>
                    <a:cubicBezTo>
                      <a:pt x="0" y="14"/>
                      <a:pt x="10" y="17"/>
                      <a:pt x="23" y="17"/>
                    </a:cubicBezTo>
                    <a:cubicBezTo>
                      <a:pt x="36" y="16"/>
                      <a:pt x="47" y="12"/>
                      <a:pt x="47"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27" name="Freeform 607"/>
              <p:cNvSpPr>
                <a:spLocks/>
              </p:cNvSpPr>
              <p:nvPr/>
            </p:nvSpPr>
            <p:spPr bwMode="auto">
              <a:xfrm flipH="1">
                <a:off x="5388" y="4232"/>
                <a:ext cx="51" cy="18"/>
              </a:xfrm>
              <a:custGeom>
                <a:avLst/>
                <a:gdLst>
                  <a:gd name="T0" fmla="*/ 44 w 44"/>
                  <a:gd name="T1" fmla="*/ 8 h 16"/>
                  <a:gd name="T2" fmla="*/ 22 w 44"/>
                  <a:gd name="T3" fmla="*/ 0 h 16"/>
                  <a:gd name="T4" fmla="*/ 0 w 44"/>
                  <a:gd name="T5" fmla="*/ 8 h 16"/>
                  <a:gd name="T6" fmla="*/ 22 w 44"/>
                  <a:gd name="T7" fmla="*/ 16 h 16"/>
                  <a:gd name="T8" fmla="*/ 44 w 44"/>
                  <a:gd name="T9" fmla="*/ 8 h 16"/>
                </a:gdLst>
                <a:ahLst/>
                <a:cxnLst>
                  <a:cxn ang="0">
                    <a:pos x="T0" y="T1"/>
                  </a:cxn>
                  <a:cxn ang="0">
                    <a:pos x="T2" y="T3"/>
                  </a:cxn>
                  <a:cxn ang="0">
                    <a:pos x="T4" y="T5"/>
                  </a:cxn>
                  <a:cxn ang="0">
                    <a:pos x="T6" y="T7"/>
                  </a:cxn>
                  <a:cxn ang="0">
                    <a:pos x="T8" y="T9"/>
                  </a:cxn>
                </a:cxnLst>
                <a:rect l="0" t="0" r="r" b="b"/>
                <a:pathLst>
                  <a:path w="44" h="16">
                    <a:moveTo>
                      <a:pt x="44" y="8"/>
                    </a:moveTo>
                    <a:cubicBezTo>
                      <a:pt x="44" y="4"/>
                      <a:pt x="34" y="0"/>
                      <a:pt x="22" y="0"/>
                    </a:cubicBezTo>
                    <a:cubicBezTo>
                      <a:pt x="10" y="0"/>
                      <a:pt x="0" y="4"/>
                      <a:pt x="0" y="8"/>
                    </a:cubicBezTo>
                    <a:cubicBezTo>
                      <a:pt x="0" y="13"/>
                      <a:pt x="10" y="16"/>
                      <a:pt x="22" y="16"/>
                    </a:cubicBezTo>
                    <a:cubicBezTo>
                      <a:pt x="34" y="16"/>
                      <a:pt x="44" y="12"/>
                      <a:pt x="44"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28" name="Freeform 608"/>
              <p:cNvSpPr>
                <a:spLocks/>
              </p:cNvSpPr>
              <p:nvPr/>
            </p:nvSpPr>
            <p:spPr bwMode="auto">
              <a:xfrm flipH="1">
                <a:off x="5585" y="3672"/>
                <a:ext cx="44" cy="17"/>
              </a:xfrm>
              <a:custGeom>
                <a:avLst/>
                <a:gdLst>
                  <a:gd name="T0" fmla="*/ 38 w 38"/>
                  <a:gd name="T1" fmla="*/ 7 h 15"/>
                  <a:gd name="T2" fmla="*/ 19 w 38"/>
                  <a:gd name="T3" fmla="*/ 0 h 15"/>
                  <a:gd name="T4" fmla="*/ 0 w 38"/>
                  <a:gd name="T5" fmla="*/ 8 h 15"/>
                  <a:gd name="T6" fmla="*/ 19 w 38"/>
                  <a:gd name="T7" fmla="*/ 15 h 15"/>
                  <a:gd name="T8" fmla="*/ 38 w 38"/>
                  <a:gd name="T9" fmla="*/ 7 h 15"/>
                </a:gdLst>
                <a:ahLst/>
                <a:cxnLst>
                  <a:cxn ang="0">
                    <a:pos x="T0" y="T1"/>
                  </a:cxn>
                  <a:cxn ang="0">
                    <a:pos x="T2" y="T3"/>
                  </a:cxn>
                  <a:cxn ang="0">
                    <a:pos x="T4" y="T5"/>
                  </a:cxn>
                  <a:cxn ang="0">
                    <a:pos x="T6" y="T7"/>
                  </a:cxn>
                  <a:cxn ang="0">
                    <a:pos x="T8" y="T9"/>
                  </a:cxn>
                </a:cxnLst>
                <a:rect l="0" t="0" r="r" b="b"/>
                <a:pathLst>
                  <a:path w="38" h="15">
                    <a:moveTo>
                      <a:pt x="38" y="7"/>
                    </a:moveTo>
                    <a:cubicBezTo>
                      <a:pt x="38" y="3"/>
                      <a:pt x="30" y="0"/>
                      <a:pt x="19" y="0"/>
                    </a:cubicBezTo>
                    <a:cubicBezTo>
                      <a:pt x="8" y="1"/>
                      <a:pt x="0" y="4"/>
                      <a:pt x="0" y="8"/>
                    </a:cubicBezTo>
                    <a:cubicBezTo>
                      <a:pt x="0" y="12"/>
                      <a:pt x="8" y="15"/>
                      <a:pt x="19" y="15"/>
                    </a:cubicBezTo>
                    <a:cubicBezTo>
                      <a:pt x="30" y="14"/>
                      <a:pt x="38" y="11"/>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29" name="Freeform 609"/>
              <p:cNvSpPr>
                <a:spLocks/>
              </p:cNvSpPr>
              <p:nvPr/>
            </p:nvSpPr>
            <p:spPr bwMode="auto">
              <a:xfrm flipH="1">
                <a:off x="5588" y="3874"/>
                <a:ext cx="41" cy="17"/>
              </a:xfrm>
              <a:custGeom>
                <a:avLst/>
                <a:gdLst>
                  <a:gd name="T0" fmla="*/ 35 w 35"/>
                  <a:gd name="T1" fmla="*/ 7 h 14"/>
                  <a:gd name="T2" fmla="*/ 18 w 35"/>
                  <a:gd name="T3" fmla="*/ 1 h 14"/>
                  <a:gd name="T4" fmla="*/ 0 w 35"/>
                  <a:gd name="T5" fmla="*/ 8 h 14"/>
                  <a:gd name="T6" fmla="*/ 18 w 35"/>
                  <a:gd name="T7" fmla="*/ 14 h 14"/>
                  <a:gd name="T8" fmla="*/ 35 w 35"/>
                  <a:gd name="T9" fmla="*/ 7 h 14"/>
                </a:gdLst>
                <a:ahLst/>
                <a:cxnLst>
                  <a:cxn ang="0">
                    <a:pos x="T0" y="T1"/>
                  </a:cxn>
                  <a:cxn ang="0">
                    <a:pos x="T2" y="T3"/>
                  </a:cxn>
                  <a:cxn ang="0">
                    <a:pos x="T4" y="T5"/>
                  </a:cxn>
                  <a:cxn ang="0">
                    <a:pos x="T6" y="T7"/>
                  </a:cxn>
                  <a:cxn ang="0">
                    <a:pos x="T8" y="T9"/>
                  </a:cxn>
                </a:cxnLst>
                <a:rect l="0" t="0" r="r" b="b"/>
                <a:pathLst>
                  <a:path w="35" h="14">
                    <a:moveTo>
                      <a:pt x="35" y="7"/>
                    </a:moveTo>
                    <a:cubicBezTo>
                      <a:pt x="35" y="3"/>
                      <a:pt x="27" y="0"/>
                      <a:pt x="18" y="1"/>
                    </a:cubicBezTo>
                    <a:cubicBezTo>
                      <a:pt x="8" y="1"/>
                      <a:pt x="0" y="4"/>
                      <a:pt x="0" y="8"/>
                    </a:cubicBezTo>
                    <a:cubicBezTo>
                      <a:pt x="0" y="12"/>
                      <a:pt x="8" y="14"/>
                      <a:pt x="18" y="14"/>
                    </a:cubicBezTo>
                    <a:cubicBezTo>
                      <a:pt x="27" y="14"/>
                      <a:pt x="35" y="11"/>
                      <a:pt x="3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30" name="Freeform 610"/>
              <p:cNvSpPr>
                <a:spLocks/>
              </p:cNvSpPr>
              <p:nvPr/>
            </p:nvSpPr>
            <p:spPr bwMode="auto">
              <a:xfrm flipH="1">
                <a:off x="5148" y="3783"/>
                <a:ext cx="47" cy="19"/>
              </a:xfrm>
              <a:custGeom>
                <a:avLst/>
                <a:gdLst>
                  <a:gd name="T0" fmla="*/ 41 w 41"/>
                  <a:gd name="T1" fmla="*/ 7 h 16"/>
                  <a:gd name="T2" fmla="*/ 20 w 41"/>
                  <a:gd name="T3" fmla="*/ 0 h 16"/>
                  <a:gd name="T4" fmla="*/ 0 w 41"/>
                  <a:gd name="T5" fmla="*/ 9 h 16"/>
                  <a:gd name="T6" fmla="*/ 20 w 41"/>
                  <a:gd name="T7" fmla="*/ 15 h 16"/>
                  <a:gd name="T8" fmla="*/ 41 w 41"/>
                  <a:gd name="T9" fmla="*/ 7 h 16"/>
                </a:gdLst>
                <a:ahLst/>
                <a:cxnLst>
                  <a:cxn ang="0">
                    <a:pos x="T0" y="T1"/>
                  </a:cxn>
                  <a:cxn ang="0">
                    <a:pos x="T2" y="T3"/>
                  </a:cxn>
                  <a:cxn ang="0">
                    <a:pos x="T4" y="T5"/>
                  </a:cxn>
                  <a:cxn ang="0">
                    <a:pos x="T6" y="T7"/>
                  </a:cxn>
                  <a:cxn ang="0">
                    <a:pos x="T8" y="T9"/>
                  </a:cxn>
                </a:cxnLst>
                <a:rect l="0" t="0" r="r" b="b"/>
                <a:pathLst>
                  <a:path w="41" h="16">
                    <a:moveTo>
                      <a:pt x="41" y="7"/>
                    </a:moveTo>
                    <a:cubicBezTo>
                      <a:pt x="41" y="3"/>
                      <a:pt x="31" y="0"/>
                      <a:pt x="20" y="0"/>
                    </a:cubicBezTo>
                    <a:cubicBezTo>
                      <a:pt x="9" y="1"/>
                      <a:pt x="0" y="4"/>
                      <a:pt x="0" y="9"/>
                    </a:cubicBezTo>
                    <a:cubicBezTo>
                      <a:pt x="0" y="13"/>
                      <a:pt x="9" y="16"/>
                      <a:pt x="20" y="15"/>
                    </a:cubicBezTo>
                    <a:cubicBezTo>
                      <a:pt x="31" y="15"/>
                      <a:pt x="41" y="11"/>
                      <a:pt x="41"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31" name="Freeform 611"/>
              <p:cNvSpPr>
                <a:spLocks/>
              </p:cNvSpPr>
              <p:nvPr/>
            </p:nvSpPr>
            <p:spPr bwMode="auto">
              <a:xfrm flipH="1">
                <a:off x="5474" y="4032"/>
                <a:ext cx="44" cy="17"/>
              </a:xfrm>
              <a:custGeom>
                <a:avLst/>
                <a:gdLst>
                  <a:gd name="T0" fmla="*/ 38 w 38"/>
                  <a:gd name="T1" fmla="*/ 7 h 14"/>
                  <a:gd name="T2" fmla="*/ 19 w 38"/>
                  <a:gd name="T3" fmla="*/ 0 h 14"/>
                  <a:gd name="T4" fmla="*/ 0 w 38"/>
                  <a:gd name="T5" fmla="*/ 7 h 14"/>
                  <a:gd name="T6" fmla="*/ 19 w 38"/>
                  <a:gd name="T7" fmla="*/ 14 h 14"/>
                  <a:gd name="T8" fmla="*/ 38 w 38"/>
                  <a:gd name="T9" fmla="*/ 7 h 14"/>
                </a:gdLst>
                <a:ahLst/>
                <a:cxnLst>
                  <a:cxn ang="0">
                    <a:pos x="T0" y="T1"/>
                  </a:cxn>
                  <a:cxn ang="0">
                    <a:pos x="T2" y="T3"/>
                  </a:cxn>
                  <a:cxn ang="0">
                    <a:pos x="T4" y="T5"/>
                  </a:cxn>
                  <a:cxn ang="0">
                    <a:pos x="T6" y="T7"/>
                  </a:cxn>
                  <a:cxn ang="0">
                    <a:pos x="T8" y="T9"/>
                  </a:cxn>
                </a:cxnLst>
                <a:rect l="0" t="0" r="r" b="b"/>
                <a:pathLst>
                  <a:path w="38" h="14">
                    <a:moveTo>
                      <a:pt x="38" y="7"/>
                    </a:moveTo>
                    <a:cubicBezTo>
                      <a:pt x="38" y="3"/>
                      <a:pt x="29" y="0"/>
                      <a:pt x="19" y="0"/>
                    </a:cubicBezTo>
                    <a:cubicBezTo>
                      <a:pt x="9" y="0"/>
                      <a:pt x="0" y="3"/>
                      <a:pt x="0" y="7"/>
                    </a:cubicBezTo>
                    <a:cubicBezTo>
                      <a:pt x="0" y="11"/>
                      <a:pt x="9" y="14"/>
                      <a:pt x="19" y="14"/>
                    </a:cubicBezTo>
                    <a:cubicBezTo>
                      <a:pt x="29" y="14"/>
                      <a:pt x="38" y="10"/>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32" name="Freeform 612"/>
              <p:cNvSpPr>
                <a:spLocks/>
              </p:cNvSpPr>
              <p:nvPr/>
            </p:nvSpPr>
            <p:spPr bwMode="auto">
              <a:xfrm flipH="1">
                <a:off x="4912" y="4102"/>
                <a:ext cx="55" cy="20"/>
              </a:xfrm>
              <a:custGeom>
                <a:avLst/>
                <a:gdLst>
                  <a:gd name="T0" fmla="*/ 48 w 48"/>
                  <a:gd name="T1" fmla="*/ 9 h 18"/>
                  <a:gd name="T2" fmla="*/ 24 w 48"/>
                  <a:gd name="T3" fmla="*/ 1 h 18"/>
                  <a:gd name="T4" fmla="*/ 0 w 48"/>
                  <a:gd name="T5" fmla="*/ 9 h 18"/>
                  <a:gd name="T6" fmla="*/ 24 w 48"/>
                  <a:gd name="T7" fmla="*/ 17 h 18"/>
                  <a:gd name="T8" fmla="*/ 48 w 48"/>
                  <a:gd name="T9" fmla="*/ 9 h 18"/>
                </a:gdLst>
                <a:ahLst/>
                <a:cxnLst>
                  <a:cxn ang="0">
                    <a:pos x="T0" y="T1"/>
                  </a:cxn>
                  <a:cxn ang="0">
                    <a:pos x="T2" y="T3"/>
                  </a:cxn>
                  <a:cxn ang="0">
                    <a:pos x="T4" y="T5"/>
                  </a:cxn>
                  <a:cxn ang="0">
                    <a:pos x="T6" y="T7"/>
                  </a:cxn>
                  <a:cxn ang="0">
                    <a:pos x="T8" y="T9"/>
                  </a:cxn>
                </a:cxnLst>
                <a:rect l="0" t="0" r="r" b="b"/>
                <a:pathLst>
                  <a:path w="48" h="18">
                    <a:moveTo>
                      <a:pt x="48" y="9"/>
                    </a:moveTo>
                    <a:cubicBezTo>
                      <a:pt x="48" y="4"/>
                      <a:pt x="37" y="0"/>
                      <a:pt x="24" y="1"/>
                    </a:cubicBezTo>
                    <a:cubicBezTo>
                      <a:pt x="11" y="1"/>
                      <a:pt x="0" y="5"/>
                      <a:pt x="0" y="9"/>
                    </a:cubicBezTo>
                    <a:cubicBezTo>
                      <a:pt x="0" y="14"/>
                      <a:pt x="11" y="18"/>
                      <a:pt x="24" y="17"/>
                    </a:cubicBezTo>
                    <a:cubicBezTo>
                      <a:pt x="37" y="17"/>
                      <a:pt x="48" y="13"/>
                      <a:pt x="48" y="9"/>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33" name="Freeform 613"/>
              <p:cNvSpPr>
                <a:spLocks/>
              </p:cNvSpPr>
              <p:nvPr/>
            </p:nvSpPr>
            <p:spPr bwMode="auto">
              <a:xfrm flipH="1">
                <a:off x="4549" y="4232"/>
                <a:ext cx="63" cy="22"/>
              </a:xfrm>
              <a:custGeom>
                <a:avLst/>
                <a:gdLst>
                  <a:gd name="T0" fmla="*/ 55 w 55"/>
                  <a:gd name="T1" fmla="*/ 10 h 19"/>
                  <a:gd name="T2" fmla="*/ 28 w 55"/>
                  <a:gd name="T3" fmla="*/ 0 h 19"/>
                  <a:gd name="T4" fmla="*/ 0 w 55"/>
                  <a:gd name="T5" fmla="*/ 10 h 19"/>
                  <a:gd name="T6" fmla="*/ 28 w 55"/>
                  <a:gd name="T7" fmla="*/ 19 h 19"/>
                  <a:gd name="T8" fmla="*/ 55 w 55"/>
                  <a:gd name="T9" fmla="*/ 10 h 19"/>
                </a:gdLst>
                <a:ahLst/>
                <a:cxnLst>
                  <a:cxn ang="0">
                    <a:pos x="T0" y="T1"/>
                  </a:cxn>
                  <a:cxn ang="0">
                    <a:pos x="T2" y="T3"/>
                  </a:cxn>
                  <a:cxn ang="0">
                    <a:pos x="T4" y="T5"/>
                  </a:cxn>
                  <a:cxn ang="0">
                    <a:pos x="T6" y="T7"/>
                  </a:cxn>
                  <a:cxn ang="0">
                    <a:pos x="T8" y="T9"/>
                  </a:cxn>
                </a:cxnLst>
                <a:rect l="0" t="0" r="r" b="b"/>
                <a:pathLst>
                  <a:path w="55" h="19">
                    <a:moveTo>
                      <a:pt x="55" y="10"/>
                    </a:moveTo>
                    <a:cubicBezTo>
                      <a:pt x="55" y="4"/>
                      <a:pt x="43" y="0"/>
                      <a:pt x="28" y="0"/>
                    </a:cubicBezTo>
                    <a:cubicBezTo>
                      <a:pt x="12" y="0"/>
                      <a:pt x="0" y="5"/>
                      <a:pt x="0" y="10"/>
                    </a:cubicBezTo>
                    <a:cubicBezTo>
                      <a:pt x="0" y="15"/>
                      <a:pt x="12" y="19"/>
                      <a:pt x="28" y="19"/>
                    </a:cubicBezTo>
                    <a:cubicBezTo>
                      <a:pt x="43" y="19"/>
                      <a:pt x="55" y="15"/>
                      <a:pt x="55" y="10"/>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34" name="Freeform 614"/>
              <p:cNvSpPr>
                <a:spLocks/>
              </p:cNvSpPr>
              <p:nvPr/>
            </p:nvSpPr>
            <p:spPr bwMode="auto">
              <a:xfrm flipH="1">
                <a:off x="3621" y="4072"/>
                <a:ext cx="62" cy="28"/>
              </a:xfrm>
              <a:custGeom>
                <a:avLst/>
                <a:gdLst>
                  <a:gd name="T0" fmla="*/ 54 w 54"/>
                  <a:gd name="T1" fmla="*/ 12 h 25"/>
                  <a:gd name="T2" fmla="*/ 27 w 54"/>
                  <a:gd name="T3" fmla="*/ 1 h 25"/>
                  <a:gd name="T4" fmla="*/ 0 w 54"/>
                  <a:gd name="T5" fmla="*/ 13 h 25"/>
                  <a:gd name="T6" fmla="*/ 27 w 54"/>
                  <a:gd name="T7" fmla="*/ 25 h 25"/>
                  <a:gd name="T8" fmla="*/ 54 w 54"/>
                  <a:gd name="T9" fmla="*/ 12 h 25"/>
                </a:gdLst>
                <a:ahLst/>
                <a:cxnLst>
                  <a:cxn ang="0">
                    <a:pos x="T0" y="T1"/>
                  </a:cxn>
                  <a:cxn ang="0">
                    <a:pos x="T2" y="T3"/>
                  </a:cxn>
                  <a:cxn ang="0">
                    <a:pos x="T4" y="T5"/>
                  </a:cxn>
                  <a:cxn ang="0">
                    <a:pos x="T6" y="T7"/>
                  </a:cxn>
                  <a:cxn ang="0">
                    <a:pos x="T8" y="T9"/>
                  </a:cxn>
                </a:cxnLst>
                <a:rect l="0" t="0" r="r" b="b"/>
                <a:pathLst>
                  <a:path w="54" h="25">
                    <a:moveTo>
                      <a:pt x="54" y="12"/>
                    </a:moveTo>
                    <a:cubicBezTo>
                      <a:pt x="54" y="6"/>
                      <a:pt x="42" y="0"/>
                      <a:pt x="27" y="1"/>
                    </a:cubicBezTo>
                    <a:cubicBezTo>
                      <a:pt x="12" y="1"/>
                      <a:pt x="0" y="6"/>
                      <a:pt x="0" y="13"/>
                    </a:cubicBezTo>
                    <a:cubicBezTo>
                      <a:pt x="0" y="20"/>
                      <a:pt x="12" y="25"/>
                      <a:pt x="27" y="25"/>
                    </a:cubicBezTo>
                    <a:cubicBezTo>
                      <a:pt x="42" y="24"/>
                      <a:pt x="54" y="19"/>
                      <a:pt x="54"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35" name="Freeform 615"/>
              <p:cNvSpPr>
                <a:spLocks/>
              </p:cNvSpPr>
              <p:nvPr/>
            </p:nvSpPr>
            <p:spPr bwMode="auto">
              <a:xfrm flipH="1">
                <a:off x="2494" y="3850"/>
                <a:ext cx="97" cy="31"/>
              </a:xfrm>
              <a:custGeom>
                <a:avLst/>
                <a:gdLst>
                  <a:gd name="T0" fmla="*/ 83 w 83"/>
                  <a:gd name="T1" fmla="*/ 12 h 27"/>
                  <a:gd name="T2" fmla="*/ 41 w 83"/>
                  <a:gd name="T3" fmla="*/ 1 h 27"/>
                  <a:gd name="T4" fmla="*/ 0 w 83"/>
                  <a:gd name="T5" fmla="*/ 15 h 27"/>
                  <a:gd name="T6" fmla="*/ 41 w 83"/>
                  <a:gd name="T7" fmla="*/ 26 h 27"/>
                  <a:gd name="T8" fmla="*/ 83 w 83"/>
                  <a:gd name="T9" fmla="*/ 12 h 27"/>
                </a:gdLst>
                <a:ahLst/>
                <a:cxnLst>
                  <a:cxn ang="0">
                    <a:pos x="T0" y="T1"/>
                  </a:cxn>
                  <a:cxn ang="0">
                    <a:pos x="T2" y="T3"/>
                  </a:cxn>
                  <a:cxn ang="0">
                    <a:pos x="T4" y="T5"/>
                  </a:cxn>
                  <a:cxn ang="0">
                    <a:pos x="T6" y="T7"/>
                  </a:cxn>
                  <a:cxn ang="0">
                    <a:pos x="T8" y="T9"/>
                  </a:cxn>
                </a:cxnLst>
                <a:rect l="0" t="0" r="r" b="b"/>
                <a:pathLst>
                  <a:path w="83" h="27">
                    <a:moveTo>
                      <a:pt x="83" y="12"/>
                    </a:moveTo>
                    <a:cubicBezTo>
                      <a:pt x="83" y="5"/>
                      <a:pt x="64" y="0"/>
                      <a:pt x="41" y="1"/>
                    </a:cubicBezTo>
                    <a:cubicBezTo>
                      <a:pt x="18" y="1"/>
                      <a:pt x="0" y="7"/>
                      <a:pt x="0" y="15"/>
                    </a:cubicBezTo>
                    <a:cubicBezTo>
                      <a:pt x="0" y="22"/>
                      <a:pt x="18" y="27"/>
                      <a:pt x="41" y="26"/>
                    </a:cubicBezTo>
                    <a:cubicBezTo>
                      <a:pt x="64" y="26"/>
                      <a:pt x="83" y="20"/>
                      <a:pt x="83"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36" name="Freeform 616"/>
              <p:cNvSpPr>
                <a:spLocks/>
              </p:cNvSpPr>
              <p:nvPr/>
            </p:nvSpPr>
            <p:spPr bwMode="auto">
              <a:xfrm flipH="1">
                <a:off x="3151" y="3828"/>
                <a:ext cx="58" cy="20"/>
              </a:xfrm>
              <a:custGeom>
                <a:avLst/>
                <a:gdLst>
                  <a:gd name="T0" fmla="*/ 50 w 50"/>
                  <a:gd name="T1" fmla="*/ 7 h 17"/>
                  <a:gd name="T2" fmla="*/ 25 w 50"/>
                  <a:gd name="T3" fmla="*/ 0 h 17"/>
                  <a:gd name="T4" fmla="*/ 0 w 50"/>
                  <a:gd name="T5" fmla="*/ 9 h 17"/>
                  <a:gd name="T6" fmla="*/ 25 w 50"/>
                  <a:gd name="T7" fmla="*/ 16 h 17"/>
                  <a:gd name="T8" fmla="*/ 50 w 50"/>
                  <a:gd name="T9" fmla="*/ 7 h 17"/>
                </a:gdLst>
                <a:ahLst/>
                <a:cxnLst>
                  <a:cxn ang="0">
                    <a:pos x="T0" y="T1"/>
                  </a:cxn>
                  <a:cxn ang="0">
                    <a:pos x="T2" y="T3"/>
                  </a:cxn>
                  <a:cxn ang="0">
                    <a:pos x="T4" y="T5"/>
                  </a:cxn>
                  <a:cxn ang="0">
                    <a:pos x="T6" y="T7"/>
                  </a:cxn>
                  <a:cxn ang="0">
                    <a:pos x="T8" y="T9"/>
                  </a:cxn>
                </a:cxnLst>
                <a:rect l="0" t="0" r="r" b="b"/>
                <a:pathLst>
                  <a:path w="50" h="17">
                    <a:moveTo>
                      <a:pt x="50" y="7"/>
                    </a:moveTo>
                    <a:cubicBezTo>
                      <a:pt x="50" y="3"/>
                      <a:pt x="39" y="0"/>
                      <a:pt x="25" y="0"/>
                    </a:cubicBezTo>
                    <a:cubicBezTo>
                      <a:pt x="11" y="1"/>
                      <a:pt x="0" y="4"/>
                      <a:pt x="0" y="9"/>
                    </a:cubicBezTo>
                    <a:cubicBezTo>
                      <a:pt x="0" y="13"/>
                      <a:pt x="11" y="17"/>
                      <a:pt x="25" y="16"/>
                    </a:cubicBezTo>
                    <a:cubicBezTo>
                      <a:pt x="39" y="16"/>
                      <a:pt x="50" y="12"/>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37" name="Freeform 617"/>
              <p:cNvSpPr>
                <a:spLocks/>
              </p:cNvSpPr>
              <p:nvPr/>
            </p:nvSpPr>
            <p:spPr bwMode="auto">
              <a:xfrm flipH="1">
                <a:off x="1681" y="3706"/>
                <a:ext cx="104" cy="34"/>
              </a:xfrm>
              <a:custGeom>
                <a:avLst/>
                <a:gdLst>
                  <a:gd name="T0" fmla="*/ 91 w 91"/>
                  <a:gd name="T1" fmla="*/ 13 h 29"/>
                  <a:gd name="T2" fmla="*/ 45 w 91"/>
                  <a:gd name="T3" fmla="*/ 1 h 29"/>
                  <a:gd name="T4" fmla="*/ 0 w 91"/>
                  <a:gd name="T5" fmla="*/ 16 h 29"/>
                  <a:gd name="T6" fmla="*/ 45 w 91"/>
                  <a:gd name="T7" fmla="*/ 28 h 29"/>
                  <a:gd name="T8" fmla="*/ 91 w 91"/>
                  <a:gd name="T9" fmla="*/ 13 h 29"/>
                </a:gdLst>
                <a:ahLst/>
                <a:cxnLst>
                  <a:cxn ang="0">
                    <a:pos x="T0" y="T1"/>
                  </a:cxn>
                  <a:cxn ang="0">
                    <a:pos x="T2" y="T3"/>
                  </a:cxn>
                  <a:cxn ang="0">
                    <a:pos x="T4" y="T5"/>
                  </a:cxn>
                  <a:cxn ang="0">
                    <a:pos x="T6" y="T7"/>
                  </a:cxn>
                  <a:cxn ang="0">
                    <a:pos x="T8" y="T9"/>
                  </a:cxn>
                </a:cxnLst>
                <a:rect l="0" t="0" r="r" b="b"/>
                <a:pathLst>
                  <a:path w="91" h="29">
                    <a:moveTo>
                      <a:pt x="91" y="13"/>
                    </a:moveTo>
                    <a:cubicBezTo>
                      <a:pt x="91" y="6"/>
                      <a:pt x="70" y="0"/>
                      <a:pt x="45" y="1"/>
                    </a:cubicBezTo>
                    <a:cubicBezTo>
                      <a:pt x="20" y="2"/>
                      <a:pt x="0" y="9"/>
                      <a:pt x="0" y="16"/>
                    </a:cubicBezTo>
                    <a:cubicBezTo>
                      <a:pt x="0" y="23"/>
                      <a:pt x="20" y="29"/>
                      <a:pt x="45" y="28"/>
                    </a:cubicBezTo>
                    <a:cubicBezTo>
                      <a:pt x="70" y="27"/>
                      <a:pt x="91" y="21"/>
                      <a:pt x="91" y="13"/>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grpSp>
        <p:nvGrpSpPr>
          <p:cNvPr id="645738" name="Group 618"/>
          <p:cNvGrpSpPr>
            <a:grpSpLocks/>
          </p:cNvGrpSpPr>
          <p:nvPr/>
        </p:nvGrpSpPr>
        <p:grpSpPr bwMode="auto">
          <a:xfrm>
            <a:off x="-7938" y="4237038"/>
            <a:ext cx="9151938" cy="2647950"/>
            <a:chOff x="-5" y="2669"/>
            <a:chExt cx="5765" cy="1668"/>
          </a:xfrm>
        </p:grpSpPr>
        <p:sp>
          <p:nvSpPr>
            <p:cNvPr id="645739" name="Freeform 619"/>
            <p:cNvSpPr>
              <a:spLocks/>
            </p:cNvSpPr>
            <p:nvPr/>
          </p:nvSpPr>
          <p:spPr bwMode="auto">
            <a:xfrm>
              <a:off x="0" y="2669"/>
              <a:ext cx="5760" cy="1650"/>
            </a:xfrm>
            <a:custGeom>
              <a:avLst/>
              <a:gdLst>
                <a:gd name="T0" fmla="*/ 771 w 4991"/>
                <a:gd name="T1" fmla="*/ 746 h 763"/>
                <a:gd name="T2" fmla="*/ 2238 w 4991"/>
                <a:gd name="T3" fmla="*/ 759 h 763"/>
                <a:gd name="T4" fmla="*/ 4991 w 4991"/>
                <a:gd name="T5" fmla="*/ 749 h 763"/>
                <a:gd name="T6" fmla="*/ 4991 w 4991"/>
                <a:gd name="T7" fmla="*/ 0 h 763"/>
                <a:gd name="T8" fmla="*/ 0 w 4991"/>
                <a:gd name="T9" fmla="*/ 0 h 763"/>
                <a:gd name="T10" fmla="*/ 0 w 4991"/>
                <a:gd name="T11" fmla="*/ 745 h 763"/>
                <a:gd name="T12" fmla="*/ 771 w 4991"/>
                <a:gd name="T13" fmla="*/ 746 h 763"/>
              </a:gdLst>
              <a:ahLst/>
              <a:cxnLst>
                <a:cxn ang="0">
                  <a:pos x="T0" y="T1"/>
                </a:cxn>
                <a:cxn ang="0">
                  <a:pos x="T2" y="T3"/>
                </a:cxn>
                <a:cxn ang="0">
                  <a:pos x="T4" y="T5"/>
                </a:cxn>
                <a:cxn ang="0">
                  <a:pos x="T6" y="T7"/>
                </a:cxn>
                <a:cxn ang="0">
                  <a:pos x="T8" y="T9"/>
                </a:cxn>
                <a:cxn ang="0">
                  <a:pos x="T10" y="T11"/>
                </a:cxn>
                <a:cxn ang="0">
                  <a:pos x="T12" y="T13"/>
                </a:cxn>
              </a:cxnLst>
              <a:rect l="0" t="0" r="r" b="b"/>
              <a:pathLst>
                <a:path w="4991" h="763">
                  <a:moveTo>
                    <a:pt x="771" y="746"/>
                  </a:moveTo>
                  <a:cubicBezTo>
                    <a:pt x="1262" y="742"/>
                    <a:pt x="1746" y="763"/>
                    <a:pt x="2238" y="759"/>
                  </a:cubicBezTo>
                  <a:cubicBezTo>
                    <a:pt x="3151" y="753"/>
                    <a:pt x="4084" y="693"/>
                    <a:pt x="4991" y="749"/>
                  </a:cubicBezTo>
                  <a:cubicBezTo>
                    <a:pt x="4991" y="0"/>
                    <a:pt x="4991" y="0"/>
                    <a:pt x="4991" y="0"/>
                  </a:cubicBezTo>
                  <a:cubicBezTo>
                    <a:pt x="0" y="0"/>
                    <a:pt x="0" y="0"/>
                    <a:pt x="0" y="0"/>
                  </a:cubicBezTo>
                  <a:cubicBezTo>
                    <a:pt x="0" y="745"/>
                    <a:pt x="0" y="745"/>
                    <a:pt x="0" y="745"/>
                  </a:cubicBezTo>
                  <a:cubicBezTo>
                    <a:pt x="257" y="745"/>
                    <a:pt x="515" y="748"/>
                    <a:pt x="771" y="746"/>
                  </a:cubicBezTo>
                  <a:close/>
                </a:path>
              </a:pathLst>
            </a:custGeom>
            <a:gradFill rotWithShape="1">
              <a:gsLst>
                <a:gs pos="0">
                  <a:srgbClr val="004BA5"/>
                </a:gs>
                <a:gs pos="100000">
                  <a:srgbClr val="52A1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40" name="Freeform 620"/>
            <p:cNvSpPr>
              <a:spLocks/>
            </p:cNvSpPr>
            <p:nvPr/>
          </p:nvSpPr>
          <p:spPr bwMode="auto">
            <a:xfrm>
              <a:off x="0" y="3441"/>
              <a:ext cx="5760" cy="876"/>
            </a:xfrm>
            <a:custGeom>
              <a:avLst/>
              <a:gdLst>
                <a:gd name="T0" fmla="*/ 2238 w 4991"/>
                <a:gd name="T1" fmla="*/ 88 h 760"/>
                <a:gd name="T2" fmla="*/ 771 w 4991"/>
                <a:gd name="T3" fmla="*/ 45 h 760"/>
                <a:gd name="T4" fmla="*/ 0 w 4991"/>
                <a:gd name="T5" fmla="*/ 41 h 760"/>
                <a:gd name="T6" fmla="*/ 0 w 4991"/>
                <a:gd name="T7" fmla="*/ 760 h 760"/>
                <a:gd name="T8" fmla="*/ 4991 w 4991"/>
                <a:gd name="T9" fmla="*/ 760 h 760"/>
                <a:gd name="T10" fmla="*/ 4991 w 4991"/>
                <a:gd name="T11" fmla="*/ 1 h 760"/>
                <a:gd name="T12" fmla="*/ 2238 w 4991"/>
                <a:gd name="T13" fmla="*/ 88 h 760"/>
              </a:gdLst>
              <a:ahLst/>
              <a:cxnLst>
                <a:cxn ang="0">
                  <a:pos x="T0" y="T1"/>
                </a:cxn>
                <a:cxn ang="0">
                  <a:pos x="T2" y="T3"/>
                </a:cxn>
                <a:cxn ang="0">
                  <a:pos x="T4" y="T5"/>
                </a:cxn>
                <a:cxn ang="0">
                  <a:pos x="T6" y="T7"/>
                </a:cxn>
                <a:cxn ang="0">
                  <a:pos x="T8" y="T9"/>
                </a:cxn>
                <a:cxn ang="0">
                  <a:pos x="T10" y="T11"/>
                </a:cxn>
                <a:cxn ang="0">
                  <a:pos x="T12" y="T13"/>
                </a:cxn>
              </a:cxnLst>
              <a:rect l="0" t="0" r="r" b="b"/>
              <a:pathLst>
                <a:path w="4991" h="760">
                  <a:moveTo>
                    <a:pt x="2238" y="88"/>
                  </a:moveTo>
                  <a:cubicBezTo>
                    <a:pt x="1746" y="100"/>
                    <a:pt x="1262" y="33"/>
                    <a:pt x="771" y="45"/>
                  </a:cubicBezTo>
                  <a:cubicBezTo>
                    <a:pt x="515" y="51"/>
                    <a:pt x="257" y="40"/>
                    <a:pt x="0" y="41"/>
                  </a:cubicBezTo>
                  <a:cubicBezTo>
                    <a:pt x="0" y="760"/>
                    <a:pt x="0" y="760"/>
                    <a:pt x="0" y="760"/>
                  </a:cubicBezTo>
                  <a:cubicBezTo>
                    <a:pt x="4991" y="760"/>
                    <a:pt x="4991" y="760"/>
                    <a:pt x="4991" y="760"/>
                  </a:cubicBezTo>
                  <a:cubicBezTo>
                    <a:pt x="4991" y="1"/>
                    <a:pt x="4991" y="1"/>
                    <a:pt x="4991" y="1"/>
                  </a:cubicBezTo>
                  <a:cubicBezTo>
                    <a:pt x="4187" y="0"/>
                    <a:pt x="3151" y="67"/>
                    <a:pt x="2238" y="88"/>
                  </a:cubicBezTo>
                  <a:close/>
                </a:path>
              </a:pathLst>
            </a:custGeom>
            <a:gradFill rotWithShape="1">
              <a:gsLst>
                <a:gs pos="0">
                  <a:srgbClr val="EDBC80"/>
                </a:gs>
                <a:gs pos="100000">
                  <a:srgbClr val="B28C6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grpSp>
          <p:nvGrpSpPr>
            <p:cNvPr id="645741" name="Group 621"/>
            <p:cNvGrpSpPr>
              <a:grpSpLocks/>
            </p:cNvGrpSpPr>
            <p:nvPr/>
          </p:nvGrpSpPr>
          <p:grpSpPr bwMode="auto">
            <a:xfrm>
              <a:off x="-5" y="3406"/>
              <a:ext cx="5765" cy="931"/>
              <a:chOff x="-5" y="3383"/>
              <a:chExt cx="5765" cy="931"/>
            </a:xfrm>
          </p:grpSpPr>
          <p:sp>
            <p:nvSpPr>
              <p:cNvPr id="645742" name="Freeform 622"/>
              <p:cNvSpPr>
                <a:spLocks/>
              </p:cNvSpPr>
              <p:nvPr/>
            </p:nvSpPr>
            <p:spPr bwMode="auto">
              <a:xfrm>
                <a:off x="1252" y="3383"/>
                <a:ext cx="4508" cy="31"/>
              </a:xfrm>
              <a:custGeom>
                <a:avLst/>
                <a:gdLst>
                  <a:gd name="T0" fmla="*/ 2680 w 3906"/>
                  <a:gd name="T1" fmla="*/ 3 h 27"/>
                  <a:gd name="T2" fmla="*/ 0 w 3906"/>
                  <a:gd name="T3" fmla="*/ 25 h 27"/>
                  <a:gd name="T4" fmla="*/ 3906 w 3906"/>
                  <a:gd name="T5" fmla="*/ 19 h 27"/>
                  <a:gd name="T6" fmla="*/ 3906 w 3906"/>
                  <a:gd name="T7" fmla="*/ 3 h 27"/>
                  <a:gd name="T8" fmla="*/ 3891 w 3906"/>
                  <a:gd name="T9" fmla="*/ 3 h 27"/>
                  <a:gd name="T10" fmla="*/ 2680 w 3906"/>
                  <a:gd name="T11" fmla="*/ 3 h 27"/>
                </a:gdLst>
                <a:ahLst/>
                <a:cxnLst>
                  <a:cxn ang="0">
                    <a:pos x="T0" y="T1"/>
                  </a:cxn>
                  <a:cxn ang="0">
                    <a:pos x="T2" y="T3"/>
                  </a:cxn>
                  <a:cxn ang="0">
                    <a:pos x="T4" y="T5"/>
                  </a:cxn>
                  <a:cxn ang="0">
                    <a:pos x="T6" y="T7"/>
                  </a:cxn>
                  <a:cxn ang="0">
                    <a:pos x="T8" y="T9"/>
                  </a:cxn>
                  <a:cxn ang="0">
                    <a:pos x="T10" y="T11"/>
                  </a:cxn>
                </a:cxnLst>
                <a:rect l="0" t="0" r="r" b="b"/>
                <a:pathLst>
                  <a:path w="3906" h="27">
                    <a:moveTo>
                      <a:pt x="2680" y="3"/>
                    </a:moveTo>
                    <a:cubicBezTo>
                      <a:pt x="1841" y="0"/>
                      <a:pt x="839" y="21"/>
                      <a:pt x="0" y="25"/>
                    </a:cubicBezTo>
                    <a:cubicBezTo>
                      <a:pt x="1302" y="25"/>
                      <a:pt x="3108" y="27"/>
                      <a:pt x="3906" y="19"/>
                    </a:cubicBezTo>
                    <a:cubicBezTo>
                      <a:pt x="3906" y="3"/>
                      <a:pt x="3906" y="3"/>
                      <a:pt x="3906" y="3"/>
                    </a:cubicBezTo>
                    <a:cubicBezTo>
                      <a:pt x="3901" y="3"/>
                      <a:pt x="3896" y="3"/>
                      <a:pt x="3891" y="3"/>
                    </a:cubicBezTo>
                    <a:cubicBezTo>
                      <a:pt x="3487" y="6"/>
                      <a:pt x="3083" y="4"/>
                      <a:pt x="2680" y="3"/>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43" name="Freeform 623"/>
              <p:cNvSpPr>
                <a:spLocks/>
              </p:cNvSpPr>
              <p:nvPr/>
            </p:nvSpPr>
            <p:spPr bwMode="auto">
              <a:xfrm>
                <a:off x="1381" y="3383"/>
                <a:ext cx="61" cy="0"/>
              </a:xfrm>
              <a:custGeom>
                <a:avLst/>
                <a:gdLst>
                  <a:gd name="T0" fmla="*/ 0 w 52"/>
                  <a:gd name="T1" fmla="*/ 52 w 52"/>
                  <a:gd name="T2" fmla="*/ 8 w 52"/>
                  <a:gd name="T3" fmla="*/ 0 w 52"/>
                </a:gdLst>
                <a:ahLst/>
                <a:cxnLst>
                  <a:cxn ang="0">
                    <a:pos x="T0" y="0"/>
                  </a:cxn>
                  <a:cxn ang="0">
                    <a:pos x="T1" y="0"/>
                  </a:cxn>
                  <a:cxn ang="0">
                    <a:pos x="T2" y="0"/>
                  </a:cxn>
                  <a:cxn ang="0">
                    <a:pos x="T3" y="0"/>
                  </a:cxn>
                </a:cxnLst>
                <a:rect l="0" t="0" r="r" b="b"/>
                <a:pathLst>
                  <a:path w="52">
                    <a:moveTo>
                      <a:pt x="0" y="0"/>
                    </a:moveTo>
                    <a:cubicBezTo>
                      <a:pt x="17" y="0"/>
                      <a:pt x="35" y="0"/>
                      <a:pt x="52" y="0"/>
                    </a:cubicBezTo>
                    <a:cubicBezTo>
                      <a:pt x="37" y="0"/>
                      <a:pt x="23" y="0"/>
                      <a:pt x="8" y="0"/>
                    </a:cubicBezTo>
                    <a:cubicBezTo>
                      <a:pt x="6" y="0"/>
                      <a:pt x="3" y="0"/>
                      <a:pt x="0" y="0"/>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44" name="Freeform 624"/>
              <p:cNvSpPr>
                <a:spLocks/>
              </p:cNvSpPr>
              <p:nvPr/>
            </p:nvSpPr>
            <p:spPr bwMode="auto">
              <a:xfrm>
                <a:off x="1853" y="3539"/>
                <a:ext cx="44" cy="16"/>
              </a:xfrm>
              <a:custGeom>
                <a:avLst/>
                <a:gdLst>
                  <a:gd name="T0" fmla="*/ 38 w 38"/>
                  <a:gd name="T1" fmla="*/ 6 h 14"/>
                  <a:gd name="T2" fmla="*/ 19 w 38"/>
                  <a:gd name="T3" fmla="*/ 0 h 14"/>
                  <a:gd name="T4" fmla="*/ 0 w 38"/>
                  <a:gd name="T5" fmla="*/ 8 h 14"/>
                  <a:gd name="T6" fmla="*/ 19 w 38"/>
                  <a:gd name="T7" fmla="*/ 13 h 14"/>
                  <a:gd name="T8" fmla="*/ 38 w 38"/>
                  <a:gd name="T9" fmla="*/ 6 h 14"/>
                </a:gdLst>
                <a:ahLst/>
                <a:cxnLst>
                  <a:cxn ang="0">
                    <a:pos x="T0" y="T1"/>
                  </a:cxn>
                  <a:cxn ang="0">
                    <a:pos x="T2" y="T3"/>
                  </a:cxn>
                  <a:cxn ang="0">
                    <a:pos x="T4" y="T5"/>
                  </a:cxn>
                  <a:cxn ang="0">
                    <a:pos x="T6" y="T7"/>
                  </a:cxn>
                  <a:cxn ang="0">
                    <a:pos x="T8" y="T9"/>
                  </a:cxn>
                </a:cxnLst>
                <a:rect l="0" t="0" r="r" b="b"/>
                <a:pathLst>
                  <a:path w="38" h="14">
                    <a:moveTo>
                      <a:pt x="38" y="6"/>
                    </a:moveTo>
                    <a:cubicBezTo>
                      <a:pt x="38" y="2"/>
                      <a:pt x="29" y="0"/>
                      <a:pt x="19" y="0"/>
                    </a:cubicBezTo>
                    <a:cubicBezTo>
                      <a:pt x="8" y="1"/>
                      <a:pt x="0" y="4"/>
                      <a:pt x="0" y="8"/>
                    </a:cubicBezTo>
                    <a:cubicBezTo>
                      <a:pt x="0" y="11"/>
                      <a:pt x="8" y="14"/>
                      <a:pt x="19" y="13"/>
                    </a:cubicBezTo>
                    <a:cubicBezTo>
                      <a:pt x="29" y="13"/>
                      <a:pt x="38" y="9"/>
                      <a:pt x="38"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45" name="Freeform 625"/>
              <p:cNvSpPr>
                <a:spLocks/>
              </p:cNvSpPr>
              <p:nvPr/>
            </p:nvSpPr>
            <p:spPr bwMode="auto">
              <a:xfrm>
                <a:off x="1880" y="3564"/>
                <a:ext cx="45" cy="16"/>
              </a:xfrm>
              <a:custGeom>
                <a:avLst/>
                <a:gdLst>
                  <a:gd name="T0" fmla="*/ 39 w 39"/>
                  <a:gd name="T1" fmla="*/ 6 h 14"/>
                  <a:gd name="T2" fmla="*/ 20 w 39"/>
                  <a:gd name="T3" fmla="*/ 1 h 14"/>
                  <a:gd name="T4" fmla="*/ 0 w 39"/>
                  <a:gd name="T5" fmla="*/ 8 h 14"/>
                  <a:gd name="T6" fmla="*/ 20 w 39"/>
                  <a:gd name="T7" fmla="*/ 14 h 14"/>
                  <a:gd name="T8" fmla="*/ 39 w 39"/>
                  <a:gd name="T9" fmla="*/ 6 h 14"/>
                </a:gdLst>
                <a:ahLst/>
                <a:cxnLst>
                  <a:cxn ang="0">
                    <a:pos x="T0" y="T1"/>
                  </a:cxn>
                  <a:cxn ang="0">
                    <a:pos x="T2" y="T3"/>
                  </a:cxn>
                  <a:cxn ang="0">
                    <a:pos x="T4" y="T5"/>
                  </a:cxn>
                  <a:cxn ang="0">
                    <a:pos x="T6" y="T7"/>
                  </a:cxn>
                  <a:cxn ang="0">
                    <a:pos x="T8" y="T9"/>
                  </a:cxn>
                </a:cxnLst>
                <a:rect l="0" t="0" r="r" b="b"/>
                <a:pathLst>
                  <a:path w="39" h="14">
                    <a:moveTo>
                      <a:pt x="39" y="6"/>
                    </a:moveTo>
                    <a:cubicBezTo>
                      <a:pt x="39" y="3"/>
                      <a:pt x="30" y="0"/>
                      <a:pt x="20" y="1"/>
                    </a:cubicBezTo>
                    <a:cubicBezTo>
                      <a:pt x="9" y="1"/>
                      <a:pt x="0" y="5"/>
                      <a:pt x="0" y="8"/>
                    </a:cubicBezTo>
                    <a:cubicBezTo>
                      <a:pt x="0" y="12"/>
                      <a:pt x="9" y="14"/>
                      <a:pt x="20" y="14"/>
                    </a:cubicBezTo>
                    <a:cubicBezTo>
                      <a:pt x="30" y="13"/>
                      <a:pt x="39" y="10"/>
                      <a:pt x="39"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46" name="Freeform 626"/>
              <p:cNvSpPr>
                <a:spLocks/>
              </p:cNvSpPr>
              <p:nvPr/>
            </p:nvSpPr>
            <p:spPr bwMode="auto">
              <a:xfrm>
                <a:off x="1345" y="3589"/>
                <a:ext cx="42" cy="16"/>
              </a:xfrm>
              <a:custGeom>
                <a:avLst/>
                <a:gdLst>
                  <a:gd name="T0" fmla="*/ 36 w 36"/>
                  <a:gd name="T1" fmla="*/ 6 h 14"/>
                  <a:gd name="T2" fmla="*/ 18 w 36"/>
                  <a:gd name="T3" fmla="*/ 1 h 14"/>
                  <a:gd name="T4" fmla="*/ 0 w 36"/>
                  <a:gd name="T5" fmla="*/ 8 h 14"/>
                  <a:gd name="T6" fmla="*/ 18 w 36"/>
                  <a:gd name="T7" fmla="*/ 13 h 14"/>
                  <a:gd name="T8" fmla="*/ 36 w 36"/>
                  <a:gd name="T9" fmla="*/ 6 h 14"/>
                </a:gdLst>
                <a:ahLst/>
                <a:cxnLst>
                  <a:cxn ang="0">
                    <a:pos x="T0" y="T1"/>
                  </a:cxn>
                  <a:cxn ang="0">
                    <a:pos x="T2" y="T3"/>
                  </a:cxn>
                  <a:cxn ang="0">
                    <a:pos x="T4" y="T5"/>
                  </a:cxn>
                  <a:cxn ang="0">
                    <a:pos x="T6" y="T7"/>
                  </a:cxn>
                  <a:cxn ang="0">
                    <a:pos x="T8" y="T9"/>
                  </a:cxn>
                </a:cxnLst>
                <a:rect l="0" t="0" r="r" b="b"/>
                <a:pathLst>
                  <a:path w="36" h="14">
                    <a:moveTo>
                      <a:pt x="36" y="6"/>
                    </a:moveTo>
                    <a:cubicBezTo>
                      <a:pt x="36" y="3"/>
                      <a:pt x="28" y="0"/>
                      <a:pt x="18" y="1"/>
                    </a:cubicBezTo>
                    <a:cubicBezTo>
                      <a:pt x="8" y="1"/>
                      <a:pt x="0" y="4"/>
                      <a:pt x="0" y="8"/>
                    </a:cubicBezTo>
                    <a:cubicBezTo>
                      <a:pt x="0" y="11"/>
                      <a:pt x="8" y="14"/>
                      <a:pt x="18" y="13"/>
                    </a:cubicBezTo>
                    <a:cubicBezTo>
                      <a:pt x="28" y="13"/>
                      <a:pt x="36" y="10"/>
                      <a:pt x="36"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47" name="Freeform 627"/>
              <p:cNvSpPr>
                <a:spLocks/>
              </p:cNvSpPr>
              <p:nvPr/>
            </p:nvSpPr>
            <p:spPr bwMode="auto">
              <a:xfrm>
                <a:off x="2161" y="3669"/>
                <a:ext cx="46" cy="15"/>
              </a:xfrm>
              <a:custGeom>
                <a:avLst/>
                <a:gdLst>
                  <a:gd name="T0" fmla="*/ 40 w 40"/>
                  <a:gd name="T1" fmla="*/ 6 h 13"/>
                  <a:gd name="T2" fmla="*/ 20 w 40"/>
                  <a:gd name="T3" fmla="*/ 0 h 13"/>
                  <a:gd name="T4" fmla="*/ 0 w 40"/>
                  <a:gd name="T5" fmla="*/ 7 h 13"/>
                  <a:gd name="T6" fmla="*/ 20 w 40"/>
                  <a:gd name="T7" fmla="*/ 13 h 13"/>
                  <a:gd name="T8" fmla="*/ 40 w 40"/>
                  <a:gd name="T9" fmla="*/ 6 h 13"/>
                </a:gdLst>
                <a:ahLst/>
                <a:cxnLst>
                  <a:cxn ang="0">
                    <a:pos x="T0" y="T1"/>
                  </a:cxn>
                  <a:cxn ang="0">
                    <a:pos x="T2" y="T3"/>
                  </a:cxn>
                  <a:cxn ang="0">
                    <a:pos x="T4" y="T5"/>
                  </a:cxn>
                  <a:cxn ang="0">
                    <a:pos x="T6" y="T7"/>
                  </a:cxn>
                  <a:cxn ang="0">
                    <a:pos x="T8" y="T9"/>
                  </a:cxn>
                </a:cxnLst>
                <a:rect l="0" t="0" r="r" b="b"/>
                <a:pathLst>
                  <a:path w="40" h="13">
                    <a:moveTo>
                      <a:pt x="40" y="6"/>
                    </a:moveTo>
                    <a:cubicBezTo>
                      <a:pt x="40" y="2"/>
                      <a:pt x="31" y="0"/>
                      <a:pt x="20" y="0"/>
                    </a:cubicBezTo>
                    <a:cubicBezTo>
                      <a:pt x="9" y="0"/>
                      <a:pt x="0" y="4"/>
                      <a:pt x="0" y="7"/>
                    </a:cubicBezTo>
                    <a:cubicBezTo>
                      <a:pt x="0" y="11"/>
                      <a:pt x="9" y="13"/>
                      <a:pt x="20" y="13"/>
                    </a:cubicBezTo>
                    <a:cubicBezTo>
                      <a:pt x="31" y="13"/>
                      <a:pt x="40" y="9"/>
                      <a:pt x="40"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48" name="Freeform 628"/>
              <p:cNvSpPr>
                <a:spLocks/>
              </p:cNvSpPr>
              <p:nvPr/>
            </p:nvSpPr>
            <p:spPr bwMode="auto">
              <a:xfrm>
                <a:off x="1345" y="3735"/>
                <a:ext cx="42"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3"/>
                      <a:pt x="28" y="0"/>
                      <a:pt x="18" y="0"/>
                    </a:cubicBezTo>
                    <a:cubicBezTo>
                      <a:pt x="8" y="1"/>
                      <a:pt x="0" y="4"/>
                      <a:pt x="0" y="7"/>
                    </a:cubicBezTo>
                    <a:cubicBezTo>
                      <a:pt x="0" y="11"/>
                      <a:pt x="8" y="13"/>
                      <a:pt x="18" y="13"/>
                    </a:cubicBezTo>
                    <a:cubicBezTo>
                      <a:pt x="28" y="13"/>
                      <a:pt x="36" y="9"/>
                      <a:pt x="36"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49" name="Freeform 629"/>
              <p:cNvSpPr>
                <a:spLocks/>
              </p:cNvSpPr>
              <p:nvPr/>
            </p:nvSpPr>
            <p:spPr bwMode="auto">
              <a:xfrm>
                <a:off x="1217" y="3751"/>
                <a:ext cx="40" cy="15"/>
              </a:xfrm>
              <a:custGeom>
                <a:avLst/>
                <a:gdLst>
                  <a:gd name="T0" fmla="*/ 35 w 35"/>
                  <a:gd name="T1" fmla="*/ 6 h 13"/>
                  <a:gd name="T2" fmla="*/ 18 w 35"/>
                  <a:gd name="T3" fmla="*/ 1 h 13"/>
                  <a:gd name="T4" fmla="*/ 0 w 35"/>
                  <a:gd name="T5" fmla="*/ 7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8" y="0"/>
                      <a:pt x="18" y="1"/>
                    </a:cubicBezTo>
                    <a:cubicBezTo>
                      <a:pt x="8" y="1"/>
                      <a:pt x="0" y="4"/>
                      <a:pt x="0" y="7"/>
                    </a:cubicBezTo>
                    <a:cubicBezTo>
                      <a:pt x="0" y="11"/>
                      <a:pt x="8" y="13"/>
                      <a:pt x="18" y="13"/>
                    </a:cubicBezTo>
                    <a:cubicBezTo>
                      <a:pt x="28" y="12"/>
                      <a:pt x="35" y="9"/>
                      <a:pt x="35"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50" name="Freeform 630"/>
              <p:cNvSpPr>
                <a:spLocks/>
              </p:cNvSpPr>
              <p:nvPr/>
            </p:nvSpPr>
            <p:spPr bwMode="auto">
              <a:xfrm>
                <a:off x="2305" y="3750"/>
                <a:ext cx="46" cy="16"/>
              </a:xfrm>
              <a:custGeom>
                <a:avLst/>
                <a:gdLst>
                  <a:gd name="T0" fmla="*/ 40 w 40"/>
                  <a:gd name="T1" fmla="*/ 6 h 14"/>
                  <a:gd name="T2" fmla="*/ 20 w 40"/>
                  <a:gd name="T3" fmla="*/ 0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0"/>
                    </a:cubicBezTo>
                    <a:cubicBezTo>
                      <a:pt x="9" y="1"/>
                      <a:pt x="0" y="4"/>
                      <a:pt x="0" y="8"/>
                    </a:cubicBezTo>
                    <a:cubicBezTo>
                      <a:pt x="0" y="11"/>
                      <a:pt x="9" y="14"/>
                      <a:pt x="20" y="14"/>
                    </a:cubicBezTo>
                    <a:cubicBezTo>
                      <a:pt x="31" y="13"/>
                      <a:pt x="40" y="10"/>
                      <a:pt x="40"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51" name="Freeform 631"/>
              <p:cNvSpPr>
                <a:spLocks/>
              </p:cNvSpPr>
              <p:nvPr/>
            </p:nvSpPr>
            <p:spPr bwMode="auto">
              <a:xfrm>
                <a:off x="3127" y="3706"/>
                <a:ext cx="52" cy="17"/>
              </a:xfrm>
              <a:custGeom>
                <a:avLst/>
                <a:gdLst>
                  <a:gd name="T0" fmla="*/ 45 w 45"/>
                  <a:gd name="T1" fmla="*/ 7 h 15"/>
                  <a:gd name="T2" fmla="*/ 22 w 45"/>
                  <a:gd name="T3" fmla="*/ 1 h 15"/>
                  <a:gd name="T4" fmla="*/ 0 w 45"/>
                  <a:gd name="T5" fmla="*/ 8 h 15"/>
                  <a:gd name="T6" fmla="*/ 22 w 45"/>
                  <a:gd name="T7" fmla="*/ 14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2" y="1"/>
                    </a:cubicBezTo>
                    <a:cubicBezTo>
                      <a:pt x="10" y="1"/>
                      <a:pt x="0" y="5"/>
                      <a:pt x="0" y="8"/>
                    </a:cubicBezTo>
                    <a:cubicBezTo>
                      <a:pt x="0" y="12"/>
                      <a:pt x="10" y="15"/>
                      <a:pt x="22" y="14"/>
                    </a:cubicBezTo>
                    <a:cubicBezTo>
                      <a:pt x="35" y="14"/>
                      <a:pt x="45" y="11"/>
                      <a:pt x="45"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52" name="Freeform 632"/>
              <p:cNvSpPr>
                <a:spLocks/>
              </p:cNvSpPr>
              <p:nvPr/>
            </p:nvSpPr>
            <p:spPr bwMode="auto">
              <a:xfrm>
                <a:off x="3192" y="3672"/>
                <a:ext cx="52" cy="17"/>
              </a:xfrm>
              <a:custGeom>
                <a:avLst/>
                <a:gdLst>
                  <a:gd name="T0" fmla="*/ 45 w 45"/>
                  <a:gd name="T1" fmla="*/ 7 h 15"/>
                  <a:gd name="T2" fmla="*/ 22 w 45"/>
                  <a:gd name="T3" fmla="*/ 1 h 15"/>
                  <a:gd name="T4" fmla="*/ 0 w 45"/>
                  <a:gd name="T5" fmla="*/ 8 h 15"/>
                  <a:gd name="T6" fmla="*/ 22 w 45"/>
                  <a:gd name="T7" fmla="*/ 14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4" y="0"/>
                      <a:pt x="22" y="1"/>
                    </a:cubicBezTo>
                    <a:cubicBezTo>
                      <a:pt x="10" y="1"/>
                      <a:pt x="0" y="4"/>
                      <a:pt x="0" y="8"/>
                    </a:cubicBezTo>
                    <a:cubicBezTo>
                      <a:pt x="0" y="12"/>
                      <a:pt x="10" y="15"/>
                      <a:pt x="22" y="14"/>
                    </a:cubicBezTo>
                    <a:cubicBezTo>
                      <a:pt x="34" y="14"/>
                      <a:pt x="45" y="10"/>
                      <a:pt x="45"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53" name="Freeform 633"/>
              <p:cNvSpPr>
                <a:spLocks/>
              </p:cNvSpPr>
              <p:nvPr/>
            </p:nvSpPr>
            <p:spPr bwMode="auto">
              <a:xfrm>
                <a:off x="2938" y="3616"/>
                <a:ext cx="50" cy="18"/>
              </a:xfrm>
              <a:custGeom>
                <a:avLst/>
                <a:gdLst>
                  <a:gd name="T0" fmla="*/ 43 w 43"/>
                  <a:gd name="T1" fmla="*/ 7 h 15"/>
                  <a:gd name="T2" fmla="*/ 22 w 43"/>
                  <a:gd name="T3" fmla="*/ 1 h 15"/>
                  <a:gd name="T4" fmla="*/ 0 w 43"/>
                  <a:gd name="T5" fmla="*/ 8 h 15"/>
                  <a:gd name="T6" fmla="*/ 22 w 43"/>
                  <a:gd name="T7" fmla="*/ 14 h 15"/>
                  <a:gd name="T8" fmla="*/ 43 w 43"/>
                  <a:gd name="T9" fmla="*/ 7 h 15"/>
                </a:gdLst>
                <a:ahLst/>
                <a:cxnLst>
                  <a:cxn ang="0">
                    <a:pos x="T0" y="T1"/>
                  </a:cxn>
                  <a:cxn ang="0">
                    <a:pos x="T2" y="T3"/>
                  </a:cxn>
                  <a:cxn ang="0">
                    <a:pos x="T4" y="T5"/>
                  </a:cxn>
                  <a:cxn ang="0">
                    <a:pos x="T6" y="T7"/>
                  </a:cxn>
                  <a:cxn ang="0">
                    <a:pos x="T8" y="T9"/>
                  </a:cxn>
                </a:cxnLst>
                <a:rect l="0" t="0" r="r" b="b"/>
                <a:pathLst>
                  <a:path w="43" h="15">
                    <a:moveTo>
                      <a:pt x="43" y="7"/>
                    </a:moveTo>
                    <a:cubicBezTo>
                      <a:pt x="43" y="3"/>
                      <a:pt x="34" y="0"/>
                      <a:pt x="22" y="1"/>
                    </a:cubicBezTo>
                    <a:cubicBezTo>
                      <a:pt x="10" y="1"/>
                      <a:pt x="0" y="5"/>
                      <a:pt x="0" y="8"/>
                    </a:cubicBezTo>
                    <a:cubicBezTo>
                      <a:pt x="0" y="12"/>
                      <a:pt x="10" y="15"/>
                      <a:pt x="22" y="14"/>
                    </a:cubicBezTo>
                    <a:cubicBezTo>
                      <a:pt x="34" y="14"/>
                      <a:pt x="43" y="10"/>
                      <a:pt x="43"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54" name="Freeform 634"/>
              <p:cNvSpPr>
                <a:spLocks/>
              </p:cNvSpPr>
              <p:nvPr/>
            </p:nvSpPr>
            <p:spPr bwMode="auto">
              <a:xfrm>
                <a:off x="3553" y="3612"/>
                <a:ext cx="54" cy="18"/>
              </a:xfrm>
              <a:custGeom>
                <a:avLst/>
                <a:gdLst>
                  <a:gd name="T0" fmla="*/ 47 w 47"/>
                  <a:gd name="T1" fmla="*/ 7 h 16"/>
                  <a:gd name="T2" fmla="*/ 24 w 47"/>
                  <a:gd name="T3" fmla="*/ 1 h 16"/>
                  <a:gd name="T4" fmla="*/ 0 w 47"/>
                  <a:gd name="T5" fmla="*/ 9 h 16"/>
                  <a:gd name="T6" fmla="*/ 24 w 47"/>
                  <a:gd name="T7" fmla="*/ 15 h 16"/>
                  <a:gd name="T8" fmla="*/ 47 w 47"/>
                  <a:gd name="T9" fmla="*/ 7 h 16"/>
                </a:gdLst>
                <a:ahLst/>
                <a:cxnLst>
                  <a:cxn ang="0">
                    <a:pos x="T0" y="T1"/>
                  </a:cxn>
                  <a:cxn ang="0">
                    <a:pos x="T2" y="T3"/>
                  </a:cxn>
                  <a:cxn ang="0">
                    <a:pos x="T4" y="T5"/>
                  </a:cxn>
                  <a:cxn ang="0">
                    <a:pos x="T6" y="T7"/>
                  </a:cxn>
                  <a:cxn ang="0">
                    <a:pos x="T8" y="T9"/>
                  </a:cxn>
                </a:cxnLst>
                <a:rect l="0" t="0" r="r" b="b"/>
                <a:pathLst>
                  <a:path w="47" h="16">
                    <a:moveTo>
                      <a:pt x="47" y="7"/>
                    </a:moveTo>
                    <a:cubicBezTo>
                      <a:pt x="47" y="3"/>
                      <a:pt x="37" y="0"/>
                      <a:pt x="24" y="1"/>
                    </a:cubicBezTo>
                    <a:cubicBezTo>
                      <a:pt x="11" y="1"/>
                      <a:pt x="0" y="5"/>
                      <a:pt x="0" y="9"/>
                    </a:cubicBezTo>
                    <a:cubicBezTo>
                      <a:pt x="0" y="13"/>
                      <a:pt x="11" y="16"/>
                      <a:pt x="24" y="15"/>
                    </a:cubicBezTo>
                    <a:cubicBezTo>
                      <a:pt x="37" y="15"/>
                      <a:pt x="47" y="11"/>
                      <a:pt x="47"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55" name="Freeform 635"/>
              <p:cNvSpPr>
                <a:spLocks/>
              </p:cNvSpPr>
              <p:nvPr/>
            </p:nvSpPr>
            <p:spPr bwMode="auto">
              <a:xfrm>
                <a:off x="3224" y="3560"/>
                <a:ext cx="52" cy="17"/>
              </a:xfrm>
              <a:custGeom>
                <a:avLst/>
                <a:gdLst>
                  <a:gd name="T0" fmla="*/ 45 w 45"/>
                  <a:gd name="T1" fmla="*/ 6 h 15"/>
                  <a:gd name="T2" fmla="*/ 22 w 45"/>
                  <a:gd name="T3" fmla="*/ 0 h 15"/>
                  <a:gd name="T4" fmla="*/ 0 w 45"/>
                  <a:gd name="T5" fmla="*/ 8 h 15"/>
                  <a:gd name="T6" fmla="*/ 22 w 45"/>
                  <a:gd name="T7" fmla="*/ 14 h 15"/>
                  <a:gd name="T8" fmla="*/ 45 w 45"/>
                  <a:gd name="T9" fmla="*/ 6 h 15"/>
                </a:gdLst>
                <a:ahLst/>
                <a:cxnLst>
                  <a:cxn ang="0">
                    <a:pos x="T0" y="T1"/>
                  </a:cxn>
                  <a:cxn ang="0">
                    <a:pos x="T2" y="T3"/>
                  </a:cxn>
                  <a:cxn ang="0">
                    <a:pos x="T4" y="T5"/>
                  </a:cxn>
                  <a:cxn ang="0">
                    <a:pos x="T6" y="T7"/>
                  </a:cxn>
                  <a:cxn ang="0">
                    <a:pos x="T8" y="T9"/>
                  </a:cxn>
                </a:cxnLst>
                <a:rect l="0" t="0" r="r" b="b"/>
                <a:pathLst>
                  <a:path w="45" h="15">
                    <a:moveTo>
                      <a:pt x="45" y="6"/>
                    </a:moveTo>
                    <a:cubicBezTo>
                      <a:pt x="45" y="2"/>
                      <a:pt x="35" y="0"/>
                      <a:pt x="22" y="0"/>
                    </a:cubicBezTo>
                    <a:cubicBezTo>
                      <a:pt x="10" y="1"/>
                      <a:pt x="0" y="4"/>
                      <a:pt x="0" y="8"/>
                    </a:cubicBezTo>
                    <a:cubicBezTo>
                      <a:pt x="0" y="12"/>
                      <a:pt x="10" y="15"/>
                      <a:pt x="22" y="14"/>
                    </a:cubicBezTo>
                    <a:cubicBezTo>
                      <a:pt x="35" y="14"/>
                      <a:pt x="45" y="10"/>
                      <a:pt x="45"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56" name="Freeform 636"/>
              <p:cNvSpPr>
                <a:spLocks/>
              </p:cNvSpPr>
              <p:nvPr/>
            </p:nvSpPr>
            <p:spPr bwMode="auto">
              <a:xfrm>
                <a:off x="3256" y="3518"/>
                <a:ext cx="52" cy="18"/>
              </a:xfrm>
              <a:custGeom>
                <a:avLst/>
                <a:gdLst>
                  <a:gd name="T0" fmla="*/ 45 w 45"/>
                  <a:gd name="T1" fmla="*/ 7 h 15"/>
                  <a:gd name="T2" fmla="*/ 22 w 45"/>
                  <a:gd name="T3" fmla="*/ 1 h 15"/>
                  <a:gd name="T4" fmla="*/ 0 w 45"/>
                  <a:gd name="T5" fmla="*/ 9 h 15"/>
                  <a:gd name="T6" fmla="*/ 22 w 45"/>
                  <a:gd name="T7" fmla="*/ 15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2" y="1"/>
                    </a:cubicBezTo>
                    <a:cubicBezTo>
                      <a:pt x="10" y="2"/>
                      <a:pt x="0" y="5"/>
                      <a:pt x="0" y="9"/>
                    </a:cubicBezTo>
                    <a:cubicBezTo>
                      <a:pt x="0" y="13"/>
                      <a:pt x="10" y="15"/>
                      <a:pt x="22" y="15"/>
                    </a:cubicBezTo>
                    <a:cubicBezTo>
                      <a:pt x="35" y="14"/>
                      <a:pt x="45" y="11"/>
                      <a:pt x="45"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57" name="Freeform 637"/>
              <p:cNvSpPr>
                <a:spLocks/>
              </p:cNvSpPr>
              <p:nvPr/>
            </p:nvSpPr>
            <p:spPr bwMode="auto">
              <a:xfrm>
                <a:off x="4472" y="3449"/>
                <a:ext cx="65" cy="20"/>
              </a:xfrm>
              <a:custGeom>
                <a:avLst/>
                <a:gdLst>
                  <a:gd name="T0" fmla="*/ 56 w 56"/>
                  <a:gd name="T1" fmla="*/ 7 h 17"/>
                  <a:gd name="T2" fmla="*/ 28 w 56"/>
                  <a:gd name="T3" fmla="*/ 1 h 17"/>
                  <a:gd name="T4" fmla="*/ 0 w 56"/>
                  <a:gd name="T5" fmla="*/ 10 h 17"/>
                  <a:gd name="T6" fmla="*/ 28 w 56"/>
                  <a:gd name="T7" fmla="*/ 16 h 17"/>
                  <a:gd name="T8" fmla="*/ 56 w 56"/>
                  <a:gd name="T9" fmla="*/ 7 h 17"/>
                </a:gdLst>
                <a:ahLst/>
                <a:cxnLst>
                  <a:cxn ang="0">
                    <a:pos x="T0" y="T1"/>
                  </a:cxn>
                  <a:cxn ang="0">
                    <a:pos x="T2" y="T3"/>
                  </a:cxn>
                  <a:cxn ang="0">
                    <a:pos x="T4" y="T5"/>
                  </a:cxn>
                  <a:cxn ang="0">
                    <a:pos x="T6" y="T7"/>
                  </a:cxn>
                  <a:cxn ang="0">
                    <a:pos x="T8" y="T9"/>
                  </a:cxn>
                </a:cxnLst>
                <a:rect l="0" t="0" r="r" b="b"/>
                <a:pathLst>
                  <a:path w="56" h="17">
                    <a:moveTo>
                      <a:pt x="56" y="7"/>
                    </a:moveTo>
                    <a:cubicBezTo>
                      <a:pt x="56" y="3"/>
                      <a:pt x="43" y="0"/>
                      <a:pt x="28" y="1"/>
                    </a:cubicBezTo>
                    <a:cubicBezTo>
                      <a:pt x="13" y="2"/>
                      <a:pt x="0" y="6"/>
                      <a:pt x="0" y="10"/>
                    </a:cubicBezTo>
                    <a:cubicBezTo>
                      <a:pt x="0" y="14"/>
                      <a:pt x="13" y="17"/>
                      <a:pt x="28" y="16"/>
                    </a:cubicBezTo>
                    <a:cubicBezTo>
                      <a:pt x="43" y="15"/>
                      <a:pt x="56" y="11"/>
                      <a:pt x="56"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58" name="Freeform 638"/>
              <p:cNvSpPr>
                <a:spLocks/>
              </p:cNvSpPr>
              <p:nvPr/>
            </p:nvSpPr>
            <p:spPr bwMode="auto">
              <a:xfrm>
                <a:off x="4766" y="3477"/>
                <a:ext cx="62" cy="18"/>
              </a:xfrm>
              <a:custGeom>
                <a:avLst/>
                <a:gdLst>
                  <a:gd name="T0" fmla="*/ 53 w 53"/>
                  <a:gd name="T1" fmla="*/ 7 h 16"/>
                  <a:gd name="T2" fmla="*/ 27 w 53"/>
                  <a:gd name="T3" fmla="*/ 1 h 16"/>
                  <a:gd name="T4" fmla="*/ 0 w 53"/>
                  <a:gd name="T5" fmla="*/ 9 h 16"/>
                  <a:gd name="T6" fmla="*/ 27 w 53"/>
                  <a:gd name="T7" fmla="*/ 16 h 16"/>
                  <a:gd name="T8" fmla="*/ 53 w 53"/>
                  <a:gd name="T9" fmla="*/ 7 h 16"/>
                </a:gdLst>
                <a:ahLst/>
                <a:cxnLst>
                  <a:cxn ang="0">
                    <a:pos x="T0" y="T1"/>
                  </a:cxn>
                  <a:cxn ang="0">
                    <a:pos x="T2" y="T3"/>
                  </a:cxn>
                  <a:cxn ang="0">
                    <a:pos x="T4" y="T5"/>
                  </a:cxn>
                  <a:cxn ang="0">
                    <a:pos x="T6" y="T7"/>
                  </a:cxn>
                  <a:cxn ang="0">
                    <a:pos x="T8" y="T9"/>
                  </a:cxn>
                </a:cxnLst>
                <a:rect l="0" t="0" r="r" b="b"/>
                <a:pathLst>
                  <a:path w="53" h="16">
                    <a:moveTo>
                      <a:pt x="53" y="7"/>
                    </a:moveTo>
                    <a:cubicBezTo>
                      <a:pt x="53" y="3"/>
                      <a:pt x="41" y="0"/>
                      <a:pt x="27" y="1"/>
                    </a:cubicBezTo>
                    <a:cubicBezTo>
                      <a:pt x="12" y="1"/>
                      <a:pt x="0" y="5"/>
                      <a:pt x="0" y="9"/>
                    </a:cubicBezTo>
                    <a:cubicBezTo>
                      <a:pt x="0" y="13"/>
                      <a:pt x="12" y="16"/>
                      <a:pt x="27" y="16"/>
                    </a:cubicBezTo>
                    <a:cubicBezTo>
                      <a:pt x="41" y="15"/>
                      <a:pt x="53" y="11"/>
                      <a:pt x="53"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59" name="Freeform 639"/>
              <p:cNvSpPr>
                <a:spLocks/>
              </p:cNvSpPr>
              <p:nvPr/>
            </p:nvSpPr>
            <p:spPr bwMode="auto">
              <a:xfrm>
                <a:off x="5477" y="3457"/>
                <a:ext cx="65" cy="20"/>
              </a:xfrm>
              <a:custGeom>
                <a:avLst/>
                <a:gdLst>
                  <a:gd name="T0" fmla="*/ 57 w 57"/>
                  <a:gd name="T1" fmla="*/ 7 h 17"/>
                  <a:gd name="T2" fmla="*/ 29 w 57"/>
                  <a:gd name="T3" fmla="*/ 1 h 17"/>
                  <a:gd name="T4" fmla="*/ 0 w 57"/>
                  <a:gd name="T5" fmla="*/ 10 h 17"/>
                  <a:gd name="T6" fmla="*/ 29 w 57"/>
                  <a:gd name="T7" fmla="*/ 16 h 17"/>
                  <a:gd name="T8" fmla="*/ 57 w 57"/>
                  <a:gd name="T9" fmla="*/ 7 h 17"/>
                </a:gdLst>
                <a:ahLst/>
                <a:cxnLst>
                  <a:cxn ang="0">
                    <a:pos x="T0" y="T1"/>
                  </a:cxn>
                  <a:cxn ang="0">
                    <a:pos x="T2" y="T3"/>
                  </a:cxn>
                  <a:cxn ang="0">
                    <a:pos x="T4" y="T5"/>
                  </a:cxn>
                  <a:cxn ang="0">
                    <a:pos x="T6" y="T7"/>
                  </a:cxn>
                  <a:cxn ang="0">
                    <a:pos x="T8" y="T9"/>
                  </a:cxn>
                </a:cxnLst>
                <a:rect l="0" t="0" r="r" b="b"/>
                <a:pathLst>
                  <a:path w="57" h="17">
                    <a:moveTo>
                      <a:pt x="57" y="7"/>
                    </a:moveTo>
                    <a:cubicBezTo>
                      <a:pt x="57" y="3"/>
                      <a:pt x="45" y="0"/>
                      <a:pt x="29" y="1"/>
                    </a:cubicBezTo>
                    <a:cubicBezTo>
                      <a:pt x="13" y="1"/>
                      <a:pt x="0" y="5"/>
                      <a:pt x="0" y="10"/>
                    </a:cubicBezTo>
                    <a:cubicBezTo>
                      <a:pt x="0" y="14"/>
                      <a:pt x="13" y="17"/>
                      <a:pt x="29" y="16"/>
                    </a:cubicBezTo>
                    <a:cubicBezTo>
                      <a:pt x="45" y="16"/>
                      <a:pt x="57" y="12"/>
                      <a:pt x="57"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60" name="Freeform 640"/>
              <p:cNvSpPr>
                <a:spLocks/>
              </p:cNvSpPr>
              <p:nvPr/>
            </p:nvSpPr>
            <p:spPr bwMode="auto">
              <a:xfrm>
                <a:off x="5546" y="3493"/>
                <a:ext cx="65" cy="19"/>
              </a:xfrm>
              <a:custGeom>
                <a:avLst/>
                <a:gdLst>
                  <a:gd name="T0" fmla="*/ 57 w 57"/>
                  <a:gd name="T1" fmla="*/ 8 h 17"/>
                  <a:gd name="T2" fmla="*/ 29 w 57"/>
                  <a:gd name="T3" fmla="*/ 1 h 17"/>
                  <a:gd name="T4" fmla="*/ 0 w 57"/>
                  <a:gd name="T5" fmla="*/ 10 h 17"/>
                  <a:gd name="T6" fmla="*/ 29 w 57"/>
                  <a:gd name="T7" fmla="*/ 17 h 17"/>
                  <a:gd name="T8" fmla="*/ 57 w 57"/>
                  <a:gd name="T9" fmla="*/ 8 h 17"/>
                </a:gdLst>
                <a:ahLst/>
                <a:cxnLst>
                  <a:cxn ang="0">
                    <a:pos x="T0" y="T1"/>
                  </a:cxn>
                  <a:cxn ang="0">
                    <a:pos x="T2" y="T3"/>
                  </a:cxn>
                  <a:cxn ang="0">
                    <a:pos x="T4" y="T5"/>
                  </a:cxn>
                  <a:cxn ang="0">
                    <a:pos x="T6" y="T7"/>
                  </a:cxn>
                  <a:cxn ang="0">
                    <a:pos x="T8" y="T9"/>
                  </a:cxn>
                </a:cxnLst>
                <a:rect l="0" t="0" r="r" b="b"/>
                <a:pathLst>
                  <a:path w="57" h="17">
                    <a:moveTo>
                      <a:pt x="57" y="8"/>
                    </a:moveTo>
                    <a:cubicBezTo>
                      <a:pt x="57" y="3"/>
                      <a:pt x="44" y="0"/>
                      <a:pt x="29" y="1"/>
                    </a:cubicBezTo>
                    <a:cubicBezTo>
                      <a:pt x="13" y="2"/>
                      <a:pt x="0" y="6"/>
                      <a:pt x="0" y="10"/>
                    </a:cubicBezTo>
                    <a:cubicBezTo>
                      <a:pt x="0" y="14"/>
                      <a:pt x="13" y="17"/>
                      <a:pt x="29" y="17"/>
                    </a:cubicBezTo>
                    <a:cubicBezTo>
                      <a:pt x="44" y="16"/>
                      <a:pt x="57" y="12"/>
                      <a:pt x="57"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61" name="Freeform 641"/>
              <p:cNvSpPr>
                <a:spLocks/>
              </p:cNvSpPr>
              <p:nvPr/>
            </p:nvSpPr>
            <p:spPr bwMode="auto">
              <a:xfrm>
                <a:off x="4248" y="3599"/>
                <a:ext cx="57" cy="18"/>
              </a:xfrm>
              <a:custGeom>
                <a:avLst/>
                <a:gdLst>
                  <a:gd name="T0" fmla="*/ 50 w 50"/>
                  <a:gd name="T1" fmla="*/ 7 h 16"/>
                  <a:gd name="T2" fmla="*/ 25 w 50"/>
                  <a:gd name="T3" fmla="*/ 1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1"/>
                    </a:cubicBezTo>
                    <a:cubicBezTo>
                      <a:pt x="11" y="1"/>
                      <a:pt x="0" y="5"/>
                      <a:pt x="0" y="9"/>
                    </a:cubicBezTo>
                    <a:cubicBezTo>
                      <a:pt x="0" y="13"/>
                      <a:pt x="11" y="16"/>
                      <a:pt x="25" y="15"/>
                    </a:cubicBezTo>
                    <a:cubicBezTo>
                      <a:pt x="39" y="15"/>
                      <a:pt x="50" y="11"/>
                      <a:pt x="50"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62" name="Freeform 642"/>
              <p:cNvSpPr>
                <a:spLocks/>
              </p:cNvSpPr>
              <p:nvPr/>
            </p:nvSpPr>
            <p:spPr bwMode="auto">
              <a:xfrm>
                <a:off x="536" y="4089"/>
                <a:ext cx="37" cy="14"/>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3"/>
                      <a:pt x="25" y="0"/>
                      <a:pt x="16" y="0"/>
                    </a:cubicBezTo>
                    <a:cubicBezTo>
                      <a:pt x="7" y="0"/>
                      <a:pt x="0" y="3"/>
                      <a:pt x="0" y="6"/>
                    </a:cubicBezTo>
                    <a:cubicBezTo>
                      <a:pt x="0" y="10"/>
                      <a:pt x="7" y="12"/>
                      <a:pt x="16" y="12"/>
                    </a:cubicBezTo>
                    <a:cubicBezTo>
                      <a:pt x="25" y="12"/>
                      <a:pt x="32" y="9"/>
                      <a:pt x="3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63" name="Freeform 643"/>
              <p:cNvSpPr>
                <a:spLocks/>
              </p:cNvSpPr>
              <p:nvPr/>
            </p:nvSpPr>
            <p:spPr bwMode="auto">
              <a:xfrm>
                <a:off x="559" y="4114"/>
                <a:ext cx="38" cy="14"/>
              </a:xfrm>
              <a:custGeom>
                <a:avLst/>
                <a:gdLst>
                  <a:gd name="T0" fmla="*/ 33 w 33"/>
                  <a:gd name="T1" fmla="*/ 5 h 12"/>
                  <a:gd name="T2" fmla="*/ 16 w 33"/>
                  <a:gd name="T3" fmla="*/ 0 h 12"/>
                  <a:gd name="T4" fmla="*/ 0 w 33"/>
                  <a:gd name="T5" fmla="*/ 6 h 12"/>
                  <a:gd name="T6" fmla="*/ 16 w 33"/>
                  <a:gd name="T7" fmla="*/ 12 h 12"/>
                  <a:gd name="T8" fmla="*/ 33 w 33"/>
                  <a:gd name="T9" fmla="*/ 5 h 12"/>
                </a:gdLst>
                <a:ahLst/>
                <a:cxnLst>
                  <a:cxn ang="0">
                    <a:pos x="T0" y="T1"/>
                  </a:cxn>
                  <a:cxn ang="0">
                    <a:pos x="T2" y="T3"/>
                  </a:cxn>
                  <a:cxn ang="0">
                    <a:pos x="T4" y="T5"/>
                  </a:cxn>
                  <a:cxn ang="0">
                    <a:pos x="T6" y="T7"/>
                  </a:cxn>
                  <a:cxn ang="0">
                    <a:pos x="T8" y="T9"/>
                  </a:cxn>
                </a:cxnLst>
                <a:rect l="0" t="0" r="r" b="b"/>
                <a:pathLst>
                  <a:path w="33" h="12">
                    <a:moveTo>
                      <a:pt x="33" y="5"/>
                    </a:moveTo>
                    <a:cubicBezTo>
                      <a:pt x="33" y="2"/>
                      <a:pt x="25" y="0"/>
                      <a:pt x="16" y="0"/>
                    </a:cubicBezTo>
                    <a:cubicBezTo>
                      <a:pt x="7" y="0"/>
                      <a:pt x="0" y="3"/>
                      <a:pt x="0" y="6"/>
                    </a:cubicBezTo>
                    <a:cubicBezTo>
                      <a:pt x="0" y="9"/>
                      <a:pt x="7" y="12"/>
                      <a:pt x="16" y="12"/>
                    </a:cubicBezTo>
                    <a:cubicBezTo>
                      <a:pt x="25" y="11"/>
                      <a:pt x="33" y="9"/>
                      <a:pt x="33"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64" name="Freeform 644"/>
              <p:cNvSpPr>
                <a:spLocks/>
              </p:cNvSpPr>
              <p:nvPr/>
            </p:nvSpPr>
            <p:spPr bwMode="auto">
              <a:xfrm>
                <a:off x="105" y="4120"/>
                <a:ext cx="34" cy="13"/>
              </a:xfrm>
              <a:custGeom>
                <a:avLst/>
                <a:gdLst>
                  <a:gd name="T0" fmla="*/ 30 w 30"/>
                  <a:gd name="T1" fmla="*/ 5 h 11"/>
                  <a:gd name="T2" fmla="*/ 15 w 30"/>
                  <a:gd name="T3" fmla="*/ 0 h 11"/>
                  <a:gd name="T4" fmla="*/ 0 w 30"/>
                  <a:gd name="T5" fmla="*/ 6 h 11"/>
                  <a:gd name="T6" fmla="*/ 15 w 30"/>
                  <a:gd name="T7" fmla="*/ 11 h 11"/>
                  <a:gd name="T8" fmla="*/ 30 w 30"/>
                  <a:gd name="T9" fmla="*/ 5 h 11"/>
                </a:gdLst>
                <a:ahLst/>
                <a:cxnLst>
                  <a:cxn ang="0">
                    <a:pos x="T0" y="T1"/>
                  </a:cxn>
                  <a:cxn ang="0">
                    <a:pos x="T2" y="T3"/>
                  </a:cxn>
                  <a:cxn ang="0">
                    <a:pos x="T4" y="T5"/>
                  </a:cxn>
                  <a:cxn ang="0">
                    <a:pos x="T6" y="T7"/>
                  </a:cxn>
                  <a:cxn ang="0">
                    <a:pos x="T8" y="T9"/>
                  </a:cxn>
                </a:cxnLst>
                <a:rect l="0" t="0" r="r" b="b"/>
                <a:pathLst>
                  <a:path w="30" h="11">
                    <a:moveTo>
                      <a:pt x="30" y="5"/>
                    </a:moveTo>
                    <a:cubicBezTo>
                      <a:pt x="30" y="2"/>
                      <a:pt x="24" y="0"/>
                      <a:pt x="15" y="0"/>
                    </a:cubicBezTo>
                    <a:cubicBezTo>
                      <a:pt x="7" y="0"/>
                      <a:pt x="0" y="3"/>
                      <a:pt x="0" y="6"/>
                    </a:cubicBezTo>
                    <a:cubicBezTo>
                      <a:pt x="0" y="9"/>
                      <a:pt x="7" y="11"/>
                      <a:pt x="15" y="11"/>
                    </a:cubicBezTo>
                    <a:cubicBezTo>
                      <a:pt x="24" y="11"/>
                      <a:pt x="30" y="9"/>
                      <a:pt x="30"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65" name="Oval 645"/>
              <p:cNvSpPr>
                <a:spLocks noChangeArrowheads="1"/>
              </p:cNvSpPr>
              <p:nvPr/>
            </p:nvSpPr>
            <p:spPr bwMode="auto">
              <a:xfrm>
                <a:off x="796" y="4218"/>
                <a:ext cx="39" cy="14"/>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66" name="Oval 646"/>
              <p:cNvSpPr>
                <a:spLocks noChangeArrowheads="1"/>
              </p:cNvSpPr>
              <p:nvPr/>
            </p:nvSpPr>
            <p:spPr bwMode="auto">
              <a:xfrm>
                <a:off x="-5" y="4265"/>
                <a:ext cx="35" cy="14"/>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67" name="Freeform 647"/>
              <p:cNvSpPr>
                <a:spLocks/>
              </p:cNvSpPr>
              <p:nvPr/>
            </p:nvSpPr>
            <p:spPr bwMode="auto">
              <a:xfrm>
                <a:off x="917" y="4296"/>
                <a:ext cx="40" cy="15"/>
              </a:xfrm>
              <a:custGeom>
                <a:avLst/>
                <a:gdLst>
                  <a:gd name="T0" fmla="*/ 34 w 34"/>
                  <a:gd name="T1" fmla="*/ 6 h 13"/>
                  <a:gd name="T2" fmla="*/ 17 w 34"/>
                  <a:gd name="T3" fmla="*/ 0 h 13"/>
                  <a:gd name="T4" fmla="*/ 0 w 34"/>
                  <a:gd name="T5" fmla="*/ 7 h 13"/>
                  <a:gd name="T6" fmla="*/ 17 w 34"/>
                  <a:gd name="T7" fmla="*/ 13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3"/>
                      <a:pt x="27" y="0"/>
                      <a:pt x="17" y="0"/>
                    </a:cubicBezTo>
                    <a:cubicBezTo>
                      <a:pt x="8" y="0"/>
                      <a:pt x="0" y="3"/>
                      <a:pt x="0" y="7"/>
                    </a:cubicBezTo>
                    <a:cubicBezTo>
                      <a:pt x="0" y="10"/>
                      <a:pt x="8" y="13"/>
                      <a:pt x="17" y="13"/>
                    </a:cubicBezTo>
                    <a:cubicBezTo>
                      <a:pt x="27" y="13"/>
                      <a:pt x="34" y="10"/>
                      <a:pt x="34"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68" name="Oval 648"/>
              <p:cNvSpPr>
                <a:spLocks noChangeArrowheads="1"/>
              </p:cNvSpPr>
              <p:nvPr/>
            </p:nvSpPr>
            <p:spPr bwMode="auto">
              <a:xfrm>
                <a:off x="1663" y="4251"/>
                <a:ext cx="43" cy="15"/>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69" name="Freeform 649"/>
              <p:cNvSpPr>
                <a:spLocks/>
              </p:cNvSpPr>
              <p:nvPr/>
            </p:nvSpPr>
            <p:spPr bwMode="auto">
              <a:xfrm>
                <a:off x="1450" y="4194"/>
                <a:ext cx="42" cy="14"/>
              </a:xfrm>
              <a:custGeom>
                <a:avLst/>
                <a:gdLst>
                  <a:gd name="T0" fmla="*/ 37 w 37"/>
                  <a:gd name="T1" fmla="*/ 6 h 12"/>
                  <a:gd name="T2" fmla="*/ 19 w 37"/>
                  <a:gd name="T3" fmla="*/ 0 h 12"/>
                  <a:gd name="T4" fmla="*/ 0 w 37"/>
                  <a:gd name="T5" fmla="*/ 6 h 12"/>
                  <a:gd name="T6" fmla="*/ 19 w 37"/>
                  <a:gd name="T7" fmla="*/ 12 h 12"/>
                  <a:gd name="T8" fmla="*/ 37 w 37"/>
                  <a:gd name="T9" fmla="*/ 6 h 12"/>
                </a:gdLst>
                <a:ahLst/>
                <a:cxnLst>
                  <a:cxn ang="0">
                    <a:pos x="T0" y="T1"/>
                  </a:cxn>
                  <a:cxn ang="0">
                    <a:pos x="T2" y="T3"/>
                  </a:cxn>
                  <a:cxn ang="0">
                    <a:pos x="T4" y="T5"/>
                  </a:cxn>
                  <a:cxn ang="0">
                    <a:pos x="T6" y="T7"/>
                  </a:cxn>
                  <a:cxn ang="0">
                    <a:pos x="T8" y="T9"/>
                  </a:cxn>
                </a:cxnLst>
                <a:rect l="0" t="0" r="r" b="b"/>
                <a:pathLst>
                  <a:path w="37" h="12">
                    <a:moveTo>
                      <a:pt x="37" y="6"/>
                    </a:moveTo>
                    <a:cubicBezTo>
                      <a:pt x="37" y="2"/>
                      <a:pt x="29" y="0"/>
                      <a:pt x="19" y="0"/>
                    </a:cubicBezTo>
                    <a:cubicBezTo>
                      <a:pt x="9" y="0"/>
                      <a:pt x="0" y="3"/>
                      <a:pt x="0" y="6"/>
                    </a:cubicBezTo>
                    <a:cubicBezTo>
                      <a:pt x="0" y="9"/>
                      <a:pt x="9" y="12"/>
                      <a:pt x="19" y="12"/>
                    </a:cubicBezTo>
                    <a:cubicBezTo>
                      <a:pt x="29" y="12"/>
                      <a:pt x="37" y="9"/>
                      <a:pt x="37"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70" name="Freeform 650"/>
              <p:cNvSpPr>
                <a:spLocks/>
              </p:cNvSpPr>
              <p:nvPr/>
            </p:nvSpPr>
            <p:spPr bwMode="auto">
              <a:xfrm>
                <a:off x="1798" y="4136"/>
                <a:ext cx="44"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71" name="Freeform 651"/>
              <p:cNvSpPr>
                <a:spLocks/>
              </p:cNvSpPr>
              <p:nvPr/>
            </p:nvSpPr>
            <p:spPr bwMode="auto">
              <a:xfrm>
                <a:off x="1716" y="4113"/>
                <a:ext cx="44"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72" name="Freeform 652"/>
              <p:cNvSpPr>
                <a:spLocks/>
              </p:cNvSpPr>
              <p:nvPr/>
            </p:nvSpPr>
            <p:spPr bwMode="auto">
              <a:xfrm>
                <a:off x="1450" y="4105"/>
                <a:ext cx="42" cy="15"/>
              </a:xfrm>
              <a:custGeom>
                <a:avLst/>
                <a:gdLst>
                  <a:gd name="T0" fmla="*/ 37 w 37"/>
                  <a:gd name="T1" fmla="*/ 6 h 13"/>
                  <a:gd name="T2" fmla="*/ 19 w 37"/>
                  <a:gd name="T3" fmla="*/ 0 h 13"/>
                  <a:gd name="T4" fmla="*/ 0 w 37"/>
                  <a:gd name="T5" fmla="*/ 7 h 13"/>
                  <a:gd name="T6" fmla="*/ 19 w 37"/>
                  <a:gd name="T7" fmla="*/ 13 h 13"/>
                  <a:gd name="T8" fmla="*/ 37 w 37"/>
                  <a:gd name="T9" fmla="*/ 6 h 13"/>
                </a:gdLst>
                <a:ahLst/>
                <a:cxnLst>
                  <a:cxn ang="0">
                    <a:pos x="T0" y="T1"/>
                  </a:cxn>
                  <a:cxn ang="0">
                    <a:pos x="T2" y="T3"/>
                  </a:cxn>
                  <a:cxn ang="0">
                    <a:pos x="T4" y="T5"/>
                  </a:cxn>
                  <a:cxn ang="0">
                    <a:pos x="T6" y="T7"/>
                  </a:cxn>
                  <a:cxn ang="0">
                    <a:pos x="T8" y="T9"/>
                  </a:cxn>
                </a:cxnLst>
                <a:rect l="0" t="0" r="r" b="b"/>
                <a:pathLst>
                  <a:path w="37" h="13">
                    <a:moveTo>
                      <a:pt x="37" y="6"/>
                    </a:moveTo>
                    <a:cubicBezTo>
                      <a:pt x="37" y="3"/>
                      <a:pt x="29" y="0"/>
                      <a:pt x="19" y="0"/>
                    </a:cubicBezTo>
                    <a:cubicBezTo>
                      <a:pt x="9" y="0"/>
                      <a:pt x="0" y="3"/>
                      <a:pt x="0" y="7"/>
                    </a:cubicBezTo>
                    <a:cubicBezTo>
                      <a:pt x="0" y="10"/>
                      <a:pt x="9" y="13"/>
                      <a:pt x="19" y="13"/>
                    </a:cubicBezTo>
                    <a:cubicBezTo>
                      <a:pt x="29" y="13"/>
                      <a:pt x="37" y="10"/>
                      <a:pt x="37"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73" name="Freeform 653"/>
              <p:cNvSpPr>
                <a:spLocks/>
              </p:cNvSpPr>
              <p:nvPr/>
            </p:nvSpPr>
            <p:spPr bwMode="auto">
              <a:xfrm>
                <a:off x="1770" y="4055"/>
                <a:ext cx="44"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74" name="Freeform 654"/>
              <p:cNvSpPr>
                <a:spLocks/>
              </p:cNvSpPr>
              <p:nvPr/>
            </p:nvSpPr>
            <p:spPr bwMode="auto">
              <a:xfrm>
                <a:off x="1744" y="4008"/>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3"/>
                      <a:pt x="29" y="0"/>
                      <a:pt x="19" y="0"/>
                    </a:cubicBezTo>
                    <a:cubicBezTo>
                      <a:pt x="8" y="1"/>
                      <a:pt x="0" y="4"/>
                      <a:pt x="0" y="7"/>
                    </a:cubicBezTo>
                    <a:cubicBezTo>
                      <a:pt x="0" y="11"/>
                      <a:pt x="8" y="13"/>
                      <a:pt x="19" y="13"/>
                    </a:cubicBezTo>
                    <a:cubicBezTo>
                      <a:pt x="29" y="13"/>
                      <a:pt x="38" y="10"/>
                      <a:pt x="38"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75" name="Freeform 655"/>
              <p:cNvSpPr>
                <a:spLocks/>
              </p:cNvSpPr>
              <p:nvPr/>
            </p:nvSpPr>
            <p:spPr bwMode="auto">
              <a:xfrm>
                <a:off x="1450" y="4016"/>
                <a:ext cx="42" cy="15"/>
              </a:xfrm>
              <a:custGeom>
                <a:avLst/>
                <a:gdLst>
                  <a:gd name="T0" fmla="*/ 37 w 37"/>
                  <a:gd name="T1" fmla="*/ 7 h 13"/>
                  <a:gd name="T2" fmla="*/ 19 w 37"/>
                  <a:gd name="T3" fmla="*/ 1 h 13"/>
                  <a:gd name="T4" fmla="*/ 0 w 37"/>
                  <a:gd name="T5" fmla="*/ 7 h 13"/>
                  <a:gd name="T6" fmla="*/ 19 w 37"/>
                  <a:gd name="T7" fmla="*/ 13 h 13"/>
                  <a:gd name="T8" fmla="*/ 37 w 37"/>
                  <a:gd name="T9" fmla="*/ 7 h 13"/>
                </a:gdLst>
                <a:ahLst/>
                <a:cxnLst>
                  <a:cxn ang="0">
                    <a:pos x="T0" y="T1"/>
                  </a:cxn>
                  <a:cxn ang="0">
                    <a:pos x="T2" y="T3"/>
                  </a:cxn>
                  <a:cxn ang="0">
                    <a:pos x="T4" y="T5"/>
                  </a:cxn>
                  <a:cxn ang="0">
                    <a:pos x="T6" y="T7"/>
                  </a:cxn>
                  <a:cxn ang="0">
                    <a:pos x="T8" y="T9"/>
                  </a:cxn>
                </a:cxnLst>
                <a:rect l="0" t="0" r="r" b="b"/>
                <a:pathLst>
                  <a:path w="37" h="13">
                    <a:moveTo>
                      <a:pt x="37" y="7"/>
                    </a:moveTo>
                    <a:cubicBezTo>
                      <a:pt x="37" y="3"/>
                      <a:pt x="29" y="0"/>
                      <a:pt x="19" y="1"/>
                    </a:cubicBezTo>
                    <a:cubicBezTo>
                      <a:pt x="9" y="1"/>
                      <a:pt x="0" y="4"/>
                      <a:pt x="0" y="7"/>
                    </a:cubicBezTo>
                    <a:cubicBezTo>
                      <a:pt x="0" y="11"/>
                      <a:pt x="9" y="13"/>
                      <a:pt x="19" y="13"/>
                    </a:cubicBezTo>
                    <a:cubicBezTo>
                      <a:pt x="29" y="13"/>
                      <a:pt x="37" y="10"/>
                      <a:pt x="37"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76" name="Freeform 656"/>
              <p:cNvSpPr>
                <a:spLocks/>
              </p:cNvSpPr>
              <p:nvPr/>
            </p:nvSpPr>
            <p:spPr bwMode="auto">
              <a:xfrm>
                <a:off x="3353" y="4028"/>
                <a:ext cx="54" cy="16"/>
              </a:xfrm>
              <a:custGeom>
                <a:avLst/>
                <a:gdLst>
                  <a:gd name="T0" fmla="*/ 46 w 46"/>
                  <a:gd name="T1" fmla="*/ 7 h 14"/>
                  <a:gd name="T2" fmla="*/ 23 w 46"/>
                  <a:gd name="T3" fmla="*/ 0 h 14"/>
                  <a:gd name="T4" fmla="*/ 0 w 46"/>
                  <a:gd name="T5" fmla="*/ 8 h 14"/>
                  <a:gd name="T6" fmla="*/ 23 w 46"/>
                  <a:gd name="T7" fmla="*/ 14 h 14"/>
                  <a:gd name="T8" fmla="*/ 46 w 46"/>
                  <a:gd name="T9" fmla="*/ 7 h 14"/>
                </a:gdLst>
                <a:ahLst/>
                <a:cxnLst>
                  <a:cxn ang="0">
                    <a:pos x="T0" y="T1"/>
                  </a:cxn>
                  <a:cxn ang="0">
                    <a:pos x="T2" y="T3"/>
                  </a:cxn>
                  <a:cxn ang="0">
                    <a:pos x="T4" y="T5"/>
                  </a:cxn>
                  <a:cxn ang="0">
                    <a:pos x="T6" y="T7"/>
                  </a:cxn>
                  <a:cxn ang="0">
                    <a:pos x="T8" y="T9"/>
                  </a:cxn>
                </a:cxnLst>
                <a:rect l="0" t="0" r="r" b="b"/>
                <a:pathLst>
                  <a:path w="46" h="14">
                    <a:moveTo>
                      <a:pt x="46" y="7"/>
                    </a:moveTo>
                    <a:cubicBezTo>
                      <a:pt x="46" y="3"/>
                      <a:pt x="36" y="0"/>
                      <a:pt x="23" y="0"/>
                    </a:cubicBezTo>
                    <a:cubicBezTo>
                      <a:pt x="11" y="0"/>
                      <a:pt x="0" y="4"/>
                      <a:pt x="0" y="8"/>
                    </a:cubicBezTo>
                    <a:cubicBezTo>
                      <a:pt x="0" y="11"/>
                      <a:pt x="11" y="14"/>
                      <a:pt x="23" y="14"/>
                    </a:cubicBezTo>
                    <a:cubicBezTo>
                      <a:pt x="36" y="14"/>
                      <a:pt x="46" y="11"/>
                      <a:pt x="46"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77" name="Freeform 657"/>
              <p:cNvSpPr>
                <a:spLocks/>
              </p:cNvSpPr>
              <p:nvPr/>
            </p:nvSpPr>
            <p:spPr bwMode="auto">
              <a:xfrm>
                <a:off x="2691" y="4083"/>
                <a:ext cx="50" cy="15"/>
              </a:xfrm>
              <a:custGeom>
                <a:avLst/>
                <a:gdLst>
                  <a:gd name="T0" fmla="*/ 43 w 43"/>
                  <a:gd name="T1" fmla="*/ 6 h 13"/>
                  <a:gd name="T2" fmla="*/ 21 w 43"/>
                  <a:gd name="T3" fmla="*/ 0 h 13"/>
                  <a:gd name="T4" fmla="*/ 0 w 43"/>
                  <a:gd name="T5" fmla="*/ 7 h 13"/>
                  <a:gd name="T6" fmla="*/ 21 w 43"/>
                  <a:gd name="T7" fmla="*/ 13 h 13"/>
                  <a:gd name="T8" fmla="*/ 43 w 43"/>
                  <a:gd name="T9" fmla="*/ 6 h 13"/>
                </a:gdLst>
                <a:ahLst/>
                <a:cxnLst>
                  <a:cxn ang="0">
                    <a:pos x="T0" y="T1"/>
                  </a:cxn>
                  <a:cxn ang="0">
                    <a:pos x="T2" y="T3"/>
                  </a:cxn>
                  <a:cxn ang="0">
                    <a:pos x="T4" y="T5"/>
                  </a:cxn>
                  <a:cxn ang="0">
                    <a:pos x="T6" y="T7"/>
                  </a:cxn>
                  <a:cxn ang="0">
                    <a:pos x="T8" y="T9"/>
                  </a:cxn>
                </a:cxnLst>
                <a:rect l="0" t="0" r="r" b="b"/>
                <a:pathLst>
                  <a:path w="43" h="13">
                    <a:moveTo>
                      <a:pt x="43" y="6"/>
                    </a:moveTo>
                    <a:cubicBezTo>
                      <a:pt x="43" y="2"/>
                      <a:pt x="33" y="0"/>
                      <a:pt x="21" y="0"/>
                    </a:cubicBezTo>
                    <a:cubicBezTo>
                      <a:pt x="10" y="0"/>
                      <a:pt x="0" y="3"/>
                      <a:pt x="0" y="7"/>
                    </a:cubicBezTo>
                    <a:cubicBezTo>
                      <a:pt x="0" y="10"/>
                      <a:pt x="10" y="13"/>
                      <a:pt x="21" y="13"/>
                    </a:cubicBezTo>
                    <a:cubicBezTo>
                      <a:pt x="33" y="13"/>
                      <a:pt x="43" y="10"/>
                      <a:pt x="43"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78" name="Freeform 658"/>
              <p:cNvSpPr>
                <a:spLocks/>
              </p:cNvSpPr>
              <p:nvPr/>
            </p:nvSpPr>
            <p:spPr bwMode="auto">
              <a:xfrm>
                <a:off x="3289" y="4095"/>
                <a:ext cx="52" cy="16"/>
              </a:xfrm>
              <a:custGeom>
                <a:avLst/>
                <a:gdLst>
                  <a:gd name="T0" fmla="*/ 45 w 45"/>
                  <a:gd name="T1" fmla="*/ 7 h 14"/>
                  <a:gd name="T2" fmla="*/ 22 w 45"/>
                  <a:gd name="T3" fmla="*/ 0 h 14"/>
                  <a:gd name="T4" fmla="*/ 0 w 45"/>
                  <a:gd name="T5" fmla="*/ 7 h 14"/>
                  <a:gd name="T6" fmla="*/ 22 w 45"/>
                  <a:gd name="T7" fmla="*/ 14 h 14"/>
                  <a:gd name="T8" fmla="*/ 45 w 45"/>
                  <a:gd name="T9" fmla="*/ 7 h 14"/>
                </a:gdLst>
                <a:ahLst/>
                <a:cxnLst>
                  <a:cxn ang="0">
                    <a:pos x="T0" y="T1"/>
                  </a:cxn>
                  <a:cxn ang="0">
                    <a:pos x="T2" y="T3"/>
                  </a:cxn>
                  <a:cxn ang="0">
                    <a:pos x="T4" y="T5"/>
                  </a:cxn>
                  <a:cxn ang="0">
                    <a:pos x="T6" y="T7"/>
                  </a:cxn>
                  <a:cxn ang="0">
                    <a:pos x="T8" y="T9"/>
                  </a:cxn>
                </a:cxnLst>
                <a:rect l="0" t="0" r="r" b="b"/>
                <a:pathLst>
                  <a:path w="45" h="14">
                    <a:moveTo>
                      <a:pt x="45" y="7"/>
                    </a:moveTo>
                    <a:cubicBezTo>
                      <a:pt x="45" y="3"/>
                      <a:pt x="35" y="0"/>
                      <a:pt x="22" y="0"/>
                    </a:cubicBezTo>
                    <a:cubicBezTo>
                      <a:pt x="10" y="0"/>
                      <a:pt x="0" y="3"/>
                      <a:pt x="0" y="7"/>
                    </a:cubicBezTo>
                    <a:cubicBezTo>
                      <a:pt x="0" y="11"/>
                      <a:pt x="10" y="14"/>
                      <a:pt x="22" y="14"/>
                    </a:cubicBezTo>
                    <a:cubicBezTo>
                      <a:pt x="35" y="14"/>
                      <a:pt x="45" y="10"/>
                      <a:pt x="45"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79" name="Oval 659"/>
              <p:cNvSpPr>
                <a:spLocks noChangeArrowheads="1"/>
              </p:cNvSpPr>
              <p:nvPr/>
            </p:nvSpPr>
            <p:spPr bwMode="auto">
              <a:xfrm>
                <a:off x="3553" y="4125"/>
                <a:ext cx="54" cy="16"/>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80" name="Freeform 660"/>
              <p:cNvSpPr>
                <a:spLocks/>
              </p:cNvSpPr>
              <p:nvPr/>
            </p:nvSpPr>
            <p:spPr bwMode="auto">
              <a:xfrm>
                <a:off x="2542" y="4217"/>
                <a:ext cx="47" cy="15"/>
              </a:xfrm>
              <a:custGeom>
                <a:avLst/>
                <a:gdLst>
                  <a:gd name="T0" fmla="*/ 41 w 41"/>
                  <a:gd name="T1" fmla="*/ 6 h 13"/>
                  <a:gd name="T2" fmla="*/ 21 w 41"/>
                  <a:gd name="T3" fmla="*/ 0 h 13"/>
                  <a:gd name="T4" fmla="*/ 0 w 41"/>
                  <a:gd name="T5" fmla="*/ 7 h 13"/>
                  <a:gd name="T6" fmla="*/ 21 w 41"/>
                  <a:gd name="T7" fmla="*/ 13 h 13"/>
                  <a:gd name="T8" fmla="*/ 41 w 41"/>
                  <a:gd name="T9" fmla="*/ 6 h 13"/>
                </a:gdLst>
                <a:ahLst/>
                <a:cxnLst>
                  <a:cxn ang="0">
                    <a:pos x="T0" y="T1"/>
                  </a:cxn>
                  <a:cxn ang="0">
                    <a:pos x="T2" y="T3"/>
                  </a:cxn>
                  <a:cxn ang="0">
                    <a:pos x="T4" y="T5"/>
                  </a:cxn>
                  <a:cxn ang="0">
                    <a:pos x="T6" y="T7"/>
                  </a:cxn>
                  <a:cxn ang="0">
                    <a:pos x="T8" y="T9"/>
                  </a:cxn>
                </a:cxnLst>
                <a:rect l="0" t="0" r="r" b="b"/>
                <a:pathLst>
                  <a:path w="41" h="13">
                    <a:moveTo>
                      <a:pt x="41" y="6"/>
                    </a:moveTo>
                    <a:cubicBezTo>
                      <a:pt x="41" y="3"/>
                      <a:pt x="32" y="0"/>
                      <a:pt x="21" y="0"/>
                    </a:cubicBezTo>
                    <a:cubicBezTo>
                      <a:pt x="9" y="0"/>
                      <a:pt x="0" y="3"/>
                      <a:pt x="0" y="7"/>
                    </a:cubicBezTo>
                    <a:cubicBezTo>
                      <a:pt x="0" y="10"/>
                      <a:pt x="9" y="13"/>
                      <a:pt x="21" y="13"/>
                    </a:cubicBezTo>
                    <a:cubicBezTo>
                      <a:pt x="32" y="13"/>
                      <a:pt x="41" y="10"/>
                      <a:pt x="41"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81" name="Freeform 661"/>
              <p:cNvSpPr>
                <a:spLocks/>
              </p:cNvSpPr>
              <p:nvPr/>
            </p:nvSpPr>
            <p:spPr bwMode="auto">
              <a:xfrm>
                <a:off x="3825" y="4095"/>
                <a:ext cx="55" cy="17"/>
              </a:xfrm>
              <a:custGeom>
                <a:avLst/>
                <a:gdLst>
                  <a:gd name="T0" fmla="*/ 48 w 48"/>
                  <a:gd name="T1" fmla="*/ 7 h 15"/>
                  <a:gd name="T2" fmla="*/ 24 w 48"/>
                  <a:gd name="T3" fmla="*/ 0 h 15"/>
                  <a:gd name="T4" fmla="*/ 0 w 48"/>
                  <a:gd name="T5" fmla="*/ 8 h 15"/>
                  <a:gd name="T6" fmla="*/ 24 w 48"/>
                  <a:gd name="T7" fmla="*/ 14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1"/>
                      <a:pt x="11" y="15"/>
                      <a:pt x="24" y="14"/>
                    </a:cubicBezTo>
                    <a:cubicBezTo>
                      <a:pt x="37" y="14"/>
                      <a:pt x="48" y="11"/>
                      <a:pt x="4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82" name="Freeform 662"/>
              <p:cNvSpPr>
                <a:spLocks/>
              </p:cNvSpPr>
              <p:nvPr/>
            </p:nvSpPr>
            <p:spPr bwMode="auto">
              <a:xfrm>
                <a:off x="4284" y="4085"/>
                <a:ext cx="58" cy="18"/>
              </a:xfrm>
              <a:custGeom>
                <a:avLst/>
                <a:gdLst>
                  <a:gd name="T0" fmla="*/ 50 w 50"/>
                  <a:gd name="T1" fmla="*/ 7 h 15"/>
                  <a:gd name="T2" fmla="*/ 25 w 50"/>
                  <a:gd name="T3" fmla="*/ 0 h 15"/>
                  <a:gd name="T4" fmla="*/ 0 w 50"/>
                  <a:gd name="T5" fmla="*/ 8 h 15"/>
                  <a:gd name="T6" fmla="*/ 25 w 50"/>
                  <a:gd name="T7" fmla="*/ 15 h 15"/>
                  <a:gd name="T8" fmla="*/ 50 w 50"/>
                  <a:gd name="T9" fmla="*/ 7 h 15"/>
                </a:gdLst>
                <a:ahLst/>
                <a:cxnLst>
                  <a:cxn ang="0">
                    <a:pos x="T0" y="T1"/>
                  </a:cxn>
                  <a:cxn ang="0">
                    <a:pos x="T2" y="T3"/>
                  </a:cxn>
                  <a:cxn ang="0">
                    <a:pos x="T4" y="T5"/>
                  </a:cxn>
                  <a:cxn ang="0">
                    <a:pos x="T6" y="T7"/>
                  </a:cxn>
                  <a:cxn ang="0">
                    <a:pos x="T8" y="T9"/>
                  </a:cxn>
                </a:cxnLst>
                <a:rect l="0" t="0" r="r" b="b"/>
                <a:pathLst>
                  <a:path w="50" h="15">
                    <a:moveTo>
                      <a:pt x="50" y="7"/>
                    </a:moveTo>
                    <a:cubicBezTo>
                      <a:pt x="50" y="3"/>
                      <a:pt x="39" y="0"/>
                      <a:pt x="25" y="0"/>
                    </a:cubicBezTo>
                    <a:cubicBezTo>
                      <a:pt x="11" y="1"/>
                      <a:pt x="0" y="4"/>
                      <a:pt x="0" y="8"/>
                    </a:cubicBezTo>
                    <a:cubicBezTo>
                      <a:pt x="0" y="12"/>
                      <a:pt x="11" y="15"/>
                      <a:pt x="25" y="15"/>
                    </a:cubicBezTo>
                    <a:cubicBezTo>
                      <a:pt x="39" y="15"/>
                      <a:pt x="50" y="11"/>
                      <a:pt x="50"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83" name="Freeform 663"/>
              <p:cNvSpPr>
                <a:spLocks/>
              </p:cNvSpPr>
              <p:nvPr/>
            </p:nvSpPr>
            <p:spPr bwMode="auto">
              <a:xfrm>
                <a:off x="4653" y="4007"/>
                <a:ext cx="60" cy="18"/>
              </a:xfrm>
              <a:custGeom>
                <a:avLst/>
                <a:gdLst>
                  <a:gd name="T0" fmla="*/ 52 w 52"/>
                  <a:gd name="T1" fmla="*/ 7 h 16"/>
                  <a:gd name="T2" fmla="*/ 26 w 52"/>
                  <a:gd name="T3" fmla="*/ 0 h 16"/>
                  <a:gd name="T4" fmla="*/ 0 w 52"/>
                  <a:gd name="T5" fmla="*/ 8 h 16"/>
                  <a:gd name="T6" fmla="*/ 26 w 52"/>
                  <a:gd name="T7" fmla="*/ 15 h 16"/>
                  <a:gd name="T8" fmla="*/ 52 w 52"/>
                  <a:gd name="T9" fmla="*/ 7 h 16"/>
                </a:gdLst>
                <a:ahLst/>
                <a:cxnLst>
                  <a:cxn ang="0">
                    <a:pos x="T0" y="T1"/>
                  </a:cxn>
                  <a:cxn ang="0">
                    <a:pos x="T2" y="T3"/>
                  </a:cxn>
                  <a:cxn ang="0">
                    <a:pos x="T4" y="T5"/>
                  </a:cxn>
                  <a:cxn ang="0">
                    <a:pos x="T6" y="T7"/>
                  </a:cxn>
                  <a:cxn ang="0">
                    <a:pos x="T8" y="T9"/>
                  </a:cxn>
                </a:cxnLst>
                <a:rect l="0" t="0" r="r" b="b"/>
                <a:pathLst>
                  <a:path w="52" h="16">
                    <a:moveTo>
                      <a:pt x="52" y="7"/>
                    </a:moveTo>
                    <a:cubicBezTo>
                      <a:pt x="52" y="3"/>
                      <a:pt x="40" y="0"/>
                      <a:pt x="26" y="0"/>
                    </a:cubicBezTo>
                    <a:cubicBezTo>
                      <a:pt x="11" y="1"/>
                      <a:pt x="0" y="4"/>
                      <a:pt x="0" y="8"/>
                    </a:cubicBezTo>
                    <a:cubicBezTo>
                      <a:pt x="0" y="12"/>
                      <a:pt x="11" y="16"/>
                      <a:pt x="26" y="15"/>
                    </a:cubicBezTo>
                    <a:cubicBezTo>
                      <a:pt x="40" y="15"/>
                      <a:pt x="52" y="12"/>
                      <a:pt x="52"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84" name="Freeform 664"/>
              <p:cNvSpPr>
                <a:spLocks/>
              </p:cNvSpPr>
              <p:nvPr/>
            </p:nvSpPr>
            <p:spPr bwMode="auto">
              <a:xfrm>
                <a:off x="4920" y="3917"/>
                <a:ext cx="62" cy="19"/>
              </a:xfrm>
              <a:custGeom>
                <a:avLst/>
                <a:gdLst>
                  <a:gd name="T0" fmla="*/ 54 w 54"/>
                  <a:gd name="T1" fmla="*/ 7 h 16"/>
                  <a:gd name="T2" fmla="*/ 27 w 54"/>
                  <a:gd name="T3" fmla="*/ 0 h 16"/>
                  <a:gd name="T4" fmla="*/ 0 w 54"/>
                  <a:gd name="T5" fmla="*/ 8 h 16"/>
                  <a:gd name="T6" fmla="*/ 27 w 54"/>
                  <a:gd name="T7" fmla="*/ 15 h 16"/>
                  <a:gd name="T8" fmla="*/ 54 w 54"/>
                  <a:gd name="T9" fmla="*/ 7 h 16"/>
                </a:gdLst>
                <a:ahLst/>
                <a:cxnLst>
                  <a:cxn ang="0">
                    <a:pos x="T0" y="T1"/>
                  </a:cxn>
                  <a:cxn ang="0">
                    <a:pos x="T2" y="T3"/>
                  </a:cxn>
                  <a:cxn ang="0">
                    <a:pos x="T4" y="T5"/>
                  </a:cxn>
                  <a:cxn ang="0">
                    <a:pos x="T6" y="T7"/>
                  </a:cxn>
                  <a:cxn ang="0">
                    <a:pos x="T8" y="T9"/>
                  </a:cxn>
                </a:cxnLst>
                <a:rect l="0" t="0" r="r" b="b"/>
                <a:pathLst>
                  <a:path w="54" h="16">
                    <a:moveTo>
                      <a:pt x="54" y="7"/>
                    </a:moveTo>
                    <a:cubicBezTo>
                      <a:pt x="54" y="3"/>
                      <a:pt x="42" y="0"/>
                      <a:pt x="27" y="0"/>
                    </a:cubicBezTo>
                    <a:cubicBezTo>
                      <a:pt x="12" y="1"/>
                      <a:pt x="0" y="4"/>
                      <a:pt x="0" y="8"/>
                    </a:cubicBezTo>
                    <a:cubicBezTo>
                      <a:pt x="0" y="13"/>
                      <a:pt x="12" y="16"/>
                      <a:pt x="27" y="15"/>
                    </a:cubicBezTo>
                    <a:cubicBezTo>
                      <a:pt x="42" y="15"/>
                      <a:pt x="54" y="12"/>
                      <a:pt x="54"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85" name="Freeform 665"/>
              <p:cNvSpPr>
                <a:spLocks/>
              </p:cNvSpPr>
              <p:nvPr/>
            </p:nvSpPr>
            <p:spPr bwMode="auto">
              <a:xfrm>
                <a:off x="1964" y="3761"/>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2"/>
                      <a:pt x="30" y="0"/>
                      <a:pt x="19" y="0"/>
                    </a:cubicBezTo>
                    <a:cubicBezTo>
                      <a:pt x="8" y="1"/>
                      <a:pt x="0" y="4"/>
                      <a:pt x="0" y="7"/>
                    </a:cubicBezTo>
                    <a:cubicBezTo>
                      <a:pt x="0" y="11"/>
                      <a:pt x="8" y="13"/>
                      <a:pt x="19" y="13"/>
                    </a:cubicBezTo>
                    <a:cubicBezTo>
                      <a:pt x="30" y="13"/>
                      <a:pt x="38" y="10"/>
                      <a:pt x="38"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86" name="Freeform 666"/>
              <p:cNvSpPr>
                <a:spLocks/>
              </p:cNvSpPr>
              <p:nvPr/>
            </p:nvSpPr>
            <p:spPr bwMode="auto">
              <a:xfrm>
                <a:off x="2161" y="3718"/>
                <a:ext cx="46" cy="16"/>
              </a:xfrm>
              <a:custGeom>
                <a:avLst/>
                <a:gdLst>
                  <a:gd name="T0" fmla="*/ 40 w 40"/>
                  <a:gd name="T1" fmla="*/ 6 h 14"/>
                  <a:gd name="T2" fmla="*/ 20 w 40"/>
                  <a:gd name="T3" fmla="*/ 1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1"/>
                    </a:cubicBezTo>
                    <a:cubicBezTo>
                      <a:pt x="9" y="1"/>
                      <a:pt x="0" y="4"/>
                      <a:pt x="0" y="8"/>
                    </a:cubicBezTo>
                    <a:cubicBezTo>
                      <a:pt x="0" y="11"/>
                      <a:pt x="9" y="14"/>
                      <a:pt x="20" y="14"/>
                    </a:cubicBezTo>
                    <a:cubicBezTo>
                      <a:pt x="31" y="13"/>
                      <a:pt x="40" y="10"/>
                      <a:pt x="40"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87" name="Freeform 667"/>
              <p:cNvSpPr>
                <a:spLocks/>
              </p:cNvSpPr>
              <p:nvPr/>
            </p:nvSpPr>
            <p:spPr bwMode="auto">
              <a:xfrm>
                <a:off x="4248" y="3654"/>
                <a:ext cx="57" cy="19"/>
              </a:xfrm>
              <a:custGeom>
                <a:avLst/>
                <a:gdLst>
                  <a:gd name="T0" fmla="*/ 50 w 50"/>
                  <a:gd name="T1" fmla="*/ 7 h 16"/>
                  <a:gd name="T2" fmla="*/ 25 w 50"/>
                  <a:gd name="T3" fmla="*/ 1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1"/>
                    </a:cubicBezTo>
                    <a:cubicBezTo>
                      <a:pt x="11" y="1"/>
                      <a:pt x="0" y="5"/>
                      <a:pt x="0" y="9"/>
                    </a:cubicBezTo>
                    <a:cubicBezTo>
                      <a:pt x="0" y="13"/>
                      <a:pt x="11" y="16"/>
                      <a:pt x="25" y="15"/>
                    </a:cubicBezTo>
                    <a:cubicBezTo>
                      <a:pt x="39" y="15"/>
                      <a:pt x="50" y="11"/>
                      <a:pt x="50"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88" name="Freeform 668"/>
              <p:cNvSpPr>
                <a:spLocks/>
              </p:cNvSpPr>
              <p:nvPr/>
            </p:nvSpPr>
            <p:spPr bwMode="auto">
              <a:xfrm>
                <a:off x="5355" y="3678"/>
                <a:ext cx="65" cy="19"/>
              </a:xfrm>
              <a:custGeom>
                <a:avLst/>
                <a:gdLst>
                  <a:gd name="T0" fmla="*/ 56 w 56"/>
                  <a:gd name="T1" fmla="*/ 7 h 16"/>
                  <a:gd name="T2" fmla="*/ 28 w 56"/>
                  <a:gd name="T3" fmla="*/ 0 h 16"/>
                  <a:gd name="T4" fmla="*/ 0 w 56"/>
                  <a:gd name="T5" fmla="*/ 9 h 16"/>
                  <a:gd name="T6" fmla="*/ 28 w 56"/>
                  <a:gd name="T7" fmla="*/ 16 h 16"/>
                  <a:gd name="T8" fmla="*/ 56 w 56"/>
                  <a:gd name="T9" fmla="*/ 7 h 16"/>
                </a:gdLst>
                <a:ahLst/>
                <a:cxnLst>
                  <a:cxn ang="0">
                    <a:pos x="T0" y="T1"/>
                  </a:cxn>
                  <a:cxn ang="0">
                    <a:pos x="T2" y="T3"/>
                  </a:cxn>
                  <a:cxn ang="0">
                    <a:pos x="T4" y="T5"/>
                  </a:cxn>
                  <a:cxn ang="0">
                    <a:pos x="T6" y="T7"/>
                  </a:cxn>
                  <a:cxn ang="0">
                    <a:pos x="T8" y="T9"/>
                  </a:cxn>
                </a:cxnLst>
                <a:rect l="0" t="0" r="r" b="b"/>
                <a:pathLst>
                  <a:path w="56" h="16">
                    <a:moveTo>
                      <a:pt x="56" y="7"/>
                    </a:moveTo>
                    <a:cubicBezTo>
                      <a:pt x="56" y="3"/>
                      <a:pt x="43" y="0"/>
                      <a:pt x="28" y="0"/>
                    </a:cubicBezTo>
                    <a:cubicBezTo>
                      <a:pt x="12" y="1"/>
                      <a:pt x="0" y="4"/>
                      <a:pt x="0" y="9"/>
                    </a:cubicBezTo>
                    <a:cubicBezTo>
                      <a:pt x="0" y="13"/>
                      <a:pt x="12" y="16"/>
                      <a:pt x="28" y="16"/>
                    </a:cubicBezTo>
                    <a:cubicBezTo>
                      <a:pt x="43" y="15"/>
                      <a:pt x="56" y="11"/>
                      <a:pt x="56"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89" name="Freeform 669"/>
              <p:cNvSpPr>
                <a:spLocks/>
              </p:cNvSpPr>
              <p:nvPr/>
            </p:nvSpPr>
            <p:spPr bwMode="auto">
              <a:xfrm>
                <a:off x="5683" y="3790"/>
                <a:ext cx="68" cy="19"/>
              </a:xfrm>
              <a:custGeom>
                <a:avLst/>
                <a:gdLst>
                  <a:gd name="T0" fmla="*/ 59 w 59"/>
                  <a:gd name="T1" fmla="*/ 7 h 16"/>
                  <a:gd name="T2" fmla="*/ 29 w 59"/>
                  <a:gd name="T3" fmla="*/ 0 h 16"/>
                  <a:gd name="T4" fmla="*/ 0 w 59"/>
                  <a:gd name="T5" fmla="*/ 9 h 16"/>
                  <a:gd name="T6" fmla="*/ 29 w 59"/>
                  <a:gd name="T7" fmla="*/ 16 h 16"/>
                  <a:gd name="T8" fmla="*/ 59 w 59"/>
                  <a:gd name="T9" fmla="*/ 7 h 16"/>
                </a:gdLst>
                <a:ahLst/>
                <a:cxnLst>
                  <a:cxn ang="0">
                    <a:pos x="T0" y="T1"/>
                  </a:cxn>
                  <a:cxn ang="0">
                    <a:pos x="T2" y="T3"/>
                  </a:cxn>
                  <a:cxn ang="0">
                    <a:pos x="T4" y="T5"/>
                  </a:cxn>
                  <a:cxn ang="0">
                    <a:pos x="T6" y="T7"/>
                  </a:cxn>
                  <a:cxn ang="0">
                    <a:pos x="T8" y="T9"/>
                  </a:cxn>
                </a:cxnLst>
                <a:rect l="0" t="0" r="r" b="b"/>
                <a:pathLst>
                  <a:path w="59" h="16">
                    <a:moveTo>
                      <a:pt x="59" y="7"/>
                    </a:moveTo>
                    <a:cubicBezTo>
                      <a:pt x="59" y="3"/>
                      <a:pt x="46" y="0"/>
                      <a:pt x="29" y="0"/>
                    </a:cubicBezTo>
                    <a:cubicBezTo>
                      <a:pt x="13" y="1"/>
                      <a:pt x="0" y="5"/>
                      <a:pt x="0" y="9"/>
                    </a:cubicBezTo>
                    <a:cubicBezTo>
                      <a:pt x="0" y="13"/>
                      <a:pt x="13" y="16"/>
                      <a:pt x="29" y="16"/>
                    </a:cubicBezTo>
                    <a:cubicBezTo>
                      <a:pt x="46" y="16"/>
                      <a:pt x="59" y="12"/>
                      <a:pt x="59"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90" name="Freeform 670"/>
              <p:cNvSpPr>
                <a:spLocks/>
              </p:cNvSpPr>
              <p:nvPr/>
            </p:nvSpPr>
            <p:spPr bwMode="auto">
              <a:xfrm>
                <a:off x="5641" y="3850"/>
                <a:ext cx="67" cy="20"/>
              </a:xfrm>
              <a:custGeom>
                <a:avLst/>
                <a:gdLst>
                  <a:gd name="T0" fmla="*/ 58 w 58"/>
                  <a:gd name="T1" fmla="*/ 8 h 17"/>
                  <a:gd name="T2" fmla="*/ 29 w 58"/>
                  <a:gd name="T3" fmla="*/ 1 h 17"/>
                  <a:gd name="T4" fmla="*/ 0 w 58"/>
                  <a:gd name="T5" fmla="*/ 9 h 17"/>
                  <a:gd name="T6" fmla="*/ 29 w 58"/>
                  <a:gd name="T7" fmla="*/ 16 h 17"/>
                  <a:gd name="T8" fmla="*/ 58 w 58"/>
                  <a:gd name="T9" fmla="*/ 8 h 17"/>
                </a:gdLst>
                <a:ahLst/>
                <a:cxnLst>
                  <a:cxn ang="0">
                    <a:pos x="T0" y="T1"/>
                  </a:cxn>
                  <a:cxn ang="0">
                    <a:pos x="T2" y="T3"/>
                  </a:cxn>
                  <a:cxn ang="0">
                    <a:pos x="T4" y="T5"/>
                  </a:cxn>
                  <a:cxn ang="0">
                    <a:pos x="T6" y="T7"/>
                  </a:cxn>
                  <a:cxn ang="0">
                    <a:pos x="T8" y="T9"/>
                  </a:cxn>
                </a:cxnLst>
                <a:rect l="0" t="0" r="r" b="b"/>
                <a:pathLst>
                  <a:path w="58" h="17">
                    <a:moveTo>
                      <a:pt x="58" y="8"/>
                    </a:moveTo>
                    <a:cubicBezTo>
                      <a:pt x="58" y="3"/>
                      <a:pt x="45" y="0"/>
                      <a:pt x="29" y="1"/>
                    </a:cubicBezTo>
                    <a:cubicBezTo>
                      <a:pt x="13" y="1"/>
                      <a:pt x="0" y="5"/>
                      <a:pt x="0" y="9"/>
                    </a:cubicBezTo>
                    <a:cubicBezTo>
                      <a:pt x="0" y="13"/>
                      <a:pt x="13" y="17"/>
                      <a:pt x="29" y="16"/>
                    </a:cubicBezTo>
                    <a:cubicBezTo>
                      <a:pt x="45" y="16"/>
                      <a:pt x="58" y="12"/>
                      <a:pt x="58"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91" name="Freeform 671"/>
              <p:cNvSpPr>
                <a:spLocks/>
              </p:cNvSpPr>
              <p:nvPr/>
            </p:nvSpPr>
            <p:spPr bwMode="auto">
              <a:xfrm>
                <a:off x="3353" y="3978"/>
                <a:ext cx="54" cy="17"/>
              </a:xfrm>
              <a:custGeom>
                <a:avLst/>
                <a:gdLst>
                  <a:gd name="T0" fmla="*/ 46 w 46"/>
                  <a:gd name="T1" fmla="*/ 7 h 15"/>
                  <a:gd name="T2" fmla="*/ 23 w 46"/>
                  <a:gd name="T3" fmla="*/ 0 h 15"/>
                  <a:gd name="T4" fmla="*/ 0 w 46"/>
                  <a:gd name="T5" fmla="*/ 8 h 15"/>
                  <a:gd name="T6" fmla="*/ 23 w 46"/>
                  <a:gd name="T7" fmla="*/ 14 h 15"/>
                  <a:gd name="T8" fmla="*/ 46 w 46"/>
                  <a:gd name="T9" fmla="*/ 7 h 15"/>
                </a:gdLst>
                <a:ahLst/>
                <a:cxnLst>
                  <a:cxn ang="0">
                    <a:pos x="T0" y="T1"/>
                  </a:cxn>
                  <a:cxn ang="0">
                    <a:pos x="T2" y="T3"/>
                  </a:cxn>
                  <a:cxn ang="0">
                    <a:pos x="T4" y="T5"/>
                  </a:cxn>
                  <a:cxn ang="0">
                    <a:pos x="T6" y="T7"/>
                  </a:cxn>
                  <a:cxn ang="0">
                    <a:pos x="T8" y="T9"/>
                  </a:cxn>
                </a:cxnLst>
                <a:rect l="0" t="0" r="r" b="b"/>
                <a:pathLst>
                  <a:path w="46" h="15">
                    <a:moveTo>
                      <a:pt x="46" y="7"/>
                    </a:moveTo>
                    <a:cubicBezTo>
                      <a:pt x="46" y="3"/>
                      <a:pt x="36" y="0"/>
                      <a:pt x="23" y="0"/>
                    </a:cubicBezTo>
                    <a:cubicBezTo>
                      <a:pt x="11" y="1"/>
                      <a:pt x="0" y="4"/>
                      <a:pt x="0" y="8"/>
                    </a:cubicBezTo>
                    <a:cubicBezTo>
                      <a:pt x="0" y="12"/>
                      <a:pt x="11" y="15"/>
                      <a:pt x="23" y="14"/>
                    </a:cubicBezTo>
                    <a:cubicBezTo>
                      <a:pt x="36" y="14"/>
                      <a:pt x="46" y="11"/>
                      <a:pt x="46"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92" name="Freeform 672"/>
              <p:cNvSpPr>
                <a:spLocks/>
              </p:cNvSpPr>
              <p:nvPr/>
            </p:nvSpPr>
            <p:spPr bwMode="auto">
              <a:xfrm>
                <a:off x="2572" y="3877"/>
                <a:ext cx="47" cy="16"/>
              </a:xfrm>
              <a:custGeom>
                <a:avLst/>
                <a:gdLst>
                  <a:gd name="T0" fmla="*/ 41 w 41"/>
                  <a:gd name="T1" fmla="*/ 6 h 14"/>
                  <a:gd name="T2" fmla="*/ 21 w 41"/>
                  <a:gd name="T3" fmla="*/ 0 h 14"/>
                  <a:gd name="T4" fmla="*/ 0 w 41"/>
                  <a:gd name="T5" fmla="*/ 7 h 14"/>
                  <a:gd name="T6" fmla="*/ 21 w 41"/>
                  <a:gd name="T7" fmla="*/ 13 h 14"/>
                  <a:gd name="T8" fmla="*/ 41 w 41"/>
                  <a:gd name="T9" fmla="*/ 6 h 14"/>
                </a:gdLst>
                <a:ahLst/>
                <a:cxnLst>
                  <a:cxn ang="0">
                    <a:pos x="T0" y="T1"/>
                  </a:cxn>
                  <a:cxn ang="0">
                    <a:pos x="T2" y="T3"/>
                  </a:cxn>
                  <a:cxn ang="0">
                    <a:pos x="T4" y="T5"/>
                  </a:cxn>
                  <a:cxn ang="0">
                    <a:pos x="T6" y="T7"/>
                  </a:cxn>
                  <a:cxn ang="0">
                    <a:pos x="T8" y="T9"/>
                  </a:cxn>
                </a:cxnLst>
                <a:rect l="0" t="0" r="r" b="b"/>
                <a:pathLst>
                  <a:path w="41" h="14">
                    <a:moveTo>
                      <a:pt x="41" y="6"/>
                    </a:moveTo>
                    <a:cubicBezTo>
                      <a:pt x="41" y="3"/>
                      <a:pt x="32" y="0"/>
                      <a:pt x="21" y="0"/>
                    </a:cubicBezTo>
                    <a:cubicBezTo>
                      <a:pt x="9" y="0"/>
                      <a:pt x="0" y="4"/>
                      <a:pt x="0" y="7"/>
                    </a:cubicBezTo>
                    <a:cubicBezTo>
                      <a:pt x="0" y="11"/>
                      <a:pt x="9" y="14"/>
                      <a:pt x="21" y="13"/>
                    </a:cubicBezTo>
                    <a:cubicBezTo>
                      <a:pt x="32" y="13"/>
                      <a:pt x="41" y="10"/>
                      <a:pt x="41"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93" name="Freeform 673"/>
              <p:cNvSpPr>
                <a:spLocks/>
              </p:cNvSpPr>
              <p:nvPr/>
            </p:nvSpPr>
            <p:spPr bwMode="auto">
              <a:xfrm>
                <a:off x="3000" y="3836"/>
                <a:ext cx="51" cy="17"/>
              </a:xfrm>
              <a:custGeom>
                <a:avLst/>
                <a:gdLst>
                  <a:gd name="T0" fmla="*/ 44 w 44"/>
                  <a:gd name="T1" fmla="*/ 7 h 14"/>
                  <a:gd name="T2" fmla="*/ 22 w 44"/>
                  <a:gd name="T3" fmla="*/ 0 h 14"/>
                  <a:gd name="T4" fmla="*/ 0 w 44"/>
                  <a:gd name="T5" fmla="*/ 8 h 14"/>
                  <a:gd name="T6" fmla="*/ 22 w 44"/>
                  <a:gd name="T7" fmla="*/ 14 h 14"/>
                  <a:gd name="T8" fmla="*/ 44 w 44"/>
                  <a:gd name="T9" fmla="*/ 7 h 14"/>
                </a:gdLst>
                <a:ahLst/>
                <a:cxnLst>
                  <a:cxn ang="0">
                    <a:pos x="T0" y="T1"/>
                  </a:cxn>
                  <a:cxn ang="0">
                    <a:pos x="T2" y="T3"/>
                  </a:cxn>
                  <a:cxn ang="0">
                    <a:pos x="T4" y="T5"/>
                  </a:cxn>
                  <a:cxn ang="0">
                    <a:pos x="T6" y="T7"/>
                  </a:cxn>
                  <a:cxn ang="0">
                    <a:pos x="T8" y="T9"/>
                  </a:cxn>
                </a:cxnLst>
                <a:rect l="0" t="0" r="r" b="b"/>
                <a:pathLst>
                  <a:path w="44" h="14">
                    <a:moveTo>
                      <a:pt x="44" y="7"/>
                    </a:moveTo>
                    <a:cubicBezTo>
                      <a:pt x="44" y="3"/>
                      <a:pt x="34" y="0"/>
                      <a:pt x="22" y="0"/>
                    </a:cubicBezTo>
                    <a:cubicBezTo>
                      <a:pt x="10" y="1"/>
                      <a:pt x="0" y="4"/>
                      <a:pt x="0" y="8"/>
                    </a:cubicBezTo>
                    <a:cubicBezTo>
                      <a:pt x="0" y="12"/>
                      <a:pt x="10" y="14"/>
                      <a:pt x="22" y="14"/>
                    </a:cubicBezTo>
                    <a:cubicBezTo>
                      <a:pt x="34" y="14"/>
                      <a:pt x="44" y="11"/>
                      <a:pt x="44"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94" name="Freeform 674"/>
              <p:cNvSpPr>
                <a:spLocks/>
              </p:cNvSpPr>
              <p:nvPr/>
            </p:nvSpPr>
            <p:spPr bwMode="auto">
              <a:xfrm>
                <a:off x="869" y="3826"/>
                <a:ext cx="39"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6" y="0"/>
                      <a:pt x="17" y="0"/>
                    </a:cubicBezTo>
                    <a:cubicBezTo>
                      <a:pt x="8" y="1"/>
                      <a:pt x="0" y="4"/>
                      <a:pt x="0" y="7"/>
                    </a:cubicBezTo>
                    <a:cubicBezTo>
                      <a:pt x="0" y="10"/>
                      <a:pt x="8" y="13"/>
                      <a:pt x="17" y="12"/>
                    </a:cubicBezTo>
                    <a:cubicBezTo>
                      <a:pt x="26" y="12"/>
                      <a:pt x="34" y="9"/>
                      <a:pt x="34"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95" name="Freeform 675"/>
              <p:cNvSpPr>
                <a:spLocks/>
              </p:cNvSpPr>
              <p:nvPr/>
            </p:nvSpPr>
            <p:spPr bwMode="auto">
              <a:xfrm>
                <a:off x="442" y="3862"/>
                <a:ext cx="38" cy="14"/>
              </a:xfrm>
              <a:custGeom>
                <a:avLst/>
                <a:gdLst>
                  <a:gd name="T0" fmla="*/ 32 w 32"/>
                  <a:gd name="T1" fmla="*/ 5 h 12"/>
                  <a:gd name="T2" fmla="*/ 16 w 32"/>
                  <a:gd name="T3" fmla="*/ 0 h 12"/>
                  <a:gd name="T4" fmla="*/ 0 w 32"/>
                  <a:gd name="T5" fmla="*/ 6 h 12"/>
                  <a:gd name="T6" fmla="*/ 16 w 32"/>
                  <a:gd name="T7" fmla="*/ 12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4" y="0"/>
                      <a:pt x="16" y="0"/>
                    </a:cubicBezTo>
                    <a:cubicBezTo>
                      <a:pt x="7" y="0"/>
                      <a:pt x="0" y="3"/>
                      <a:pt x="0" y="6"/>
                    </a:cubicBezTo>
                    <a:cubicBezTo>
                      <a:pt x="0" y="10"/>
                      <a:pt x="7" y="12"/>
                      <a:pt x="16" y="12"/>
                    </a:cubicBezTo>
                    <a:cubicBezTo>
                      <a:pt x="24" y="11"/>
                      <a:pt x="32" y="9"/>
                      <a:pt x="32"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96" name="Freeform 676"/>
              <p:cNvSpPr>
                <a:spLocks/>
              </p:cNvSpPr>
              <p:nvPr/>
            </p:nvSpPr>
            <p:spPr bwMode="auto">
              <a:xfrm>
                <a:off x="127" y="3911"/>
                <a:ext cx="35" cy="14"/>
              </a:xfrm>
              <a:custGeom>
                <a:avLst/>
                <a:gdLst>
                  <a:gd name="T0" fmla="*/ 31 w 31"/>
                  <a:gd name="T1" fmla="*/ 6 h 12"/>
                  <a:gd name="T2" fmla="*/ 15 w 31"/>
                  <a:gd name="T3" fmla="*/ 0 h 12"/>
                  <a:gd name="T4" fmla="*/ 0 w 31"/>
                  <a:gd name="T5" fmla="*/ 6 h 12"/>
                  <a:gd name="T6" fmla="*/ 15 w 31"/>
                  <a:gd name="T7" fmla="*/ 12 h 12"/>
                  <a:gd name="T8" fmla="*/ 31 w 31"/>
                  <a:gd name="T9" fmla="*/ 6 h 12"/>
                </a:gdLst>
                <a:ahLst/>
                <a:cxnLst>
                  <a:cxn ang="0">
                    <a:pos x="T0" y="T1"/>
                  </a:cxn>
                  <a:cxn ang="0">
                    <a:pos x="T2" y="T3"/>
                  </a:cxn>
                  <a:cxn ang="0">
                    <a:pos x="T4" y="T5"/>
                  </a:cxn>
                  <a:cxn ang="0">
                    <a:pos x="T6" y="T7"/>
                  </a:cxn>
                  <a:cxn ang="0">
                    <a:pos x="T8" y="T9"/>
                  </a:cxn>
                </a:cxnLst>
                <a:rect l="0" t="0" r="r" b="b"/>
                <a:pathLst>
                  <a:path w="31" h="12">
                    <a:moveTo>
                      <a:pt x="31" y="6"/>
                    </a:moveTo>
                    <a:cubicBezTo>
                      <a:pt x="31" y="2"/>
                      <a:pt x="24" y="0"/>
                      <a:pt x="15" y="0"/>
                    </a:cubicBezTo>
                    <a:cubicBezTo>
                      <a:pt x="7" y="1"/>
                      <a:pt x="0" y="3"/>
                      <a:pt x="0" y="6"/>
                    </a:cubicBezTo>
                    <a:cubicBezTo>
                      <a:pt x="0" y="10"/>
                      <a:pt x="7" y="12"/>
                      <a:pt x="15" y="12"/>
                    </a:cubicBezTo>
                    <a:cubicBezTo>
                      <a:pt x="24" y="12"/>
                      <a:pt x="31" y="9"/>
                      <a:pt x="31"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97" name="Freeform 677"/>
              <p:cNvSpPr>
                <a:spLocks/>
              </p:cNvSpPr>
              <p:nvPr/>
            </p:nvSpPr>
            <p:spPr bwMode="auto">
              <a:xfrm>
                <a:off x="1529" y="3953"/>
                <a:ext cx="43" cy="15"/>
              </a:xfrm>
              <a:custGeom>
                <a:avLst/>
                <a:gdLst>
                  <a:gd name="T0" fmla="*/ 37 w 37"/>
                  <a:gd name="T1" fmla="*/ 6 h 13"/>
                  <a:gd name="T2" fmla="*/ 18 w 37"/>
                  <a:gd name="T3" fmla="*/ 1 h 13"/>
                  <a:gd name="T4" fmla="*/ 0 w 37"/>
                  <a:gd name="T5" fmla="*/ 7 h 13"/>
                  <a:gd name="T6" fmla="*/ 18 w 37"/>
                  <a:gd name="T7" fmla="*/ 13 h 13"/>
                  <a:gd name="T8" fmla="*/ 37 w 37"/>
                  <a:gd name="T9" fmla="*/ 6 h 13"/>
                </a:gdLst>
                <a:ahLst/>
                <a:cxnLst>
                  <a:cxn ang="0">
                    <a:pos x="T0" y="T1"/>
                  </a:cxn>
                  <a:cxn ang="0">
                    <a:pos x="T2" y="T3"/>
                  </a:cxn>
                  <a:cxn ang="0">
                    <a:pos x="T4" y="T5"/>
                  </a:cxn>
                  <a:cxn ang="0">
                    <a:pos x="T6" y="T7"/>
                  </a:cxn>
                  <a:cxn ang="0">
                    <a:pos x="T8" y="T9"/>
                  </a:cxn>
                </a:cxnLst>
                <a:rect l="0" t="0" r="r" b="b"/>
                <a:pathLst>
                  <a:path w="37" h="13">
                    <a:moveTo>
                      <a:pt x="37" y="6"/>
                    </a:moveTo>
                    <a:cubicBezTo>
                      <a:pt x="37" y="3"/>
                      <a:pt x="28" y="0"/>
                      <a:pt x="18" y="1"/>
                    </a:cubicBezTo>
                    <a:cubicBezTo>
                      <a:pt x="8" y="1"/>
                      <a:pt x="0" y="4"/>
                      <a:pt x="0" y="7"/>
                    </a:cubicBezTo>
                    <a:cubicBezTo>
                      <a:pt x="0" y="11"/>
                      <a:pt x="8" y="13"/>
                      <a:pt x="18" y="13"/>
                    </a:cubicBezTo>
                    <a:cubicBezTo>
                      <a:pt x="28" y="13"/>
                      <a:pt x="37" y="10"/>
                      <a:pt x="37"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98" name="Freeform 678"/>
              <p:cNvSpPr>
                <a:spLocks/>
              </p:cNvSpPr>
              <p:nvPr/>
            </p:nvSpPr>
            <p:spPr bwMode="auto">
              <a:xfrm>
                <a:off x="1091" y="3894"/>
                <a:ext cx="40"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7" y="0"/>
                      <a:pt x="17" y="0"/>
                    </a:cubicBezTo>
                    <a:cubicBezTo>
                      <a:pt x="7" y="0"/>
                      <a:pt x="0" y="3"/>
                      <a:pt x="0" y="7"/>
                    </a:cubicBezTo>
                    <a:cubicBezTo>
                      <a:pt x="0" y="10"/>
                      <a:pt x="7" y="13"/>
                      <a:pt x="17" y="12"/>
                    </a:cubicBezTo>
                    <a:cubicBezTo>
                      <a:pt x="27" y="12"/>
                      <a:pt x="34" y="9"/>
                      <a:pt x="34"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99" name="Freeform 679"/>
              <p:cNvSpPr>
                <a:spLocks/>
              </p:cNvSpPr>
              <p:nvPr/>
            </p:nvSpPr>
            <p:spPr bwMode="auto">
              <a:xfrm>
                <a:off x="2601" y="3781"/>
                <a:ext cx="49" cy="16"/>
              </a:xfrm>
              <a:custGeom>
                <a:avLst/>
                <a:gdLst>
                  <a:gd name="T0" fmla="*/ 42 w 42"/>
                  <a:gd name="T1" fmla="*/ 6 h 14"/>
                  <a:gd name="T2" fmla="*/ 21 w 42"/>
                  <a:gd name="T3" fmla="*/ 0 h 14"/>
                  <a:gd name="T4" fmla="*/ 0 w 42"/>
                  <a:gd name="T5" fmla="*/ 8 h 14"/>
                  <a:gd name="T6" fmla="*/ 21 w 42"/>
                  <a:gd name="T7" fmla="*/ 14 h 14"/>
                  <a:gd name="T8" fmla="*/ 42 w 42"/>
                  <a:gd name="T9" fmla="*/ 6 h 14"/>
                </a:gdLst>
                <a:ahLst/>
                <a:cxnLst>
                  <a:cxn ang="0">
                    <a:pos x="T0" y="T1"/>
                  </a:cxn>
                  <a:cxn ang="0">
                    <a:pos x="T2" y="T3"/>
                  </a:cxn>
                  <a:cxn ang="0">
                    <a:pos x="T4" y="T5"/>
                  </a:cxn>
                  <a:cxn ang="0">
                    <a:pos x="T6" y="T7"/>
                  </a:cxn>
                  <a:cxn ang="0">
                    <a:pos x="T8" y="T9"/>
                  </a:cxn>
                </a:cxnLst>
                <a:rect l="0" t="0" r="r" b="b"/>
                <a:pathLst>
                  <a:path w="42" h="14">
                    <a:moveTo>
                      <a:pt x="42" y="6"/>
                    </a:moveTo>
                    <a:cubicBezTo>
                      <a:pt x="42" y="3"/>
                      <a:pt x="32" y="0"/>
                      <a:pt x="21" y="0"/>
                    </a:cubicBezTo>
                    <a:cubicBezTo>
                      <a:pt x="9" y="1"/>
                      <a:pt x="0" y="4"/>
                      <a:pt x="0" y="8"/>
                    </a:cubicBezTo>
                    <a:cubicBezTo>
                      <a:pt x="0" y="11"/>
                      <a:pt x="9" y="14"/>
                      <a:pt x="21" y="14"/>
                    </a:cubicBezTo>
                    <a:cubicBezTo>
                      <a:pt x="32" y="13"/>
                      <a:pt x="42" y="10"/>
                      <a:pt x="4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00" name="Freeform 680"/>
              <p:cNvSpPr>
                <a:spLocks/>
              </p:cNvSpPr>
              <p:nvPr/>
            </p:nvSpPr>
            <p:spPr bwMode="auto">
              <a:xfrm>
                <a:off x="4284" y="3736"/>
                <a:ext cx="58" cy="19"/>
              </a:xfrm>
              <a:custGeom>
                <a:avLst/>
                <a:gdLst>
                  <a:gd name="T0" fmla="*/ 50 w 50"/>
                  <a:gd name="T1" fmla="*/ 7 h 16"/>
                  <a:gd name="T2" fmla="*/ 25 w 50"/>
                  <a:gd name="T3" fmla="*/ 0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0"/>
                    </a:cubicBezTo>
                    <a:cubicBezTo>
                      <a:pt x="11" y="1"/>
                      <a:pt x="0" y="5"/>
                      <a:pt x="0" y="9"/>
                    </a:cubicBezTo>
                    <a:cubicBezTo>
                      <a:pt x="0" y="13"/>
                      <a:pt x="11" y="16"/>
                      <a:pt x="25" y="15"/>
                    </a:cubicBezTo>
                    <a:cubicBezTo>
                      <a:pt x="39" y="15"/>
                      <a:pt x="50" y="11"/>
                      <a:pt x="50"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01" name="Freeform 681"/>
              <p:cNvSpPr>
                <a:spLocks/>
              </p:cNvSpPr>
              <p:nvPr/>
            </p:nvSpPr>
            <p:spPr bwMode="auto">
              <a:xfrm>
                <a:off x="4139" y="3768"/>
                <a:ext cx="58" cy="18"/>
              </a:xfrm>
              <a:custGeom>
                <a:avLst/>
                <a:gdLst>
                  <a:gd name="T0" fmla="*/ 50 w 50"/>
                  <a:gd name="T1" fmla="*/ 7 h 15"/>
                  <a:gd name="T2" fmla="*/ 25 w 50"/>
                  <a:gd name="T3" fmla="*/ 0 h 15"/>
                  <a:gd name="T4" fmla="*/ 0 w 50"/>
                  <a:gd name="T5" fmla="*/ 8 h 15"/>
                  <a:gd name="T6" fmla="*/ 25 w 50"/>
                  <a:gd name="T7" fmla="*/ 15 h 15"/>
                  <a:gd name="T8" fmla="*/ 50 w 50"/>
                  <a:gd name="T9" fmla="*/ 7 h 15"/>
                </a:gdLst>
                <a:ahLst/>
                <a:cxnLst>
                  <a:cxn ang="0">
                    <a:pos x="T0" y="T1"/>
                  </a:cxn>
                  <a:cxn ang="0">
                    <a:pos x="T2" y="T3"/>
                  </a:cxn>
                  <a:cxn ang="0">
                    <a:pos x="T4" y="T5"/>
                  </a:cxn>
                  <a:cxn ang="0">
                    <a:pos x="T6" y="T7"/>
                  </a:cxn>
                  <a:cxn ang="0">
                    <a:pos x="T8" y="T9"/>
                  </a:cxn>
                </a:cxnLst>
                <a:rect l="0" t="0" r="r" b="b"/>
                <a:pathLst>
                  <a:path w="50" h="15">
                    <a:moveTo>
                      <a:pt x="50" y="7"/>
                    </a:moveTo>
                    <a:cubicBezTo>
                      <a:pt x="50" y="3"/>
                      <a:pt x="39" y="0"/>
                      <a:pt x="25" y="0"/>
                    </a:cubicBezTo>
                    <a:cubicBezTo>
                      <a:pt x="11" y="0"/>
                      <a:pt x="0" y="4"/>
                      <a:pt x="0" y="8"/>
                    </a:cubicBezTo>
                    <a:cubicBezTo>
                      <a:pt x="0" y="12"/>
                      <a:pt x="11" y="15"/>
                      <a:pt x="25" y="15"/>
                    </a:cubicBezTo>
                    <a:cubicBezTo>
                      <a:pt x="39" y="14"/>
                      <a:pt x="50" y="11"/>
                      <a:pt x="50"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02" name="Freeform 682"/>
              <p:cNvSpPr>
                <a:spLocks/>
              </p:cNvSpPr>
              <p:nvPr/>
            </p:nvSpPr>
            <p:spPr bwMode="auto">
              <a:xfrm>
                <a:off x="2784" y="3925"/>
                <a:ext cx="49" cy="16"/>
              </a:xfrm>
              <a:custGeom>
                <a:avLst/>
                <a:gdLst>
                  <a:gd name="T0" fmla="*/ 43 w 43"/>
                  <a:gd name="T1" fmla="*/ 7 h 14"/>
                  <a:gd name="T2" fmla="*/ 21 w 43"/>
                  <a:gd name="T3" fmla="*/ 0 h 14"/>
                  <a:gd name="T4" fmla="*/ 0 w 43"/>
                  <a:gd name="T5" fmla="*/ 8 h 14"/>
                  <a:gd name="T6" fmla="*/ 21 w 43"/>
                  <a:gd name="T7" fmla="*/ 14 h 14"/>
                  <a:gd name="T8" fmla="*/ 43 w 43"/>
                  <a:gd name="T9" fmla="*/ 7 h 14"/>
                </a:gdLst>
                <a:ahLst/>
                <a:cxnLst>
                  <a:cxn ang="0">
                    <a:pos x="T0" y="T1"/>
                  </a:cxn>
                  <a:cxn ang="0">
                    <a:pos x="T2" y="T3"/>
                  </a:cxn>
                  <a:cxn ang="0">
                    <a:pos x="T4" y="T5"/>
                  </a:cxn>
                  <a:cxn ang="0">
                    <a:pos x="T6" y="T7"/>
                  </a:cxn>
                  <a:cxn ang="0">
                    <a:pos x="T8" y="T9"/>
                  </a:cxn>
                </a:cxnLst>
                <a:rect l="0" t="0" r="r" b="b"/>
                <a:pathLst>
                  <a:path w="43" h="14">
                    <a:moveTo>
                      <a:pt x="43" y="7"/>
                    </a:moveTo>
                    <a:cubicBezTo>
                      <a:pt x="43" y="3"/>
                      <a:pt x="33" y="0"/>
                      <a:pt x="21" y="0"/>
                    </a:cubicBezTo>
                    <a:cubicBezTo>
                      <a:pt x="9" y="1"/>
                      <a:pt x="0" y="4"/>
                      <a:pt x="0" y="8"/>
                    </a:cubicBezTo>
                    <a:cubicBezTo>
                      <a:pt x="0" y="11"/>
                      <a:pt x="9" y="14"/>
                      <a:pt x="21" y="14"/>
                    </a:cubicBezTo>
                    <a:cubicBezTo>
                      <a:pt x="33" y="14"/>
                      <a:pt x="43" y="10"/>
                      <a:pt x="43"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03" name="Freeform 683"/>
              <p:cNvSpPr>
                <a:spLocks/>
              </p:cNvSpPr>
              <p:nvPr/>
            </p:nvSpPr>
            <p:spPr bwMode="auto">
              <a:xfrm>
                <a:off x="490" y="3738"/>
                <a:ext cx="36" cy="14"/>
              </a:xfrm>
              <a:custGeom>
                <a:avLst/>
                <a:gdLst>
                  <a:gd name="T0" fmla="*/ 32 w 32"/>
                  <a:gd name="T1" fmla="*/ 6 h 12"/>
                  <a:gd name="T2" fmla="*/ 16 w 32"/>
                  <a:gd name="T3" fmla="*/ 0 h 12"/>
                  <a:gd name="T4" fmla="*/ 0 w 32"/>
                  <a:gd name="T5" fmla="*/ 7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7" y="1"/>
                      <a:pt x="0" y="4"/>
                      <a:pt x="0" y="7"/>
                    </a:cubicBezTo>
                    <a:cubicBezTo>
                      <a:pt x="0" y="10"/>
                      <a:pt x="7" y="12"/>
                      <a:pt x="16" y="12"/>
                    </a:cubicBezTo>
                    <a:cubicBezTo>
                      <a:pt x="25" y="12"/>
                      <a:pt x="32" y="9"/>
                      <a:pt x="3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04" name="Freeform 684"/>
              <p:cNvSpPr>
                <a:spLocks/>
              </p:cNvSpPr>
              <p:nvPr/>
            </p:nvSpPr>
            <p:spPr bwMode="auto">
              <a:xfrm>
                <a:off x="796" y="3707"/>
                <a:ext cx="39" cy="14"/>
              </a:xfrm>
              <a:custGeom>
                <a:avLst/>
                <a:gdLst>
                  <a:gd name="T0" fmla="*/ 34 w 34"/>
                  <a:gd name="T1" fmla="*/ 5 h 12"/>
                  <a:gd name="T2" fmla="*/ 17 w 34"/>
                  <a:gd name="T3" fmla="*/ 0 h 12"/>
                  <a:gd name="T4" fmla="*/ 0 w 34"/>
                  <a:gd name="T5" fmla="*/ 7 h 12"/>
                  <a:gd name="T6" fmla="*/ 17 w 34"/>
                  <a:gd name="T7" fmla="*/ 12 h 12"/>
                  <a:gd name="T8" fmla="*/ 34 w 34"/>
                  <a:gd name="T9" fmla="*/ 5 h 12"/>
                </a:gdLst>
                <a:ahLst/>
                <a:cxnLst>
                  <a:cxn ang="0">
                    <a:pos x="T0" y="T1"/>
                  </a:cxn>
                  <a:cxn ang="0">
                    <a:pos x="T2" y="T3"/>
                  </a:cxn>
                  <a:cxn ang="0">
                    <a:pos x="T4" y="T5"/>
                  </a:cxn>
                  <a:cxn ang="0">
                    <a:pos x="T6" y="T7"/>
                  </a:cxn>
                  <a:cxn ang="0">
                    <a:pos x="T8" y="T9"/>
                  </a:cxn>
                </a:cxnLst>
                <a:rect l="0" t="0" r="r" b="b"/>
                <a:pathLst>
                  <a:path w="34" h="12">
                    <a:moveTo>
                      <a:pt x="34" y="5"/>
                    </a:moveTo>
                    <a:cubicBezTo>
                      <a:pt x="34" y="2"/>
                      <a:pt x="26" y="0"/>
                      <a:pt x="17" y="0"/>
                    </a:cubicBezTo>
                    <a:cubicBezTo>
                      <a:pt x="7" y="0"/>
                      <a:pt x="0" y="3"/>
                      <a:pt x="0" y="7"/>
                    </a:cubicBezTo>
                    <a:cubicBezTo>
                      <a:pt x="0" y="10"/>
                      <a:pt x="7" y="12"/>
                      <a:pt x="17" y="12"/>
                    </a:cubicBezTo>
                    <a:cubicBezTo>
                      <a:pt x="26" y="12"/>
                      <a:pt x="34" y="9"/>
                      <a:pt x="34"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05" name="Freeform 685"/>
              <p:cNvSpPr>
                <a:spLocks/>
              </p:cNvSpPr>
              <p:nvPr/>
            </p:nvSpPr>
            <p:spPr bwMode="auto">
              <a:xfrm>
                <a:off x="991" y="3753"/>
                <a:ext cx="40" cy="15"/>
              </a:xfrm>
              <a:custGeom>
                <a:avLst/>
                <a:gdLst>
                  <a:gd name="T0" fmla="*/ 35 w 35"/>
                  <a:gd name="T1" fmla="*/ 6 h 13"/>
                  <a:gd name="T2" fmla="*/ 18 w 35"/>
                  <a:gd name="T3" fmla="*/ 0 h 13"/>
                  <a:gd name="T4" fmla="*/ 0 w 35"/>
                  <a:gd name="T5" fmla="*/ 7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0"/>
                    </a:cubicBezTo>
                    <a:cubicBezTo>
                      <a:pt x="8" y="1"/>
                      <a:pt x="0" y="4"/>
                      <a:pt x="0" y="7"/>
                    </a:cubicBezTo>
                    <a:cubicBezTo>
                      <a:pt x="0" y="11"/>
                      <a:pt x="8" y="13"/>
                      <a:pt x="18" y="13"/>
                    </a:cubicBezTo>
                    <a:cubicBezTo>
                      <a:pt x="27" y="12"/>
                      <a:pt x="35" y="9"/>
                      <a:pt x="35"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06" name="Freeform 686"/>
              <p:cNvSpPr>
                <a:spLocks/>
              </p:cNvSpPr>
              <p:nvPr/>
            </p:nvSpPr>
            <p:spPr bwMode="auto">
              <a:xfrm>
                <a:off x="170" y="3808"/>
                <a:ext cx="36" cy="13"/>
              </a:xfrm>
              <a:custGeom>
                <a:avLst/>
                <a:gdLst>
                  <a:gd name="T0" fmla="*/ 31 w 31"/>
                  <a:gd name="T1" fmla="*/ 5 h 12"/>
                  <a:gd name="T2" fmla="*/ 16 w 31"/>
                  <a:gd name="T3" fmla="*/ 0 h 12"/>
                  <a:gd name="T4" fmla="*/ 0 w 31"/>
                  <a:gd name="T5" fmla="*/ 6 h 12"/>
                  <a:gd name="T6" fmla="*/ 16 w 31"/>
                  <a:gd name="T7" fmla="*/ 12 h 12"/>
                  <a:gd name="T8" fmla="*/ 31 w 31"/>
                  <a:gd name="T9" fmla="*/ 5 h 12"/>
                </a:gdLst>
                <a:ahLst/>
                <a:cxnLst>
                  <a:cxn ang="0">
                    <a:pos x="T0" y="T1"/>
                  </a:cxn>
                  <a:cxn ang="0">
                    <a:pos x="T2" y="T3"/>
                  </a:cxn>
                  <a:cxn ang="0">
                    <a:pos x="T4" y="T5"/>
                  </a:cxn>
                  <a:cxn ang="0">
                    <a:pos x="T6" y="T7"/>
                  </a:cxn>
                  <a:cxn ang="0">
                    <a:pos x="T8" y="T9"/>
                  </a:cxn>
                </a:cxnLst>
                <a:rect l="0" t="0" r="r" b="b"/>
                <a:pathLst>
                  <a:path w="31" h="12">
                    <a:moveTo>
                      <a:pt x="31" y="5"/>
                    </a:moveTo>
                    <a:cubicBezTo>
                      <a:pt x="31" y="2"/>
                      <a:pt x="24" y="0"/>
                      <a:pt x="16" y="0"/>
                    </a:cubicBezTo>
                    <a:cubicBezTo>
                      <a:pt x="7" y="0"/>
                      <a:pt x="0" y="3"/>
                      <a:pt x="0" y="6"/>
                    </a:cubicBezTo>
                    <a:cubicBezTo>
                      <a:pt x="0" y="9"/>
                      <a:pt x="7" y="12"/>
                      <a:pt x="16" y="12"/>
                    </a:cubicBezTo>
                    <a:cubicBezTo>
                      <a:pt x="24" y="11"/>
                      <a:pt x="31" y="8"/>
                      <a:pt x="31"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07" name="Freeform 687"/>
              <p:cNvSpPr>
                <a:spLocks/>
              </p:cNvSpPr>
              <p:nvPr/>
            </p:nvSpPr>
            <p:spPr bwMode="auto">
              <a:xfrm>
                <a:off x="39" y="3632"/>
                <a:ext cx="34" cy="14"/>
              </a:xfrm>
              <a:custGeom>
                <a:avLst/>
                <a:gdLst>
                  <a:gd name="T0" fmla="*/ 30 w 30"/>
                  <a:gd name="T1" fmla="*/ 5 h 12"/>
                  <a:gd name="T2" fmla="*/ 15 w 30"/>
                  <a:gd name="T3" fmla="*/ 0 h 12"/>
                  <a:gd name="T4" fmla="*/ 0 w 30"/>
                  <a:gd name="T5" fmla="*/ 6 h 12"/>
                  <a:gd name="T6" fmla="*/ 15 w 30"/>
                  <a:gd name="T7" fmla="*/ 11 h 12"/>
                  <a:gd name="T8" fmla="*/ 30 w 30"/>
                  <a:gd name="T9" fmla="*/ 5 h 12"/>
                </a:gdLst>
                <a:ahLst/>
                <a:cxnLst>
                  <a:cxn ang="0">
                    <a:pos x="T0" y="T1"/>
                  </a:cxn>
                  <a:cxn ang="0">
                    <a:pos x="T2" y="T3"/>
                  </a:cxn>
                  <a:cxn ang="0">
                    <a:pos x="T4" y="T5"/>
                  </a:cxn>
                  <a:cxn ang="0">
                    <a:pos x="T6" y="T7"/>
                  </a:cxn>
                  <a:cxn ang="0">
                    <a:pos x="T8" y="T9"/>
                  </a:cxn>
                </a:cxnLst>
                <a:rect l="0" t="0" r="r" b="b"/>
                <a:pathLst>
                  <a:path w="30" h="12">
                    <a:moveTo>
                      <a:pt x="30" y="5"/>
                    </a:moveTo>
                    <a:cubicBezTo>
                      <a:pt x="30" y="2"/>
                      <a:pt x="23" y="0"/>
                      <a:pt x="15" y="0"/>
                    </a:cubicBezTo>
                    <a:cubicBezTo>
                      <a:pt x="7" y="0"/>
                      <a:pt x="0" y="3"/>
                      <a:pt x="0" y="6"/>
                    </a:cubicBezTo>
                    <a:cubicBezTo>
                      <a:pt x="0" y="10"/>
                      <a:pt x="7" y="12"/>
                      <a:pt x="15" y="11"/>
                    </a:cubicBezTo>
                    <a:cubicBezTo>
                      <a:pt x="23" y="11"/>
                      <a:pt x="30" y="8"/>
                      <a:pt x="30"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08" name="Freeform 688"/>
              <p:cNvSpPr>
                <a:spLocks/>
              </p:cNvSpPr>
              <p:nvPr/>
            </p:nvSpPr>
            <p:spPr bwMode="auto">
              <a:xfrm>
                <a:off x="1476" y="3530"/>
                <a:ext cx="43" cy="16"/>
              </a:xfrm>
              <a:custGeom>
                <a:avLst/>
                <a:gdLst>
                  <a:gd name="T0" fmla="*/ 37 w 37"/>
                  <a:gd name="T1" fmla="*/ 6 h 14"/>
                  <a:gd name="T2" fmla="*/ 18 w 37"/>
                  <a:gd name="T3" fmla="*/ 1 h 14"/>
                  <a:gd name="T4" fmla="*/ 0 w 37"/>
                  <a:gd name="T5" fmla="*/ 8 h 14"/>
                  <a:gd name="T6" fmla="*/ 18 w 37"/>
                  <a:gd name="T7" fmla="*/ 13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8" y="1"/>
                    </a:cubicBezTo>
                    <a:cubicBezTo>
                      <a:pt x="8" y="1"/>
                      <a:pt x="0" y="4"/>
                      <a:pt x="0" y="8"/>
                    </a:cubicBezTo>
                    <a:cubicBezTo>
                      <a:pt x="0" y="11"/>
                      <a:pt x="8" y="14"/>
                      <a:pt x="18" y="13"/>
                    </a:cubicBezTo>
                    <a:cubicBezTo>
                      <a:pt x="29" y="13"/>
                      <a:pt x="37" y="9"/>
                      <a:pt x="37"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09" name="Freeform 689"/>
              <p:cNvSpPr>
                <a:spLocks/>
              </p:cNvSpPr>
              <p:nvPr/>
            </p:nvSpPr>
            <p:spPr bwMode="auto">
              <a:xfrm>
                <a:off x="237" y="3590"/>
                <a:ext cx="37" cy="15"/>
              </a:xfrm>
              <a:custGeom>
                <a:avLst/>
                <a:gdLst>
                  <a:gd name="T0" fmla="*/ 32 w 32"/>
                  <a:gd name="T1" fmla="*/ 6 h 13"/>
                  <a:gd name="T2" fmla="*/ 16 w 32"/>
                  <a:gd name="T3" fmla="*/ 1 h 13"/>
                  <a:gd name="T4" fmla="*/ 0 w 32"/>
                  <a:gd name="T5" fmla="*/ 7 h 13"/>
                  <a:gd name="T6" fmla="*/ 16 w 32"/>
                  <a:gd name="T7" fmla="*/ 12 h 13"/>
                  <a:gd name="T8" fmla="*/ 32 w 32"/>
                  <a:gd name="T9" fmla="*/ 6 h 13"/>
                </a:gdLst>
                <a:ahLst/>
                <a:cxnLst>
                  <a:cxn ang="0">
                    <a:pos x="T0" y="T1"/>
                  </a:cxn>
                  <a:cxn ang="0">
                    <a:pos x="T2" y="T3"/>
                  </a:cxn>
                  <a:cxn ang="0">
                    <a:pos x="T4" y="T5"/>
                  </a:cxn>
                  <a:cxn ang="0">
                    <a:pos x="T6" y="T7"/>
                  </a:cxn>
                  <a:cxn ang="0">
                    <a:pos x="T8" y="T9"/>
                  </a:cxn>
                </a:cxnLst>
                <a:rect l="0" t="0" r="r" b="b"/>
                <a:pathLst>
                  <a:path w="32" h="13">
                    <a:moveTo>
                      <a:pt x="32" y="6"/>
                    </a:moveTo>
                    <a:cubicBezTo>
                      <a:pt x="32" y="3"/>
                      <a:pt x="25" y="0"/>
                      <a:pt x="16" y="1"/>
                    </a:cubicBezTo>
                    <a:cubicBezTo>
                      <a:pt x="7" y="1"/>
                      <a:pt x="0" y="4"/>
                      <a:pt x="0" y="7"/>
                    </a:cubicBezTo>
                    <a:cubicBezTo>
                      <a:pt x="0" y="10"/>
                      <a:pt x="7" y="13"/>
                      <a:pt x="16" y="12"/>
                    </a:cubicBezTo>
                    <a:cubicBezTo>
                      <a:pt x="25" y="12"/>
                      <a:pt x="32" y="9"/>
                      <a:pt x="3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10" name="Freeform 690"/>
              <p:cNvSpPr>
                <a:spLocks/>
              </p:cNvSpPr>
              <p:nvPr/>
            </p:nvSpPr>
            <p:spPr bwMode="auto">
              <a:xfrm>
                <a:off x="1091" y="3644"/>
                <a:ext cx="40"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7" y="0"/>
                      <a:pt x="17" y="0"/>
                    </a:cubicBezTo>
                    <a:cubicBezTo>
                      <a:pt x="7" y="1"/>
                      <a:pt x="0" y="4"/>
                      <a:pt x="0" y="7"/>
                    </a:cubicBezTo>
                    <a:cubicBezTo>
                      <a:pt x="0" y="10"/>
                      <a:pt x="7" y="13"/>
                      <a:pt x="17" y="12"/>
                    </a:cubicBezTo>
                    <a:cubicBezTo>
                      <a:pt x="27" y="12"/>
                      <a:pt x="34" y="9"/>
                      <a:pt x="34"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11" name="Freeform 691"/>
              <p:cNvSpPr>
                <a:spLocks/>
              </p:cNvSpPr>
              <p:nvPr/>
            </p:nvSpPr>
            <p:spPr bwMode="auto">
              <a:xfrm>
                <a:off x="1690" y="3677"/>
                <a:ext cx="42" cy="16"/>
              </a:xfrm>
              <a:custGeom>
                <a:avLst/>
                <a:gdLst>
                  <a:gd name="T0" fmla="*/ 37 w 37"/>
                  <a:gd name="T1" fmla="*/ 6 h 14"/>
                  <a:gd name="T2" fmla="*/ 19 w 37"/>
                  <a:gd name="T3" fmla="*/ 1 h 14"/>
                  <a:gd name="T4" fmla="*/ 0 w 37"/>
                  <a:gd name="T5" fmla="*/ 8 h 14"/>
                  <a:gd name="T6" fmla="*/ 19 w 37"/>
                  <a:gd name="T7" fmla="*/ 14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9" y="1"/>
                    </a:cubicBezTo>
                    <a:cubicBezTo>
                      <a:pt x="8" y="1"/>
                      <a:pt x="0" y="4"/>
                      <a:pt x="0" y="8"/>
                    </a:cubicBezTo>
                    <a:cubicBezTo>
                      <a:pt x="0" y="11"/>
                      <a:pt x="8" y="14"/>
                      <a:pt x="19" y="14"/>
                    </a:cubicBezTo>
                    <a:cubicBezTo>
                      <a:pt x="29" y="13"/>
                      <a:pt x="37" y="10"/>
                      <a:pt x="37"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12" name="Freeform 692"/>
              <p:cNvSpPr>
                <a:spLocks/>
              </p:cNvSpPr>
              <p:nvPr/>
            </p:nvSpPr>
            <p:spPr bwMode="auto">
              <a:xfrm>
                <a:off x="1992" y="3883"/>
                <a:ext cx="45" cy="14"/>
              </a:xfrm>
              <a:custGeom>
                <a:avLst/>
                <a:gdLst>
                  <a:gd name="T0" fmla="*/ 39 w 39"/>
                  <a:gd name="T1" fmla="*/ 6 h 13"/>
                  <a:gd name="T2" fmla="*/ 19 w 39"/>
                  <a:gd name="T3" fmla="*/ 0 h 13"/>
                  <a:gd name="T4" fmla="*/ 0 w 39"/>
                  <a:gd name="T5" fmla="*/ 7 h 13"/>
                  <a:gd name="T6" fmla="*/ 19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2"/>
                      <a:pt x="30" y="0"/>
                      <a:pt x="19" y="0"/>
                    </a:cubicBezTo>
                    <a:cubicBezTo>
                      <a:pt x="9" y="0"/>
                      <a:pt x="0" y="3"/>
                      <a:pt x="0" y="7"/>
                    </a:cubicBezTo>
                    <a:cubicBezTo>
                      <a:pt x="0" y="10"/>
                      <a:pt x="9" y="13"/>
                      <a:pt x="19" y="13"/>
                    </a:cubicBezTo>
                    <a:cubicBezTo>
                      <a:pt x="30" y="13"/>
                      <a:pt x="39" y="9"/>
                      <a:pt x="39"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13" name="Oval 693"/>
              <p:cNvSpPr>
                <a:spLocks noChangeArrowheads="1"/>
              </p:cNvSpPr>
              <p:nvPr/>
            </p:nvSpPr>
            <p:spPr bwMode="auto">
              <a:xfrm>
                <a:off x="4467" y="4251"/>
                <a:ext cx="60" cy="18"/>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14" name="Freeform 694"/>
              <p:cNvSpPr>
                <a:spLocks/>
              </p:cNvSpPr>
              <p:nvPr/>
            </p:nvSpPr>
            <p:spPr bwMode="auto">
              <a:xfrm>
                <a:off x="305" y="4178"/>
                <a:ext cx="36" cy="12"/>
              </a:xfrm>
              <a:custGeom>
                <a:avLst/>
                <a:gdLst>
                  <a:gd name="T0" fmla="*/ 31 w 31"/>
                  <a:gd name="T1" fmla="*/ 5 h 11"/>
                  <a:gd name="T2" fmla="*/ 16 w 31"/>
                  <a:gd name="T3" fmla="*/ 0 h 11"/>
                  <a:gd name="T4" fmla="*/ 0 w 31"/>
                  <a:gd name="T5" fmla="*/ 6 h 11"/>
                  <a:gd name="T6" fmla="*/ 16 w 31"/>
                  <a:gd name="T7" fmla="*/ 11 h 11"/>
                  <a:gd name="T8" fmla="*/ 31 w 31"/>
                  <a:gd name="T9" fmla="*/ 5 h 11"/>
                </a:gdLst>
                <a:ahLst/>
                <a:cxnLst>
                  <a:cxn ang="0">
                    <a:pos x="T0" y="T1"/>
                  </a:cxn>
                  <a:cxn ang="0">
                    <a:pos x="T2" y="T3"/>
                  </a:cxn>
                  <a:cxn ang="0">
                    <a:pos x="T4" y="T5"/>
                  </a:cxn>
                  <a:cxn ang="0">
                    <a:pos x="T6" y="T7"/>
                  </a:cxn>
                  <a:cxn ang="0">
                    <a:pos x="T8" y="T9"/>
                  </a:cxn>
                </a:cxnLst>
                <a:rect l="0" t="0" r="r" b="b"/>
                <a:pathLst>
                  <a:path w="31" h="11">
                    <a:moveTo>
                      <a:pt x="31" y="5"/>
                    </a:moveTo>
                    <a:cubicBezTo>
                      <a:pt x="31" y="2"/>
                      <a:pt x="24" y="0"/>
                      <a:pt x="16" y="0"/>
                    </a:cubicBezTo>
                    <a:cubicBezTo>
                      <a:pt x="7" y="0"/>
                      <a:pt x="0" y="2"/>
                      <a:pt x="0" y="6"/>
                    </a:cubicBezTo>
                    <a:cubicBezTo>
                      <a:pt x="0" y="9"/>
                      <a:pt x="7" y="11"/>
                      <a:pt x="16" y="11"/>
                    </a:cubicBezTo>
                    <a:cubicBezTo>
                      <a:pt x="24" y="11"/>
                      <a:pt x="31" y="9"/>
                      <a:pt x="31"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15" name="Freeform 695"/>
              <p:cNvSpPr>
                <a:spLocks/>
              </p:cNvSpPr>
              <p:nvPr/>
            </p:nvSpPr>
            <p:spPr bwMode="auto">
              <a:xfrm>
                <a:off x="2601" y="4150"/>
                <a:ext cx="49" cy="16"/>
              </a:xfrm>
              <a:custGeom>
                <a:avLst/>
                <a:gdLst>
                  <a:gd name="T0" fmla="*/ 42 w 42"/>
                  <a:gd name="T1" fmla="*/ 7 h 14"/>
                  <a:gd name="T2" fmla="*/ 21 w 42"/>
                  <a:gd name="T3" fmla="*/ 0 h 14"/>
                  <a:gd name="T4" fmla="*/ 0 w 42"/>
                  <a:gd name="T5" fmla="*/ 7 h 14"/>
                  <a:gd name="T6" fmla="*/ 21 w 42"/>
                  <a:gd name="T7" fmla="*/ 14 h 14"/>
                  <a:gd name="T8" fmla="*/ 42 w 42"/>
                  <a:gd name="T9" fmla="*/ 7 h 14"/>
                </a:gdLst>
                <a:ahLst/>
                <a:cxnLst>
                  <a:cxn ang="0">
                    <a:pos x="T0" y="T1"/>
                  </a:cxn>
                  <a:cxn ang="0">
                    <a:pos x="T2" y="T3"/>
                  </a:cxn>
                  <a:cxn ang="0">
                    <a:pos x="T4" y="T5"/>
                  </a:cxn>
                  <a:cxn ang="0">
                    <a:pos x="T6" y="T7"/>
                  </a:cxn>
                  <a:cxn ang="0">
                    <a:pos x="T8" y="T9"/>
                  </a:cxn>
                </a:cxnLst>
                <a:rect l="0" t="0" r="r" b="b"/>
                <a:pathLst>
                  <a:path w="42" h="14">
                    <a:moveTo>
                      <a:pt x="42" y="7"/>
                    </a:moveTo>
                    <a:cubicBezTo>
                      <a:pt x="42" y="3"/>
                      <a:pt x="32" y="0"/>
                      <a:pt x="21" y="0"/>
                    </a:cubicBezTo>
                    <a:cubicBezTo>
                      <a:pt x="9" y="0"/>
                      <a:pt x="0" y="3"/>
                      <a:pt x="0" y="7"/>
                    </a:cubicBezTo>
                    <a:cubicBezTo>
                      <a:pt x="0" y="11"/>
                      <a:pt x="9" y="14"/>
                      <a:pt x="21" y="14"/>
                    </a:cubicBezTo>
                    <a:cubicBezTo>
                      <a:pt x="32" y="13"/>
                      <a:pt x="42" y="10"/>
                      <a:pt x="42"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16" name="Oval 696"/>
              <p:cNvSpPr>
                <a:spLocks noChangeArrowheads="1"/>
              </p:cNvSpPr>
              <p:nvPr/>
            </p:nvSpPr>
            <p:spPr bwMode="auto">
              <a:xfrm>
                <a:off x="3999" y="3987"/>
                <a:ext cx="56" cy="17"/>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17" name="Freeform 697"/>
              <p:cNvSpPr>
                <a:spLocks/>
              </p:cNvSpPr>
              <p:nvPr/>
            </p:nvSpPr>
            <p:spPr bwMode="auto">
              <a:xfrm>
                <a:off x="701" y="3952"/>
                <a:ext cx="38" cy="15"/>
              </a:xfrm>
              <a:custGeom>
                <a:avLst/>
                <a:gdLst>
                  <a:gd name="T0" fmla="*/ 33 w 33"/>
                  <a:gd name="T1" fmla="*/ 6 h 13"/>
                  <a:gd name="T2" fmla="*/ 16 w 33"/>
                  <a:gd name="T3" fmla="*/ 0 h 13"/>
                  <a:gd name="T4" fmla="*/ 0 w 33"/>
                  <a:gd name="T5" fmla="*/ 7 h 13"/>
                  <a:gd name="T6" fmla="*/ 16 w 33"/>
                  <a:gd name="T7" fmla="*/ 12 h 13"/>
                  <a:gd name="T8" fmla="*/ 33 w 33"/>
                  <a:gd name="T9" fmla="*/ 6 h 13"/>
                </a:gdLst>
                <a:ahLst/>
                <a:cxnLst>
                  <a:cxn ang="0">
                    <a:pos x="T0" y="T1"/>
                  </a:cxn>
                  <a:cxn ang="0">
                    <a:pos x="T2" y="T3"/>
                  </a:cxn>
                  <a:cxn ang="0">
                    <a:pos x="T4" y="T5"/>
                  </a:cxn>
                  <a:cxn ang="0">
                    <a:pos x="T6" y="T7"/>
                  </a:cxn>
                  <a:cxn ang="0">
                    <a:pos x="T8" y="T9"/>
                  </a:cxn>
                </a:cxnLst>
                <a:rect l="0" t="0" r="r" b="b"/>
                <a:pathLst>
                  <a:path w="33" h="13">
                    <a:moveTo>
                      <a:pt x="33" y="6"/>
                    </a:moveTo>
                    <a:cubicBezTo>
                      <a:pt x="33" y="3"/>
                      <a:pt x="26" y="0"/>
                      <a:pt x="16" y="0"/>
                    </a:cubicBezTo>
                    <a:cubicBezTo>
                      <a:pt x="7" y="1"/>
                      <a:pt x="0" y="4"/>
                      <a:pt x="0" y="7"/>
                    </a:cubicBezTo>
                    <a:cubicBezTo>
                      <a:pt x="0" y="10"/>
                      <a:pt x="7" y="13"/>
                      <a:pt x="16" y="12"/>
                    </a:cubicBezTo>
                    <a:cubicBezTo>
                      <a:pt x="26" y="12"/>
                      <a:pt x="33" y="9"/>
                      <a:pt x="33"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18" name="Freeform 698"/>
              <p:cNvSpPr>
                <a:spLocks/>
              </p:cNvSpPr>
              <p:nvPr/>
            </p:nvSpPr>
            <p:spPr bwMode="auto">
              <a:xfrm>
                <a:off x="4394" y="3831"/>
                <a:ext cx="59" cy="17"/>
              </a:xfrm>
              <a:custGeom>
                <a:avLst/>
                <a:gdLst>
                  <a:gd name="T0" fmla="*/ 51 w 51"/>
                  <a:gd name="T1" fmla="*/ 7 h 15"/>
                  <a:gd name="T2" fmla="*/ 25 w 51"/>
                  <a:gd name="T3" fmla="*/ 0 h 15"/>
                  <a:gd name="T4" fmla="*/ 0 w 51"/>
                  <a:gd name="T5" fmla="*/ 8 h 15"/>
                  <a:gd name="T6" fmla="*/ 25 w 51"/>
                  <a:gd name="T7" fmla="*/ 15 h 15"/>
                  <a:gd name="T8" fmla="*/ 51 w 51"/>
                  <a:gd name="T9" fmla="*/ 7 h 15"/>
                </a:gdLst>
                <a:ahLst/>
                <a:cxnLst>
                  <a:cxn ang="0">
                    <a:pos x="T0" y="T1"/>
                  </a:cxn>
                  <a:cxn ang="0">
                    <a:pos x="T2" y="T3"/>
                  </a:cxn>
                  <a:cxn ang="0">
                    <a:pos x="T4" y="T5"/>
                  </a:cxn>
                  <a:cxn ang="0">
                    <a:pos x="T6" y="T7"/>
                  </a:cxn>
                  <a:cxn ang="0">
                    <a:pos x="T8" y="T9"/>
                  </a:cxn>
                </a:cxnLst>
                <a:rect l="0" t="0" r="r" b="b"/>
                <a:pathLst>
                  <a:path w="51" h="15">
                    <a:moveTo>
                      <a:pt x="51" y="7"/>
                    </a:moveTo>
                    <a:cubicBezTo>
                      <a:pt x="51" y="3"/>
                      <a:pt x="39" y="0"/>
                      <a:pt x="25" y="0"/>
                    </a:cubicBezTo>
                    <a:cubicBezTo>
                      <a:pt x="11" y="0"/>
                      <a:pt x="0" y="4"/>
                      <a:pt x="0" y="8"/>
                    </a:cubicBezTo>
                    <a:cubicBezTo>
                      <a:pt x="0" y="12"/>
                      <a:pt x="11" y="15"/>
                      <a:pt x="25" y="15"/>
                    </a:cubicBezTo>
                    <a:cubicBezTo>
                      <a:pt x="39" y="14"/>
                      <a:pt x="51" y="11"/>
                      <a:pt x="51"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19" name="Freeform 699"/>
              <p:cNvSpPr>
                <a:spLocks/>
              </p:cNvSpPr>
              <p:nvPr/>
            </p:nvSpPr>
            <p:spPr bwMode="auto">
              <a:xfrm>
                <a:off x="2723" y="3564"/>
                <a:ext cx="48" cy="18"/>
              </a:xfrm>
              <a:custGeom>
                <a:avLst/>
                <a:gdLst>
                  <a:gd name="T0" fmla="*/ 42 w 42"/>
                  <a:gd name="T1" fmla="*/ 7 h 15"/>
                  <a:gd name="T2" fmla="*/ 21 w 42"/>
                  <a:gd name="T3" fmla="*/ 1 h 15"/>
                  <a:gd name="T4" fmla="*/ 0 w 42"/>
                  <a:gd name="T5" fmla="*/ 8 h 15"/>
                  <a:gd name="T6" fmla="*/ 21 w 42"/>
                  <a:gd name="T7" fmla="*/ 14 h 15"/>
                  <a:gd name="T8" fmla="*/ 42 w 42"/>
                  <a:gd name="T9" fmla="*/ 7 h 15"/>
                </a:gdLst>
                <a:ahLst/>
                <a:cxnLst>
                  <a:cxn ang="0">
                    <a:pos x="T0" y="T1"/>
                  </a:cxn>
                  <a:cxn ang="0">
                    <a:pos x="T2" y="T3"/>
                  </a:cxn>
                  <a:cxn ang="0">
                    <a:pos x="T4" y="T5"/>
                  </a:cxn>
                  <a:cxn ang="0">
                    <a:pos x="T6" y="T7"/>
                  </a:cxn>
                  <a:cxn ang="0">
                    <a:pos x="T8" y="T9"/>
                  </a:cxn>
                </a:cxnLst>
                <a:rect l="0" t="0" r="r" b="b"/>
                <a:pathLst>
                  <a:path w="42" h="15">
                    <a:moveTo>
                      <a:pt x="42" y="7"/>
                    </a:moveTo>
                    <a:cubicBezTo>
                      <a:pt x="42" y="3"/>
                      <a:pt x="33" y="0"/>
                      <a:pt x="21" y="1"/>
                    </a:cubicBezTo>
                    <a:cubicBezTo>
                      <a:pt x="9" y="1"/>
                      <a:pt x="0" y="5"/>
                      <a:pt x="0" y="8"/>
                    </a:cubicBezTo>
                    <a:cubicBezTo>
                      <a:pt x="0" y="12"/>
                      <a:pt x="9" y="15"/>
                      <a:pt x="21" y="14"/>
                    </a:cubicBezTo>
                    <a:cubicBezTo>
                      <a:pt x="33" y="14"/>
                      <a:pt x="42" y="10"/>
                      <a:pt x="42"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20" name="Freeform 700"/>
              <p:cNvSpPr>
                <a:spLocks/>
              </p:cNvSpPr>
              <p:nvPr/>
            </p:nvSpPr>
            <p:spPr bwMode="auto">
              <a:xfrm>
                <a:off x="1826" y="3760"/>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2"/>
                      <a:pt x="29" y="0"/>
                      <a:pt x="19" y="0"/>
                    </a:cubicBezTo>
                    <a:cubicBezTo>
                      <a:pt x="8" y="0"/>
                      <a:pt x="0" y="3"/>
                      <a:pt x="0" y="7"/>
                    </a:cubicBezTo>
                    <a:cubicBezTo>
                      <a:pt x="0" y="11"/>
                      <a:pt x="8" y="13"/>
                      <a:pt x="19" y="13"/>
                    </a:cubicBezTo>
                    <a:cubicBezTo>
                      <a:pt x="29" y="12"/>
                      <a:pt x="38" y="9"/>
                      <a:pt x="38"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21" name="Freeform 701"/>
              <p:cNvSpPr>
                <a:spLocks/>
              </p:cNvSpPr>
              <p:nvPr/>
            </p:nvSpPr>
            <p:spPr bwMode="auto">
              <a:xfrm>
                <a:off x="991" y="3504"/>
                <a:ext cx="40" cy="15"/>
              </a:xfrm>
              <a:custGeom>
                <a:avLst/>
                <a:gdLst>
                  <a:gd name="T0" fmla="*/ 35 w 35"/>
                  <a:gd name="T1" fmla="*/ 6 h 13"/>
                  <a:gd name="T2" fmla="*/ 18 w 35"/>
                  <a:gd name="T3" fmla="*/ 1 h 13"/>
                  <a:gd name="T4" fmla="*/ 0 w 35"/>
                  <a:gd name="T5" fmla="*/ 8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1"/>
                    </a:cubicBezTo>
                    <a:cubicBezTo>
                      <a:pt x="8" y="1"/>
                      <a:pt x="0" y="4"/>
                      <a:pt x="0" y="8"/>
                    </a:cubicBezTo>
                    <a:cubicBezTo>
                      <a:pt x="0" y="11"/>
                      <a:pt x="8" y="13"/>
                      <a:pt x="18" y="13"/>
                    </a:cubicBezTo>
                    <a:cubicBezTo>
                      <a:pt x="27" y="13"/>
                      <a:pt x="35" y="9"/>
                      <a:pt x="35"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22" name="Oval 702"/>
              <p:cNvSpPr>
                <a:spLocks noChangeArrowheads="1"/>
              </p:cNvSpPr>
              <p:nvPr/>
            </p:nvSpPr>
            <p:spPr bwMode="auto">
              <a:xfrm>
                <a:off x="5518" y="4273"/>
                <a:ext cx="66" cy="19"/>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23" name="Freeform 703"/>
              <p:cNvSpPr>
                <a:spLocks/>
              </p:cNvSpPr>
              <p:nvPr/>
            </p:nvSpPr>
            <p:spPr bwMode="auto">
              <a:xfrm>
                <a:off x="327" y="3961"/>
                <a:ext cx="37" cy="14"/>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8" y="0"/>
                      <a:pt x="0" y="3"/>
                      <a:pt x="0" y="6"/>
                    </a:cubicBezTo>
                    <a:cubicBezTo>
                      <a:pt x="0" y="9"/>
                      <a:pt x="8" y="12"/>
                      <a:pt x="16" y="12"/>
                    </a:cubicBezTo>
                    <a:cubicBezTo>
                      <a:pt x="25" y="11"/>
                      <a:pt x="32" y="9"/>
                      <a:pt x="3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24" name="Freeform 704"/>
              <p:cNvSpPr>
                <a:spLocks/>
              </p:cNvSpPr>
              <p:nvPr/>
            </p:nvSpPr>
            <p:spPr bwMode="auto">
              <a:xfrm>
                <a:off x="2219" y="3592"/>
                <a:ext cx="46" cy="16"/>
              </a:xfrm>
              <a:custGeom>
                <a:avLst/>
                <a:gdLst>
                  <a:gd name="T0" fmla="*/ 40 w 40"/>
                  <a:gd name="T1" fmla="*/ 7 h 14"/>
                  <a:gd name="T2" fmla="*/ 20 w 40"/>
                  <a:gd name="T3" fmla="*/ 1 h 14"/>
                  <a:gd name="T4" fmla="*/ 0 w 40"/>
                  <a:gd name="T5" fmla="*/ 8 h 14"/>
                  <a:gd name="T6" fmla="*/ 20 w 40"/>
                  <a:gd name="T7" fmla="*/ 14 h 14"/>
                  <a:gd name="T8" fmla="*/ 40 w 40"/>
                  <a:gd name="T9" fmla="*/ 7 h 14"/>
                </a:gdLst>
                <a:ahLst/>
                <a:cxnLst>
                  <a:cxn ang="0">
                    <a:pos x="T0" y="T1"/>
                  </a:cxn>
                  <a:cxn ang="0">
                    <a:pos x="T2" y="T3"/>
                  </a:cxn>
                  <a:cxn ang="0">
                    <a:pos x="T4" y="T5"/>
                  </a:cxn>
                  <a:cxn ang="0">
                    <a:pos x="T6" y="T7"/>
                  </a:cxn>
                  <a:cxn ang="0">
                    <a:pos x="T8" y="T9"/>
                  </a:cxn>
                </a:cxnLst>
                <a:rect l="0" t="0" r="r" b="b"/>
                <a:pathLst>
                  <a:path w="40" h="14">
                    <a:moveTo>
                      <a:pt x="40" y="7"/>
                    </a:moveTo>
                    <a:cubicBezTo>
                      <a:pt x="40" y="3"/>
                      <a:pt x="31" y="0"/>
                      <a:pt x="20" y="1"/>
                    </a:cubicBezTo>
                    <a:cubicBezTo>
                      <a:pt x="8" y="1"/>
                      <a:pt x="0" y="5"/>
                      <a:pt x="0" y="8"/>
                    </a:cubicBezTo>
                    <a:cubicBezTo>
                      <a:pt x="0" y="12"/>
                      <a:pt x="8" y="14"/>
                      <a:pt x="20" y="14"/>
                    </a:cubicBezTo>
                    <a:cubicBezTo>
                      <a:pt x="31" y="14"/>
                      <a:pt x="40" y="10"/>
                      <a:pt x="40"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25" name="Freeform 705"/>
              <p:cNvSpPr>
                <a:spLocks/>
              </p:cNvSpPr>
              <p:nvPr/>
            </p:nvSpPr>
            <p:spPr bwMode="auto">
              <a:xfrm>
                <a:off x="1908" y="3645"/>
                <a:ext cx="45" cy="16"/>
              </a:xfrm>
              <a:custGeom>
                <a:avLst/>
                <a:gdLst>
                  <a:gd name="T0" fmla="*/ 39 w 39"/>
                  <a:gd name="T1" fmla="*/ 6 h 14"/>
                  <a:gd name="T2" fmla="*/ 20 w 39"/>
                  <a:gd name="T3" fmla="*/ 1 h 14"/>
                  <a:gd name="T4" fmla="*/ 0 w 39"/>
                  <a:gd name="T5" fmla="*/ 8 h 14"/>
                  <a:gd name="T6" fmla="*/ 20 w 39"/>
                  <a:gd name="T7" fmla="*/ 13 h 14"/>
                  <a:gd name="T8" fmla="*/ 39 w 39"/>
                  <a:gd name="T9" fmla="*/ 6 h 14"/>
                </a:gdLst>
                <a:ahLst/>
                <a:cxnLst>
                  <a:cxn ang="0">
                    <a:pos x="T0" y="T1"/>
                  </a:cxn>
                  <a:cxn ang="0">
                    <a:pos x="T2" y="T3"/>
                  </a:cxn>
                  <a:cxn ang="0">
                    <a:pos x="T4" y="T5"/>
                  </a:cxn>
                  <a:cxn ang="0">
                    <a:pos x="T6" y="T7"/>
                  </a:cxn>
                  <a:cxn ang="0">
                    <a:pos x="T8" y="T9"/>
                  </a:cxn>
                </a:cxnLst>
                <a:rect l="0" t="0" r="r" b="b"/>
                <a:pathLst>
                  <a:path w="39" h="14">
                    <a:moveTo>
                      <a:pt x="39" y="6"/>
                    </a:moveTo>
                    <a:cubicBezTo>
                      <a:pt x="39" y="3"/>
                      <a:pt x="30" y="0"/>
                      <a:pt x="20" y="1"/>
                    </a:cubicBezTo>
                    <a:cubicBezTo>
                      <a:pt x="9" y="1"/>
                      <a:pt x="0" y="4"/>
                      <a:pt x="0" y="8"/>
                    </a:cubicBezTo>
                    <a:cubicBezTo>
                      <a:pt x="0" y="11"/>
                      <a:pt x="9" y="14"/>
                      <a:pt x="20" y="13"/>
                    </a:cubicBezTo>
                    <a:cubicBezTo>
                      <a:pt x="30" y="13"/>
                      <a:pt x="39" y="10"/>
                      <a:pt x="39"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26" name="Freeform 706"/>
              <p:cNvSpPr>
                <a:spLocks/>
              </p:cNvSpPr>
              <p:nvPr/>
            </p:nvSpPr>
            <p:spPr bwMode="auto">
              <a:xfrm>
                <a:off x="1294" y="3670"/>
                <a:ext cx="41" cy="15"/>
              </a:xfrm>
              <a:custGeom>
                <a:avLst/>
                <a:gdLst>
                  <a:gd name="T0" fmla="*/ 35 w 35"/>
                  <a:gd name="T1" fmla="*/ 5 h 13"/>
                  <a:gd name="T2" fmla="*/ 17 w 35"/>
                  <a:gd name="T3" fmla="*/ 0 h 13"/>
                  <a:gd name="T4" fmla="*/ 0 w 35"/>
                  <a:gd name="T5" fmla="*/ 7 h 13"/>
                  <a:gd name="T6" fmla="*/ 17 w 35"/>
                  <a:gd name="T7" fmla="*/ 12 h 13"/>
                  <a:gd name="T8" fmla="*/ 35 w 35"/>
                  <a:gd name="T9" fmla="*/ 5 h 13"/>
                </a:gdLst>
                <a:ahLst/>
                <a:cxnLst>
                  <a:cxn ang="0">
                    <a:pos x="T0" y="T1"/>
                  </a:cxn>
                  <a:cxn ang="0">
                    <a:pos x="T2" y="T3"/>
                  </a:cxn>
                  <a:cxn ang="0">
                    <a:pos x="T4" y="T5"/>
                  </a:cxn>
                  <a:cxn ang="0">
                    <a:pos x="T6" y="T7"/>
                  </a:cxn>
                  <a:cxn ang="0">
                    <a:pos x="T8" y="T9"/>
                  </a:cxn>
                </a:cxnLst>
                <a:rect l="0" t="0" r="r" b="b"/>
                <a:pathLst>
                  <a:path w="35" h="13">
                    <a:moveTo>
                      <a:pt x="35" y="5"/>
                    </a:moveTo>
                    <a:cubicBezTo>
                      <a:pt x="35" y="2"/>
                      <a:pt x="27" y="0"/>
                      <a:pt x="17" y="0"/>
                    </a:cubicBezTo>
                    <a:cubicBezTo>
                      <a:pt x="8" y="0"/>
                      <a:pt x="0" y="3"/>
                      <a:pt x="0" y="7"/>
                    </a:cubicBezTo>
                    <a:cubicBezTo>
                      <a:pt x="0" y="10"/>
                      <a:pt x="8" y="13"/>
                      <a:pt x="17" y="12"/>
                    </a:cubicBezTo>
                    <a:cubicBezTo>
                      <a:pt x="27" y="12"/>
                      <a:pt x="35" y="9"/>
                      <a:pt x="35"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27" name="Freeform 707"/>
              <p:cNvSpPr>
                <a:spLocks/>
              </p:cNvSpPr>
              <p:nvPr/>
            </p:nvSpPr>
            <p:spPr bwMode="auto">
              <a:xfrm>
                <a:off x="442" y="3644"/>
                <a:ext cx="38" cy="14"/>
              </a:xfrm>
              <a:custGeom>
                <a:avLst/>
                <a:gdLst>
                  <a:gd name="T0" fmla="*/ 32 w 32"/>
                  <a:gd name="T1" fmla="*/ 5 h 12"/>
                  <a:gd name="T2" fmla="*/ 16 w 32"/>
                  <a:gd name="T3" fmla="*/ 0 h 12"/>
                  <a:gd name="T4" fmla="*/ 0 w 32"/>
                  <a:gd name="T5" fmla="*/ 7 h 12"/>
                  <a:gd name="T6" fmla="*/ 16 w 32"/>
                  <a:gd name="T7" fmla="*/ 12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4" y="0"/>
                      <a:pt x="16" y="0"/>
                    </a:cubicBezTo>
                    <a:cubicBezTo>
                      <a:pt x="7" y="0"/>
                      <a:pt x="0" y="3"/>
                      <a:pt x="0" y="7"/>
                    </a:cubicBezTo>
                    <a:cubicBezTo>
                      <a:pt x="0" y="10"/>
                      <a:pt x="7" y="12"/>
                      <a:pt x="16" y="12"/>
                    </a:cubicBezTo>
                    <a:cubicBezTo>
                      <a:pt x="24" y="11"/>
                      <a:pt x="32" y="8"/>
                      <a:pt x="32"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28" name="Freeform 708"/>
              <p:cNvSpPr>
                <a:spLocks/>
              </p:cNvSpPr>
              <p:nvPr/>
            </p:nvSpPr>
            <p:spPr bwMode="auto">
              <a:xfrm>
                <a:off x="536" y="3539"/>
                <a:ext cx="37" cy="15"/>
              </a:xfrm>
              <a:custGeom>
                <a:avLst/>
                <a:gdLst>
                  <a:gd name="T0" fmla="*/ 32 w 32"/>
                  <a:gd name="T1" fmla="*/ 6 h 13"/>
                  <a:gd name="T2" fmla="*/ 16 w 32"/>
                  <a:gd name="T3" fmla="*/ 1 h 13"/>
                  <a:gd name="T4" fmla="*/ 0 w 32"/>
                  <a:gd name="T5" fmla="*/ 8 h 13"/>
                  <a:gd name="T6" fmla="*/ 16 w 32"/>
                  <a:gd name="T7" fmla="*/ 13 h 13"/>
                  <a:gd name="T8" fmla="*/ 32 w 32"/>
                  <a:gd name="T9" fmla="*/ 6 h 13"/>
                </a:gdLst>
                <a:ahLst/>
                <a:cxnLst>
                  <a:cxn ang="0">
                    <a:pos x="T0" y="T1"/>
                  </a:cxn>
                  <a:cxn ang="0">
                    <a:pos x="T2" y="T3"/>
                  </a:cxn>
                  <a:cxn ang="0">
                    <a:pos x="T4" y="T5"/>
                  </a:cxn>
                  <a:cxn ang="0">
                    <a:pos x="T6" y="T7"/>
                  </a:cxn>
                  <a:cxn ang="0">
                    <a:pos x="T8" y="T9"/>
                  </a:cxn>
                </a:cxnLst>
                <a:rect l="0" t="0" r="r" b="b"/>
                <a:pathLst>
                  <a:path w="32" h="13">
                    <a:moveTo>
                      <a:pt x="32" y="6"/>
                    </a:moveTo>
                    <a:cubicBezTo>
                      <a:pt x="32" y="3"/>
                      <a:pt x="25" y="0"/>
                      <a:pt x="16" y="1"/>
                    </a:cubicBezTo>
                    <a:cubicBezTo>
                      <a:pt x="7" y="1"/>
                      <a:pt x="0" y="4"/>
                      <a:pt x="0" y="8"/>
                    </a:cubicBezTo>
                    <a:cubicBezTo>
                      <a:pt x="0" y="11"/>
                      <a:pt x="7" y="13"/>
                      <a:pt x="16" y="13"/>
                    </a:cubicBezTo>
                    <a:cubicBezTo>
                      <a:pt x="25" y="12"/>
                      <a:pt x="32" y="9"/>
                      <a:pt x="3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29" name="Freeform 709"/>
              <p:cNvSpPr>
                <a:spLocks/>
              </p:cNvSpPr>
              <p:nvPr/>
            </p:nvSpPr>
            <p:spPr bwMode="auto">
              <a:xfrm>
                <a:off x="820" y="3587"/>
                <a:ext cx="40" cy="15"/>
              </a:xfrm>
              <a:custGeom>
                <a:avLst/>
                <a:gdLst>
                  <a:gd name="T0" fmla="*/ 34 w 34"/>
                  <a:gd name="T1" fmla="*/ 5 h 13"/>
                  <a:gd name="T2" fmla="*/ 17 w 34"/>
                  <a:gd name="T3" fmla="*/ 0 h 13"/>
                  <a:gd name="T4" fmla="*/ 0 w 34"/>
                  <a:gd name="T5" fmla="*/ 7 h 13"/>
                  <a:gd name="T6" fmla="*/ 17 w 34"/>
                  <a:gd name="T7" fmla="*/ 12 h 13"/>
                  <a:gd name="T8" fmla="*/ 34 w 34"/>
                  <a:gd name="T9" fmla="*/ 5 h 13"/>
                </a:gdLst>
                <a:ahLst/>
                <a:cxnLst>
                  <a:cxn ang="0">
                    <a:pos x="T0" y="T1"/>
                  </a:cxn>
                  <a:cxn ang="0">
                    <a:pos x="T2" y="T3"/>
                  </a:cxn>
                  <a:cxn ang="0">
                    <a:pos x="T4" y="T5"/>
                  </a:cxn>
                  <a:cxn ang="0">
                    <a:pos x="T6" y="T7"/>
                  </a:cxn>
                  <a:cxn ang="0">
                    <a:pos x="T8" y="T9"/>
                  </a:cxn>
                </a:cxnLst>
                <a:rect l="0" t="0" r="r" b="b"/>
                <a:pathLst>
                  <a:path w="34" h="13">
                    <a:moveTo>
                      <a:pt x="34" y="5"/>
                    </a:moveTo>
                    <a:cubicBezTo>
                      <a:pt x="34" y="2"/>
                      <a:pt x="26" y="0"/>
                      <a:pt x="17" y="0"/>
                    </a:cubicBezTo>
                    <a:cubicBezTo>
                      <a:pt x="7" y="1"/>
                      <a:pt x="0" y="4"/>
                      <a:pt x="0" y="7"/>
                    </a:cubicBezTo>
                    <a:cubicBezTo>
                      <a:pt x="0" y="10"/>
                      <a:pt x="7" y="13"/>
                      <a:pt x="17" y="12"/>
                    </a:cubicBezTo>
                    <a:cubicBezTo>
                      <a:pt x="26" y="12"/>
                      <a:pt x="34" y="9"/>
                      <a:pt x="34"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30" name="Freeform 710"/>
              <p:cNvSpPr>
                <a:spLocks/>
              </p:cNvSpPr>
              <p:nvPr/>
            </p:nvSpPr>
            <p:spPr bwMode="auto">
              <a:xfrm>
                <a:off x="1242" y="3568"/>
                <a:ext cx="42" cy="15"/>
              </a:xfrm>
              <a:custGeom>
                <a:avLst/>
                <a:gdLst>
                  <a:gd name="T0" fmla="*/ 36 w 36"/>
                  <a:gd name="T1" fmla="*/ 5 h 13"/>
                  <a:gd name="T2" fmla="*/ 18 w 36"/>
                  <a:gd name="T3" fmla="*/ 0 h 13"/>
                  <a:gd name="T4" fmla="*/ 0 w 36"/>
                  <a:gd name="T5" fmla="*/ 7 h 13"/>
                  <a:gd name="T6" fmla="*/ 18 w 36"/>
                  <a:gd name="T7" fmla="*/ 12 h 13"/>
                  <a:gd name="T8" fmla="*/ 36 w 36"/>
                  <a:gd name="T9" fmla="*/ 5 h 13"/>
                </a:gdLst>
                <a:ahLst/>
                <a:cxnLst>
                  <a:cxn ang="0">
                    <a:pos x="T0" y="T1"/>
                  </a:cxn>
                  <a:cxn ang="0">
                    <a:pos x="T2" y="T3"/>
                  </a:cxn>
                  <a:cxn ang="0">
                    <a:pos x="T4" y="T5"/>
                  </a:cxn>
                  <a:cxn ang="0">
                    <a:pos x="T6" y="T7"/>
                  </a:cxn>
                  <a:cxn ang="0">
                    <a:pos x="T8" y="T9"/>
                  </a:cxn>
                </a:cxnLst>
                <a:rect l="0" t="0" r="r" b="b"/>
                <a:pathLst>
                  <a:path w="36" h="13">
                    <a:moveTo>
                      <a:pt x="36" y="5"/>
                    </a:moveTo>
                    <a:cubicBezTo>
                      <a:pt x="36" y="2"/>
                      <a:pt x="28" y="0"/>
                      <a:pt x="18" y="0"/>
                    </a:cubicBezTo>
                    <a:cubicBezTo>
                      <a:pt x="8" y="1"/>
                      <a:pt x="0" y="4"/>
                      <a:pt x="0" y="7"/>
                    </a:cubicBezTo>
                    <a:cubicBezTo>
                      <a:pt x="0" y="10"/>
                      <a:pt x="8" y="13"/>
                      <a:pt x="18" y="12"/>
                    </a:cubicBezTo>
                    <a:cubicBezTo>
                      <a:pt x="28" y="12"/>
                      <a:pt x="36" y="9"/>
                      <a:pt x="36"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31" name="Freeform 711"/>
              <p:cNvSpPr>
                <a:spLocks/>
              </p:cNvSpPr>
              <p:nvPr/>
            </p:nvSpPr>
            <p:spPr bwMode="auto">
              <a:xfrm>
                <a:off x="5230" y="3463"/>
                <a:ext cx="66" cy="19"/>
              </a:xfrm>
              <a:custGeom>
                <a:avLst/>
                <a:gdLst>
                  <a:gd name="T0" fmla="*/ 56 w 56"/>
                  <a:gd name="T1" fmla="*/ 7 h 17"/>
                  <a:gd name="T2" fmla="*/ 28 w 56"/>
                  <a:gd name="T3" fmla="*/ 1 h 17"/>
                  <a:gd name="T4" fmla="*/ 0 w 56"/>
                  <a:gd name="T5" fmla="*/ 10 h 17"/>
                  <a:gd name="T6" fmla="*/ 28 w 56"/>
                  <a:gd name="T7" fmla="*/ 16 h 17"/>
                  <a:gd name="T8" fmla="*/ 56 w 56"/>
                  <a:gd name="T9" fmla="*/ 7 h 17"/>
                </a:gdLst>
                <a:ahLst/>
                <a:cxnLst>
                  <a:cxn ang="0">
                    <a:pos x="T0" y="T1"/>
                  </a:cxn>
                  <a:cxn ang="0">
                    <a:pos x="T2" y="T3"/>
                  </a:cxn>
                  <a:cxn ang="0">
                    <a:pos x="T4" y="T5"/>
                  </a:cxn>
                  <a:cxn ang="0">
                    <a:pos x="T6" y="T7"/>
                  </a:cxn>
                  <a:cxn ang="0">
                    <a:pos x="T8" y="T9"/>
                  </a:cxn>
                </a:cxnLst>
                <a:rect l="0" t="0" r="r" b="b"/>
                <a:pathLst>
                  <a:path w="56" h="17">
                    <a:moveTo>
                      <a:pt x="56" y="7"/>
                    </a:moveTo>
                    <a:cubicBezTo>
                      <a:pt x="56" y="3"/>
                      <a:pt x="43" y="0"/>
                      <a:pt x="28" y="1"/>
                    </a:cubicBezTo>
                    <a:cubicBezTo>
                      <a:pt x="12" y="1"/>
                      <a:pt x="0" y="5"/>
                      <a:pt x="0" y="10"/>
                    </a:cubicBezTo>
                    <a:cubicBezTo>
                      <a:pt x="0" y="14"/>
                      <a:pt x="12" y="17"/>
                      <a:pt x="28" y="16"/>
                    </a:cubicBezTo>
                    <a:cubicBezTo>
                      <a:pt x="43" y="15"/>
                      <a:pt x="56" y="11"/>
                      <a:pt x="56"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32" name="Freeform 712"/>
              <p:cNvSpPr>
                <a:spLocks/>
              </p:cNvSpPr>
              <p:nvPr/>
            </p:nvSpPr>
            <p:spPr bwMode="auto">
              <a:xfrm>
                <a:off x="3790" y="3485"/>
                <a:ext cx="55" cy="18"/>
              </a:xfrm>
              <a:custGeom>
                <a:avLst/>
                <a:gdLst>
                  <a:gd name="T0" fmla="*/ 48 w 48"/>
                  <a:gd name="T1" fmla="*/ 7 h 16"/>
                  <a:gd name="T2" fmla="*/ 24 w 48"/>
                  <a:gd name="T3" fmla="*/ 1 h 16"/>
                  <a:gd name="T4" fmla="*/ 0 w 48"/>
                  <a:gd name="T5" fmla="*/ 9 h 16"/>
                  <a:gd name="T6" fmla="*/ 24 w 48"/>
                  <a:gd name="T7" fmla="*/ 15 h 16"/>
                  <a:gd name="T8" fmla="*/ 48 w 48"/>
                  <a:gd name="T9" fmla="*/ 7 h 16"/>
                </a:gdLst>
                <a:ahLst/>
                <a:cxnLst>
                  <a:cxn ang="0">
                    <a:pos x="T0" y="T1"/>
                  </a:cxn>
                  <a:cxn ang="0">
                    <a:pos x="T2" y="T3"/>
                  </a:cxn>
                  <a:cxn ang="0">
                    <a:pos x="T4" y="T5"/>
                  </a:cxn>
                  <a:cxn ang="0">
                    <a:pos x="T6" y="T7"/>
                  </a:cxn>
                  <a:cxn ang="0">
                    <a:pos x="T8" y="T9"/>
                  </a:cxn>
                </a:cxnLst>
                <a:rect l="0" t="0" r="r" b="b"/>
                <a:pathLst>
                  <a:path w="48" h="16">
                    <a:moveTo>
                      <a:pt x="48" y="7"/>
                    </a:moveTo>
                    <a:cubicBezTo>
                      <a:pt x="48" y="3"/>
                      <a:pt x="37" y="0"/>
                      <a:pt x="24" y="1"/>
                    </a:cubicBezTo>
                    <a:cubicBezTo>
                      <a:pt x="11" y="1"/>
                      <a:pt x="0" y="5"/>
                      <a:pt x="0" y="9"/>
                    </a:cubicBezTo>
                    <a:cubicBezTo>
                      <a:pt x="0" y="13"/>
                      <a:pt x="11" y="16"/>
                      <a:pt x="24" y="15"/>
                    </a:cubicBezTo>
                    <a:cubicBezTo>
                      <a:pt x="37" y="14"/>
                      <a:pt x="48" y="11"/>
                      <a:pt x="4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33" name="Freeform 713"/>
              <p:cNvSpPr>
                <a:spLocks/>
              </p:cNvSpPr>
              <p:nvPr/>
            </p:nvSpPr>
            <p:spPr bwMode="auto">
              <a:xfrm>
                <a:off x="2393" y="3635"/>
                <a:ext cx="47" cy="16"/>
              </a:xfrm>
              <a:custGeom>
                <a:avLst/>
                <a:gdLst>
                  <a:gd name="T0" fmla="*/ 40 w 40"/>
                  <a:gd name="T1" fmla="*/ 6 h 14"/>
                  <a:gd name="T2" fmla="*/ 20 w 40"/>
                  <a:gd name="T3" fmla="*/ 1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1"/>
                    </a:cubicBezTo>
                    <a:cubicBezTo>
                      <a:pt x="9" y="1"/>
                      <a:pt x="0" y="4"/>
                      <a:pt x="0" y="8"/>
                    </a:cubicBezTo>
                    <a:cubicBezTo>
                      <a:pt x="0" y="12"/>
                      <a:pt x="9" y="14"/>
                      <a:pt x="20" y="14"/>
                    </a:cubicBezTo>
                    <a:cubicBezTo>
                      <a:pt x="31" y="13"/>
                      <a:pt x="40" y="10"/>
                      <a:pt x="40"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34" name="Freeform 714"/>
              <p:cNvSpPr>
                <a:spLocks/>
              </p:cNvSpPr>
              <p:nvPr/>
            </p:nvSpPr>
            <p:spPr bwMode="auto">
              <a:xfrm>
                <a:off x="653" y="3808"/>
                <a:ext cx="38" cy="15"/>
              </a:xfrm>
              <a:custGeom>
                <a:avLst/>
                <a:gdLst>
                  <a:gd name="T0" fmla="*/ 33 w 33"/>
                  <a:gd name="T1" fmla="*/ 6 h 13"/>
                  <a:gd name="T2" fmla="*/ 16 w 33"/>
                  <a:gd name="T3" fmla="*/ 0 h 13"/>
                  <a:gd name="T4" fmla="*/ 0 w 33"/>
                  <a:gd name="T5" fmla="*/ 7 h 13"/>
                  <a:gd name="T6" fmla="*/ 16 w 33"/>
                  <a:gd name="T7" fmla="*/ 12 h 13"/>
                  <a:gd name="T8" fmla="*/ 33 w 33"/>
                  <a:gd name="T9" fmla="*/ 6 h 13"/>
                </a:gdLst>
                <a:ahLst/>
                <a:cxnLst>
                  <a:cxn ang="0">
                    <a:pos x="T0" y="T1"/>
                  </a:cxn>
                  <a:cxn ang="0">
                    <a:pos x="T2" y="T3"/>
                  </a:cxn>
                  <a:cxn ang="0">
                    <a:pos x="T4" y="T5"/>
                  </a:cxn>
                  <a:cxn ang="0">
                    <a:pos x="T6" y="T7"/>
                  </a:cxn>
                  <a:cxn ang="0">
                    <a:pos x="T8" y="T9"/>
                  </a:cxn>
                </a:cxnLst>
                <a:rect l="0" t="0" r="r" b="b"/>
                <a:pathLst>
                  <a:path w="33" h="13">
                    <a:moveTo>
                      <a:pt x="33" y="6"/>
                    </a:moveTo>
                    <a:cubicBezTo>
                      <a:pt x="33" y="2"/>
                      <a:pt x="25" y="0"/>
                      <a:pt x="16" y="0"/>
                    </a:cubicBezTo>
                    <a:cubicBezTo>
                      <a:pt x="7" y="1"/>
                      <a:pt x="0" y="4"/>
                      <a:pt x="0" y="7"/>
                    </a:cubicBezTo>
                    <a:cubicBezTo>
                      <a:pt x="0" y="10"/>
                      <a:pt x="7" y="13"/>
                      <a:pt x="16" y="12"/>
                    </a:cubicBezTo>
                    <a:cubicBezTo>
                      <a:pt x="25" y="12"/>
                      <a:pt x="33" y="9"/>
                      <a:pt x="33"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35" name="Freeform 715"/>
              <p:cNvSpPr>
                <a:spLocks/>
              </p:cNvSpPr>
              <p:nvPr/>
            </p:nvSpPr>
            <p:spPr bwMode="auto">
              <a:xfrm>
                <a:off x="1423" y="3835"/>
                <a:ext cx="43"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2"/>
                      <a:pt x="28" y="0"/>
                      <a:pt x="18" y="0"/>
                    </a:cubicBezTo>
                    <a:cubicBezTo>
                      <a:pt x="8" y="0"/>
                      <a:pt x="0" y="3"/>
                      <a:pt x="0" y="7"/>
                    </a:cubicBezTo>
                    <a:cubicBezTo>
                      <a:pt x="0" y="10"/>
                      <a:pt x="8" y="13"/>
                      <a:pt x="18" y="13"/>
                    </a:cubicBezTo>
                    <a:cubicBezTo>
                      <a:pt x="28" y="12"/>
                      <a:pt x="36" y="9"/>
                      <a:pt x="36"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36" name="Freeform 716"/>
              <p:cNvSpPr>
                <a:spLocks/>
              </p:cNvSpPr>
              <p:nvPr/>
            </p:nvSpPr>
            <p:spPr bwMode="auto">
              <a:xfrm>
                <a:off x="935" y="3863"/>
                <a:ext cx="39" cy="15"/>
              </a:xfrm>
              <a:custGeom>
                <a:avLst/>
                <a:gdLst>
                  <a:gd name="T0" fmla="*/ 34 w 34"/>
                  <a:gd name="T1" fmla="*/ 6 h 13"/>
                  <a:gd name="T2" fmla="*/ 17 w 34"/>
                  <a:gd name="T3" fmla="*/ 1 h 13"/>
                  <a:gd name="T4" fmla="*/ 0 w 34"/>
                  <a:gd name="T5" fmla="*/ 7 h 13"/>
                  <a:gd name="T6" fmla="*/ 17 w 34"/>
                  <a:gd name="T7" fmla="*/ 13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3"/>
                      <a:pt x="26" y="0"/>
                      <a:pt x="17" y="1"/>
                    </a:cubicBezTo>
                    <a:cubicBezTo>
                      <a:pt x="7" y="1"/>
                      <a:pt x="0" y="4"/>
                      <a:pt x="0" y="7"/>
                    </a:cubicBezTo>
                    <a:cubicBezTo>
                      <a:pt x="0" y="10"/>
                      <a:pt x="7" y="13"/>
                      <a:pt x="17" y="13"/>
                    </a:cubicBezTo>
                    <a:cubicBezTo>
                      <a:pt x="26" y="12"/>
                      <a:pt x="34" y="10"/>
                      <a:pt x="34"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37" name="Freeform 717"/>
              <p:cNvSpPr>
                <a:spLocks/>
              </p:cNvSpPr>
              <p:nvPr/>
            </p:nvSpPr>
            <p:spPr bwMode="auto">
              <a:xfrm>
                <a:off x="445" y="3923"/>
                <a:ext cx="38" cy="14"/>
              </a:xfrm>
              <a:custGeom>
                <a:avLst/>
                <a:gdLst>
                  <a:gd name="T0" fmla="*/ 32 w 32"/>
                  <a:gd name="T1" fmla="*/ 6 h 12"/>
                  <a:gd name="T2" fmla="*/ 16 w 32"/>
                  <a:gd name="T3" fmla="*/ 0 h 12"/>
                  <a:gd name="T4" fmla="*/ 0 w 32"/>
                  <a:gd name="T5" fmla="*/ 7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8" y="0"/>
                      <a:pt x="0" y="3"/>
                      <a:pt x="0" y="7"/>
                    </a:cubicBezTo>
                    <a:cubicBezTo>
                      <a:pt x="0" y="10"/>
                      <a:pt x="8" y="12"/>
                      <a:pt x="16" y="12"/>
                    </a:cubicBezTo>
                    <a:cubicBezTo>
                      <a:pt x="25" y="12"/>
                      <a:pt x="32" y="9"/>
                      <a:pt x="3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38" name="Freeform 718"/>
              <p:cNvSpPr>
                <a:spLocks/>
              </p:cNvSpPr>
              <p:nvPr/>
            </p:nvSpPr>
            <p:spPr bwMode="auto">
              <a:xfrm>
                <a:off x="193" y="3750"/>
                <a:ext cx="36" cy="14"/>
              </a:xfrm>
              <a:custGeom>
                <a:avLst/>
                <a:gdLst>
                  <a:gd name="T0" fmla="*/ 31 w 31"/>
                  <a:gd name="T1" fmla="*/ 5 h 12"/>
                  <a:gd name="T2" fmla="*/ 15 w 31"/>
                  <a:gd name="T3" fmla="*/ 0 h 12"/>
                  <a:gd name="T4" fmla="*/ 0 w 31"/>
                  <a:gd name="T5" fmla="*/ 6 h 12"/>
                  <a:gd name="T6" fmla="*/ 15 w 31"/>
                  <a:gd name="T7" fmla="*/ 12 h 12"/>
                  <a:gd name="T8" fmla="*/ 31 w 31"/>
                  <a:gd name="T9" fmla="*/ 5 h 12"/>
                </a:gdLst>
                <a:ahLst/>
                <a:cxnLst>
                  <a:cxn ang="0">
                    <a:pos x="T0" y="T1"/>
                  </a:cxn>
                  <a:cxn ang="0">
                    <a:pos x="T2" y="T3"/>
                  </a:cxn>
                  <a:cxn ang="0">
                    <a:pos x="T4" y="T5"/>
                  </a:cxn>
                  <a:cxn ang="0">
                    <a:pos x="T6" y="T7"/>
                  </a:cxn>
                  <a:cxn ang="0">
                    <a:pos x="T8" y="T9"/>
                  </a:cxn>
                </a:cxnLst>
                <a:rect l="0" t="0" r="r" b="b"/>
                <a:pathLst>
                  <a:path w="31" h="12">
                    <a:moveTo>
                      <a:pt x="31" y="5"/>
                    </a:moveTo>
                    <a:cubicBezTo>
                      <a:pt x="31" y="2"/>
                      <a:pt x="24" y="0"/>
                      <a:pt x="15" y="0"/>
                    </a:cubicBezTo>
                    <a:cubicBezTo>
                      <a:pt x="6" y="0"/>
                      <a:pt x="0" y="3"/>
                      <a:pt x="0" y="6"/>
                    </a:cubicBezTo>
                    <a:cubicBezTo>
                      <a:pt x="0" y="9"/>
                      <a:pt x="6" y="12"/>
                      <a:pt x="15" y="12"/>
                    </a:cubicBezTo>
                    <a:cubicBezTo>
                      <a:pt x="24" y="11"/>
                      <a:pt x="31" y="8"/>
                      <a:pt x="31"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39" name="Freeform 719"/>
              <p:cNvSpPr>
                <a:spLocks/>
              </p:cNvSpPr>
              <p:nvPr/>
            </p:nvSpPr>
            <p:spPr bwMode="auto">
              <a:xfrm>
                <a:off x="1908" y="3809"/>
                <a:ext cx="45" cy="15"/>
              </a:xfrm>
              <a:custGeom>
                <a:avLst/>
                <a:gdLst>
                  <a:gd name="T0" fmla="*/ 39 w 39"/>
                  <a:gd name="T1" fmla="*/ 6 h 13"/>
                  <a:gd name="T2" fmla="*/ 20 w 39"/>
                  <a:gd name="T3" fmla="*/ 0 h 13"/>
                  <a:gd name="T4" fmla="*/ 0 w 39"/>
                  <a:gd name="T5" fmla="*/ 7 h 13"/>
                  <a:gd name="T6" fmla="*/ 20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2"/>
                      <a:pt x="30" y="0"/>
                      <a:pt x="20" y="0"/>
                    </a:cubicBezTo>
                    <a:cubicBezTo>
                      <a:pt x="9" y="1"/>
                      <a:pt x="0" y="4"/>
                      <a:pt x="0" y="7"/>
                    </a:cubicBezTo>
                    <a:cubicBezTo>
                      <a:pt x="0" y="11"/>
                      <a:pt x="9" y="13"/>
                      <a:pt x="20" y="13"/>
                    </a:cubicBezTo>
                    <a:cubicBezTo>
                      <a:pt x="30" y="13"/>
                      <a:pt x="39" y="10"/>
                      <a:pt x="39"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40" name="Freeform 720"/>
              <p:cNvSpPr>
                <a:spLocks/>
              </p:cNvSpPr>
              <p:nvPr/>
            </p:nvSpPr>
            <p:spPr bwMode="auto">
              <a:xfrm>
                <a:off x="1582" y="3874"/>
                <a:ext cx="43" cy="17"/>
              </a:xfrm>
              <a:custGeom>
                <a:avLst/>
                <a:gdLst>
                  <a:gd name="T0" fmla="*/ 37 w 37"/>
                  <a:gd name="T1" fmla="*/ 6 h 14"/>
                  <a:gd name="T2" fmla="*/ 18 w 37"/>
                  <a:gd name="T3" fmla="*/ 1 h 14"/>
                  <a:gd name="T4" fmla="*/ 0 w 37"/>
                  <a:gd name="T5" fmla="*/ 7 h 14"/>
                  <a:gd name="T6" fmla="*/ 18 w 37"/>
                  <a:gd name="T7" fmla="*/ 13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8" y="1"/>
                    </a:cubicBezTo>
                    <a:cubicBezTo>
                      <a:pt x="8" y="1"/>
                      <a:pt x="0" y="4"/>
                      <a:pt x="0" y="7"/>
                    </a:cubicBezTo>
                    <a:cubicBezTo>
                      <a:pt x="0" y="11"/>
                      <a:pt x="8" y="14"/>
                      <a:pt x="18" y="13"/>
                    </a:cubicBezTo>
                    <a:cubicBezTo>
                      <a:pt x="29" y="13"/>
                      <a:pt x="37" y="10"/>
                      <a:pt x="37"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41" name="Freeform 721"/>
              <p:cNvSpPr>
                <a:spLocks/>
              </p:cNvSpPr>
              <p:nvPr/>
            </p:nvSpPr>
            <p:spPr bwMode="auto">
              <a:xfrm>
                <a:off x="1423" y="3921"/>
                <a:ext cx="43" cy="15"/>
              </a:xfrm>
              <a:custGeom>
                <a:avLst/>
                <a:gdLst>
                  <a:gd name="T0" fmla="*/ 36 w 36"/>
                  <a:gd name="T1" fmla="*/ 6 h 13"/>
                  <a:gd name="T2" fmla="*/ 18 w 36"/>
                  <a:gd name="T3" fmla="*/ 0 h 13"/>
                  <a:gd name="T4" fmla="*/ 0 w 36"/>
                  <a:gd name="T5" fmla="*/ 7 h 13"/>
                  <a:gd name="T6" fmla="*/ 18 w 36"/>
                  <a:gd name="T7" fmla="*/ 12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2"/>
                      <a:pt x="28" y="0"/>
                      <a:pt x="18" y="0"/>
                    </a:cubicBezTo>
                    <a:cubicBezTo>
                      <a:pt x="8" y="0"/>
                      <a:pt x="0" y="3"/>
                      <a:pt x="0" y="7"/>
                    </a:cubicBezTo>
                    <a:cubicBezTo>
                      <a:pt x="0" y="10"/>
                      <a:pt x="8" y="13"/>
                      <a:pt x="18" y="12"/>
                    </a:cubicBezTo>
                    <a:cubicBezTo>
                      <a:pt x="28" y="12"/>
                      <a:pt x="36" y="9"/>
                      <a:pt x="36"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42" name="Freeform 722"/>
              <p:cNvSpPr>
                <a:spLocks/>
              </p:cNvSpPr>
              <p:nvPr/>
            </p:nvSpPr>
            <p:spPr bwMode="auto">
              <a:xfrm>
                <a:off x="1171" y="4002"/>
                <a:ext cx="41" cy="14"/>
              </a:xfrm>
              <a:custGeom>
                <a:avLst/>
                <a:gdLst>
                  <a:gd name="T0" fmla="*/ 36 w 36"/>
                  <a:gd name="T1" fmla="*/ 6 h 12"/>
                  <a:gd name="T2" fmla="*/ 18 w 36"/>
                  <a:gd name="T3" fmla="*/ 0 h 12"/>
                  <a:gd name="T4" fmla="*/ 0 w 36"/>
                  <a:gd name="T5" fmla="*/ 6 h 12"/>
                  <a:gd name="T6" fmla="*/ 18 w 36"/>
                  <a:gd name="T7" fmla="*/ 12 h 12"/>
                  <a:gd name="T8" fmla="*/ 36 w 36"/>
                  <a:gd name="T9" fmla="*/ 6 h 12"/>
                </a:gdLst>
                <a:ahLst/>
                <a:cxnLst>
                  <a:cxn ang="0">
                    <a:pos x="T0" y="T1"/>
                  </a:cxn>
                  <a:cxn ang="0">
                    <a:pos x="T2" y="T3"/>
                  </a:cxn>
                  <a:cxn ang="0">
                    <a:pos x="T4" y="T5"/>
                  </a:cxn>
                  <a:cxn ang="0">
                    <a:pos x="T6" y="T7"/>
                  </a:cxn>
                  <a:cxn ang="0">
                    <a:pos x="T8" y="T9"/>
                  </a:cxn>
                </a:cxnLst>
                <a:rect l="0" t="0" r="r" b="b"/>
                <a:pathLst>
                  <a:path w="36" h="12">
                    <a:moveTo>
                      <a:pt x="36" y="6"/>
                    </a:moveTo>
                    <a:cubicBezTo>
                      <a:pt x="36" y="2"/>
                      <a:pt x="28" y="0"/>
                      <a:pt x="18" y="0"/>
                    </a:cubicBezTo>
                    <a:cubicBezTo>
                      <a:pt x="8" y="0"/>
                      <a:pt x="0" y="3"/>
                      <a:pt x="0" y="6"/>
                    </a:cubicBezTo>
                    <a:cubicBezTo>
                      <a:pt x="0" y="10"/>
                      <a:pt x="8" y="12"/>
                      <a:pt x="18" y="12"/>
                    </a:cubicBezTo>
                    <a:cubicBezTo>
                      <a:pt x="28" y="12"/>
                      <a:pt x="36" y="9"/>
                      <a:pt x="36"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43" name="Freeform 723"/>
              <p:cNvSpPr>
                <a:spLocks/>
              </p:cNvSpPr>
              <p:nvPr/>
            </p:nvSpPr>
            <p:spPr bwMode="auto">
              <a:xfrm>
                <a:off x="419" y="4050"/>
                <a:ext cx="37" cy="13"/>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4" y="0"/>
                      <a:pt x="16" y="0"/>
                    </a:cubicBezTo>
                    <a:cubicBezTo>
                      <a:pt x="7" y="0"/>
                      <a:pt x="0" y="3"/>
                      <a:pt x="0" y="6"/>
                    </a:cubicBezTo>
                    <a:cubicBezTo>
                      <a:pt x="0" y="9"/>
                      <a:pt x="7" y="12"/>
                      <a:pt x="16" y="12"/>
                    </a:cubicBezTo>
                    <a:cubicBezTo>
                      <a:pt x="24" y="12"/>
                      <a:pt x="32" y="9"/>
                      <a:pt x="3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44" name="Freeform 724"/>
              <p:cNvSpPr>
                <a:spLocks/>
              </p:cNvSpPr>
              <p:nvPr/>
            </p:nvSpPr>
            <p:spPr bwMode="auto">
              <a:xfrm>
                <a:off x="917" y="4110"/>
                <a:ext cx="40" cy="13"/>
              </a:xfrm>
              <a:custGeom>
                <a:avLst/>
                <a:gdLst>
                  <a:gd name="T0" fmla="*/ 34 w 34"/>
                  <a:gd name="T1" fmla="*/ 5 h 12"/>
                  <a:gd name="T2" fmla="*/ 17 w 34"/>
                  <a:gd name="T3" fmla="*/ 0 h 12"/>
                  <a:gd name="T4" fmla="*/ 0 w 34"/>
                  <a:gd name="T5" fmla="*/ 6 h 12"/>
                  <a:gd name="T6" fmla="*/ 17 w 34"/>
                  <a:gd name="T7" fmla="*/ 12 h 12"/>
                  <a:gd name="T8" fmla="*/ 34 w 34"/>
                  <a:gd name="T9" fmla="*/ 5 h 12"/>
                </a:gdLst>
                <a:ahLst/>
                <a:cxnLst>
                  <a:cxn ang="0">
                    <a:pos x="T0" y="T1"/>
                  </a:cxn>
                  <a:cxn ang="0">
                    <a:pos x="T2" y="T3"/>
                  </a:cxn>
                  <a:cxn ang="0">
                    <a:pos x="T4" y="T5"/>
                  </a:cxn>
                  <a:cxn ang="0">
                    <a:pos x="T6" y="T7"/>
                  </a:cxn>
                  <a:cxn ang="0">
                    <a:pos x="T8" y="T9"/>
                  </a:cxn>
                </a:cxnLst>
                <a:rect l="0" t="0" r="r" b="b"/>
                <a:pathLst>
                  <a:path w="34" h="12">
                    <a:moveTo>
                      <a:pt x="34" y="5"/>
                    </a:moveTo>
                    <a:cubicBezTo>
                      <a:pt x="34" y="2"/>
                      <a:pt x="27" y="0"/>
                      <a:pt x="17" y="0"/>
                    </a:cubicBezTo>
                    <a:cubicBezTo>
                      <a:pt x="8" y="0"/>
                      <a:pt x="0" y="3"/>
                      <a:pt x="0" y="6"/>
                    </a:cubicBezTo>
                    <a:cubicBezTo>
                      <a:pt x="0" y="9"/>
                      <a:pt x="8" y="12"/>
                      <a:pt x="17" y="12"/>
                    </a:cubicBezTo>
                    <a:cubicBezTo>
                      <a:pt x="27" y="12"/>
                      <a:pt x="34" y="9"/>
                      <a:pt x="34"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45" name="Freeform 725"/>
              <p:cNvSpPr>
                <a:spLocks/>
              </p:cNvSpPr>
              <p:nvPr/>
            </p:nvSpPr>
            <p:spPr bwMode="auto">
              <a:xfrm>
                <a:off x="1372" y="4150"/>
                <a:ext cx="41"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3"/>
                      <a:pt x="28" y="0"/>
                      <a:pt x="18" y="0"/>
                    </a:cubicBezTo>
                    <a:cubicBezTo>
                      <a:pt x="8" y="0"/>
                      <a:pt x="0" y="3"/>
                      <a:pt x="0" y="7"/>
                    </a:cubicBezTo>
                    <a:cubicBezTo>
                      <a:pt x="0" y="10"/>
                      <a:pt x="8" y="13"/>
                      <a:pt x="18" y="13"/>
                    </a:cubicBezTo>
                    <a:cubicBezTo>
                      <a:pt x="28" y="12"/>
                      <a:pt x="36" y="10"/>
                      <a:pt x="36"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46" name="Oval 726"/>
              <p:cNvSpPr>
                <a:spLocks noChangeArrowheads="1"/>
              </p:cNvSpPr>
              <p:nvPr/>
            </p:nvSpPr>
            <p:spPr bwMode="auto">
              <a:xfrm>
                <a:off x="442" y="4215"/>
                <a:ext cx="38" cy="13"/>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47" name="Freeform 727"/>
              <p:cNvSpPr>
                <a:spLocks/>
              </p:cNvSpPr>
              <p:nvPr/>
            </p:nvSpPr>
            <p:spPr bwMode="auto">
              <a:xfrm>
                <a:off x="105" y="4201"/>
                <a:ext cx="34" cy="14"/>
              </a:xfrm>
              <a:custGeom>
                <a:avLst/>
                <a:gdLst>
                  <a:gd name="T0" fmla="*/ 30 w 30"/>
                  <a:gd name="T1" fmla="*/ 6 h 12"/>
                  <a:gd name="T2" fmla="*/ 15 w 30"/>
                  <a:gd name="T3" fmla="*/ 0 h 12"/>
                  <a:gd name="T4" fmla="*/ 0 w 30"/>
                  <a:gd name="T5" fmla="*/ 6 h 12"/>
                  <a:gd name="T6" fmla="*/ 15 w 30"/>
                  <a:gd name="T7" fmla="*/ 11 h 12"/>
                  <a:gd name="T8" fmla="*/ 30 w 30"/>
                  <a:gd name="T9" fmla="*/ 6 h 12"/>
                </a:gdLst>
                <a:ahLst/>
                <a:cxnLst>
                  <a:cxn ang="0">
                    <a:pos x="T0" y="T1"/>
                  </a:cxn>
                  <a:cxn ang="0">
                    <a:pos x="T2" y="T3"/>
                  </a:cxn>
                  <a:cxn ang="0">
                    <a:pos x="T4" y="T5"/>
                  </a:cxn>
                  <a:cxn ang="0">
                    <a:pos x="T6" y="T7"/>
                  </a:cxn>
                  <a:cxn ang="0">
                    <a:pos x="T8" y="T9"/>
                  </a:cxn>
                </a:cxnLst>
                <a:rect l="0" t="0" r="r" b="b"/>
                <a:pathLst>
                  <a:path w="30" h="12">
                    <a:moveTo>
                      <a:pt x="30" y="6"/>
                    </a:moveTo>
                    <a:cubicBezTo>
                      <a:pt x="30" y="2"/>
                      <a:pt x="24" y="0"/>
                      <a:pt x="15" y="0"/>
                    </a:cubicBezTo>
                    <a:cubicBezTo>
                      <a:pt x="7" y="0"/>
                      <a:pt x="0" y="3"/>
                      <a:pt x="0" y="6"/>
                    </a:cubicBezTo>
                    <a:cubicBezTo>
                      <a:pt x="0" y="9"/>
                      <a:pt x="7" y="12"/>
                      <a:pt x="15" y="11"/>
                    </a:cubicBezTo>
                    <a:cubicBezTo>
                      <a:pt x="24" y="11"/>
                      <a:pt x="30" y="9"/>
                      <a:pt x="30"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48" name="Oval 728"/>
              <p:cNvSpPr>
                <a:spLocks noChangeArrowheads="1"/>
              </p:cNvSpPr>
              <p:nvPr/>
            </p:nvSpPr>
            <p:spPr bwMode="auto">
              <a:xfrm>
                <a:off x="725" y="4263"/>
                <a:ext cx="38" cy="14"/>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49" name="Oval 729"/>
              <p:cNvSpPr>
                <a:spLocks noChangeArrowheads="1"/>
              </p:cNvSpPr>
              <p:nvPr/>
            </p:nvSpPr>
            <p:spPr bwMode="auto">
              <a:xfrm>
                <a:off x="1166" y="4279"/>
                <a:ext cx="41" cy="14"/>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50" name="Freeform 730"/>
              <p:cNvSpPr>
                <a:spLocks/>
              </p:cNvSpPr>
              <p:nvPr/>
            </p:nvSpPr>
            <p:spPr bwMode="auto">
              <a:xfrm>
                <a:off x="2019" y="4265"/>
                <a:ext cx="45" cy="15"/>
              </a:xfrm>
              <a:custGeom>
                <a:avLst/>
                <a:gdLst>
                  <a:gd name="T0" fmla="*/ 39 w 39"/>
                  <a:gd name="T1" fmla="*/ 6 h 13"/>
                  <a:gd name="T2" fmla="*/ 20 w 39"/>
                  <a:gd name="T3" fmla="*/ 0 h 13"/>
                  <a:gd name="T4" fmla="*/ 0 w 39"/>
                  <a:gd name="T5" fmla="*/ 7 h 13"/>
                  <a:gd name="T6" fmla="*/ 20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3"/>
                      <a:pt x="30" y="0"/>
                      <a:pt x="20" y="0"/>
                    </a:cubicBezTo>
                    <a:cubicBezTo>
                      <a:pt x="9" y="0"/>
                      <a:pt x="0" y="3"/>
                      <a:pt x="0" y="7"/>
                    </a:cubicBezTo>
                    <a:cubicBezTo>
                      <a:pt x="0" y="10"/>
                      <a:pt x="9" y="13"/>
                      <a:pt x="20" y="13"/>
                    </a:cubicBezTo>
                    <a:cubicBezTo>
                      <a:pt x="30" y="13"/>
                      <a:pt x="39" y="10"/>
                      <a:pt x="39"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51" name="Oval 731"/>
              <p:cNvSpPr>
                <a:spLocks noChangeArrowheads="1"/>
              </p:cNvSpPr>
              <p:nvPr/>
            </p:nvSpPr>
            <p:spPr bwMode="auto">
              <a:xfrm>
                <a:off x="2190" y="4231"/>
                <a:ext cx="46" cy="15"/>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52" name="Freeform 732"/>
              <p:cNvSpPr>
                <a:spLocks/>
              </p:cNvSpPr>
              <p:nvPr/>
            </p:nvSpPr>
            <p:spPr bwMode="auto">
              <a:xfrm>
                <a:off x="2105" y="4160"/>
                <a:ext cx="45" cy="16"/>
              </a:xfrm>
              <a:custGeom>
                <a:avLst/>
                <a:gdLst>
                  <a:gd name="T0" fmla="*/ 39 w 39"/>
                  <a:gd name="T1" fmla="*/ 7 h 14"/>
                  <a:gd name="T2" fmla="*/ 19 w 39"/>
                  <a:gd name="T3" fmla="*/ 1 h 14"/>
                  <a:gd name="T4" fmla="*/ 0 w 39"/>
                  <a:gd name="T5" fmla="*/ 7 h 14"/>
                  <a:gd name="T6" fmla="*/ 19 w 39"/>
                  <a:gd name="T7" fmla="*/ 14 h 14"/>
                  <a:gd name="T8" fmla="*/ 39 w 39"/>
                  <a:gd name="T9" fmla="*/ 7 h 14"/>
                </a:gdLst>
                <a:ahLst/>
                <a:cxnLst>
                  <a:cxn ang="0">
                    <a:pos x="T0" y="T1"/>
                  </a:cxn>
                  <a:cxn ang="0">
                    <a:pos x="T2" y="T3"/>
                  </a:cxn>
                  <a:cxn ang="0">
                    <a:pos x="T4" y="T5"/>
                  </a:cxn>
                  <a:cxn ang="0">
                    <a:pos x="T6" y="T7"/>
                  </a:cxn>
                  <a:cxn ang="0">
                    <a:pos x="T8" y="T9"/>
                  </a:cxn>
                </a:cxnLst>
                <a:rect l="0" t="0" r="r" b="b"/>
                <a:pathLst>
                  <a:path w="39" h="14">
                    <a:moveTo>
                      <a:pt x="39" y="7"/>
                    </a:moveTo>
                    <a:cubicBezTo>
                      <a:pt x="39" y="3"/>
                      <a:pt x="30" y="0"/>
                      <a:pt x="19" y="1"/>
                    </a:cubicBezTo>
                    <a:cubicBezTo>
                      <a:pt x="8" y="1"/>
                      <a:pt x="0" y="4"/>
                      <a:pt x="0" y="7"/>
                    </a:cubicBezTo>
                    <a:cubicBezTo>
                      <a:pt x="0" y="11"/>
                      <a:pt x="8" y="14"/>
                      <a:pt x="19" y="14"/>
                    </a:cubicBezTo>
                    <a:cubicBezTo>
                      <a:pt x="30" y="13"/>
                      <a:pt x="39" y="10"/>
                      <a:pt x="39"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53" name="Freeform 733"/>
              <p:cNvSpPr>
                <a:spLocks/>
              </p:cNvSpPr>
              <p:nvPr/>
            </p:nvSpPr>
            <p:spPr bwMode="auto">
              <a:xfrm>
                <a:off x="2334" y="4128"/>
                <a:ext cx="46" cy="15"/>
              </a:xfrm>
              <a:custGeom>
                <a:avLst/>
                <a:gdLst>
                  <a:gd name="T0" fmla="*/ 40 w 40"/>
                  <a:gd name="T1" fmla="*/ 6 h 13"/>
                  <a:gd name="T2" fmla="*/ 20 w 40"/>
                  <a:gd name="T3" fmla="*/ 0 h 13"/>
                  <a:gd name="T4" fmla="*/ 0 w 40"/>
                  <a:gd name="T5" fmla="*/ 7 h 13"/>
                  <a:gd name="T6" fmla="*/ 20 w 40"/>
                  <a:gd name="T7" fmla="*/ 13 h 13"/>
                  <a:gd name="T8" fmla="*/ 40 w 40"/>
                  <a:gd name="T9" fmla="*/ 6 h 13"/>
                </a:gdLst>
                <a:ahLst/>
                <a:cxnLst>
                  <a:cxn ang="0">
                    <a:pos x="T0" y="T1"/>
                  </a:cxn>
                  <a:cxn ang="0">
                    <a:pos x="T2" y="T3"/>
                  </a:cxn>
                  <a:cxn ang="0">
                    <a:pos x="T4" y="T5"/>
                  </a:cxn>
                  <a:cxn ang="0">
                    <a:pos x="T6" y="T7"/>
                  </a:cxn>
                  <a:cxn ang="0">
                    <a:pos x="T8" y="T9"/>
                  </a:cxn>
                </a:cxnLst>
                <a:rect l="0" t="0" r="r" b="b"/>
                <a:pathLst>
                  <a:path w="40" h="13">
                    <a:moveTo>
                      <a:pt x="40" y="6"/>
                    </a:moveTo>
                    <a:cubicBezTo>
                      <a:pt x="40" y="3"/>
                      <a:pt x="31" y="0"/>
                      <a:pt x="20" y="0"/>
                    </a:cubicBezTo>
                    <a:cubicBezTo>
                      <a:pt x="9" y="0"/>
                      <a:pt x="0" y="3"/>
                      <a:pt x="0" y="7"/>
                    </a:cubicBezTo>
                    <a:cubicBezTo>
                      <a:pt x="0" y="10"/>
                      <a:pt x="9" y="13"/>
                      <a:pt x="20" y="13"/>
                    </a:cubicBezTo>
                    <a:cubicBezTo>
                      <a:pt x="31" y="13"/>
                      <a:pt x="40" y="10"/>
                      <a:pt x="40"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54" name="Freeform 734"/>
              <p:cNvSpPr>
                <a:spLocks/>
              </p:cNvSpPr>
              <p:nvPr/>
            </p:nvSpPr>
            <p:spPr bwMode="auto">
              <a:xfrm>
                <a:off x="2572" y="4002"/>
                <a:ext cx="47" cy="17"/>
              </a:xfrm>
              <a:custGeom>
                <a:avLst/>
                <a:gdLst>
                  <a:gd name="T0" fmla="*/ 41 w 41"/>
                  <a:gd name="T1" fmla="*/ 7 h 14"/>
                  <a:gd name="T2" fmla="*/ 21 w 41"/>
                  <a:gd name="T3" fmla="*/ 0 h 14"/>
                  <a:gd name="T4" fmla="*/ 0 w 41"/>
                  <a:gd name="T5" fmla="*/ 7 h 14"/>
                  <a:gd name="T6" fmla="*/ 21 w 41"/>
                  <a:gd name="T7" fmla="*/ 14 h 14"/>
                  <a:gd name="T8" fmla="*/ 41 w 41"/>
                  <a:gd name="T9" fmla="*/ 7 h 14"/>
                </a:gdLst>
                <a:ahLst/>
                <a:cxnLst>
                  <a:cxn ang="0">
                    <a:pos x="T0" y="T1"/>
                  </a:cxn>
                  <a:cxn ang="0">
                    <a:pos x="T2" y="T3"/>
                  </a:cxn>
                  <a:cxn ang="0">
                    <a:pos x="T4" y="T5"/>
                  </a:cxn>
                  <a:cxn ang="0">
                    <a:pos x="T6" y="T7"/>
                  </a:cxn>
                  <a:cxn ang="0">
                    <a:pos x="T8" y="T9"/>
                  </a:cxn>
                </a:cxnLst>
                <a:rect l="0" t="0" r="r" b="b"/>
                <a:pathLst>
                  <a:path w="41" h="14">
                    <a:moveTo>
                      <a:pt x="41" y="7"/>
                    </a:moveTo>
                    <a:cubicBezTo>
                      <a:pt x="41" y="3"/>
                      <a:pt x="32" y="0"/>
                      <a:pt x="21" y="0"/>
                    </a:cubicBezTo>
                    <a:cubicBezTo>
                      <a:pt x="9" y="0"/>
                      <a:pt x="0" y="4"/>
                      <a:pt x="0" y="7"/>
                    </a:cubicBezTo>
                    <a:cubicBezTo>
                      <a:pt x="0" y="11"/>
                      <a:pt x="9" y="14"/>
                      <a:pt x="21" y="14"/>
                    </a:cubicBezTo>
                    <a:cubicBezTo>
                      <a:pt x="32" y="13"/>
                      <a:pt x="41" y="10"/>
                      <a:pt x="41"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55" name="Freeform 735"/>
              <p:cNvSpPr>
                <a:spLocks/>
              </p:cNvSpPr>
              <p:nvPr/>
            </p:nvSpPr>
            <p:spPr bwMode="auto">
              <a:xfrm>
                <a:off x="2512" y="3951"/>
                <a:ext cx="47" cy="15"/>
              </a:xfrm>
              <a:custGeom>
                <a:avLst/>
                <a:gdLst>
                  <a:gd name="T0" fmla="*/ 41 w 41"/>
                  <a:gd name="T1" fmla="*/ 6 h 13"/>
                  <a:gd name="T2" fmla="*/ 21 w 41"/>
                  <a:gd name="T3" fmla="*/ 0 h 13"/>
                  <a:gd name="T4" fmla="*/ 0 w 41"/>
                  <a:gd name="T5" fmla="*/ 7 h 13"/>
                  <a:gd name="T6" fmla="*/ 21 w 41"/>
                  <a:gd name="T7" fmla="*/ 13 h 13"/>
                  <a:gd name="T8" fmla="*/ 41 w 41"/>
                  <a:gd name="T9" fmla="*/ 6 h 13"/>
                </a:gdLst>
                <a:ahLst/>
                <a:cxnLst>
                  <a:cxn ang="0">
                    <a:pos x="T0" y="T1"/>
                  </a:cxn>
                  <a:cxn ang="0">
                    <a:pos x="T2" y="T3"/>
                  </a:cxn>
                  <a:cxn ang="0">
                    <a:pos x="T4" y="T5"/>
                  </a:cxn>
                  <a:cxn ang="0">
                    <a:pos x="T6" y="T7"/>
                  </a:cxn>
                  <a:cxn ang="0">
                    <a:pos x="T8" y="T9"/>
                  </a:cxn>
                </a:cxnLst>
                <a:rect l="0" t="0" r="r" b="b"/>
                <a:pathLst>
                  <a:path w="41" h="13">
                    <a:moveTo>
                      <a:pt x="41" y="6"/>
                    </a:moveTo>
                    <a:cubicBezTo>
                      <a:pt x="41" y="2"/>
                      <a:pt x="32" y="0"/>
                      <a:pt x="21" y="0"/>
                    </a:cubicBezTo>
                    <a:cubicBezTo>
                      <a:pt x="9" y="0"/>
                      <a:pt x="0" y="3"/>
                      <a:pt x="0" y="7"/>
                    </a:cubicBezTo>
                    <a:cubicBezTo>
                      <a:pt x="0" y="11"/>
                      <a:pt x="9" y="13"/>
                      <a:pt x="21" y="13"/>
                    </a:cubicBezTo>
                    <a:cubicBezTo>
                      <a:pt x="32" y="13"/>
                      <a:pt x="41" y="10"/>
                      <a:pt x="41"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56" name="Freeform 736"/>
              <p:cNvSpPr>
                <a:spLocks/>
              </p:cNvSpPr>
              <p:nvPr/>
            </p:nvSpPr>
            <p:spPr bwMode="auto">
              <a:xfrm>
                <a:off x="3321" y="3768"/>
                <a:ext cx="53" cy="18"/>
              </a:xfrm>
              <a:custGeom>
                <a:avLst/>
                <a:gdLst>
                  <a:gd name="T0" fmla="*/ 45 w 45"/>
                  <a:gd name="T1" fmla="*/ 7 h 15"/>
                  <a:gd name="T2" fmla="*/ 23 w 45"/>
                  <a:gd name="T3" fmla="*/ 1 h 15"/>
                  <a:gd name="T4" fmla="*/ 0 w 45"/>
                  <a:gd name="T5" fmla="*/ 8 h 15"/>
                  <a:gd name="T6" fmla="*/ 23 w 45"/>
                  <a:gd name="T7" fmla="*/ 15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3" y="1"/>
                    </a:cubicBezTo>
                    <a:cubicBezTo>
                      <a:pt x="10" y="1"/>
                      <a:pt x="0" y="5"/>
                      <a:pt x="0" y="8"/>
                    </a:cubicBezTo>
                    <a:cubicBezTo>
                      <a:pt x="0" y="12"/>
                      <a:pt x="10" y="15"/>
                      <a:pt x="23" y="15"/>
                    </a:cubicBezTo>
                    <a:cubicBezTo>
                      <a:pt x="35" y="14"/>
                      <a:pt x="45" y="11"/>
                      <a:pt x="45"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57" name="Freeform 737"/>
              <p:cNvSpPr>
                <a:spLocks/>
              </p:cNvSpPr>
              <p:nvPr/>
            </p:nvSpPr>
            <p:spPr bwMode="auto">
              <a:xfrm>
                <a:off x="3587" y="3718"/>
                <a:ext cx="53" cy="17"/>
              </a:xfrm>
              <a:custGeom>
                <a:avLst/>
                <a:gdLst>
                  <a:gd name="T0" fmla="*/ 46 w 46"/>
                  <a:gd name="T1" fmla="*/ 7 h 15"/>
                  <a:gd name="T2" fmla="*/ 23 w 46"/>
                  <a:gd name="T3" fmla="*/ 0 h 15"/>
                  <a:gd name="T4" fmla="*/ 0 w 46"/>
                  <a:gd name="T5" fmla="*/ 8 h 15"/>
                  <a:gd name="T6" fmla="*/ 23 w 46"/>
                  <a:gd name="T7" fmla="*/ 14 h 15"/>
                  <a:gd name="T8" fmla="*/ 46 w 46"/>
                  <a:gd name="T9" fmla="*/ 7 h 15"/>
                </a:gdLst>
                <a:ahLst/>
                <a:cxnLst>
                  <a:cxn ang="0">
                    <a:pos x="T0" y="T1"/>
                  </a:cxn>
                  <a:cxn ang="0">
                    <a:pos x="T2" y="T3"/>
                  </a:cxn>
                  <a:cxn ang="0">
                    <a:pos x="T4" y="T5"/>
                  </a:cxn>
                  <a:cxn ang="0">
                    <a:pos x="T6" y="T7"/>
                  </a:cxn>
                  <a:cxn ang="0">
                    <a:pos x="T8" y="T9"/>
                  </a:cxn>
                </a:cxnLst>
                <a:rect l="0" t="0" r="r" b="b"/>
                <a:pathLst>
                  <a:path w="46" h="15">
                    <a:moveTo>
                      <a:pt x="46" y="7"/>
                    </a:moveTo>
                    <a:cubicBezTo>
                      <a:pt x="46" y="3"/>
                      <a:pt x="36" y="0"/>
                      <a:pt x="23" y="0"/>
                    </a:cubicBezTo>
                    <a:cubicBezTo>
                      <a:pt x="10" y="1"/>
                      <a:pt x="0" y="4"/>
                      <a:pt x="0" y="8"/>
                    </a:cubicBezTo>
                    <a:cubicBezTo>
                      <a:pt x="0" y="12"/>
                      <a:pt x="10" y="15"/>
                      <a:pt x="23" y="14"/>
                    </a:cubicBezTo>
                    <a:cubicBezTo>
                      <a:pt x="36" y="14"/>
                      <a:pt x="46" y="10"/>
                      <a:pt x="46"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58" name="Freeform 738"/>
              <p:cNvSpPr>
                <a:spLocks/>
              </p:cNvSpPr>
              <p:nvPr/>
            </p:nvSpPr>
            <p:spPr bwMode="auto">
              <a:xfrm>
                <a:off x="4653" y="3654"/>
                <a:ext cx="60" cy="19"/>
              </a:xfrm>
              <a:custGeom>
                <a:avLst/>
                <a:gdLst>
                  <a:gd name="T0" fmla="*/ 52 w 52"/>
                  <a:gd name="T1" fmla="*/ 7 h 16"/>
                  <a:gd name="T2" fmla="*/ 26 w 52"/>
                  <a:gd name="T3" fmla="*/ 1 h 16"/>
                  <a:gd name="T4" fmla="*/ 0 w 52"/>
                  <a:gd name="T5" fmla="*/ 9 h 16"/>
                  <a:gd name="T6" fmla="*/ 26 w 52"/>
                  <a:gd name="T7" fmla="*/ 16 h 16"/>
                  <a:gd name="T8" fmla="*/ 52 w 52"/>
                  <a:gd name="T9" fmla="*/ 7 h 16"/>
                </a:gdLst>
                <a:ahLst/>
                <a:cxnLst>
                  <a:cxn ang="0">
                    <a:pos x="T0" y="T1"/>
                  </a:cxn>
                  <a:cxn ang="0">
                    <a:pos x="T2" y="T3"/>
                  </a:cxn>
                  <a:cxn ang="0">
                    <a:pos x="T4" y="T5"/>
                  </a:cxn>
                  <a:cxn ang="0">
                    <a:pos x="T6" y="T7"/>
                  </a:cxn>
                  <a:cxn ang="0">
                    <a:pos x="T8" y="T9"/>
                  </a:cxn>
                </a:cxnLst>
                <a:rect l="0" t="0" r="r" b="b"/>
                <a:pathLst>
                  <a:path w="52" h="16">
                    <a:moveTo>
                      <a:pt x="52" y="7"/>
                    </a:moveTo>
                    <a:cubicBezTo>
                      <a:pt x="52" y="3"/>
                      <a:pt x="40" y="0"/>
                      <a:pt x="26" y="1"/>
                    </a:cubicBezTo>
                    <a:cubicBezTo>
                      <a:pt x="11" y="1"/>
                      <a:pt x="0" y="5"/>
                      <a:pt x="0" y="9"/>
                    </a:cubicBezTo>
                    <a:cubicBezTo>
                      <a:pt x="0" y="13"/>
                      <a:pt x="11" y="16"/>
                      <a:pt x="26" y="16"/>
                    </a:cubicBezTo>
                    <a:cubicBezTo>
                      <a:pt x="40" y="15"/>
                      <a:pt x="52" y="11"/>
                      <a:pt x="52"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59" name="Freeform 739"/>
              <p:cNvSpPr>
                <a:spLocks/>
              </p:cNvSpPr>
              <p:nvPr/>
            </p:nvSpPr>
            <p:spPr bwMode="auto">
              <a:xfrm>
                <a:off x="4843" y="3577"/>
                <a:ext cx="62" cy="18"/>
              </a:xfrm>
              <a:custGeom>
                <a:avLst/>
                <a:gdLst>
                  <a:gd name="T0" fmla="*/ 54 w 54"/>
                  <a:gd name="T1" fmla="*/ 7 h 16"/>
                  <a:gd name="T2" fmla="*/ 27 w 54"/>
                  <a:gd name="T3" fmla="*/ 0 h 16"/>
                  <a:gd name="T4" fmla="*/ 0 w 54"/>
                  <a:gd name="T5" fmla="*/ 9 h 16"/>
                  <a:gd name="T6" fmla="*/ 27 w 54"/>
                  <a:gd name="T7" fmla="*/ 15 h 16"/>
                  <a:gd name="T8" fmla="*/ 54 w 54"/>
                  <a:gd name="T9" fmla="*/ 7 h 16"/>
                </a:gdLst>
                <a:ahLst/>
                <a:cxnLst>
                  <a:cxn ang="0">
                    <a:pos x="T0" y="T1"/>
                  </a:cxn>
                  <a:cxn ang="0">
                    <a:pos x="T2" y="T3"/>
                  </a:cxn>
                  <a:cxn ang="0">
                    <a:pos x="T4" y="T5"/>
                  </a:cxn>
                  <a:cxn ang="0">
                    <a:pos x="T6" y="T7"/>
                  </a:cxn>
                  <a:cxn ang="0">
                    <a:pos x="T8" y="T9"/>
                  </a:cxn>
                </a:cxnLst>
                <a:rect l="0" t="0" r="r" b="b"/>
                <a:pathLst>
                  <a:path w="54" h="16">
                    <a:moveTo>
                      <a:pt x="54" y="7"/>
                    </a:moveTo>
                    <a:cubicBezTo>
                      <a:pt x="54" y="3"/>
                      <a:pt x="42" y="0"/>
                      <a:pt x="27" y="0"/>
                    </a:cubicBezTo>
                    <a:cubicBezTo>
                      <a:pt x="12" y="1"/>
                      <a:pt x="0" y="5"/>
                      <a:pt x="0" y="9"/>
                    </a:cubicBezTo>
                    <a:cubicBezTo>
                      <a:pt x="0" y="13"/>
                      <a:pt x="12" y="16"/>
                      <a:pt x="27" y="15"/>
                    </a:cubicBezTo>
                    <a:cubicBezTo>
                      <a:pt x="42" y="15"/>
                      <a:pt x="54" y="11"/>
                      <a:pt x="54"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60" name="Freeform 740"/>
              <p:cNvSpPr>
                <a:spLocks/>
              </p:cNvSpPr>
              <p:nvPr/>
            </p:nvSpPr>
            <p:spPr bwMode="auto">
              <a:xfrm>
                <a:off x="3894" y="3592"/>
                <a:ext cx="55" cy="18"/>
              </a:xfrm>
              <a:custGeom>
                <a:avLst/>
                <a:gdLst>
                  <a:gd name="T0" fmla="*/ 48 w 48"/>
                  <a:gd name="T1" fmla="*/ 7 h 16"/>
                  <a:gd name="T2" fmla="*/ 24 w 48"/>
                  <a:gd name="T3" fmla="*/ 1 h 16"/>
                  <a:gd name="T4" fmla="*/ 0 w 48"/>
                  <a:gd name="T5" fmla="*/ 9 h 16"/>
                  <a:gd name="T6" fmla="*/ 24 w 48"/>
                  <a:gd name="T7" fmla="*/ 15 h 16"/>
                  <a:gd name="T8" fmla="*/ 48 w 48"/>
                  <a:gd name="T9" fmla="*/ 7 h 16"/>
                </a:gdLst>
                <a:ahLst/>
                <a:cxnLst>
                  <a:cxn ang="0">
                    <a:pos x="T0" y="T1"/>
                  </a:cxn>
                  <a:cxn ang="0">
                    <a:pos x="T2" y="T3"/>
                  </a:cxn>
                  <a:cxn ang="0">
                    <a:pos x="T4" y="T5"/>
                  </a:cxn>
                  <a:cxn ang="0">
                    <a:pos x="T6" y="T7"/>
                  </a:cxn>
                  <a:cxn ang="0">
                    <a:pos x="T8" y="T9"/>
                  </a:cxn>
                </a:cxnLst>
                <a:rect l="0" t="0" r="r" b="b"/>
                <a:pathLst>
                  <a:path w="48" h="16">
                    <a:moveTo>
                      <a:pt x="48" y="7"/>
                    </a:moveTo>
                    <a:cubicBezTo>
                      <a:pt x="48" y="3"/>
                      <a:pt x="37" y="0"/>
                      <a:pt x="24" y="1"/>
                    </a:cubicBezTo>
                    <a:cubicBezTo>
                      <a:pt x="11" y="1"/>
                      <a:pt x="0" y="5"/>
                      <a:pt x="0" y="9"/>
                    </a:cubicBezTo>
                    <a:cubicBezTo>
                      <a:pt x="0" y="13"/>
                      <a:pt x="11" y="16"/>
                      <a:pt x="24" y="15"/>
                    </a:cubicBezTo>
                    <a:cubicBezTo>
                      <a:pt x="37" y="15"/>
                      <a:pt x="48" y="11"/>
                      <a:pt x="4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61" name="Freeform 741"/>
              <p:cNvSpPr>
                <a:spLocks/>
              </p:cNvSpPr>
              <p:nvPr/>
            </p:nvSpPr>
            <p:spPr bwMode="auto">
              <a:xfrm>
                <a:off x="2753" y="3675"/>
                <a:ext cx="49" cy="16"/>
              </a:xfrm>
              <a:custGeom>
                <a:avLst/>
                <a:gdLst>
                  <a:gd name="T0" fmla="*/ 43 w 43"/>
                  <a:gd name="T1" fmla="*/ 6 h 14"/>
                  <a:gd name="T2" fmla="*/ 21 w 43"/>
                  <a:gd name="T3" fmla="*/ 0 h 14"/>
                  <a:gd name="T4" fmla="*/ 0 w 43"/>
                  <a:gd name="T5" fmla="*/ 8 h 14"/>
                  <a:gd name="T6" fmla="*/ 21 w 43"/>
                  <a:gd name="T7" fmla="*/ 14 h 14"/>
                  <a:gd name="T8" fmla="*/ 43 w 43"/>
                  <a:gd name="T9" fmla="*/ 6 h 14"/>
                </a:gdLst>
                <a:ahLst/>
                <a:cxnLst>
                  <a:cxn ang="0">
                    <a:pos x="T0" y="T1"/>
                  </a:cxn>
                  <a:cxn ang="0">
                    <a:pos x="T2" y="T3"/>
                  </a:cxn>
                  <a:cxn ang="0">
                    <a:pos x="T4" y="T5"/>
                  </a:cxn>
                  <a:cxn ang="0">
                    <a:pos x="T6" y="T7"/>
                  </a:cxn>
                  <a:cxn ang="0">
                    <a:pos x="T8" y="T9"/>
                  </a:cxn>
                </a:cxnLst>
                <a:rect l="0" t="0" r="r" b="b"/>
                <a:pathLst>
                  <a:path w="43" h="14">
                    <a:moveTo>
                      <a:pt x="43" y="6"/>
                    </a:moveTo>
                    <a:cubicBezTo>
                      <a:pt x="43" y="2"/>
                      <a:pt x="33" y="0"/>
                      <a:pt x="21" y="0"/>
                    </a:cubicBezTo>
                    <a:cubicBezTo>
                      <a:pt x="10" y="1"/>
                      <a:pt x="0" y="4"/>
                      <a:pt x="0" y="8"/>
                    </a:cubicBezTo>
                    <a:cubicBezTo>
                      <a:pt x="0" y="11"/>
                      <a:pt x="10" y="14"/>
                      <a:pt x="21" y="14"/>
                    </a:cubicBezTo>
                    <a:cubicBezTo>
                      <a:pt x="33" y="13"/>
                      <a:pt x="43" y="10"/>
                      <a:pt x="43"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62" name="Freeform 742"/>
              <p:cNvSpPr>
                <a:spLocks/>
              </p:cNvSpPr>
              <p:nvPr/>
            </p:nvSpPr>
            <p:spPr bwMode="auto">
              <a:xfrm>
                <a:off x="4882" y="3532"/>
                <a:ext cx="61" cy="20"/>
              </a:xfrm>
              <a:custGeom>
                <a:avLst/>
                <a:gdLst>
                  <a:gd name="T0" fmla="*/ 53 w 53"/>
                  <a:gd name="T1" fmla="*/ 7 h 17"/>
                  <a:gd name="T2" fmla="*/ 26 w 53"/>
                  <a:gd name="T3" fmla="*/ 1 h 17"/>
                  <a:gd name="T4" fmla="*/ 0 w 53"/>
                  <a:gd name="T5" fmla="*/ 9 h 17"/>
                  <a:gd name="T6" fmla="*/ 26 w 53"/>
                  <a:gd name="T7" fmla="*/ 16 h 17"/>
                  <a:gd name="T8" fmla="*/ 53 w 53"/>
                  <a:gd name="T9" fmla="*/ 7 h 17"/>
                </a:gdLst>
                <a:ahLst/>
                <a:cxnLst>
                  <a:cxn ang="0">
                    <a:pos x="T0" y="T1"/>
                  </a:cxn>
                  <a:cxn ang="0">
                    <a:pos x="T2" y="T3"/>
                  </a:cxn>
                  <a:cxn ang="0">
                    <a:pos x="T4" y="T5"/>
                  </a:cxn>
                  <a:cxn ang="0">
                    <a:pos x="T6" y="T7"/>
                  </a:cxn>
                  <a:cxn ang="0">
                    <a:pos x="T8" y="T9"/>
                  </a:cxn>
                </a:cxnLst>
                <a:rect l="0" t="0" r="r" b="b"/>
                <a:pathLst>
                  <a:path w="53" h="17">
                    <a:moveTo>
                      <a:pt x="53" y="7"/>
                    </a:moveTo>
                    <a:cubicBezTo>
                      <a:pt x="53" y="3"/>
                      <a:pt x="41" y="0"/>
                      <a:pt x="26" y="1"/>
                    </a:cubicBezTo>
                    <a:cubicBezTo>
                      <a:pt x="12" y="1"/>
                      <a:pt x="0" y="5"/>
                      <a:pt x="0" y="9"/>
                    </a:cubicBezTo>
                    <a:cubicBezTo>
                      <a:pt x="0" y="14"/>
                      <a:pt x="12" y="17"/>
                      <a:pt x="26" y="16"/>
                    </a:cubicBezTo>
                    <a:cubicBezTo>
                      <a:pt x="41" y="15"/>
                      <a:pt x="53" y="12"/>
                      <a:pt x="53"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63" name="Freeform 743"/>
              <p:cNvSpPr>
                <a:spLocks/>
              </p:cNvSpPr>
              <p:nvPr/>
            </p:nvSpPr>
            <p:spPr bwMode="auto">
              <a:xfrm>
                <a:off x="5560" y="3742"/>
                <a:ext cx="65" cy="18"/>
              </a:xfrm>
              <a:custGeom>
                <a:avLst/>
                <a:gdLst>
                  <a:gd name="T0" fmla="*/ 57 w 57"/>
                  <a:gd name="T1" fmla="*/ 7 h 16"/>
                  <a:gd name="T2" fmla="*/ 28 w 57"/>
                  <a:gd name="T3" fmla="*/ 0 h 16"/>
                  <a:gd name="T4" fmla="*/ 0 w 57"/>
                  <a:gd name="T5" fmla="*/ 9 h 16"/>
                  <a:gd name="T6" fmla="*/ 28 w 57"/>
                  <a:gd name="T7" fmla="*/ 16 h 16"/>
                  <a:gd name="T8" fmla="*/ 57 w 57"/>
                  <a:gd name="T9" fmla="*/ 7 h 16"/>
                </a:gdLst>
                <a:ahLst/>
                <a:cxnLst>
                  <a:cxn ang="0">
                    <a:pos x="T0" y="T1"/>
                  </a:cxn>
                  <a:cxn ang="0">
                    <a:pos x="T2" y="T3"/>
                  </a:cxn>
                  <a:cxn ang="0">
                    <a:pos x="T4" y="T5"/>
                  </a:cxn>
                  <a:cxn ang="0">
                    <a:pos x="T6" y="T7"/>
                  </a:cxn>
                  <a:cxn ang="0">
                    <a:pos x="T8" y="T9"/>
                  </a:cxn>
                </a:cxnLst>
                <a:rect l="0" t="0" r="r" b="b"/>
                <a:pathLst>
                  <a:path w="57" h="16">
                    <a:moveTo>
                      <a:pt x="57" y="7"/>
                    </a:moveTo>
                    <a:cubicBezTo>
                      <a:pt x="57" y="3"/>
                      <a:pt x="44" y="0"/>
                      <a:pt x="28" y="0"/>
                    </a:cubicBezTo>
                    <a:cubicBezTo>
                      <a:pt x="12" y="1"/>
                      <a:pt x="0" y="5"/>
                      <a:pt x="0" y="9"/>
                    </a:cubicBezTo>
                    <a:cubicBezTo>
                      <a:pt x="0" y="13"/>
                      <a:pt x="12" y="16"/>
                      <a:pt x="28" y="16"/>
                    </a:cubicBezTo>
                    <a:cubicBezTo>
                      <a:pt x="44" y="15"/>
                      <a:pt x="57" y="12"/>
                      <a:pt x="57"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64" name="Freeform 744"/>
              <p:cNvSpPr>
                <a:spLocks/>
              </p:cNvSpPr>
              <p:nvPr/>
            </p:nvSpPr>
            <p:spPr bwMode="auto">
              <a:xfrm>
                <a:off x="5036" y="3835"/>
                <a:ext cx="64" cy="19"/>
              </a:xfrm>
              <a:custGeom>
                <a:avLst/>
                <a:gdLst>
                  <a:gd name="T0" fmla="*/ 55 w 55"/>
                  <a:gd name="T1" fmla="*/ 8 h 16"/>
                  <a:gd name="T2" fmla="*/ 27 w 55"/>
                  <a:gd name="T3" fmla="*/ 1 h 16"/>
                  <a:gd name="T4" fmla="*/ 0 w 55"/>
                  <a:gd name="T5" fmla="*/ 9 h 16"/>
                  <a:gd name="T6" fmla="*/ 27 w 55"/>
                  <a:gd name="T7" fmla="*/ 16 h 16"/>
                  <a:gd name="T8" fmla="*/ 55 w 55"/>
                  <a:gd name="T9" fmla="*/ 8 h 16"/>
                </a:gdLst>
                <a:ahLst/>
                <a:cxnLst>
                  <a:cxn ang="0">
                    <a:pos x="T0" y="T1"/>
                  </a:cxn>
                  <a:cxn ang="0">
                    <a:pos x="T2" y="T3"/>
                  </a:cxn>
                  <a:cxn ang="0">
                    <a:pos x="T4" y="T5"/>
                  </a:cxn>
                  <a:cxn ang="0">
                    <a:pos x="T6" y="T7"/>
                  </a:cxn>
                  <a:cxn ang="0">
                    <a:pos x="T8" y="T9"/>
                  </a:cxn>
                </a:cxnLst>
                <a:rect l="0" t="0" r="r" b="b"/>
                <a:pathLst>
                  <a:path w="55" h="16">
                    <a:moveTo>
                      <a:pt x="55" y="8"/>
                    </a:moveTo>
                    <a:cubicBezTo>
                      <a:pt x="55" y="3"/>
                      <a:pt x="42" y="0"/>
                      <a:pt x="27" y="1"/>
                    </a:cubicBezTo>
                    <a:cubicBezTo>
                      <a:pt x="12" y="1"/>
                      <a:pt x="0" y="5"/>
                      <a:pt x="0" y="9"/>
                    </a:cubicBezTo>
                    <a:cubicBezTo>
                      <a:pt x="0" y="13"/>
                      <a:pt x="12" y="16"/>
                      <a:pt x="27" y="16"/>
                    </a:cubicBezTo>
                    <a:cubicBezTo>
                      <a:pt x="42" y="16"/>
                      <a:pt x="55" y="12"/>
                      <a:pt x="55"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65" name="Freeform 745"/>
              <p:cNvSpPr>
                <a:spLocks/>
              </p:cNvSpPr>
              <p:nvPr/>
            </p:nvSpPr>
            <p:spPr bwMode="auto">
              <a:xfrm>
                <a:off x="3553" y="3901"/>
                <a:ext cx="54" cy="17"/>
              </a:xfrm>
              <a:custGeom>
                <a:avLst/>
                <a:gdLst>
                  <a:gd name="T0" fmla="*/ 47 w 47"/>
                  <a:gd name="T1" fmla="*/ 7 h 15"/>
                  <a:gd name="T2" fmla="*/ 24 w 47"/>
                  <a:gd name="T3" fmla="*/ 1 h 15"/>
                  <a:gd name="T4" fmla="*/ 0 w 47"/>
                  <a:gd name="T5" fmla="*/ 8 h 15"/>
                  <a:gd name="T6" fmla="*/ 24 w 47"/>
                  <a:gd name="T7" fmla="*/ 15 h 15"/>
                  <a:gd name="T8" fmla="*/ 47 w 47"/>
                  <a:gd name="T9" fmla="*/ 7 h 15"/>
                </a:gdLst>
                <a:ahLst/>
                <a:cxnLst>
                  <a:cxn ang="0">
                    <a:pos x="T0" y="T1"/>
                  </a:cxn>
                  <a:cxn ang="0">
                    <a:pos x="T2" y="T3"/>
                  </a:cxn>
                  <a:cxn ang="0">
                    <a:pos x="T4" y="T5"/>
                  </a:cxn>
                  <a:cxn ang="0">
                    <a:pos x="T6" y="T7"/>
                  </a:cxn>
                  <a:cxn ang="0">
                    <a:pos x="T8" y="T9"/>
                  </a:cxn>
                </a:cxnLst>
                <a:rect l="0" t="0" r="r" b="b"/>
                <a:pathLst>
                  <a:path w="47" h="15">
                    <a:moveTo>
                      <a:pt x="47" y="7"/>
                    </a:moveTo>
                    <a:cubicBezTo>
                      <a:pt x="47" y="3"/>
                      <a:pt x="37" y="0"/>
                      <a:pt x="24" y="1"/>
                    </a:cubicBezTo>
                    <a:cubicBezTo>
                      <a:pt x="11" y="1"/>
                      <a:pt x="0" y="4"/>
                      <a:pt x="0" y="8"/>
                    </a:cubicBezTo>
                    <a:cubicBezTo>
                      <a:pt x="0" y="12"/>
                      <a:pt x="11" y="15"/>
                      <a:pt x="24" y="15"/>
                    </a:cubicBezTo>
                    <a:cubicBezTo>
                      <a:pt x="37" y="15"/>
                      <a:pt x="47" y="11"/>
                      <a:pt x="47"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66" name="Freeform 746"/>
              <p:cNvSpPr>
                <a:spLocks/>
              </p:cNvSpPr>
              <p:nvPr/>
            </p:nvSpPr>
            <p:spPr bwMode="auto">
              <a:xfrm>
                <a:off x="4504" y="3971"/>
                <a:ext cx="60" cy="18"/>
              </a:xfrm>
              <a:custGeom>
                <a:avLst/>
                <a:gdLst>
                  <a:gd name="T0" fmla="*/ 52 w 52"/>
                  <a:gd name="T1" fmla="*/ 7 h 15"/>
                  <a:gd name="T2" fmla="*/ 26 w 52"/>
                  <a:gd name="T3" fmla="*/ 0 h 15"/>
                  <a:gd name="T4" fmla="*/ 0 w 52"/>
                  <a:gd name="T5" fmla="*/ 8 h 15"/>
                  <a:gd name="T6" fmla="*/ 26 w 52"/>
                  <a:gd name="T7" fmla="*/ 15 h 15"/>
                  <a:gd name="T8" fmla="*/ 52 w 52"/>
                  <a:gd name="T9" fmla="*/ 7 h 15"/>
                </a:gdLst>
                <a:ahLst/>
                <a:cxnLst>
                  <a:cxn ang="0">
                    <a:pos x="T0" y="T1"/>
                  </a:cxn>
                  <a:cxn ang="0">
                    <a:pos x="T2" y="T3"/>
                  </a:cxn>
                  <a:cxn ang="0">
                    <a:pos x="T4" y="T5"/>
                  </a:cxn>
                  <a:cxn ang="0">
                    <a:pos x="T6" y="T7"/>
                  </a:cxn>
                  <a:cxn ang="0">
                    <a:pos x="T8" y="T9"/>
                  </a:cxn>
                </a:cxnLst>
                <a:rect l="0" t="0" r="r" b="b"/>
                <a:pathLst>
                  <a:path w="52" h="15">
                    <a:moveTo>
                      <a:pt x="52" y="7"/>
                    </a:moveTo>
                    <a:cubicBezTo>
                      <a:pt x="52" y="3"/>
                      <a:pt x="40" y="0"/>
                      <a:pt x="26" y="0"/>
                    </a:cubicBezTo>
                    <a:cubicBezTo>
                      <a:pt x="12" y="0"/>
                      <a:pt x="0" y="4"/>
                      <a:pt x="0" y="8"/>
                    </a:cubicBezTo>
                    <a:cubicBezTo>
                      <a:pt x="0" y="12"/>
                      <a:pt x="12" y="15"/>
                      <a:pt x="26" y="15"/>
                    </a:cubicBezTo>
                    <a:cubicBezTo>
                      <a:pt x="40" y="15"/>
                      <a:pt x="52" y="11"/>
                      <a:pt x="52"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67" name="Freeform 747"/>
              <p:cNvSpPr>
                <a:spLocks/>
              </p:cNvSpPr>
              <p:nvPr/>
            </p:nvSpPr>
            <p:spPr bwMode="auto">
              <a:xfrm>
                <a:off x="5274" y="4019"/>
                <a:ext cx="65" cy="18"/>
              </a:xfrm>
              <a:custGeom>
                <a:avLst/>
                <a:gdLst>
                  <a:gd name="T0" fmla="*/ 56 w 56"/>
                  <a:gd name="T1" fmla="*/ 8 h 16"/>
                  <a:gd name="T2" fmla="*/ 28 w 56"/>
                  <a:gd name="T3" fmla="*/ 1 h 16"/>
                  <a:gd name="T4" fmla="*/ 0 w 56"/>
                  <a:gd name="T5" fmla="*/ 9 h 16"/>
                  <a:gd name="T6" fmla="*/ 28 w 56"/>
                  <a:gd name="T7" fmla="*/ 16 h 16"/>
                  <a:gd name="T8" fmla="*/ 56 w 56"/>
                  <a:gd name="T9" fmla="*/ 8 h 16"/>
                </a:gdLst>
                <a:ahLst/>
                <a:cxnLst>
                  <a:cxn ang="0">
                    <a:pos x="T0" y="T1"/>
                  </a:cxn>
                  <a:cxn ang="0">
                    <a:pos x="T2" y="T3"/>
                  </a:cxn>
                  <a:cxn ang="0">
                    <a:pos x="T4" y="T5"/>
                  </a:cxn>
                  <a:cxn ang="0">
                    <a:pos x="T6" y="T7"/>
                  </a:cxn>
                  <a:cxn ang="0">
                    <a:pos x="T8" y="T9"/>
                  </a:cxn>
                </a:cxnLst>
                <a:rect l="0" t="0" r="r" b="b"/>
                <a:pathLst>
                  <a:path w="56" h="16">
                    <a:moveTo>
                      <a:pt x="56" y="8"/>
                    </a:moveTo>
                    <a:cubicBezTo>
                      <a:pt x="56" y="4"/>
                      <a:pt x="43" y="0"/>
                      <a:pt x="28" y="1"/>
                    </a:cubicBezTo>
                    <a:cubicBezTo>
                      <a:pt x="13" y="1"/>
                      <a:pt x="0" y="5"/>
                      <a:pt x="0" y="9"/>
                    </a:cubicBezTo>
                    <a:cubicBezTo>
                      <a:pt x="0" y="13"/>
                      <a:pt x="13" y="16"/>
                      <a:pt x="28" y="16"/>
                    </a:cubicBezTo>
                    <a:cubicBezTo>
                      <a:pt x="43" y="16"/>
                      <a:pt x="56" y="12"/>
                      <a:pt x="56"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68" name="Freeform 748"/>
              <p:cNvSpPr>
                <a:spLocks/>
              </p:cNvSpPr>
              <p:nvPr/>
            </p:nvSpPr>
            <p:spPr bwMode="auto">
              <a:xfrm>
                <a:off x="5396" y="4083"/>
                <a:ext cx="64" cy="19"/>
              </a:xfrm>
              <a:custGeom>
                <a:avLst/>
                <a:gdLst>
                  <a:gd name="T0" fmla="*/ 56 w 56"/>
                  <a:gd name="T1" fmla="*/ 8 h 16"/>
                  <a:gd name="T2" fmla="*/ 28 w 56"/>
                  <a:gd name="T3" fmla="*/ 0 h 16"/>
                  <a:gd name="T4" fmla="*/ 0 w 56"/>
                  <a:gd name="T5" fmla="*/ 8 h 16"/>
                  <a:gd name="T6" fmla="*/ 28 w 56"/>
                  <a:gd name="T7" fmla="*/ 16 h 16"/>
                  <a:gd name="T8" fmla="*/ 56 w 56"/>
                  <a:gd name="T9" fmla="*/ 8 h 16"/>
                </a:gdLst>
                <a:ahLst/>
                <a:cxnLst>
                  <a:cxn ang="0">
                    <a:pos x="T0" y="T1"/>
                  </a:cxn>
                  <a:cxn ang="0">
                    <a:pos x="T2" y="T3"/>
                  </a:cxn>
                  <a:cxn ang="0">
                    <a:pos x="T4" y="T5"/>
                  </a:cxn>
                  <a:cxn ang="0">
                    <a:pos x="T6" y="T7"/>
                  </a:cxn>
                  <a:cxn ang="0">
                    <a:pos x="T8" y="T9"/>
                  </a:cxn>
                </a:cxnLst>
                <a:rect l="0" t="0" r="r" b="b"/>
                <a:pathLst>
                  <a:path w="56" h="16">
                    <a:moveTo>
                      <a:pt x="56" y="8"/>
                    </a:moveTo>
                    <a:cubicBezTo>
                      <a:pt x="56" y="3"/>
                      <a:pt x="44" y="0"/>
                      <a:pt x="28" y="0"/>
                    </a:cubicBezTo>
                    <a:cubicBezTo>
                      <a:pt x="13" y="1"/>
                      <a:pt x="0" y="4"/>
                      <a:pt x="0" y="8"/>
                    </a:cubicBezTo>
                    <a:cubicBezTo>
                      <a:pt x="0" y="13"/>
                      <a:pt x="13" y="16"/>
                      <a:pt x="28" y="16"/>
                    </a:cubicBezTo>
                    <a:cubicBezTo>
                      <a:pt x="44" y="16"/>
                      <a:pt x="56" y="12"/>
                      <a:pt x="56"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69" name="Freeform 749"/>
              <p:cNvSpPr>
                <a:spLocks/>
              </p:cNvSpPr>
              <p:nvPr/>
            </p:nvSpPr>
            <p:spPr bwMode="auto">
              <a:xfrm>
                <a:off x="4690" y="4130"/>
                <a:ext cx="61" cy="18"/>
              </a:xfrm>
              <a:custGeom>
                <a:avLst/>
                <a:gdLst>
                  <a:gd name="T0" fmla="*/ 53 w 53"/>
                  <a:gd name="T1" fmla="*/ 7 h 15"/>
                  <a:gd name="T2" fmla="*/ 27 w 53"/>
                  <a:gd name="T3" fmla="*/ 0 h 15"/>
                  <a:gd name="T4" fmla="*/ 0 w 53"/>
                  <a:gd name="T5" fmla="*/ 8 h 15"/>
                  <a:gd name="T6" fmla="*/ 27 w 53"/>
                  <a:gd name="T7" fmla="*/ 15 h 15"/>
                  <a:gd name="T8" fmla="*/ 53 w 53"/>
                  <a:gd name="T9" fmla="*/ 7 h 15"/>
                </a:gdLst>
                <a:ahLst/>
                <a:cxnLst>
                  <a:cxn ang="0">
                    <a:pos x="T0" y="T1"/>
                  </a:cxn>
                  <a:cxn ang="0">
                    <a:pos x="T2" y="T3"/>
                  </a:cxn>
                  <a:cxn ang="0">
                    <a:pos x="T4" y="T5"/>
                  </a:cxn>
                  <a:cxn ang="0">
                    <a:pos x="T6" y="T7"/>
                  </a:cxn>
                  <a:cxn ang="0">
                    <a:pos x="T8" y="T9"/>
                  </a:cxn>
                </a:cxnLst>
                <a:rect l="0" t="0" r="r" b="b"/>
                <a:pathLst>
                  <a:path w="53" h="15">
                    <a:moveTo>
                      <a:pt x="53" y="7"/>
                    </a:moveTo>
                    <a:cubicBezTo>
                      <a:pt x="53" y="3"/>
                      <a:pt x="41" y="0"/>
                      <a:pt x="27" y="0"/>
                    </a:cubicBezTo>
                    <a:cubicBezTo>
                      <a:pt x="12" y="0"/>
                      <a:pt x="0" y="4"/>
                      <a:pt x="0" y="8"/>
                    </a:cubicBezTo>
                    <a:cubicBezTo>
                      <a:pt x="0" y="12"/>
                      <a:pt x="12" y="15"/>
                      <a:pt x="27" y="15"/>
                    </a:cubicBezTo>
                    <a:cubicBezTo>
                      <a:pt x="41" y="15"/>
                      <a:pt x="53" y="11"/>
                      <a:pt x="53"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70" name="Freeform 750"/>
              <p:cNvSpPr>
                <a:spLocks/>
              </p:cNvSpPr>
              <p:nvPr/>
            </p:nvSpPr>
            <p:spPr bwMode="auto">
              <a:xfrm>
                <a:off x="4394" y="4179"/>
                <a:ext cx="59" cy="17"/>
              </a:xfrm>
              <a:custGeom>
                <a:avLst/>
                <a:gdLst>
                  <a:gd name="T0" fmla="*/ 51 w 51"/>
                  <a:gd name="T1" fmla="*/ 7 h 15"/>
                  <a:gd name="T2" fmla="*/ 25 w 51"/>
                  <a:gd name="T3" fmla="*/ 0 h 15"/>
                  <a:gd name="T4" fmla="*/ 0 w 51"/>
                  <a:gd name="T5" fmla="*/ 7 h 15"/>
                  <a:gd name="T6" fmla="*/ 25 w 51"/>
                  <a:gd name="T7" fmla="*/ 14 h 15"/>
                  <a:gd name="T8" fmla="*/ 51 w 51"/>
                  <a:gd name="T9" fmla="*/ 7 h 15"/>
                </a:gdLst>
                <a:ahLst/>
                <a:cxnLst>
                  <a:cxn ang="0">
                    <a:pos x="T0" y="T1"/>
                  </a:cxn>
                  <a:cxn ang="0">
                    <a:pos x="T2" y="T3"/>
                  </a:cxn>
                  <a:cxn ang="0">
                    <a:pos x="T4" y="T5"/>
                  </a:cxn>
                  <a:cxn ang="0">
                    <a:pos x="T6" y="T7"/>
                  </a:cxn>
                  <a:cxn ang="0">
                    <a:pos x="T8" y="T9"/>
                  </a:cxn>
                </a:cxnLst>
                <a:rect l="0" t="0" r="r" b="b"/>
                <a:pathLst>
                  <a:path w="51" h="15">
                    <a:moveTo>
                      <a:pt x="51" y="7"/>
                    </a:moveTo>
                    <a:cubicBezTo>
                      <a:pt x="51" y="3"/>
                      <a:pt x="39" y="0"/>
                      <a:pt x="25" y="0"/>
                    </a:cubicBezTo>
                    <a:cubicBezTo>
                      <a:pt x="11" y="0"/>
                      <a:pt x="0" y="3"/>
                      <a:pt x="0" y="7"/>
                    </a:cubicBezTo>
                    <a:cubicBezTo>
                      <a:pt x="0" y="11"/>
                      <a:pt x="11" y="15"/>
                      <a:pt x="25" y="14"/>
                    </a:cubicBezTo>
                    <a:cubicBezTo>
                      <a:pt x="39" y="14"/>
                      <a:pt x="51" y="11"/>
                      <a:pt x="51"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71" name="Freeform 751"/>
              <p:cNvSpPr>
                <a:spLocks/>
              </p:cNvSpPr>
              <p:nvPr/>
            </p:nvSpPr>
            <p:spPr bwMode="auto">
              <a:xfrm>
                <a:off x="3825" y="4182"/>
                <a:ext cx="55" cy="18"/>
              </a:xfrm>
              <a:custGeom>
                <a:avLst/>
                <a:gdLst>
                  <a:gd name="T0" fmla="*/ 48 w 48"/>
                  <a:gd name="T1" fmla="*/ 7 h 15"/>
                  <a:gd name="T2" fmla="*/ 24 w 48"/>
                  <a:gd name="T3" fmla="*/ 0 h 15"/>
                  <a:gd name="T4" fmla="*/ 0 w 48"/>
                  <a:gd name="T5" fmla="*/ 8 h 15"/>
                  <a:gd name="T6" fmla="*/ 24 w 48"/>
                  <a:gd name="T7" fmla="*/ 15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1"/>
                      <a:pt x="11" y="15"/>
                      <a:pt x="24" y="15"/>
                    </a:cubicBezTo>
                    <a:cubicBezTo>
                      <a:pt x="37" y="14"/>
                      <a:pt x="48" y="11"/>
                      <a:pt x="4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72" name="Freeform 752"/>
              <p:cNvSpPr>
                <a:spLocks/>
              </p:cNvSpPr>
              <p:nvPr/>
            </p:nvSpPr>
            <p:spPr bwMode="auto">
              <a:xfrm>
                <a:off x="3894" y="4046"/>
                <a:ext cx="55" cy="17"/>
              </a:xfrm>
              <a:custGeom>
                <a:avLst/>
                <a:gdLst>
                  <a:gd name="T0" fmla="*/ 48 w 48"/>
                  <a:gd name="T1" fmla="*/ 7 h 15"/>
                  <a:gd name="T2" fmla="*/ 24 w 48"/>
                  <a:gd name="T3" fmla="*/ 0 h 15"/>
                  <a:gd name="T4" fmla="*/ 0 w 48"/>
                  <a:gd name="T5" fmla="*/ 8 h 15"/>
                  <a:gd name="T6" fmla="*/ 24 w 48"/>
                  <a:gd name="T7" fmla="*/ 15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2"/>
                      <a:pt x="11" y="15"/>
                      <a:pt x="24" y="15"/>
                    </a:cubicBezTo>
                    <a:cubicBezTo>
                      <a:pt x="37" y="14"/>
                      <a:pt x="48" y="11"/>
                      <a:pt x="4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73" name="Freeform 753"/>
              <p:cNvSpPr>
                <a:spLocks/>
              </p:cNvSpPr>
              <p:nvPr/>
            </p:nvSpPr>
            <p:spPr bwMode="auto">
              <a:xfrm>
                <a:off x="3033" y="4197"/>
                <a:ext cx="50" cy="16"/>
              </a:xfrm>
              <a:custGeom>
                <a:avLst/>
                <a:gdLst>
                  <a:gd name="T0" fmla="*/ 44 w 44"/>
                  <a:gd name="T1" fmla="*/ 7 h 14"/>
                  <a:gd name="T2" fmla="*/ 22 w 44"/>
                  <a:gd name="T3" fmla="*/ 0 h 14"/>
                  <a:gd name="T4" fmla="*/ 0 w 44"/>
                  <a:gd name="T5" fmla="*/ 7 h 14"/>
                  <a:gd name="T6" fmla="*/ 22 w 44"/>
                  <a:gd name="T7" fmla="*/ 14 h 14"/>
                  <a:gd name="T8" fmla="*/ 44 w 44"/>
                  <a:gd name="T9" fmla="*/ 7 h 14"/>
                </a:gdLst>
                <a:ahLst/>
                <a:cxnLst>
                  <a:cxn ang="0">
                    <a:pos x="T0" y="T1"/>
                  </a:cxn>
                  <a:cxn ang="0">
                    <a:pos x="T2" y="T3"/>
                  </a:cxn>
                  <a:cxn ang="0">
                    <a:pos x="T4" y="T5"/>
                  </a:cxn>
                  <a:cxn ang="0">
                    <a:pos x="T6" y="T7"/>
                  </a:cxn>
                  <a:cxn ang="0">
                    <a:pos x="T8" y="T9"/>
                  </a:cxn>
                </a:cxnLst>
                <a:rect l="0" t="0" r="r" b="b"/>
                <a:pathLst>
                  <a:path w="44" h="14">
                    <a:moveTo>
                      <a:pt x="44" y="7"/>
                    </a:moveTo>
                    <a:cubicBezTo>
                      <a:pt x="44" y="3"/>
                      <a:pt x="34" y="0"/>
                      <a:pt x="22" y="0"/>
                    </a:cubicBezTo>
                    <a:cubicBezTo>
                      <a:pt x="10" y="1"/>
                      <a:pt x="0" y="4"/>
                      <a:pt x="0" y="7"/>
                    </a:cubicBezTo>
                    <a:cubicBezTo>
                      <a:pt x="0" y="11"/>
                      <a:pt x="10" y="14"/>
                      <a:pt x="22" y="14"/>
                    </a:cubicBezTo>
                    <a:cubicBezTo>
                      <a:pt x="34" y="14"/>
                      <a:pt x="44" y="11"/>
                      <a:pt x="44"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74" name="Oval 754"/>
              <p:cNvSpPr>
                <a:spLocks noChangeArrowheads="1"/>
              </p:cNvSpPr>
              <p:nvPr/>
            </p:nvSpPr>
            <p:spPr bwMode="auto">
              <a:xfrm>
                <a:off x="3224" y="4262"/>
                <a:ext cx="52" cy="16"/>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75" name="Oval 755"/>
              <p:cNvSpPr>
                <a:spLocks noChangeArrowheads="1"/>
              </p:cNvSpPr>
              <p:nvPr/>
            </p:nvSpPr>
            <p:spPr bwMode="auto">
              <a:xfrm>
                <a:off x="3963" y="4294"/>
                <a:ext cx="57" cy="16"/>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76" name="Freeform 756"/>
              <p:cNvSpPr>
                <a:spLocks/>
              </p:cNvSpPr>
              <p:nvPr/>
            </p:nvSpPr>
            <p:spPr bwMode="auto">
              <a:xfrm>
                <a:off x="5115" y="4227"/>
                <a:ext cx="63" cy="19"/>
              </a:xfrm>
              <a:custGeom>
                <a:avLst/>
                <a:gdLst>
                  <a:gd name="T0" fmla="*/ 55 w 55"/>
                  <a:gd name="T1" fmla="*/ 8 h 16"/>
                  <a:gd name="T2" fmla="*/ 28 w 55"/>
                  <a:gd name="T3" fmla="*/ 0 h 16"/>
                  <a:gd name="T4" fmla="*/ 0 w 55"/>
                  <a:gd name="T5" fmla="*/ 8 h 16"/>
                  <a:gd name="T6" fmla="*/ 28 w 55"/>
                  <a:gd name="T7" fmla="*/ 16 h 16"/>
                  <a:gd name="T8" fmla="*/ 55 w 55"/>
                  <a:gd name="T9" fmla="*/ 8 h 16"/>
                </a:gdLst>
                <a:ahLst/>
                <a:cxnLst>
                  <a:cxn ang="0">
                    <a:pos x="T0" y="T1"/>
                  </a:cxn>
                  <a:cxn ang="0">
                    <a:pos x="T2" y="T3"/>
                  </a:cxn>
                  <a:cxn ang="0">
                    <a:pos x="T4" y="T5"/>
                  </a:cxn>
                  <a:cxn ang="0">
                    <a:pos x="T6" y="T7"/>
                  </a:cxn>
                  <a:cxn ang="0">
                    <a:pos x="T8" y="T9"/>
                  </a:cxn>
                </a:cxnLst>
                <a:rect l="0" t="0" r="r" b="b"/>
                <a:pathLst>
                  <a:path w="55" h="16">
                    <a:moveTo>
                      <a:pt x="55" y="8"/>
                    </a:moveTo>
                    <a:cubicBezTo>
                      <a:pt x="55" y="4"/>
                      <a:pt x="43" y="0"/>
                      <a:pt x="28" y="0"/>
                    </a:cubicBezTo>
                    <a:cubicBezTo>
                      <a:pt x="13" y="0"/>
                      <a:pt x="0" y="4"/>
                      <a:pt x="0" y="8"/>
                    </a:cubicBezTo>
                    <a:cubicBezTo>
                      <a:pt x="0" y="12"/>
                      <a:pt x="13" y="16"/>
                      <a:pt x="28" y="16"/>
                    </a:cubicBezTo>
                    <a:cubicBezTo>
                      <a:pt x="43" y="15"/>
                      <a:pt x="55" y="12"/>
                      <a:pt x="55"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77" name="Oval 757"/>
              <p:cNvSpPr>
                <a:spLocks noChangeArrowheads="1"/>
              </p:cNvSpPr>
              <p:nvPr/>
            </p:nvSpPr>
            <p:spPr bwMode="auto">
              <a:xfrm>
                <a:off x="2845" y="4298"/>
                <a:ext cx="49" cy="16"/>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78" name="Freeform 758"/>
              <p:cNvSpPr>
                <a:spLocks/>
              </p:cNvSpPr>
              <p:nvPr/>
            </p:nvSpPr>
            <p:spPr bwMode="auto">
              <a:xfrm>
                <a:off x="244" y="3855"/>
                <a:ext cx="37" cy="14"/>
              </a:xfrm>
              <a:custGeom>
                <a:avLst/>
                <a:gdLst>
                  <a:gd name="T0" fmla="*/ 32 w 32"/>
                  <a:gd name="T1" fmla="*/ 5 h 12"/>
                  <a:gd name="T2" fmla="*/ 16 w 32"/>
                  <a:gd name="T3" fmla="*/ 0 h 12"/>
                  <a:gd name="T4" fmla="*/ 0 w 32"/>
                  <a:gd name="T5" fmla="*/ 6 h 12"/>
                  <a:gd name="T6" fmla="*/ 16 w 32"/>
                  <a:gd name="T7" fmla="*/ 11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5" y="0"/>
                      <a:pt x="16" y="0"/>
                    </a:cubicBezTo>
                    <a:cubicBezTo>
                      <a:pt x="7" y="0"/>
                      <a:pt x="0" y="3"/>
                      <a:pt x="0" y="6"/>
                    </a:cubicBezTo>
                    <a:cubicBezTo>
                      <a:pt x="0" y="9"/>
                      <a:pt x="7" y="12"/>
                      <a:pt x="16" y="11"/>
                    </a:cubicBezTo>
                    <a:cubicBezTo>
                      <a:pt x="25" y="11"/>
                      <a:pt x="32" y="8"/>
                      <a:pt x="32"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79" name="Freeform 759"/>
              <p:cNvSpPr>
                <a:spLocks/>
              </p:cNvSpPr>
              <p:nvPr/>
            </p:nvSpPr>
            <p:spPr bwMode="auto">
              <a:xfrm>
                <a:off x="1141" y="3534"/>
                <a:ext cx="40" cy="15"/>
              </a:xfrm>
              <a:custGeom>
                <a:avLst/>
                <a:gdLst>
                  <a:gd name="T0" fmla="*/ 35 w 35"/>
                  <a:gd name="T1" fmla="*/ 6 h 13"/>
                  <a:gd name="T2" fmla="*/ 18 w 35"/>
                  <a:gd name="T3" fmla="*/ 1 h 13"/>
                  <a:gd name="T4" fmla="*/ 0 w 35"/>
                  <a:gd name="T5" fmla="*/ 8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1"/>
                    </a:cubicBezTo>
                    <a:cubicBezTo>
                      <a:pt x="8" y="1"/>
                      <a:pt x="0" y="4"/>
                      <a:pt x="0" y="8"/>
                    </a:cubicBezTo>
                    <a:cubicBezTo>
                      <a:pt x="0" y="11"/>
                      <a:pt x="8" y="13"/>
                      <a:pt x="18" y="13"/>
                    </a:cubicBezTo>
                    <a:cubicBezTo>
                      <a:pt x="27" y="12"/>
                      <a:pt x="35" y="9"/>
                      <a:pt x="35"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80" name="Freeform 760"/>
              <p:cNvSpPr>
                <a:spLocks/>
              </p:cNvSpPr>
              <p:nvPr/>
            </p:nvSpPr>
            <p:spPr bwMode="auto">
              <a:xfrm>
                <a:off x="-5" y="4091"/>
                <a:ext cx="35" cy="14"/>
              </a:xfrm>
              <a:custGeom>
                <a:avLst/>
                <a:gdLst>
                  <a:gd name="T0" fmla="*/ 30 w 30"/>
                  <a:gd name="T1" fmla="*/ 6 h 12"/>
                  <a:gd name="T2" fmla="*/ 15 w 30"/>
                  <a:gd name="T3" fmla="*/ 1 h 12"/>
                  <a:gd name="T4" fmla="*/ 0 w 30"/>
                  <a:gd name="T5" fmla="*/ 7 h 12"/>
                  <a:gd name="T6" fmla="*/ 15 w 30"/>
                  <a:gd name="T7" fmla="*/ 12 h 12"/>
                  <a:gd name="T8" fmla="*/ 30 w 30"/>
                  <a:gd name="T9" fmla="*/ 6 h 12"/>
                </a:gdLst>
                <a:ahLst/>
                <a:cxnLst>
                  <a:cxn ang="0">
                    <a:pos x="T0" y="T1"/>
                  </a:cxn>
                  <a:cxn ang="0">
                    <a:pos x="T2" y="T3"/>
                  </a:cxn>
                  <a:cxn ang="0">
                    <a:pos x="T4" y="T5"/>
                  </a:cxn>
                  <a:cxn ang="0">
                    <a:pos x="T6" y="T7"/>
                  </a:cxn>
                  <a:cxn ang="0">
                    <a:pos x="T8" y="T9"/>
                  </a:cxn>
                </a:cxnLst>
                <a:rect l="0" t="0" r="r" b="b"/>
                <a:pathLst>
                  <a:path w="30" h="12">
                    <a:moveTo>
                      <a:pt x="30" y="6"/>
                    </a:moveTo>
                    <a:cubicBezTo>
                      <a:pt x="30" y="3"/>
                      <a:pt x="23" y="0"/>
                      <a:pt x="15" y="1"/>
                    </a:cubicBezTo>
                    <a:cubicBezTo>
                      <a:pt x="7" y="1"/>
                      <a:pt x="0" y="3"/>
                      <a:pt x="0" y="7"/>
                    </a:cubicBezTo>
                    <a:cubicBezTo>
                      <a:pt x="0" y="10"/>
                      <a:pt x="7" y="12"/>
                      <a:pt x="15" y="12"/>
                    </a:cubicBezTo>
                    <a:cubicBezTo>
                      <a:pt x="23" y="12"/>
                      <a:pt x="30" y="9"/>
                      <a:pt x="30"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81" name="Oval 761"/>
              <p:cNvSpPr>
                <a:spLocks noChangeArrowheads="1"/>
              </p:cNvSpPr>
              <p:nvPr/>
            </p:nvSpPr>
            <p:spPr bwMode="auto">
              <a:xfrm>
                <a:off x="148" y="4301"/>
                <a:ext cx="36" cy="13"/>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82" name="Freeform 762"/>
              <p:cNvSpPr>
                <a:spLocks/>
              </p:cNvSpPr>
              <p:nvPr/>
            </p:nvSpPr>
            <p:spPr bwMode="auto">
              <a:xfrm>
                <a:off x="17" y="3717"/>
                <a:ext cx="35" cy="13"/>
              </a:xfrm>
              <a:custGeom>
                <a:avLst/>
                <a:gdLst>
                  <a:gd name="T0" fmla="*/ 30 w 30"/>
                  <a:gd name="T1" fmla="*/ 5 h 12"/>
                  <a:gd name="T2" fmla="*/ 15 w 30"/>
                  <a:gd name="T3" fmla="*/ 0 h 12"/>
                  <a:gd name="T4" fmla="*/ 0 w 30"/>
                  <a:gd name="T5" fmla="*/ 6 h 12"/>
                  <a:gd name="T6" fmla="*/ 15 w 30"/>
                  <a:gd name="T7" fmla="*/ 11 h 12"/>
                  <a:gd name="T8" fmla="*/ 30 w 30"/>
                  <a:gd name="T9" fmla="*/ 5 h 12"/>
                </a:gdLst>
                <a:ahLst/>
                <a:cxnLst>
                  <a:cxn ang="0">
                    <a:pos x="T0" y="T1"/>
                  </a:cxn>
                  <a:cxn ang="0">
                    <a:pos x="T2" y="T3"/>
                  </a:cxn>
                  <a:cxn ang="0">
                    <a:pos x="T4" y="T5"/>
                  </a:cxn>
                  <a:cxn ang="0">
                    <a:pos x="T6" y="T7"/>
                  </a:cxn>
                  <a:cxn ang="0">
                    <a:pos x="T8" y="T9"/>
                  </a:cxn>
                </a:cxnLst>
                <a:rect l="0" t="0" r="r" b="b"/>
                <a:pathLst>
                  <a:path w="30" h="12">
                    <a:moveTo>
                      <a:pt x="30" y="5"/>
                    </a:moveTo>
                    <a:cubicBezTo>
                      <a:pt x="30" y="2"/>
                      <a:pt x="23" y="0"/>
                      <a:pt x="15" y="0"/>
                    </a:cubicBezTo>
                    <a:cubicBezTo>
                      <a:pt x="7" y="0"/>
                      <a:pt x="0" y="3"/>
                      <a:pt x="0" y="6"/>
                    </a:cubicBezTo>
                    <a:cubicBezTo>
                      <a:pt x="0" y="9"/>
                      <a:pt x="7" y="12"/>
                      <a:pt x="15" y="11"/>
                    </a:cubicBezTo>
                    <a:cubicBezTo>
                      <a:pt x="23" y="11"/>
                      <a:pt x="30" y="8"/>
                      <a:pt x="30"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83" name="Freeform 763"/>
              <p:cNvSpPr>
                <a:spLocks/>
              </p:cNvSpPr>
              <p:nvPr/>
            </p:nvSpPr>
            <p:spPr bwMode="auto">
              <a:xfrm>
                <a:off x="5127" y="3431"/>
                <a:ext cx="93" cy="27"/>
              </a:xfrm>
              <a:custGeom>
                <a:avLst/>
                <a:gdLst>
                  <a:gd name="T0" fmla="*/ 80 w 80"/>
                  <a:gd name="T1" fmla="*/ 11 h 24"/>
                  <a:gd name="T2" fmla="*/ 40 w 80"/>
                  <a:gd name="T3" fmla="*/ 1 h 24"/>
                  <a:gd name="T4" fmla="*/ 0 w 80"/>
                  <a:gd name="T5" fmla="*/ 14 h 24"/>
                  <a:gd name="T6" fmla="*/ 40 w 80"/>
                  <a:gd name="T7" fmla="*/ 23 h 24"/>
                  <a:gd name="T8" fmla="*/ 80 w 80"/>
                  <a:gd name="T9" fmla="*/ 11 h 24"/>
                </a:gdLst>
                <a:ahLst/>
                <a:cxnLst>
                  <a:cxn ang="0">
                    <a:pos x="T0" y="T1"/>
                  </a:cxn>
                  <a:cxn ang="0">
                    <a:pos x="T2" y="T3"/>
                  </a:cxn>
                  <a:cxn ang="0">
                    <a:pos x="T4" y="T5"/>
                  </a:cxn>
                  <a:cxn ang="0">
                    <a:pos x="T6" y="T7"/>
                  </a:cxn>
                  <a:cxn ang="0">
                    <a:pos x="T8" y="T9"/>
                  </a:cxn>
                </a:cxnLst>
                <a:rect l="0" t="0" r="r" b="b"/>
                <a:pathLst>
                  <a:path w="80" h="24">
                    <a:moveTo>
                      <a:pt x="80" y="11"/>
                    </a:moveTo>
                    <a:cubicBezTo>
                      <a:pt x="80" y="4"/>
                      <a:pt x="62" y="0"/>
                      <a:pt x="40" y="1"/>
                    </a:cubicBezTo>
                    <a:cubicBezTo>
                      <a:pt x="18" y="2"/>
                      <a:pt x="0" y="8"/>
                      <a:pt x="0" y="14"/>
                    </a:cubicBezTo>
                    <a:cubicBezTo>
                      <a:pt x="0" y="20"/>
                      <a:pt x="18" y="24"/>
                      <a:pt x="40" y="23"/>
                    </a:cubicBezTo>
                    <a:cubicBezTo>
                      <a:pt x="62" y="22"/>
                      <a:pt x="80" y="17"/>
                      <a:pt x="80" y="11"/>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84" name="Freeform 764"/>
              <p:cNvSpPr>
                <a:spLocks/>
              </p:cNvSpPr>
              <p:nvPr/>
            </p:nvSpPr>
            <p:spPr bwMode="auto">
              <a:xfrm>
                <a:off x="613" y="4027"/>
                <a:ext cx="51" cy="19"/>
              </a:xfrm>
              <a:custGeom>
                <a:avLst/>
                <a:gdLst>
                  <a:gd name="T0" fmla="*/ 44 w 44"/>
                  <a:gd name="T1" fmla="*/ 8 h 17"/>
                  <a:gd name="T2" fmla="*/ 22 w 44"/>
                  <a:gd name="T3" fmla="*/ 0 h 17"/>
                  <a:gd name="T4" fmla="*/ 0 w 44"/>
                  <a:gd name="T5" fmla="*/ 9 h 17"/>
                  <a:gd name="T6" fmla="*/ 22 w 44"/>
                  <a:gd name="T7" fmla="*/ 16 h 17"/>
                  <a:gd name="T8" fmla="*/ 44 w 44"/>
                  <a:gd name="T9" fmla="*/ 8 h 17"/>
                </a:gdLst>
                <a:ahLst/>
                <a:cxnLst>
                  <a:cxn ang="0">
                    <a:pos x="T0" y="T1"/>
                  </a:cxn>
                  <a:cxn ang="0">
                    <a:pos x="T2" y="T3"/>
                  </a:cxn>
                  <a:cxn ang="0">
                    <a:pos x="T4" y="T5"/>
                  </a:cxn>
                  <a:cxn ang="0">
                    <a:pos x="T6" y="T7"/>
                  </a:cxn>
                  <a:cxn ang="0">
                    <a:pos x="T8" y="T9"/>
                  </a:cxn>
                </a:cxnLst>
                <a:rect l="0" t="0" r="r" b="b"/>
                <a:pathLst>
                  <a:path w="44" h="17">
                    <a:moveTo>
                      <a:pt x="44" y="8"/>
                    </a:moveTo>
                    <a:cubicBezTo>
                      <a:pt x="44" y="4"/>
                      <a:pt x="34" y="0"/>
                      <a:pt x="22" y="0"/>
                    </a:cubicBezTo>
                    <a:cubicBezTo>
                      <a:pt x="10" y="1"/>
                      <a:pt x="0" y="4"/>
                      <a:pt x="0" y="9"/>
                    </a:cubicBezTo>
                    <a:cubicBezTo>
                      <a:pt x="0" y="13"/>
                      <a:pt x="10" y="17"/>
                      <a:pt x="22" y="16"/>
                    </a:cubicBezTo>
                    <a:cubicBezTo>
                      <a:pt x="34" y="16"/>
                      <a:pt x="44" y="12"/>
                      <a:pt x="44"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85" name="Freeform 765"/>
              <p:cNvSpPr>
                <a:spLocks/>
              </p:cNvSpPr>
              <p:nvPr/>
            </p:nvSpPr>
            <p:spPr bwMode="auto">
              <a:xfrm>
                <a:off x="366" y="4141"/>
                <a:ext cx="36" cy="14"/>
              </a:xfrm>
              <a:custGeom>
                <a:avLst/>
                <a:gdLst>
                  <a:gd name="T0" fmla="*/ 31 w 31"/>
                  <a:gd name="T1" fmla="*/ 6 h 12"/>
                  <a:gd name="T2" fmla="*/ 16 w 31"/>
                  <a:gd name="T3" fmla="*/ 0 h 12"/>
                  <a:gd name="T4" fmla="*/ 0 w 31"/>
                  <a:gd name="T5" fmla="*/ 6 h 12"/>
                  <a:gd name="T6" fmla="*/ 16 w 31"/>
                  <a:gd name="T7" fmla="*/ 12 h 12"/>
                  <a:gd name="T8" fmla="*/ 31 w 31"/>
                  <a:gd name="T9" fmla="*/ 6 h 12"/>
                </a:gdLst>
                <a:ahLst/>
                <a:cxnLst>
                  <a:cxn ang="0">
                    <a:pos x="T0" y="T1"/>
                  </a:cxn>
                  <a:cxn ang="0">
                    <a:pos x="T2" y="T3"/>
                  </a:cxn>
                  <a:cxn ang="0">
                    <a:pos x="T4" y="T5"/>
                  </a:cxn>
                  <a:cxn ang="0">
                    <a:pos x="T6" y="T7"/>
                  </a:cxn>
                  <a:cxn ang="0">
                    <a:pos x="T8" y="T9"/>
                  </a:cxn>
                </a:cxnLst>
                <a:rect l="0" t="0" r="r" b="b"/>
                <a:pathLst>
                  <a:path w="31" h="12">
                    <a:moveTo>
                      <a:pt x="31" y="6"/>
                    </a:moveTo>
                    <a:cubicBezTo>
                      <a:pt x="31" y="3"/>
                      <a:pt x="24" y="0"/>
                      <a:pt x="16" y="0"/>
                    </a:cubicBezTo>
                    <a:cubicBezTo>
                      <a:pt x="7" y="0"/>
                      <a:pt x="0" y="3"/>
                      <a:pt x="0" y="6"/>
                    </a:cubicBezTo>
                    <a:cubicBezTo>
                      <a:pt x="0" y="10"/>
                      <a:pt x="7" y="12"/>
                      <a:pt x="16" y="12"/>
                    </a:cubicBezTo>
                    <a:cubicBezTo>
                      <a:pt x="24" y="12"/>
                      <a:pt x="31" y="9"/>
                      <a:pt x="31"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86" name="Freeform 766"/>
              <p:cNvSpPr>
                <a:spLocks/>
              </p:cNvSpPr>
              <p:nvPr/>
            </p:nvSpPr>
            <p:spPr bwMode="auto">
              <a:xfrm>
                <a:off x="90" y="4253"/>
                <a:ext cx="45" cy="17"/>
              </a:xfrm>
              <a:custGeom>
                <a:avLst/>
                <a:gdLst>
                  <a:gd name="T0" fmla="*/ 39 w 39"/>
                  <a:gd name="T1" fmla="*/ 7 h 15"/>
                  <a:gd name="T2" fmla="*/ 19 w 39"/>
                  <a:gd name="T3" fmla="*/ 0 h 15"/>
                  <a:gd name="T4" fmla="*/ 0 w 39"/>
                  <a:gd name="T5" fmla="*/ 8 h 15"/>
                  <a:gd name="T6" fmla="*/ 19 w 39"/>
                  <a:gd name="T7" fmla="*/ 15 h 15"/>
                  <a:gd name="T8" fmla="*/ 39 w 39"/>
                  <a:gd name="T9" fmla="*/ 7 h 15"/>
                </a:gdLst>
                <a:ahLst/>
                <a:cxnLst>
                  <a:cxn ang="0">
                    <a:pos x="T0" y="T1"/>
                  </a:cxn>
                  <a:cxn ang="0">
                    <a:pos x="T2" y="T3"/>
                  </a:cxn>
                  <a:cxn ang="0">
                    <a:pos x="T4" y="T5"/>
                  </a:cxn>
                  <a:cxn ang="0">
                    <a:pos x="T6" y="T7"/>
                  </a:cxn>
                  <a:cxn ang="0">
                    <a:pos x="T8" y="T9"/>
                  </a:cxn>
                </a:cxnLst>
                <a:rect l="0" t="0" r="r" b="b"/>
                <a:pathLst>
                  <a:path w="39" h="15">
                    <a:moveTo>
                      <a:pt x="39" y="7"/>
                    </a:moveTo>
                    <a:cubicBezTo>
                      <a:pt x="39" y="3"/>
                      <a:pt x="30" y="0"/>
                      <a:pt x="19" y="0"/>
                    </a:cubicBezTo>
                    <a:cubicBezTo>
                      <a:pt x="9" y="0"/>
                      <a:pt x="0" y="4"/>
                      <a:pt x="0" y="8"/>
                    </a:cubicBezTo>
                    <a:cubicBezTo>
                      <a:pt x="0" y="12"/>
                      <a:pt x="9" y="15"/>
                      <a:pt x="19" y="15"/>
                    </a:cubicBezTo>
                    <a:cubicBezTo>
                      <a:pt x="30" y="15"/>
                      <a:pt x="39" y="12"/>
                      <a:pt x="39"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87" name="Freeform 767"/>
              <p:cNvSpPr>
                <a:spLocks/>
              </p:cNvSpPr>
              <p:nvPr/>
            </p:nvSpPr>
            <p:spPr bwMode="auto">
              <a:xfrm>
                <a:off x="1590" y="4274"/>
                <a:ext cx="80" cy="28"/>
              </a:xfrm>
              <a:custGeom>
                <a:avLst/>
                <a:gdLst>
                  <a:gd name="T0" fmla="*/ 69 w 69"/>
                  <a:gd name="T1" fmla="*/ 12 h 24"/>
                  <a:gd name="T2" fmla="*/ 35 w 69"/>
                  <a:gd name="T3" fmla="*/ 1 h 24"/>
                  <a:gd name="T4" fmla="*/ 0 w 69"/>
                  <a:gd name="T5" fmla="*/ 12 h 24"/>
                  <a:gd name="T6" fmla="*/ 35 w 69"/>
                  <a:gd name="T7" fmla="*/ 24 h 24"/>
                  <a:gd name="T8" fmla="*/ 69 w 69"/>
                  <a:gd name="T9" fmla="*/ 12 h 24"/>
                </a:gdLst>
                <a:ahLst/>
                <a:cxnLst>
                  <a:cxn ang="0">
                    <a:pos x="T0" y="T1"/>
                  </a:cxn>
                  <a:cxn ang="0">
                    <a:pos x="T2" y="T3"/>
                  </a:cxn>
                  <a:cxn ang="0">
                    <a:pos x="T4" y="T5"/>
                  </a:cxn>
                  <a:cxn ang="0">
                    <a:pos x="T6" y="T7"/>
                  </a:cxn>
                  <a:cxn ang="0">
                    <a:pos x="T8" y="T9"/>
                  </a:cxn>
                </a:cxnLst>
                <a:rect l="0" t="0" r="r" b="b"/>
                <a:pathLst>
                  <a:path w="69" h="24">
                    <a:moveTo>
                      <a:pt x="69" y="12"/>
                    </a:moveTo>
                    <a:cubicBezTo>
                      <a:pt x="69" y="6"/>
                      <a:pt x="54" y="0"/>
                      <a:pt x="35" y="1"/>
                    </a:cubicBezTo>
                    <a:cubicBezTo>
                      <a:pt x="16" y="1"/>
                      <a:pt x="0" y="6"/>
                      <a:pt x="0" y="12"/>
                    </a:cubicBezTo>
                    <a:cubicBezTo>
                      <a:pt x="0" y="19"/>
                      <a:pt x="16" y="24"/>
                      <a:pt x="35" y="24"/>
                    </a:cubicBezTo>
                    <a:cubicBezTo>
                      <a:pt x="54" y="24"/>
                      <a:pt x="69" y="19"/>
                      <a:pt x="69" y="12"/>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88" name="Freeform 768"/>
              <p:cNvSpPr>
                <a:spLocks/>
              </p:cNvSpPr>
              <p:nvPr/>
            </p:nvSpPr>
            <p:spPr bwMode="auto">
              <a:xfrm>
                <a:off x="1752" y="4185"/>
                <a:ext cx="82" cy="27"/>
              </a:xfrm>
              <a:custGeom>
                <a:avLst/>
                <a:gdLst>
                  <a:gd name="T0" fmla="*/ 71 w 71"/>
                  <a:gd name="T1" fmla="*/ 12 h 24"/>
                  <a:gd name="T2" fmla="*/ 35 w 71"/>
                  <a:gd name="T3" fmla="*/ 0 h 24"/>
                  <a:gd name="T4" fmla="*/ 0 w 71"/>
                  <a:gd name="T5" fmla="*/ 12 h 24"/>
                  <a:gd name="T6" fmla="*/ 35 w 71"/>
                  <a:gd name="T7" fmla="*/ 24 h 24"/>
                  <a:gd name="T8" fmla="*/ 71 w 71"/>
                  <a:gd name="T9" fmla="*/ 12 h 24"/>
                </a:gdLst>
                <a:ahLst/>
                <a:cxnLst>
                  <a:cxn ang="0">
                    <a:pos x="T0" y="T1"/>
                  </a:cxn>
                  <a:cxn ang="0">
                    <a:pos x="T2" y="T3"/>
                  </a:cxn>
                  <a:cxn ang="0">
                    <a:pos x="T4" y="T5"/>
                  </a:cxn>
                  <a:cxn ang="0">
                    <a:pos x="T6" y="T7"/>
                  </a:cxn>
                  <a:cxn ang="0">
                    <a:pos x="T8" y="T9"/>
                  </a:cxn>
                </a:cxnLst>
                <a:rect l="0" t="0" r="r" b="b"/>
                <a:pathLst>
                  <a:path w="71" h="24">
                    <a:moveTo>
                      <a:pt x="71" y="12"/>
                    </a:moveTo>
                    <a:cubicBezTo>
                      <a:pt x="71" y="5"/>
                      <a:pt x="55" y="0"/>
                      <a:pt x="35" y="0"/>
                    </a:cubicBezTo>
                    <a:cubicBezTo>
                      <a:pt x="16" y="0"/>
                      <a:pt x="0" y="5"/>
                      <a:pt x="0" y="12"/>
                    </a:cubicBezTo>
                    <a:cubicBezTo>
                      <a:pt x="0" y="18"/>
                      <a:pt x="16" y="24"/>
                      <a:pt x="35" y="24"/>
                    </a:cubicBezTo>
                    <a:cubicBezTo>
                      <a:pt x="55" y="24"/>
                      <a:pt x="71" y="19"/>
                      <a:pt x="71" y="12"/>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89" name="Freeform 769"/>
              <p:cNvSpPr>
                <a:spLocks/>
              </p:cNvSpPr>
              <p:nvPr/>
            </p:nvSpPr>
            <p:spPr bwMode="auto">
              <a:xfrm>
                <a:off x="1944" y="3977"/>
                <a:ext cx="58" cy="28"/>
              </a:xfrm>
              <a:custGeom>
                <a:avLst/>
                <a:gdLst>
                  <a:gd name="T0" fmla="*/ 50 w 50"/>
                  <a:gd name="T1" fmla="*/ 12 h 24"/>
                  <a:gd name="T2" fmla="*/ 25 w 50"/>
                  <a:gd name="T3" fmla="*/ 0 h 24"/>
                  <a:gd name="T4" fmla="*/ 0 w 50"/>
                  <a:gd name="T5" fmla="*/ 13 h 24"/>
                  <a:gd name="T6" fmla="*/ 25 w 50"/>
                  <a:gd name="T7" fmla="*/ 24 h 24"/>
                  <a:gd name="T8" fmla="*/ 50 w 50"/>
                  <a:gd name="T9" fmla="*/ 12 h 24"/>
                </a:gdLst>
                <a:ahLst/>
                <a:cxnLst>
                  <a:cxn ang="0">
                    <a:pos x="T0" y="T1"/>
                  </a:cxn>
                  <a:cxn ang="0">
                    <a:pos x="T2" y="T3"/>
                  </a:cxn>
                  <a:cxn ang="0">
                    <a:pos x="T4" y="T5"/>
                  </a:cxn>
                  <a:cxn ang="0">
                    <a:pos x="T6" y="T7"/>
                  </a:cxn>
                  <a:cxn ang="0">
                    <a:pos x="T8" y="T9"/>
                  </a:cxn>
                </a:cxnLst>
                <a:rect l="0" t="0" r="r" b="b"/>
                <a:pathLst>
                  <a:path w="50" h="24">
                    <a:moveTo>
                      <a:pt x="50" y="12"/>
                    </a:moveTo>
                    <a:cubicBezTo>
                      <a:pt x="50" y="5"/>
                      <a:pt x="39" y="0"/>
                      <a:pt x="25" y="0"/>
                    </a:cubicBezTo>
                    <a:cubicBezTo>
                      <a:pt x="11" y="0"/>
                      <a:pt x="0" y="6"/>
                      <a:pt x="0" y="13"/>
                    </a:cubicBezTo>
                    <a:cubicBezTo>
                      <a:pt x="0" y="19"/>
                      <a:pt x="11" y="24"/>
                      <a:pt x="25" y="24"/>
                    </a:cubicBezTo>
                    <a:cubicBezTo>
                      <a:pt x="39" y="24"/>
                      <a:pt x="50" y="18"/>
                      <a:pt x="50" y="12"/>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90" name="Freeform 770"/>
              <p:cNvSpPr>
                <a:spLocks/>
              </p:cNvSpPr>
              <p:nvPr/>
            </p:nvSpPr>
            <p:spPr bwMode="auto">
              <a:xfrm>
                <a:off x="2824" y="4032"/>
                <a:ext cx="92" cy="30"/>
              </a:xfrm>
              <a:custGeom>
                <a:avLst/>
                <a:gdLst>
                  <a:gd name="T0" fmla="*/ 80 w 80"/>
                  <a:gd name="T1" fmla="*/ 12 h 26"/>
                  <a:gd name="T2" fmla="*/ 40 w 80"/>
                  <a:gd name="T3" fmla="*/ 0 h 26"/>
                  <a:gd name="T4" fmla="*/ 0 w 80"/>
                  <a:gd name="T5" fmla="*/ 13 h 26"/>
                  <a:gd name="T6" fmla="*/ 40 w 80"/>
                  <a:gd name="T7" fmla="*/ 25 h 26"/>
                  <a:gd name="T8" fmla="*/ 80 w 80"/>
                  <a:gd name="T9" fmla="*/ 12 h 26"/>
                </a:gdLst>
                <a:ahLst/>
                <a:cxnLst>
                  <a:cxn ang="0">
                    <a:pos x="T0" y="T1"/>
                  </a:cxn>
                  <a:cxn ang="0">
                    <a:pos x="T2" y="T3"/>
                  </a:cxn>
                  <a:cxn ang="0">
                    <a:pos x="T4" y="T5"/>
                  </a:cxn>
                  <a:cxn ang="0">
                    <a:pos x="T6" y="T7"/>
                  </a:cxn>
                  <a:cxn ang="0">
                    <a:pos x="T8" y="T9"/>
                  </a:cxn>
                </a:cxnLst>
                <a:rect l="0" t="0" r="r" b="b"/>
                <a:pathLst>
                  <a:path w="80" h="26">
                    <a:moveTo>
                      <a:pt x="80" y="12"/>
                    </a:moveTo>
                    <a:cubicBezTo>
                      <a:pt x="80" y="5"/>
                      <a:pt x="62" y="0"/>
                      <a:pt x="40" y="0"/>
                    </a:cubicBezTo>
                    <a:cubicBezTo>
                      <a:pt x="18" y="0"/>
                      <a:pt x="0" y="6"/>
                      <a:pt x="0" y="13"/>
                    </a:cubicBezTo>
                    <a:cubicBezTo>
                      <a:pt x="0" y="20"/>
                      <a:pt x="18" y="26"/>
                      <a:pt x="40" y="25"/>
                    </a:cubicBezTo>
                    <a:cubicBezTo>
                      <a:pt x="62" y="25"/>
                      <a:pt x="80" y="19"/>
                      <a:pt x="80" y="12"/>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91" name="Oval 771"/>
              <p:cNvSpPr>
                <a:spLocks noChangeArrowheads="1"/>
              </p:cNvSpPr>
              <p:nvPr/>
            </p:nvSpPr>
            <p:spPr bwMode="auto">
              <a:xfrm>
                <a:off x="3564" y="4231"/>
                <a:ext cx="99" cy="30"/>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92" name="Freeform 772"/>
              <p:cNvSpPr>
                <a:spLocks/>
              </p:cNvSpPr>
              <p:nvPr/>
            </p:nvSpPr>
            <p:spPr bwMode="auto">
              <a:xfrm>
                <a:off x="4672" y="4059"/>
                <a:ext cx="68" cy="33"/>
              </a:xfrm>
              <a:custGeom>
                <a:avLst/>
                <a:gdLst>
                  <a:gd name="T0" fmla="*/ 59 w 59"/>
                  <a:gd name="T1" fmla="*/ 14 h 29"/>
                  <a:gd name="T2" fmla="*/ 29 w 59"/>
                  <a:gd name="T3" fmla="*/ 1 h 29"/>
                  <a:gd name="T4" fmla="*/ 0 w 59"/>
                  <a:gd name="T5" fmla="*/ 15 h 29"/>
                  <a:gd name="T6" fmla="*/ 29 w 59"/>
                  <a:gd name="T7" fmla="*/ 28 h 29"/>
                  <a:gd name="T8" fmla="*/ 59 w 59"/>
                  <a:gd name="T9" fmla="*/ 14 h 29"/>
                </a:gdLst>
                <a:ahLst/>
                <a:cxnLst>
                  <a:cxn ang="0">
                    <a:pos x="T0" y="T1"/>
                  </a:cxn>
                  <a:cxn ang="0">
                    <a:pos x="T2" y="T3"/>
                  </a:cxn>
                  <a:cxn ang="0">
                    <a:pos x="T4" y="T5"/>
                  </a:cxn>
                  <a:cxn ang="0">
                    <a:pos x="T6" y="T7"/>
                  </a:cxn>
                  <a:cxn ang="0">
                    <a:pos x="T8" y="T9"/>
                  </a:cxn>
                </a:cxnLst>
                <a:rect l="0" t="0" r="r" b="b"/>
                <a:pathLst>
                  <a:path w="59" h="29">
                    <a:moveTo>
                      <a:pt x="59" y="14"/>
                    </a:moveTo>
                    <a:cubicBezTo>
                      <a:pt x="59" y="7"/>
                      <a:pt x="45" y="0"/>
                      <a:pt x="29" y="1"/>
                    </a:cubicBezTo>
                    <a:cubicBezTo>
                      <a:pt x="13" y="1"/>
                      <a:pt x="0" y="7"/>
                      <a:pt x="0" y="15"/>
                    </a:cubicBezTo>
                    <a:cubicBezTo>
                      <a:pt x="0" y="23"/>
                      <a:pt x="13" y="29"/>
                      <a:pt x="29" y="28"/>
                    </a:cubicBezTo>
                    <a:cubicBezTo>
                      <a:pt x="45" y="28"/>
                      <a:pt x="59" y="22"/>
                      <a:pt x="59" y="14"/>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93" name="Freeform 773"/>
              <p:cNvSpPr>
                <a:spLocks/>
              </p:cNvSpPr>
              <p:nvPr/>
            </p:nvSpPr>
            <p:spPr bwMode="auto">
              <a:xfrm>
                <a:off x="2432" y="3707"/>
                <a:ext cx="88" cy="30"/>
              </a:xfrm>
              <a:custGeom>
                <a:avLst/>
                <a:gdLst>
                  <a:gd name="T0" fmla="*/ 76 w 76"/>
                  <a:gd name="T1" fmla="*/ 11 h 26"/>
                  <a:gd name="T2" fmla="*/ 38 w 76"/>
                  <a:gd name="T3" fmla="*/ 0 h 26"/>
                  <a:gd name="T4" fmla="*/ 0 w 76"/>
                  <a:gd name="T5" fmla="*/ 14 h 26"/>
                  <a:gd name="T6" fmla="*/ 38 w 76"/>
                  <a:gd name="T7" fmla="*/ 25 h 26"/>
                  <a:gd name="T8" fmla="*/ 76 w 76"/>
                  <a:gd name="T9" fmla="*/ 11 h 26"/>
                </a:gdLst>
                <a:ahLst/>
                <a:cxnLst>
                  <a:cxn ang="0">
                    <a:pos x="T0" y="T1"/>
                  </a:cxn>
                  <a:cxn ang="0">
                    <a:pos x="T2" y="T3"/>
                  </a:cxn>
                  <a:cxn ang="0">
                    <a:pos x="T4" y="T5"/>
                  </a:cxn>
                  <a:cxn ang="0">
                    <a:pos x="T6" y="T7"/>
                  </a:cxn>
                  <a:cxn ang="0">
                    <a:pos x="T8" y="T9"/>
                  </a:cxn>
                </a:cxnLst>
                <a:rect l="0" t="0" r="r" b="b"/>
                <a:pathLst>
                  <a:path w="76" h="26">
                    <a:moveTo>
                      <a:pt x="76" y="11"/>
                    </a:moveTo>
                    <a:cubicBezTo>
                      <a:pt x="76" y="5"/>
                      <a:pt x="59" y="0"/>
                      <a:pt x="38" y="0"/>
                    </a:cubicBezTo>
                    <a:cubicBezTo>
                      <a:pt x="17" y="1"/>
                      <a:pt x="0" y="7"/>
                      <a:pt x="0" y="14"/>
                    </a:cubicBezTo>
                    <a:cubicBezTo>
                      <a:pt x="0" y="21"/>
                      <a:pt x="17" y="26"/>
                      <a:pt x="38" y="25"/>
                    </a:cubicBezTo>
                    <a:cubicBezTo>
                      <a:pt x="59" y="24"/>
                      <a:pt x="76" y="18"/>
                      <a:pt x="76" y="11"/>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94" name="Freeform 774"/>
              <p:cNvSpPr>
                <a:spLocks/>
              </p:cNvSpPr>
              <p:nvPr/>
            </p:nvSpPr>
            <p:spPr bwMode="auto">
              <a:xfrm>
                <a:off x="5490" y="3941"/>
                <a:ext cx="123" cy="35"/>
              </a:xfrm>
              <a:custGeom>
                <a:avLst/>
                <a:gdLst>
                  <a:gd name="T0" fmla="*/ 106 w 106"/>
                  <a:gd name="T1" fmla="*/ 14 h 30"/>
                  <a:gd name="T2" fmla="*/ 53 w 106"/>
                  <a:gd name="T3" fmla="*/ 0 h 30"/>
                  <a:gd name="T4" fmla="*/ 0 w 106"/>
                  <a:gd name="T5" fmla="*/ 16 h 30"/>
                  <a:gd name="T6" fmla="*/ 53 w 106"/>
                  <a:gd name="T7" fmla="*/ 29 h 30"/>
                  <a:gd name="T8" fmla="*/ 106 w 106"/>
                  <a:gd name="T9" fmla="*/ 14 h 30"/>
                </a:gdLst>
                <a:ahLst/>
                <a:cxnLst>
                  <a:cxn ang="0">
                    <a:pos x="T0" y="T1"/>
                  </a:cxn>
                  <a:cxn ang="0">
                    <a:pos x="T2" y="T3"/>
                  </a:cxn>
                  <a:cxn ang="0">
                    <a:pos x="T4" y="T5"/>
                  </a:cxn>
                  <a:cxn ang="0">
                    <a:pos x="T6" y="T7"/>
                  </a:cxn>
                  <a:cxn ang="0">
                    <a:pos x="T8" y="T9"/>
                  </a:cxn>
                </a:cxnLst>
                <a:rect l="0" t="0" r="r" b="b"/>
                <a:pathLst>
                  <a:path w="106" h="30">
                    <a:moveTo>
                      <a:pt x="106" y="14"/>
                    </a:moveTo>
                    <a:cubicBezTo>
                      <a:pt x="106" y="6"/>
                      <a:pt x="82" y="0"/>
                      <a:pt x="53" y="0"/>
                    </a:cubicBezTo>
                    <a:cubicBezTo>
                      <a:pt x="23" y="1"/>
                      <a:pt x="0" y="8"/>
                      <a:pt x="0" y="16"/>
                    </a:cubicBezTo>
                    <a:cubicBezTo>
                      <a:pt x="0" y="24"/>
                      <a:pt x="23" y="30"/>
                      <a:pt x="53" y="29"/>
                    </a:cubicBezTo>
                    <a:cubicBezTo>
                      <a:pt x="82" y="29"/>
                      <a:pt x="106" y="22"/>
                      <a:pt x="106" y="14"/>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95" name="Freeform 775"/>
              <p:cNvSpPr>
                <a:spLocks/>
              </p:cNvSpPr>
              <p:nvPr/>
            </p:nvSpPr>
            <p:spPr bwMode="auto">
              <a:xfrm>
                <a:off x="1511" y="3793"/>
                <a:ext cx="51" cy="18"/>
              </a:xfrm>
              <a:custGeom>
                <a:avLst/>
                <a:gdLst>
                  <a:gd name="T0" fmla="*/ 44 w 44"/>
                  <a:gd name="T1" fmla="*/ 7 h 16"/>
                  <a:gd name="T2" fmla="*/ 22 w 44"/>
                  <a:gd name="T3" fmla="*/ 0 h 16"/>
                  <a:gd name="T4" fmla="*/ 0 w 44"/>
                  <a:gd name="T5" fmla="*/ 8 h 16"/>
                  <a:gd name="T6" fmla="*/ 22 w 44"/>
                  <a:gd name="T7" fmla="*/ 15 h 16"/>
                  <a:gd name="T8" fmla="*/ 44 w 44"/>
                  <a:gd name="T9" fmla="*/ 7 h 16"/>
                </a:gdLst>
                <a:ahLst/>
                <a:cxnLst>
                  <a:cxn ang="0">
                    <a:pos x="T0" y="T1"/>
                  </a:cxn>
                  <a:cxn ang="0">
                    <a:pos x="T2" y="T3"/>
                  </a:cxn>
                  <a:cxn ang="0">
                    <a:pos x="T4" y="T5"/>
                  </a:cxn>
                  <a:cxn ang="0">
                    <a:pos x="T6" y="T7"/>
                  </a:cxn>
                  <a:cxn ang="0">
                    <a:pos x="T8" y="T9"/>
                  </a:cxn>
                </a:cxnLst>
                <a:rect l="0" t="0" r="r" b="b"/>
                <a:pathLst>
                  <a:path w="44" h="16">
                    <a:moveTo>
                      <a:pt x="44" y="7"/>
                    </a:moveTo>
                    <a:cubicBezTo>
                      <a:pt x="44" y="3"/>
                      <a:pt x="34" y="0"/>
                      <a:pt x="22" y="0"/>
                    </a:cubicBezTo>
                    <a:cubicBezTo>
                      <a:pt x="10" y="1"/>
                      <a:pt x="0" y="4"/>
                      <a:pt x="0" y="8"/>
                    </a:cubicBezTo>
                    <a:cubicBezTo>
                      <a:pt x="0" y="13"/>
                      <a:pt x="10" y="16"/>
                      <a:pt x="22" y="15"/>
                    </a:cubicBezTo>
                    <a:cubicBezTo>
                      <a:pt x="34" y="15"/>
                      <a:pt x="44" y="11"/>
                      <a:pt x="44"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96" name="Freeform 776"/>
              <p:cNvSpPr>
                <a:spLocks/>
              </p:cNvSpPr>
              <p:nvPr/>
            </p:nvSpPr>
            <p:spPr bwMode="auto">
              <a:xfrm>
                <a:off x="543" y="3681"/>
                <a:ext cx="53" cy="19"/>
              </a:xfrm>
              <a:custGeom>
                <a:avLst/>
                <a:gdLst>
                  <a:gd name="T0" fmla="*/ 46 w 46"/>
                  <a:gd name="T1" fmla="*/ 7 h 17"/>
                  <a:gd name="T2" fmla="*/ 23 w 46"/>
                  <a:gd name="T3" fmla="*/ 0 h 17"/>
                  <a:gd name="T4" fmla="*/ 0 w 46"/>
                  <a:gd name="T5" fmla="*/ 9 h 17"/>
                  <a:gd name="T6" fmla="*/ 23 w 46"/>
                  <a:gd name="T7" fmla="*/ 17 h 17"/>
                  <a:gd name="T8" fmla="*/ 46 w 46"/>
                  <a:gd name="T9" fmla="*/ 7 h 17"/>
                </a:gdLst>
                <a:ahLst/>
                <a:cxnLst>
                  <a:cxn ang="0">
                    <a:pos x="T0" y="T1"/>
                  </a:cxn>
                  <a:cxn ang="0">
                    <a:pos x="T2" y="T3"/>
                  </a:cxn>
                  <a:cxn ang="0">
                    <a:pos x="T4" y="T5"/>
                  </a:cxn>
                  <a:cxn ang="0">
                    <a:pos x="T6" y="T7"/>
                  </a:cxn>
                  <a:cxn ang="0">
                    <a:pos x="T8" y="T9"/>
                  </a:cxn>
                </a:cxnLst>
                <a:rect l="0" t="0" r="r" b="b"/>
                <a:pathLst>
                  <a:path w="46" h="17">
                    <a:moveTo>
                      <a:pt x="46" y="7"/>
                    </a:moveTo>
                    <a:cubicBezTo>
                      <a:pt x="46" y="3"/>
                      <a:pt x="36" y="0"/>
                      <a:pt x="23" y="0"/>
                    </a:cubicBezTo>
                    <a:cubicBezTo>
                      <a:pt x="10" y="1"/>
                      <a:pt x="0" y="5"/>
                      <a:pt x="0" y="9"/>
                    </a:cubicBezTo>
                    <a:cubicBezTo>
                      <a:pt x="0" y="14"/>
                      <a:pt x="10" y="17"/>
                      <a:pt x="23" y="17"/>
                    </a:cubicBezTo>
                    <a:cubicBezTo>
                      <a:pt x="36" y="16"/>
                      <a:pt x="46" y="12"/>
                      <a:pt x="46"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97" name="Freeform 777"/>
              <p:cNvSpPr>
                <a:spLocks/>
              </p:cNvSpPr>
              <p:nvPr/>
            </p:nvSpPr>
            <p:spPr bwMode="auto">
              <a:xfrm>
                <a:off x="660" y="3554"/>
                <a:ext cx="72" cy="28"/>
              </a:xfrm>
              <a:custGeom>
                <a:avLst/>
                <a:gdLst>
                  <a:gd name="T0" fmla="*/ 62 w 62"/>
                  <a:gd name="T1" fmla="*/ 10 h 24"/>
                  <a:gd name="T2" fmla="*/ 31 w 62"/>
                  <a:gd name="T3" fmla="*/ 1 h 24"/>
                  <a:gd name="T4" fmla="*/ 0 w 62"/>
                  <a:gd name="T5" fmla="*/ 13 h 24"/>
                  <a:gd name="T6" fmla="*/ 31 w 62"/>
                  <a:gd name="T7" fmla="*/ 23 h 24"/>
                  <a:gd name="T8" fmla="*/ 62 w 62"/>
                  <a:gd name="T9" fmla="*/ 10 h 24"/>
                </a:gdLst>
                <a:ahLst/>
                <a:cxnLst>
                  <a:cxn ang="0">
                    <a:pos x="T0" y="T1"/>
                  </a:cxn>
                  <a:cxn ang="0">
                    <a:pos x="T2" y="T3"/>
                  </a:cxn>
                  <a:cxn ang="0">
                    <a:pos x="T4" y="T5"/>
                  </a:cxn>
                  <a:cxn ang="0">
                    <a:pos x="T6" y="T7"/>
                  </a:cxn>
                  <a:cxn ang="0">
                    <a:pos x="T8" y="T9"/>
                  </a:cxn>
                </a:cxnLst>
                <a:rect l="0" t="0" r="r" b="b"/>
                <a:pathLst>
                  <a:path w="62" h="24">
                    <a:moveTo>
                      <a:pt x="62" y="10"/>
                    </a:moveTo>
                    <a:cubicBezTo>
                      <a:pt x="62" y="4"/>
                      <a:pt x="48" y="0"/>
                      <a:pt x="31" y="1"/>
                    </a:cubicBezTo>
                    <a:cubicBezTo>
                      <a:pt x="14" y="2"/>
                      <a:pt x="0" y="7"/>
                      <a:pt x="0" y="13"/>
                    </a:cubicBezTo>
                    <a:cubicBezTo>
                      <a:pt x="0" y="19"/>
                      <a:pt x="14" y="24"/>
                      <a:pt x="31" y="23"/>
                    </a:cubicBezTo>
                    <a:cubicBezTo>
                      <a:pt x="48" y="22"/>
                      <a:pt x="62" y="17"/>
                      <a:pt x="62" y="10"/>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98" name="Freeform 778"/>
              <p:cNvSpPr>
                <a:spLocks/>
              </p:cNvSpPr>
              <p:nvPr/>
            </p:nvSpPr>
            <p:spPr bwMode="auto">
              <a:xfrm>
                <a:off x="200" y="3555"/>
                <a:ext cx="31" cy="13"/>
              </a:xfrm>
              <a:custGeom>
                <a:avLst/>
                <a:gdLst>
                  <a:gd name="T0" fmla="*/ 27 w 27"/>
                  <a:gd name="T1" fmla="*/ 4 h 11"/>
                  <a:gd name="T2" fmla="*/ 14 w 27"/>
                  <a:gd name="T3" fmla="*/ 0 h 11"/>
                  <a:gd name="T4" fmla="*/ 0 w 27"/>
                  <a:gd name="T5" fmla="*/ 6 h 11"/>
                  <a:gd name="T6" fmla="*/ 14 w 27"/>
                  <a:gd name="T7" fmla="*/ 10 h 11"/>
                  <a:gd name="T8" fmla="*/ 27 w 27"/>
                  <a:gd name="T9" fmla="*/ 4 h 11"/>
                </a:gdLst>
                <a:ahLst/>
                <a:cxnLst>
                  <a:cxn ang="0">
                    <a:pos x="T0" y="T1"/>
                  </a:cxn>
                  <a:cxn ang="0">
                    <a:pos x="T2" y="T3"/>
                  </a:cxn>
                  <a:cxn ang="0">
                    <a:pos x="T4" y="T5"/>
                  </a:cxn>
                  <a:cxn ang="0">
                    <a:pos x="T6" y="T7"/>
                  </a:cxn>
                  <a:cxn ang="0">
                    <a:pos x="T8" y="T9"/>
                  </a:cxn>
                </a:cxnLst>
                <a:rect l="0" t="0" r="r" b="b"/>
                <a:pathLst>
                  <a:path w="27" h="11">
                    <a:moveTo>
                      <a:pt x="27" y="4"/>
                    </a:moveTo>
                    <a:cubicBezTo>
                      <a:pt x="27" y="2"/>
                      <a:pt x="21" y="0"/>
                      <a:pt x="14" y="0"/>
                    </a:cubicBezTo>
                    <a:cubicBezTo>
                      <a:pt x="6" y="0"/>
                      <a:pt x="0" y="3"/>
                      <a:pt x="0" y="6"/>
                    </a:cubicBezTo>
                    <a:cubicBezTo>
                      <a:pt x="0" y="9"/>
                      <a:pt x="6" y="11"/>
                      <a:pt x="14" y="10"/>
                    </a:cubicBezTo>
                    <a:cubicBezTo>
                      <a:pt x="21" y="10"/>
                      <a:pt x="27" y="7"/>
                      <a:pt x="27" y="4"/>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99" name="Freeform 779"/>
              <p:cNvSpPr>
                <a:spLocks/>
              </p:cNvSpPr>
              <p:nvPr/>
            </p:nvSpPr>
            <p:spPr bwMode="auto">
              <a:xfrm>
                <a:off x="4971" y="4170"/>
                <a:ext cx="116" cy="33"/>
              </a:xfrm>
              <a:custGeom>
                <a:avLst/>
                <a:gdLst>
                  <a:gd name="T0" fmla="*/ 101 w 101"/>
                  <a:gd name="T1" fmla="*/ 14 h 29"/>
                  <a:gd name="T2" fmla="*/ 50 w 101"/>
                  <a:gd name="T3" fmla="*/ 1 h 29"/>
                  <a:gd name="T4" fmla="*/ 0 w 101"/>
                  <a:gd name="T5" fmla="*/ 15 h 29"/>
                  <a:gd name="T6" fmla="*/ 50 w 101"/>
                  <a:gd name="T7" fmla="*/ 29 h 29"/>
                  <a:gd name="T8" fmla="*/ 101 w 101"/>
                  <a:gd name="T9" fmla="*/ 14 h 29"/>
                </a:gdLst>
                <a:ahLst/>
                <a:cxnLst>
                  <a:cxn ang="0">
                    <a:pos x="T0" y="T1"/>
                  </a:cxn>
                  <a:cxn ang="0">
                    <a:pos x="T2" y="T3"/>
                  </a:cxn>
                  <a:cxn ang="0">
                    <a:pos x="T4" y="T5"/>
                  </a:cxn>
                  <a:cxn ang="0">
                    <a:pos x="T6" y="T7"/>
                  </a:cxn>
                  <a:cxn ang="0">
                    <a:pos x="T8" y="T9"/>
                  </a:cxn>
                </a:cxnLst>
                <a:rect l="0" t="0" r="r" b="b"/>
                <a:pathLst>
                  <a:path w="101" h="29">
                    <a:moveTo>
                      <a:pt x="101" y="14"/>
                    </a:moveTo>
                    <a:cubicBezTo>
                      <a:pt x="101" y="7"/>
                      <a:pt x="78" y="0"/>
                      <a:pt x="50" y="1"/>
                    </a:cubicBezTo>
                    <a:cubicBezTo>
                      <a:pt x="23" y="1"/>
                      <a:pt x="0" y="7"/>
                      <a:pt x="0" y="15"/>
                    </a:cubicBezTo>
                    <a:cubicBezTo>
                      <a:pt x="0" y="23"/>
                      <a:pt x="23" y="29"/>
                      <a:pt x="50" y="29"/>
                    </a:cubicBezTo>
                    <a:cubicBezTo>
                      <a:pt x="78" y="29"/>
                      <a:pt x="101" y="22"/>
                      <a:pt x="101" y="14"/>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00" name="Oval 780"/>
              <p:cNvSpPr>
                <a:spLocks noChangeArrowheads="1"/>
              </p:cNvSpPr>
              <p:nvPr/>
            </p:nvSpPr>
            <p:spPr bwMode="auto">
              <a:xfrm>
                <a:off x="2491" y="4276"/>
                <a:ext cx="89" cy="28"/>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01" name="Freeform 781"/>
              <p:cNvSpPr>
                <a:spLocks/>
              </p:cNvSpPr>
              <p:nvPr/>
            </p:nvSpPr>
            <p:spPr bwMode="auto">
              <a:xfrm>
                <a:off x="2056" y="3932"/>
                <a:ext cx="54" cy="28"/>
              </a:xfrm>
              <a:custGeom>
                <a:avLst/>
                <a:gdLst>
                  <a:gd name="T0" fmla="*/ 47 w 47"/>
                  <a:gd name="T1" fmla="*/ 12 h 24"/>
                  <a:gd name="T2" fmla="*/ 24 w 47"/>
                  <a:gd name="T3" fmla="*/ 0 h 24"/>
                  <a:gd name="T4" fmla="*/ 0 w 47"/>
                  <a:gd name="T5" fmla="*/ 13 h 24"/>
                  <a:gd name="T6" fmla="*/ 24 w 47"/>
                  <a:gd name="T7" fmla="*/ 24 h 24"/>
                  <a:gd name="T8" fmla="*/ 47 w 47"/>
                  <a:gd name="T9" fmla="*/ 12 h 24"/>
                </a:gdLst>
                <a:ahLst/>
                <a:cxnLst>
                  <a:cxn ang="0">
                    <a:pos x="T0" y="T1"/>
                  </a:cxn>
                  <a:cxn ang="0">
                    <a:pos x="T2" y="T3"/>
                  </a:cxn>
                  <a:cxn ang="0">
                    <a:pos x="T4" y="T5"/>
                  </a:cxn>
                  <a:cxn ang="0">
                    <a:pos x="T6" y="T7"/>
                  </a:cxn>
                  <a:cxn ang="0">
                    <a:pos x="T8" y="T9"/>
                  </a:cxn>
                </a:cxnLst>
                <a:rect l="0" t="0" r="r" b="b"/>
                <a:pathLst>
                  <a:path w="47" h="24">
                    <a:moveTo>
                      <a:pt x="47" y="12"/>
                    </a:moveTo>
                    <a:cubicBezTo>
                      <a:pt x="47" y="5"/>
                      <a:pt x="36" y="0"/>
                      <a:pt x="24" y="0"/>
                    </a:cubicBezTo>
                    <a:cubicBezTo>
                      <a:pt x="11" y="0"/>
                      <a:pt x="0" y="6"/>
                      <a:pt x="0" y="13"/>
                    </a:cubicBezTo>
                    <a:cubicBezTo>
                      <a:pt x="0" y="19"/>
                      <a:pt x="11" y="24"/>
                      <a:pt x="24" y="24"/>
                    </a:cubicBezTo>
                    <a:cubicBezTo>
                      <a:pt x="36" y="24"/>
                      <a:pt x="47" y="18"/>
                      <a:pt x="47" y="12"/>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02" name="Freeform 782"/>
              <p:cNvSpPr>
                <a:spLocks/>
              </p:cNvSpPr>
              <p:nvPr/>
            </p:nvSpPr>
            <p:spPr bwMode="auto">
              <a:xfrm>
                <a:off x="3531" y="3555"/>
                <a:ext cx="73" cy="32"/>
              </a:xfrm>
              <a:custGeom>
                <a:avLst/>
                <a:gdLst>
                  <a:gd name="T0" fmla="*/ 64 w 64"/>
                  <a:gd name="T1" fmla="*/ 13 h 28"/>
                  <a:gd name="T2" fmla="*/ 32 w 64"/>
                  <a:gd name="T3" fmla="*/ 1 h 28"/>
                  <a:gd name="T4" fmla="*/ 0 w 64"/>
                  <a:gd name="T5" fmla="*/ 15 h 28"/>
                  <a:gd name="T6" fmla="*/ 32 w 64"/>
                  <a:gd name="T7" fmla="*/ 27 h 28"/>
                  <a:gd name="T8" fmla="*/ 64 w 64"/>
                  <a:gd name="T9" fmla="*/ 13 h 28"/>
                </a:gdLst>
                <a:ahLst/>
                <a:cxnLst>
                  <a:cxn ang="0">
                    <a:pos x="T0" y="T1"/>
                  </a:cxn>
                  <a:cxn ang="0">
                    <a:pos x="T2" y="T3"/>
                  </a:cxn>
                  <a:cxn ang="0">
                    <a:pos x="T4" y="T5"/>
                  </a:cxn>
                  <a:cxn ang="0">
                    <a:pos x="T6" y="T7"/>
                  </a:cxn>
                  <a:cxn ang="0">
                    <a:pos x="T8" y="T9"/>
                  </a:cxn>
                </a:cxnLst>
                <a:rect l="0" t="0" r="r" b="b"/>
                <a:pathLst>
                  <a:path w="64" h="28">
                    <a:moveTo>
                      <a:pt x="64" y="13"/>
                    </a:moveTo>
                    <a:cubicBezTo>
                      <a:pt x="64" y="6"/>
                      <a:pt x="49" y="0"/>
                      <a:pt x="32" y="1"/>
                    </a:cubicBezTo>
                    <a:cubicBezTo>
                      <a:pt x="14" y="2"/>
                      <a:pt x="0" y="8"/>
                      <a:pt x="0" y="15"/>
                    </a:cubicBezTo>
                    <a:cubicBezTo>
                      <a:pt x="0" y="23"/>
                      <a:pt x="14" y="28"/>
                      <a:pt x="32" y="27"/>
                    </a:cubicBezTo>
                    <a:cubicBezTo>
                      <a:pt x="49" y="27"/>
                      <a:pt x="64" y="20"/>
                      <a:pt x="64" y="13"/>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03" name="Freeform 783"/>
              <p:cNvSpPr>
                <a:spLocks/>
              </p:cNvSpPr>
              <p:nvPr/>
            </p:nvSpPr>
            <p:spPr bwMode="auto">
              <a:xfrm>
                <a:off x="1074" y="3699"/>
                <a:ext cx="54" cy="20"/>
              </a:xfrm>
              <a:custGeom>
                <a:avLst/>
                <a:gdLst>
                  <a:gd name="T0" fmla="*/ 47 w 47"/>
                  <a:gd name="T1" fmla="*/ 8 h 17"/>
                  <a:gd name="T2" fmla="*/ 23 w 47"/>
                  <a:gd name="T3" fmla="*/ 0 h 17"/>
                  <a:gd name="T4" fmla="*/ 0 w 47"/>
                  <a:gd name="T5" fmla="*/ 9 h 17"/>
                  <a:gd name="T6" fmla="*/ 23 w 47"/>
                  <a:gd name="T7" fmla="*/ 17 h 17"/>
                  <a:gd name="T8" fmla="*/ 47 w 47"/>
                  <a:gd name="T9" fmla="*/ 8 h 17"/>
                </a:gdLst>
                <a:ahLst/>
                <a:cxnLst>
                  <a:cxn ang="0">
                    <a:pos x="T0" y="T1"/>
                  </a:cxn>
                  <a:cxn ang="0">
                    <a:pos x="T2" y="T3"/>
                  </a:cxn>
                  <a:cxn ang="0">
                    <a:pos x="T4" y="T5"/>
                  </a:cxn>
                  <a:cxn ang="0">
                    <a:pos x="T6" y="T7"/>
                  </a:cxn>
                  <a:cxn ang="0">
                    <a:pos x="T8" y="T9"/>
                  </a:cxn>
                </a:cxnLst>
                <a:rect l="0" t="0" r="r" b="b"/>
                <a:pathLst>
                  <a:path w="47" h="17">
                    <a:moveTo>
                      <a:pt x="47" y="8"/>
                    </a:moveTo>
                    <a:cubicBezTo>
                      <a:pt x="47" y="3"/>
                      <a:pt x="36" y="0"/>
                      <a:pt x="23" y="0"/>
                    </a:cubicBezTo>
                    <a:cubicBezTo>
                      <a:pt x="10" y="1"/>
                      <a:pt x="0" y="5"/>
                      <a:pt x="0" y="9"/>
                    </a:cubicBezTo>
                    <a:cubicBezTo>
                      <a:pt x="0" y="14"/>
                      <a:pt x="10" y="17"/>
                      <a:pt x="23" y="17"/>
                    </a:cubicBezTo>
                    <a:cubicBezTo>
                      <a:pt x="36" y="16"/>
                      <a:pt x="47" y="12"/>
                      <a:pt x="47"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04" name="Freeform 784"/>
              <p:cNvSpPr>
                <a:spLocks/>
              </p:cNvSpPr>
              <p:nvPr/>
            </p:nvSpPr>
            <p:spPr bwMode="auto">
              <a:xfrm>
                <a:off x="323" y="4232"/>
                <a:ext cx="50" cy="18"/>
              </a:xfrm>
              <a:custGeom>
                <a:avLst/>
                <a:gdLst>
                  <a:gd name="T0" fmla="*/ 44 w 44"/>
                  <a:gd name="T1" fmla="*/ 8 h 16"/>
                  <a:gd name="T2" fmla="*/ 22 w 44"/>
                  <a:gd name="T3" fmla="*/ 0 h 16"/>
                  <a:gd name="T4" fmla="*/ 0 w 44"/>
                  <a:gd name="T5" fmla="*/ 8 h 16"/>
                  <a:gd name="T6" fmla="*/ 22 w 44"/>
                  <a:gd name="T7" fmla="*/ 16 h 16"/>
                  <a:gd name="T8" fmla="*/ 44 w 44"/>
                  <a:gd name="T9" fmla="*/ 8 h 16"/>
                </a:gdLst>
                <a:ahLst/>
                <a:cxnLst>
                  <a:cxn ang="0">
                    <a:pos x="T0" y="T1"/>
                  </a:cxn>
                  <a:cxn ang="0">
                    <a:pos x="T2" y="T3"/>
                  </a:cxn>
                  <a:cxn ang="0">
                    <a:pos x="T4" y="T5"/>
                  </a:cxn>
                  <a:cxn ang="0">
                    <a:pos x="T6" y="T7"/>
                  </a:cxn>
                  <a:cxn ang="0">
                    <a:pos x="T8" y="T9"/>
                  </a:cxn>
                </a:cxnLst>
                <a:rect l="0" t="0" r="r" b="b"/>
                <a:pathLst>
                  <a:path w="44" h="16">
                    <a:moveTo>
                      <a:pt x="44" y="8"/>
                    </a:moveTo>
                    <a:cubicBezTo>
                      <a:pt x="44" y="4"/>
                      <a:pt x="34" y="0"/>
                      <a:pt x="22" y="0"/>
                    </a:cubicBezTo>
                    <a:cubicBezTo>
                      <a:pt x="10" y="0"/>
                      <a:pt x="0" y="4"/>
                      <a:pt x="0" y="8"/>
                    </a:cubicBezTo>
                    <a:cubicBezTo>
                      <a:pt x="0" y="13"/>
                      <a:pt x="10" y="16"/>
                      <a:pt x="22" y="16"/>
                    </a:cubicBezTo>
                    <a:cubicBezTo>
                      <a:pt x="34" y="16"/>
                      <a:pt x="44" y="12"/>
                      <a:pt x="44"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05" name="Freeform 785"/>
              <p:cNvSpPr>
                <a:spLocks/>
              </p:cNvSpPr>
              <p:nvPr/>
            </p:nvSpPr>
            <p:spPr bwMode="auto">
              <a:xfrm>
                <a:off x="133" y="3672"/>
                <a:ext cx="44" cy="17"/>
              </a:xfrm>
              <a:custGeom>
                <a:avLst/>
                <a:gdLst>
                  <a:gd name="T0" fmla="*/ 38 w 38"/>
                  <a:gd name="T1" fmla="*/ 7 h 15"/>
                  <a:gd name="T2" fmla="*/ 19 w 38"/>
                  <a:gd name="T3" fmla="*/ 0 h 15"/>
                  <a:gd name="T4" fmla="*/ 0 w 38"/>
                  <a:gd name="T5" fmla="*/ 8 h 15"/>
                  <a:gd name="T6" fmla="*/ 19 w 38"/>
                  <a:gd name="T7" fmla="*/ 15 h 15"/>
                  <a:gd name="T8" fmla="*/ 38 w 38"/>
                  <a:gd name="T9" fmla="*/ 7 h 15"/>
                </a:gdLst>
                <a:ahLst/>
                <a:cxnLst>
                  <a:cxn ang="0">
                    <a:pos x="T0" y="T1"/>
                  </a:cxn>
                  <a:cxn ang="0">
                    <a:pos x="T2" y="T3"/>
                  </a:cxn>
                  <a:cxn ang="0">
                    <a:pos x="T4" y="T5"/>
                  </a:cxn>
                  <a:cxn ang="0">
                    <a:pos x="T6" y="T7"/>
                  </a:cxn>
                  <a:cxn ang="0">
                    <a:pos x="T8" y="T9"/>
                  </a:cxn>
                </a:cxnLst>
                <a:rect l="0" t="0" r="r" b="b"/>
                <a:pathLst>
                  <a:path w="38" h="15">
                    <a:moveTo>
                      <a:pt x="38" y="7"/>
                    </a:moveTo>
                    <a:cubicBezTo>
                      <a:pt x="38" y="3"/>
                      <a:pt x="30" y="0"/>
                      <a:pt x="19" y="0"/>
                    </a:cubicBezTo>
                    <a:cubicBezTo>
                      <a:pt x="8" y="1"/>
                      <a:pt x="0" y="4"/>
                      <a:pt x="0" y="8"/>
                    </a:cubicBezTo>
                    <a:cubicBezTo>
                      <a:pt x="0" y="12"/>
                      <a:pt x="8" y="15"/>
                      <a:pt x="19" y="15"/>
                    </a:cubicBezTo>
                    <a:cubicBezTo>
                      <a:pt x="30" y="14"/>
                      <a:pt x="38" y="11"/>
                      <a:pt x="3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06" name="Freeform 786"/>
              <p:cNvSpPr>
                <a:spLocks/>
              </p:cNvSpPr>
              <p:nvPr/>
            </p:nvSpPr>
            <p:spPr bwMode="auto">
              <a:xfrm>
                <a:off x="133" y="3874"/>
                <a:ext cx="41" cy="17"/>
              </a:xfrm>
              <a:custGeom>
                <a:avLst/>
                <a:gdLst>
                  <a:gd name="T0" fmla="*/ 35 w 35"/>
                  <a:gd name="T1" fmla="*/ 7 h 14"/>
                  <a:gd name="T2" fmla="*/ 18 w 35"/>
                  <a:gd name="T3" fmla="*/ 1 h 14"/>
                  <a:gd name="T4" fmla="*/ 0 w 35"/>
                  <a:gd name="T5" fmla="*/ 8 h 14"/>
                  <a:gd name="T6" fmla="*/ 18 w 35"/>
                  <a:gd name="T7" fmla="*/ 14 h 14"/>
                  <a:gd name="T8" fmla="*/ 35 w 35"/>
                  <a:gd name="T9" fmla="*/ 7 h 14"/>
                </a:gdLst>
                <a:ahLst/>
                <a:cxnLst>
                  <a:cxn ang="0">
                    <a:pos x="T0" y="T1"/>
                  </a:cxn>
                  <a:cxn ang="0">
                    <a:pos x="T2" y="T3"/>
                  </a:cxn>
                  <a:cxn ang="0">
                    <a:pos x="T4" y="T5"/>
                  </a:cxn>
                  <a:cxn ang="0">
                    <a:pos x="T6" y="T7"/>
                  </a:cxn>
                  <a:cxn ang="0">
                    <a:pos x="T8" y="T9"/>
                  </a:cxn>
                </a:cxnLst>
                <a:rect l="0" t="0" r="r" b="b"/>
                <a:pathLst>
                  <a:path w="35" h="14">
                    <a:moveTo>
                      <a:pt x="35" y="7"/>
                    </a:moveTo>
                    <a:cubicBezTo>
                      <a:pt x="35" y="3"/>
                      <a:pt x="27" y="0"/>
                      <a:pt x="18" y="1"/>
                    </a:cubicBezTo>
                    <a:cubicBezTo>
                      <a:pt x="8" y="1"/>
                      <a:pt x="0" y="4"/>
                      <a:pt x="0" y="8"/>
                    </a:cubicBezTo>
                    <a:cubicBezTo>
                      <a:pt x="0" y="12"/>
                      <a:pt x="8" y="14"/>
                      <a:pt x="18" y="14"/>
                    </a:cubicBezTo>
                    <a:cubicBezTo>
                      <a:pt x="27" y="14"/>
                      <a:pt x="35" y="11"/>
                      <a:pt x="35"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07" name="Freeform 787"/>
              <p:cNvSpPr>
                <a:spLocks/>
              </p:cNvSpPr>
              <p:nvPr/>
            </p:nvSpPr>
            <p:spPr bwMode="auto">
              <a:xfrm>
                <a:off x="567" y="3783"/>
                <a:ext cx="47" cy="19"/>
              </a:xfrm>
              <a:custGeom>
                <a:avLst/>
                <a:gdLst>
                  <a:gd name="T0" fmla="*/ 41 w 41"/>
                  <a:gd name="T1" fmla="*/ 7 h 16"/>
                  <a:gd name="T2" fmla="*/ 20 w 41"/>
                  <a:gd name="T3" fmla="*/ 0 h 16"/>
                  <a:gd name="T4" fmla="*/ 0 w 41"/>
                  <a:gd name="T5" fmla="*/ 9 h 16"/>
                  <a:gd name="T6" fmla="*/ 20 w 41"/>
                  <a:gd name="T7" fmla="*/ 15 h 16"/>
                  <a:gd name="T8" fmla="*/ 41 w 41"/>
                  <a:gd name="T9" fmla="*/ 7 h 16"/>
                </a:gdLst>
                <a:ahLst/>
                <a:cxnLst>
                  <a:cxn ang="0">
                    <a:pos x="T0" y="T1"/>
                  </a:cxn>
                  <a:cxn ang="0">
                    <a:pos x="T2" y="T3"/>
                  </a:cxn>
                  <a:cxn ang="0">
                    <a:pos x="T4" y="T5"/>
                  </a:cxn>
                  <a:cxn ang="0">
                    <a:pos x="T6" y="T7"/>
                  </a:cxn>
                  <a:cxn ang="0">
                    <a:pos x="T8" y="T9"/>
                  </a:cxn>
                </a:cxnLst>
                <a:rect l="0" t="0" r="r" b="b"/>
                <a:pathLst>
                  <a:path w="41" h="16">
                    <a:moveTo>
                      <a:pt x="41" y="7"/>
                    </a:moveTo>
                    <a:cubicBezTo>
                      <a:pt x="41" y="3"/>
                      <a:pt x="31" y="0"/>
                      <a:pt x="20" y="0"/>
                    </a:cubicBezTo>
                    <a:cubicBezTo>
                      <a:pt x="9" y="1"/>
                      <a:pt x="0" y="4"/>
                      <a:pt x="0" y="9"/>
                    </a:cubicBezTo>
                    <a:cubicBezTo>
                      <a:pt x="0" y="13"/>
                      <a:pt x="9" y="16"/>
                      <a:pt x="20" y="15"/>
                    </a:cubicBezTo>
                    <a:cubicBezTo>
                      <a:pt x="31" y="15"/>
                      <a:pt x="41" y="11"/>
                      <a:pt x="41"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08" name="Freeform 788"/>
              <p:cNvSpPr>
                <a:spLocks/>
              </p:cNvSpPr>
              <p:nvPr/>
            </p:nvSpPr>
            <p:spPr bwMode="auto">
              <a:xfrm>
                <a:off x="244" y="4032"/>
                <a:ext cx="44" cy="17"/>
              </a:xfrm>
              <a:custGeom>
                <a:avLst/>
                <a:gdLst>
                  <a:gd name="T0" fmla="*/ 38 w 38"/>
                  <a:gd name="T1" fmla="*/ 7 h 14"/>
                  <a:gd name="T2" fmla="*/ 19 w 38"/>
                  <a:gd name="T3" fmla="*/ 0 h 14"/>
                  <a:gd name="T4" fmla="*/ 0 w 38"/>
                  <a:gd name="T5" fmla="*/ 7 h 14"/>
                  <a:gd name="T6" fmla="*/ 19 w 38"/>
                  <a:gd name="T7" fmla="*/ 14 h 14"/>
                  <a:gd name="T8" fmla="*/ 38 w 38"/>
                  <a:gd name="T9" fmla="*/ 7 h 14"/>
                </a:gdLst>
                <a:ahLst/>
                <a:cxnLst>
                  <a:cxn ang="0">
                    <a:pos x="T0" y="T1"/>
                  </a:cxn>
                  <a:cxn ang="0">
                    <a:pos x="T2" y="T3"/>
                  </a:cxn>
                  <a:cxn ang="0">
                    <a:pos x="T4" y="T5"/>
                  </a:cxn>
                  <a:cxn ang="0">
                    <a:pos x="T6" y="T7"/>
                  </a:cxn>
                  <a:cxn ang="0">
                    <a:pos x="T8" y="T9"/>
                  </a:cxn>
                </a:cxnLst>
                <a:rect l="0" t="0" r="r" b="b"/>
                <a:pathLst>
                  <a:path w="38" h="14">
                    <a:moveTo>
                      <a:pt x="38" y="7"/>
                    </a:moveTo>
                    <a:cubicBezTo>
                      <a:pt x="38" y="3"/>
                      <a:pt x="29" y="0"/>
                      <a:pt x="19" y="0"/>
                    </a:cubicBezTo>
                    <a:cubicBezTo>
                      <a:pt x="9" y="0"/>
                      <a:pt x="0" y="3"/>
                      <a:pt x="0" y="7"/>
                    </a:cubicBezTo>
                    <a:cubicBezTo>
                      <a:pt x="0" y="11"/>
                      <a:pt x="9" y="14"/>
                      <a:pt x="19" y="14"/>
                    </a:cubicBezTo>
                    <a:cubicBezTo>
                      <a:pt x="29" y="14"/>
                      <a:pt x="38" y="10"/>
                      <a:pt x="3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09" name="Freeform 789"/>
              <p:cNvSpPr>
                <a:spLocks/>
              </p:cNvSpPr>
              <p:nvPr/>
            </p:nvSpPr>
            <p:spPr bwMode="auto">
              <a:xfrm>
                <a:off x="795" y="4102"/>
                <a:ext cx="55" cy="20"/>
              </a:xfrm>
              <a:custGeom>
                <a:avLst/>
                <a:gdLst>
                  <a:gd name="T0" fmla="*/ 48 w 48"/>
                  <a:gd name="T1" fmla="*/ 9 h 18"/>
                  <a:gd name="T2" fmla="*/ 24 w 48"/>
                  <a:gd name="T3" fmla="*/ 1 h 18"/>
                  <a:gd name="T4" fmla="*/ 0 w 48"/>
                  <a:gd name="T5" fmla="*/ 9 h 18"/>
                  <a:gd name="T6" fmla="*/ 24 w 48"/>
                  <a:gd name="T7" fmla="*/ 17 h 18"/>
                  <a:gd name="T8" fmla="*/ 48 w 48"/>
                  <a:gd name="T9" fmla="*/ 9 h 18"/>
                </a:gdLst>
                <a:ahLst/>
                <a:cxnLst>
                  <a:cxn ang="0">
                    <a:pos x="T0" y="T1"/>
                  </a:cxn>
                  <a:cxn ang="0">
                    <a:pos x="T2" y="T3"/>
                  </a:cxn>
                  <a:cxn ang="0">
                    <a:pos x="T4" y="T5"/>
                  </a:cxn>
                  <a:cxn ang="0">
                    <a:pos x="T6" y="T7"/>
                  </a:cxn>
                  <a:cxn ang="0">
                    <a:pos x="T8" y="T9"/>
                  </a:cxn>
                </a:cxnLst>
                <a:rect l="0" t="0" r="r" b="b"/>
                <a:pathLst>
                  <a:path w="48" h="18">
                    <a:moveTo>
                      <a:pt x="48" y="9"/>
                    </a:moveTo>
                    <a:cubicBezTo>
                      <a:pt x="48" y="4"/>
                      <a:pt x="37" y="0"/>
                      <a:pt x="24" y="1"/>
                    </a:cubicBezTo>
                    <a:cubicBezTo>
                      <a:pt x="11" y="1"/>
                      <a:pt x="0" y="5"/>
                      <a:pt x="0" y="9"/>
                    </a:cubicBezTo>
                    <a:cubicBezTo>
                      <a:pt x="0" y="14"/>
                      <a:pt x="11" y="18"/>
                      <a:pt x="24" y="17"/>
                    </a:cubicBezTo>
                    <a:cubicBezTo>
                      <a:pt x="37" y="17"/>
                      <a:pt x="48" y="13"/>
                      <a:pt x="48" y="9"/>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10" name="Freeform 790"/>
              <p:cNvSpPr>
                <a:spLocks/>
              </p:cNvSpPr>
              <p:nvPr/>
            </p:nvSpPr>
            <p:spPr bwMode="auto">
              <a:xfrm>
                <a:off x="1149" y="4232"/>
                <a:ext cx="63" cy="22"/>
              </a:xfrm>
              <a:custGeom>
                <a:avLst/>
                <a:gdLst>
                  <a:gd name="T0" fmla="*/ 55 w 55"/>
                  <a:gd name="T1" fmla="*/ 10 h 19"/>
                  <a:gd name="T2" fmla="*/ 28 w 55"/>
                  <a:gd name="T3" fmla="*/ 0 h 19"/>
                  <a:gd name="T4" fmla="*/ 0 w 55"/>
                  <a:gd name="T5" fmla="*/ 10 h 19"/>
                  <a:gd name="T6" fmla="*/ 28 w 55"/>
                  <a:gd name="T7" fmla="*/ 19 h 19"/>
                  <a:gd name="T8" fmla="*/ 55 w 55"/>
                  <a:gd name="T9" fmla="*/ 10 h 19"/>
                </a:gdLst>
                <a:ahLst/>
                <a:cxnLst>
                  <a:cxn ang="0">
                    <a:pos x="T0" y="T1"/>
                  </a:cxn>
                  <a:cxn ang="0">
                    <a:pos x="T2" y="T3"/>
                  </a:cxn>
                  <a:cxn ang="0">
                    <a:pos x="T4" y="T5"/>
                  </a:cxn>
                  <a:cxn ang="0">
                    <a:pos x="T6" y="T7"/>
                  </a:cxn>
                  <a:cxn ang="0">
                    <a:pos x="T8" y="T9"/>
                  </a:cxn>
                </a:cxnLst>
                <a:rect l="0" t="0" r="r" b="b"/>
                <a:pathLst>
                  <a:path w="55" h="19">
                    <a:moveTo>
                      <a:pt x="55" y="10"/>
                    </a:moveTo>
                    <a:cubicBezTo>
                      <a:pt x="55" y="4"/>
                      <a:pt x="43" y="0"/>
                      <a:pt x="28" y="0"/>
                    </a:cubicBezTo>
                    <a:cubicBezTo>
                      <a:pt x="12" y="0"/>
                      <a:pt x="0" y="5"/>
                      <a:pt x="0" y="10"/>
                    </a:cubicBezTo>
                    <a:cubicBezTo>
                      <a:pt x="0" y="15"/>
                      <a:pt x="12" y="19"/>
                      <a:pt x="28" y="19"/>
                    </a:cubicBezTo>
                    <a:cubicBezTo>
                      <a:pt x="43" y="19"/>
                      <a:pt x="55" y="15"/>
                      <a:pt x="55" y="10"/>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11" name="Freeform 791"/>
              <p:cNvSpPr>
                <a:spLocks/>
              </p:cNvSpPr>
              <p:nvPr/>
            </p:nvSpPr>
            <p:spPr bwMode="auto">
              <a:xfrm>
                <a:off x="2078" y="4072"/>
                <a:ext cx="62" cy="28"/>
              </a:xfrm>
              <a:custGeom>
                <a:avLst/>
                <a:gdLst>
                  <a:gd name="T0" fmla="*/ 54 w 54"/>
                  <a:gd name="T1" fmla="*/ 12 h 25"/>
                  <a:gd name="T2" fmla="*/ 27 w 54"/>
                  <a:gd name="T3" fmla="*/ 1 h 25"/>
                  <a:gd name="T4" fmla="*/ 0 w 54"/>
                  <a:gd name="T5" fmla="*/ 13 h 25"/>
                  <a:gd name="T6" fmla="*/ 27 w 54"/>
                  <a:gd name="T7" fmla="*/ 25 h 25"/>
                  <a:gd name="T8" fmla="*/ 54 w 54"/>
                  <a:gd name="T9" fmla="*/ 12 h 25"/>
                </a:gdLst>
                <a:ahLst/>
                <a:cxnLst>
                  <a:cxn ang="0">
                    <a:pos x="T0" y="T1"/>
                  </a:cxn>
                  <a:cxn ang="0">
                    <a:pos x="T2" y="T3"/>
                  </a:cxn>
                  <a:cxn ang="0">
                    <a:pos x="T4" y="T5"/>
                  </a:cxn>
                  <a:cxn ang="0">
                    <a:pos x="T6" y="T7"/>
                  </a:cxn>
                  <a:cxn ang="0">
                    <a:pos x="T8" y="T9"/>
                  </a:cxn>
                </a:cxnLst>
                <a:rect l="0" t="0" r="r" b="b"/>
                <a:pathLst>
                  <a:path w="54" h="25">
                    <a:moveTo>
                      <a:pt x="54" y="12"/>
                    </a:moveTo>
                    <a:cubicBezTo>
                      <a:pt x="54" y="6"/>
                      <a:pt x="42" y="0"/>
                      <a:pt x="27" y="1"/>
                    </a:cubicBezTo>
                    <a:cubicBezTo>
                      <a:pt x="12" y="1"/>
                      <a:pt x="0" y="6"/>
                      <a:pt x="0" y="13"/>
                    </a:cubicBezTo>
                    <a:cubicBezTo>
                      <a:pt x="0" y="20"/>
                      <a:pt x="12" y="25"/>
                      <a:pt x="27" y="25"/>
                    </a:cubicBezTo>
                    <a:cubicBezTo>
                      <a:pt x="42" y="24"/>
                      <a:pt x="54" y="19"/>
                      <a:pt x="54" y="12"/>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12" name="Freeform 792"/>
              <p:cNvSpPr>
                <a:spLocks/>
              </p:cNvSpPr>
              <p:nvPr/>
            </p:nvSpPr>
            <p:spPr bwMode="auto">
              <a:xfrm>
                <a:off x="3170" y="3850"/>
                <a:ext cx="96" cy="31"/>
              </a:xfrm>
              <a:custGeom>
                <a:avLst/>
                <a:gdLst>
                  <a:gd name="T0" fmla="*/ 83 w 83"/>
                  <a:gd name="T1" fmla="*/ 12 h 27"/>
                  <a:gd name="T2" fmla="*/ 41 w 83"/>
                  <a:gd name="T3" fmla="*/ 1 h 27"/>
                  <a:gd name="T4" fmla="*/ 0 w 83"/>
                  <a:gd name="T5" fmla="*/ 15 h 27"/>
                  <a:gd name="T6" fmla="*/ 41 w 83"/>
                  <a:gd name="T7" fmla="*/ 26 h 27"/>
                  <a:gd name="T8" fmla="*/ 83 w 83"/>
                  <a:gd name="T9" fmla="*/ 12 h 27"/>
                </a:gdLst>
                <a:ahLst/>
                <a:cxnLst>
                  <a:cxn ang="0">
                    <a:pos x="T0" y="T1"/>
                  </a:cxn>
                  <a:cxn ang="0">
                    <a:pos x="T2" y="T3"/>
                  </a:cxn>
                  <a:cxn ang="0">
                    <a:pos x="T4" y="T5"/>
                  </a:cxn>
                  <a:cxn ang="0">
                    <a:pos x="T6" y="T7"/>
                  </a:cxn>
                  <a:cxn ang="0">
                    <a:pos x="T8" y="T9"/>
                  </a:cxn>
                </a:cxnLst>
                <a:rect l="0" t="0" r="r" b="b"/>
                <a:pathLst>
                  <a:path w="83" h="27">
                    <a:moveTo>
                      <a:pt x="83" y="12"/>
                    </a:moveTo>
                    <a:cubicBezTo>
                      <a:pt x="83" y="5"/>
                      <a:pt x="64" y="0"/>
                      <a:pt x="41" y="1"/>
                    </a:cubicBezTo>
                    <a:cubicBezTo>
                      <a:pt x="18" y="1"/>
                      <a:pt x="0" y="7"/>
                      <a:pt x="0" y="15"/>
                    </a:cubicBezTo>
                    <a:cubicBezTo>
                      <a:pt x="0" y="22"/>
                      <a:pt x="18" y="27"/>
                      <a:pt x="41" y="26"/>
                    </a:cubicBezTo>
                    <a:cubicBezTo>
                      <a:pt x="64" y="26"/>
                      <a:pt x="83" y="20"/>
                      <a:pt x="83" y="12"/>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13" name="Freeform 793"/>
              <p:cNvSpPr>
                <a:spLocks/>
              </p:cNvSpPr>
              <p:nvPr/>
            </p:nvSpPr>
            <p:spPr bwMode="auto">
              <a:xfrm>
                <a:off x="2552" y="3828"/>
                <a:ext cx="58" cy="20"/>
              </a:xfrm>
              <a:custGeom>
                <a:avLst/>
                <a:gdLst>
                  <a:gd name="T0" fmla="*/ 50 w 50"/>
                  <a:gd name="T1" fmla="*/ 7 h 17"/>
                  <a:gd name="T2" fmla="*/ 25 w 50"/>
                  <a:gd name="T3" fmla="*/ 0 h 17"/>
                  <a:gd name="T4" fmla="*/ 0 w 50"/>
                  <a:gd name="T5" fmla="*/ 9 h 17"/>
                  <a:gd name="T6" fmla="*/ 25 w 50"/>
                  <a:gd name="T7" fmla="*/ 16 h 17"/>
                  <a:gd name="T8" fmla="*/ 50 w 50"/>
                  <a:gd name="T9" fmla="*/ 7 h 17"/>
                </a:gdLst>
                <a:ahLst/>
                <a:cxnLst>
                  <a:cxn ang="0">
                    <a:pos x="T0" y="T1"/>
                  </a:cxn>
                  <a:cxn ang="0">
                    <a:pos x="T2" y="T3"/>
                  </a:cxn>
                  <a:cxn ang="0">
                    <a:pos x="T4" y="T5"/>
                  </a:cxn>
                  <a:cxn ang="0">
                    <a:pos x="T6" y="T7"/>
                  </a:cxn>
                  <a:cxn ang="0">
                    <a:pos x="T8" y="T9"/>
                  </a:cxn>
                </a:cxnLst>
                <a:rect l="0" t="0" r="r" b="b"/>
                <a:pathLst>
                  <a:path w="50" h="17">
                    <a:moveTo>
                      <a:pt x="50" y="7"/>
                    </a:moveTo>
                    <a:cubicBezTo>
                      <a:pt x="50" y="3"/>
                      <a:pt x="39" y="0"/>
                      <a:pt x="25" y="0"/>
                    </a:cubicBezTo>
                    <a:cubicBezTo>
                      <a:pt x="11" y="1"/>
                      <a:pt x="0" y="4"/>
                      <a:pt x="0" y="9"/>
                    </a:cubicBezTo>
                    <a:cubicBezTo>
                      <a:pt x="0" y="13"/>
                      <a:pt x="11" y="17"/>
                      <a:pt x="25" y="16"/>
                    </a:cubicBezTo>
                    <a:cubicBezTo>
                      <a:pt x="39" y="16"/>
                      <a:pt x="50" y="12"/>
                      <a:pt x="50"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14" name="Freeform 794"/>
              <p:cNvSpPr>
                <a:spLocks/>
              </p:cNvSpPr>
              <p:nvPr/>
            </p:nvSpPr>
            <p:spPr bwMode="auto">
              <a:xfrm>
                <a:off x="3975" y="3706"/>
                <a:ext cx="104" cy="34"/>
              </a:xfrm>
              <a:custGeom>
                <a:avLst/>
                <a:gdLst>
                  <a:gd name="T0" fmla="*/ 91 w 91"/>
                  <a:gd name="T1" fmla="*/ 13 h 29"/>
                  <a:gd name="T2" fmla="*/ 45 w 91"/>
                  <a:gd name="T3" fmla="*/ 1 h 29"/>
                  <a:gd name="T4" fmla="*/ 0 w 91"/>
                  <a:gd name="T5" fmla="*/ 16 h 29"/>
                  <a:gd name="T6" fmla="*/ 45 w 91"/>
                  <a:gd name="T7" fmla="*/ 28 h 29"/>
                  <a:gd name="T8" fmla="*/ 91 w 91"/>
                  <a:gd name="T9" fmla="*/ 13 h 29"/>
                </a:gdLst>
                <a:ahLst/>
                <a:cxnLst>
                  <a:cxn ang="0">
                    <a:pos x="T0" y="T1"/>
                  </a:cxn>
                  <a:cxn ang="0">
                    <a:pos x="T2" y="T3"/>
                  </a:cxn>
                  <a:cxn ang="0">
                    <a:pos x="T4" y="T5"/>
                  </a:cxn>
                  <a:cxn ang="0">
                    <a:pos x="T6" y="T7"/>
                  </a:cxn>
                  <a:cxn ang="0">
                    <a:pos x="T8" y="T9"/>
                  </a:cxn>
                </a:cxnLst>
                <a:rect l="0" t="0" r="r" b="b"/>
                <a:pathLst>
                  <a:path w="91" h="29">
                    <a:moveTo>
                      <a:pt x="91" y="13"/>
                    </a:moveTo>
                    <a:cubicBezTo>
                      <a:pt x="91" y="6"/>
                      <a:pt x="70" y="0"/>
                      <a:pt x="45" y="1"/>
                    </a:cubicBezTo>
                    <a:cubicBezTo>
                      <a:pt x="20" y="2"/>
                      <a:pt x="0" y="9"/>
                      <a:pt x="0" y="16"/>
                    </a:cubicBezTo>
                    <a:cubicBezTo>
                      <a:pt x="0" y="23"/>
                      <a:pt x="20" y="29"/>
                      <a:pt x="45" y="28"/>
                    </a:cubicBezTo>
                    <a:cubicBezTo>
                      <a:pt x="70" y="27"/>
                      <a:pt x="91" y="21"/>
                      <a:pt x="91" y="13"/>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45915" name="Freeform 795"/>
            <p:cNvSpPr>
              <a:spLocks/>
            </p:cNvSpPr>
            <p:nvPr/>
          </p:nvSpPr>
          <p:spPr bwMode="auto">
            <a:xfrm>
              <a:off x="2225" y="3075"/>
              <a:ext cx="1142" cy="42"/>
            </a:xfrm>
            <a:custGeom>
              <a:avLst/>
              <a:gdLst>
                <a:gd name="T0" fmla="*/ 717 w 989"/>
                <a:gd name="T1" fmla="*/ 18 h 37"/>
                <a:gd name="T2" fmla="*/ 989 w 989"/>
                <a:gd name="T3" fmla="*/ 0 h 37"/>
                <a:gd name="T4" fmla="*/ 0 w 989"/>
                <a:gd name="T5" fmla="*/ 37 h 37"/>
                <a:gd name="T6" fmla="*/ 717 w 989"/>
                <a:gd name="T7" fmla="*/ 18 h 37"/>
              </a:gdLst>
              <a:ahLst/>
              <a:cxnLst>
                <a:cxn ang="0">
                  <a:pos x="T0" y="T1"/>
                </a:cxn>
                <a:cxn ang="0">
                  <a:pos x="T2" y="T3"/>
                </a:cxn>
                <a:cxn ang="0">
                  <a:pos x="T4" y="T5"/>
                </a:cxn>
                <a:cxn ang="0">
                  <a:pos x="T6" y="T7"/>
                </a:cxn>
              </a:cxnLst>
              <a:rect l="0" t="0" r="r" b="b"/>
              <a:pathLst>
                <a:path w="989" h="37">
                  <a:moveTo>
                    <a:pt x="717" y="18"/>
                  </a:moveTo>
                  <a:cubicBezTo>
                    <a:pt x="782" y="17"/>
                    <a:pt x="885" y="6"/>
                    <a:pt x="989" y="0"/>
                  </a:cubicBezTo>
                  <a:cubicBezTo>
                    <a:pt x="659" y="2"/>
                    <a:pt x="327" y="16"/>
                    <a:pt x="0" y="37"/>
                  </a:cubicBezTo>
                  <a:cubicBezTo>
                    <a:pt x="242" y="21"/>
                    <a:pt x="474" y="23"/>
                    <a:pt x="717" y="18"/>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16" name="Freeform 796"/>
            <p:cNvSpPr>
              <a:spLocks/>
            </p:cNvSpPr>
            <p:nvPr/>
          </p:nvSpPr>
          <p:spPr bwMode="auto">
            <a:xfrm>
              <a:off x="0" y="2980"/>
              <a:ext cx="3679" cy="151"/>
            </a:xfrm>
            <a:custGeom>
              <a:avLst/>
              <a:gdLst>
                <a:gd name="T0" fmla="*/ 919 w 3188"/>
                <a:gd name="T1" fmla="*/ 126 h 131"/>
                <a:gd name="T2" fmla="*/ 1016 w 3188"/>
                <a:gd name="T3" fmla="*/ 118 h 131"/>
                <a:gd name="T4" fmla="*/ 884 w 3188"/>
                <a:gd name="T5" fmla="*/ 109 h 131"/>
                <a:gd name="T6" fmla="*/ 3188 w 3188"/>
                <a:gd name="T7" fmla="*/ 7 h 131"/>
                <a:gd name="T8" fmla="*/ 0 w 3188"/>
                <a:gd name="T9" fmla="*/ 1 h 131"/>
                <a:gd name="T10" fmla="*/ 0 w 3188"/>
                <a:gd name="T11" fmla="*/ 13 h 131"/>
                <a:gd name="T12" fmla="*/ 2972 w 3188"/>
                <a:gd name="T13" fmla="*/ 12 h 131"/>
                <a:gd name="T14" fmla="*/ 0 w 3188"/>
                <a:gd name="T15" fmla="*/ 114 h 131"/>
                <a:gd name="T16" fmla="*/ 0 w 3188"/>
                <a:gd name="T17" fmla="*/ 117 h 131"/>
                <a:gd name="T18" fmla="*/ 919 w 3188"/>
                <a:gd name="T19" fmla="*/ 12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8" h="131">
                  <a:moveTo>
                    <a:pt x="919" y="126"/>
                  </a:moveTo>
                  <a:cubicBezTo>
                    <a:pt x="974" y="124"/>
                    <a:pt x="1009" y="122"/>
                    <a:pt x="1016" y="118"/>
                  </a:cubicBezTo>
                  <a:cubicBezTo>
                    <a:pt x="1020" y="117"/>
                    <a:pt x="956" y="112"/>
                    <a:pt x="884" y="109"/>
                  </a:cubicBezTo>
                  <a:cubicBezTo>
                    <a:pt x="1093" y="77"/>
                    <a:pt x="3188" y="24"/>
                    <a:pt x="3188" y="7"/>
                  </a:cubicBezTo>
                  <a:cubicBezTo>
                    <a:pt x="3188" y="0"/>
                    <a:pt x="1316" y="0"/>
                    <a:pt x="0" y="1"/>
                  </a:cubicBezTo>
                  <a:cubicBezTo>
                    <a:pt x="0" y="13"/>
                    <a:pt x="0" y="13"/>
                    <a:pt x="0" y="13"/>
                  </a:cubicBezTo>
                  <a:cubicBezTo>
                    <a:pt x="1152" y="14"/>
                    <a:pt x="2724" y="12"/>
                    <a:pt x="2972" y="12"/>
                  </a:cubicBezTo>
                  <a:cubicBezTo>
                    <a:pt x="2788" y="17"/>
                    <a:pt x="877" y="68"/>
                    <a:pt x="0" y="114"/>
                  </a:cubicBezTo>
                  <a:cubicBezTo>
                    <a:pt x="0" y="117"/>
                    <a:pt x="0" y="117"/>
                    <a:pt x="0" y="117"/>
                  </a:cubicBezTo>
                  <a:cubicBezTo>
                    <a:pt x="315" y="113"/>
                    <a:pt x="635" y="131"/>
                    <a:pt x="919" y="126"/>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17" name="Freeform 797"/>
            <p:cNvSpPr>
              <a:spLocks/>
            </p:cNvSpPr>
            <p:nvPr/>
          </p:nvSpPr>
          <p:spPr bwMode="auto">
            <a:xfrm>
              <a:off x="714" y="3296"/>
              <a:ext cx="4394" cy="90"/>
            </a:xfrm>
            <a:custGeom>
              <a:avLst/>
              <a:gdLst>
                <a:gd name="T0" fmla="*/ 3484 w 3807"/>
                <a:gd name="T1" fmla="*/ 14 h 78"/>
                <a:gd name="T2" fmla="*/ 3807 w 3807"/>
                <a:gd name="T3" fmla="*/ 0 h 78"/>
                <a:gd name="T4" fmla="*/ 0 w 3807"/>
                <a:gd name="T5" fmla="*/ 78 h 78"/>
                <a:gd name="T6" fmla="*/ 586 w 3807"/>
                <a:gd name="T7" fmla="*/ 75 h 78"/>
                <a:gd name="T8" fmla="*/ 775 w 3807"/>
                <a:gd name="T9" fmla="*/ 70 h 78"/>
                <a:gd name="T10" fmla="*/ 3484 w 3807"/>
                <a:gd name="T11" fmla="*/ 14 h 78"/>
              </a:gdLst>
              <a:ahLst/>
              <a:cxnLst>
                <a:cxn ang="0">
                  <a:pos x="T0" y="T1"/>
                </a:cxn>
                <a:cxn ang="0">
                  <a:pos x="T2" y="T3"/>
                </a:cxn>
                <a:cxn ang="0">
                  <a:pos x="T4" y="T5"/>
                </a:cxn>
                <a:cxn ang="0">
                  <a:pos x="T6" y="T7"/>
                </a:cxn>
                <a:cxn ang="0">
                  <a:pos x="T8" y="T9"/>
                </a:cxn>
                <a:cxn ang="0">
                  <a:pos x="T10" y="T11"/>
                </a:cxn>
              </a:cxnLst>
              <a:rect l="0" t="0" r="r" b="b"/>
              <a:pathLst>
                <a:path w="3807" h="78">
                  <a:moveTo>
                    <a:pt x="3484" y="14"/>
                  </a:moveTo>
                  <a:cubicBezTo>
                    <a:pt x="3522" y="13"/>
                    <a:pt x="3648" y="6"/>
                    <a:pt x="3807" y="0"/>
                  </a:cubicBezTo>
                  <a:cubicBezTo>
                    <a:pt x="2842" y="1"/>
                    <a:pt x="1356" y="44"/>
                    <a:pt x="0" y="78"/>
                  </a:cubicBezTo>
                  <a:cubicBezTo>
                    <a:pt x="183" y="76"/>
                    <a:pt x="380" y="75"/>
                    <a:pt x="586" y="75"/>
                  </a:cubicBezTo>
                  <a:cubicBezTo>
                    <a:pt x="649" y="73"/>
                    <a:pt x="712" y="72"/>
                    <a:pt x="775" y="70"/>
                  </a:cubicBezTo>
                  <a:cubicBezTo>
                    <a:pt x="1678" y="48"/>
                    <a:pt x="2580" y="23"/>
                    <a:pt x="3484" y="14"/>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18" name="Freeform 798"/>
            <p:cNvSpPr>
              <a:spLocks/>
            </p:cNvSpPr>
            <p:nvPr/>
          </p:nvSpPr>
          <p:spPr bwMode="auto">
            <a:xfrm>
              <a:off x="5108" y="3282"/>
              <a:ext cx="652" cy="22"/>
            </a:xfrm>
            <a:custGeom>
              <a:avLst/>
              <a:gdLst>
                <a:gd name="T0" fmla="*/ 0 w 565"/>
                <a:gd name="T1" fmla="*/ 12 h 19"/>
                <a:gd name="T2" fmla="*/ 565 w 565"/>
                <a:gd name="T3" fmla="*/ 19 h 19"/>
                <a:gd name="T4" fmla="*/ 565 w 565"/>
                <a:gd name="T5" fmla="*/ 3 h 19"/>
                <a:gd name="T6" fmla="*/ 0 w 565"/>
                <a:gd name="T7" fmla="*/ 12 h 19"/>
              </a:gdLst>
              <a:ahLst/>
              <a:cxnLst>
                <a:cxn ang="0">
                  <a:pos x="T0" y="T1"/>
                </a:cxn>
                <a:cxn ang="0">
                  <a:pos x="T2" y="T3"/>
                </a:cxn>
                <a:cxn ang="0">
                  <a:pos x="T4" y="T5"/>
                </a:cxn>
                <a:cxn ang="0">
                  <a:pos x="T6" y="T7"/>
                </a:cxn>
              </a:cxnLst>
              <a:rect l="0" t="0" r="r" b="b"/>
              <a:pathLst>
                <a:path w="565" h="19">
                  <a:moveTo>
                    <a:pt x="0" y="12"/>
                  </a:moveTo>
                  <a:cubicBezTo>
                    <a:pt x="217" y="12"/>
                    <a:pt x="408" y="14"/>
                    <a:pt x="565" y="19"/>
                  </a:cubicBezTo>
                  <a:cubicBezTo>
                    <a:pt x="565" y="3"/>
                    <a:pt x="565" y="3"/>
                    <a:pt x="565" y="3"/>
                  </a:cubicBezTo>
                  <a:cubicBezTo>
                    <a:pt x="380" y="0"/>
                    <a:pt x="171" y="6"/>
                    <a:pt x="0" y="12"/>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19" name="Freeform 799"/>
            <p:cNvSpPr>
              <a:spLocks/>
            </p:cNvSpPr>
            <p:nvPr/>
          </p:nvSpPr>
          <p:spPr bwMode="auto">
            <a:xfrm>
              <a:off x="0" y="3186"/>
              <a:ext cx="5679" cy="51"/>
            </a:xfrm>
            <a:custGeom>
              <a:avLst/>
              <a:gdLst>
                <a:gd name="T0" fmla="*/ 4921 w 4921"/>
                <a:gd name="T1" fmla="*/ 11 h 44"/>
                <a:gd name="T2" fmla="*/ 0 w 4921"/>
                <a:gd name="T3" fmla="*/ 6 h 44"/>
                <a:gd name="T4" fmla="*/ 0 w 4921"/>
                <a:gd name="T5" fmla="*/ 17 h 44"/>
                <a:gd name="T6" fmla="*/ 4921 w 4921"/>
                <a:gd name="T7" fmla="*/ 11 h 44"/>
              </a:gdLst>
              <a:ahLst/>
              <a:cxnLst>
                <a:cxn ang="0">
                  <a:pos x="T0" y="T1"/>
                </a:cxn>
                <a:cxn ang="0">
                  <a:pos x="T2" y="T3"/>
                </a:cxn>
                <a:cxn ang="0">
                  <a:pos x="T4" y="T5"/>
                </a:cxn>
                <a:cxn ang="0">
                  <a:pos x="T6" y="T7"/>
                </a:cxn>
              </a:cxnLst>
              <a:rect l="0" t="0" r="r" b="b"/>
              <a:pathLst>
                <a:path w="4921" h="44">
                  <a:moveTo>
                    <a:pt x="4921" y="11"/>
                  </a:moveTo>
                  <a:cubicBezTo>
                    <a:pt x="4921" y="0"/>
                    <a:pt x="1320" y="5"/>
                    <a:pt x="0" y="6"/>
                  </a:cubicBezTo>
                  <a:cubicBezTo>
                    <a:pt x="0" y="17"/>
                    <a:pt x="0" y="17"/>
                    <a:pt x="0" y="17"/>
                  </a:cubicBezTo>
                  <a:cubicBezTo>
                    <a:pt x="2172" y="1"/>
                    <a:pt x="4920" y="44"/>
                    <a:pt x="4921" y="11"/>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20" name="Freeform 800"/>
            <p:cNvSpPr>
              <a:spLocks/>
            </p:cNvSpPr>
            <p:nvPr/>
          </p:nvSpPr>
          <p:spPr bwMode="auto">
            <a:xfrm>
              <a:off x="3161" y="3114"/>
              <a:ext cx="1685" cy="45"/>
            </a:xfrm>
            <a:custGeom>
              <a:avLst/>
              <a:gdLst>
                <a:gd name="T0" fmla="*/ 1401 w 1460"/>
                <a:gd name="T1" fmla="*/ 10 h 39"/>
                <a:gd name="T2" fmla="*/ 508 w 1460"/>
                <a:gd name="T3" fmla="*/ 16 h 39"/>
                <a:gd name="T4" fmla="*/ 0 w 1460"/>
                <a:gd name="T5" fmla="*/ 23 h 39"/>
                <a:gd name="T6" fmla="*/ 847 w 1460"/>
                <a:gd name="T7" fmla="*/ 39 h 39"/>
                <a:gd name="T8" fmla="*/ 1401 w 1460"/>
                <a:gd name="T9" fmla="*/ 10 h 39"/>
              </a:gdLst>
              <a:ahLst/>
              <a:cxnLst>
                <a:cxn ang="0">
                  <a:pos x="T0" y="T1"/>
                </a:cxn>
                <a:cxn ang="0">
                  <a:pos x="T2" y="T3"/>
                </a:cxn>
                <a:cxn ang="0">
                  <a:pos x="T4" y="T5"/>
                </a:cxn>
                <a:cxn ang="0">
                  <a:pos x="T6" y="T7"/>
                </a:cxn>
                <a:cxn ang="0">
                  <a:pos x="T8" y="T9"/>
                </a:cxn>
              </a:cxnLst>
              <a:rect l="0" t="0" r="r" b="b"/>
              <a:pathLst>
                <a:path w="1460" h="39">
                  <a:moveTo>
                    <a:pt x="1401" y="10"/>
                  </a:moveTo>
                  <a:cubicBezTo>
                    <a:pt x="1363" y="0"/>
                    <a:pt x="630" y="17"/>
                    <a:pt x="508" y="16"/>
                  </a:cubicBezTo>
                  <a:cubicBezTo>
                    <a:pt x="341" y="15"/>
                    <a:pt x="167" y="24"/>
                    <a:pt x="0" y="23"/>
                  </a:cubicBezTo>
                  <a:cubicBezTo>
                    <a:pt x="284" y="29"/>
                    <a:pt x="567" y="37"/>
                    <a:pt x="847" y="39"/>
                  </a:cubicBezTo>
                  <a:cubicBezTo>
                    <a:pt x="893" y="39"/>
                    <a:pt x="1460" y="26"/>
                    <a:pt x="1401" y="10"/>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21" name="Freeform 801"/>
            <p:cNvSpPr>
              <a:spLocks noEditPoints="1"/>
            </p:cNvSpPr>
            <p:nvPr/>
          </p:nvSpPr>
          <p:spPr bwMode="auto">
            <a:xfrm>
              <a:off x="0" y="2692"/>
              <a:ext cx="5760" cy="210"/>
            </a:xfrm>
            <a:custGeom>
              <a:avLst/>
              <a:gdLst>
                <a:gd name="T0" fmla="*/ 4873 w 4991"/>
                <a:gd name="T1" fmla="*/ 16 h 182"/>
                <a:gd name="T2" fmla="*/ 3473 w 4991"/>
                <a:gd name="T3" fmla="*/ 20 h 182"/>
                <a:gd name="T4" fmla="*/ 556 w 4991"/>
                <a:gd name="T5" fmla="*/ 9 h 182"/>
                <a:gd name="T6" fmla="*/ 0 w 4991"/>
                <a:gd name="T7" fmla="*/ 3 h 182"/>
                <a:gd name="T8" fmla="*/ 0 w 4991"/>
                <a:gd name="T9" fmla="*/ 37 h 182"/>
                <a:gd name="T10" fmla="*/ 206 w 4991"/>
                <a:gd name="T11" fmla="*/ 49 h 182"/>
                <a:gd name="T12" fmla="*/ 3123 w 4991"/>
                <a:gd name="T13" fmla="*/ 68 h 182"/>
                <a:gd name="T14" fmla="*/ 125 w 4991"/>
                <a:gd name="T15" fmla="*/ 138 h 182"/>
                <a:gd name="T16" fmla="*/ 0 w 4991"/>
                <a:gd name="T17" fmla="*/ 140 h 182"/>
                <a:gd name="T18" fmla="*/ 0 w 4991"/>
                <a:gd name="T19" fmla="*/ 150 h 182"/>
                <a:gd name="T20" fmla="*/ 212 w 4991"/>
                <a:gd name="T21" fmla="*/ 149 h 182"/>
                <a:gd name="T22" fmla="*/ 0 w 4991"/>
                <a:gd name="T23" fmla="*/ 154 h 182"/>
                <a:gd name="T24" fmla="*/ 0 w 4991"/>
                <a:gd name="T25" fmla="*/ 173 h 182"/>
                <a:gd name="T26" fmla="*/ 209 w 4991"/>
                <a:gd name="T27" fmla="*/ 176 h 182"/>
                <a:gd name="T28" fmla="*/ 3192 w 4991"/>
                <a:gd name="T29" fmla="*/ 167 h 182"/>
                <a:gd name="T30" fmla="*/ 4991 w 4991"/>
                <a:gd name="T31" fmla="*/ 182 h 182"/>
                <a:gd name="T32" fmla="*/ 4991 w 4991"/>
                <a:gd name="T33" fmla="*/ 166 h 182"/>
                <a:gd name="T34" fmla="*/ 4083 w 4991"/>
                <a:gd name="T35" fmla="*/ 159 h 182"/>
                <a:gd name="T36" fmla="*/ 913 w 4991"/>
                <a:gd name="T37" fmla="*/ 138 h 182"/>
                <a:gd name="T38" fmla="*/ 4991 w 4991"/>
                <a:gd name="T39" fmla="*/ 25 h 182"/>
                <a:gd name="T40" fmla="*/ 4991 w 4991"/>
                <a:gd name="T41" fmla="*/ 19 h 182"/>
                <a:gd name="T42" fmla="*/ 4873 w 4991"/>
                <a:gd name="T43" fmla="*/ 16 h 182"/>
                <a:gd name="T44" fmla="*/ 823 w 4991"/>
                <a:gd name="T45" fmla="*/ 28 h 182"/>
                <a:gd name="T46" fmla="*/ 497 w 4991"/>
                <a:gd name="T47" fmla="*/ 19 h 182"/>
                <a:gd name="T48" fmla="*/ 2365 w 4991"/>
                <a:gd name="T49" fmla="*/ 24 h 182"/>
                <a:gd name="T50" fmla="*/ 3705 w 4991"/>
                <a:gd name="T51" fmla="*/ 31 h 182"/>
                <a:gd name="T52" fmla="*/ 823 w 4991"/>
                <a:gd name="T53" fmla="*/ 28 h 182"/>
                <a:gd name="T54" fmla="*/ 2499 w 4991"/>
                <a:gd name="T55" fmla="*/ 53 h 182"/>
                <a:gd name="T56" fmla="*/ 3823 w 4991"/>
                <a:gd name="T57" fmla="*/ 39 h 182"/>
                <a:gd name="T58" fmla="*/ 2499 w 4991"/>
                <a:gd name="T59" fmla="*/ 5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91" h="182">
                  <a:moveTo>
                    <a:pt x="4873" y="16"/>
                  </a:moveTo>
                  <a:cubicBezTo>
                    <a:pt x="4407" y="23"/>
                    <a:pt x="3940" y="22"/>
                    <a:pt x="3473" y="20"/>
                  </a:cubicBezTo>
                  <a:cubicBezTo>
                    <a:pt x="2501" y="16"/>
                    <a:pt x="1528" y="0"/>
                    <a:pt x="556" y="9"/>
                  </a:cubicBezTo>
                  <a:cubicBezTo>
                    <a:pt x="373" y="11"/>
                    <a:pt x="187" y="7"/>
                    <a:pt x="0" y="3"/>
                  </a:cubicBezTo>
                  <a:cubicBezTo>
                    <a:pt x="0" y="37"/>
                    <a:pt x="0" y="37"/>
                    <a:pt x="0" y="37"/>
                  </a:cubicBezTo>
                  <a:cubicBezTo>
                    <a:pt x="68" y="41"/>
                    <a:pt x="136" y="45"/>
                    <a:pt x="206" y="49"/>
                  </a:cubicBezTo>
                  <a:cubicBezTo>
                    <a:pt x="1170" y="103"/>
                    <a:pt x="2157" y="66"/>
                    <a:pt x="3123" y="68"/>
                  </a:cubicBezTo>
                  <a:cubicBezTo>
                    <a:pt x="2124" y="96"/>
                    <a:pt x="1124" y="127"/>
                    <a:pt x="125" y="138"/>
                  </a:cubicBezTo>
                  <a:cubicBezTo>
                    <a:pt x="83" y="139"/>
                    <a:pt x="42" y="139"/>
                    <a:pt x="0" y="140"/>
                  </a:cubicBezTo>
                  <a:cubicBezTo>
                    <a:pt x="0" y="150"/>
                    <a:pt x="0" y="150"/>
                    <a:pt x="0" y="150"/>
                  </a:cubicBezTo>
                  <a:cubicBezTo>
                    <a:pt x="70" y="150"/>
                    <a:pt x="141" y="149"/>
                    <a:pt x="212" y="149"/>
                  </a:cubicBezTo>
                  <a:cubicBezTo>
                    <a:pt x="139" y="150"/>
                    <a:pt x="69" y="152"/>
                    <a:pt x="0" y="154"/>
                  </a:cubicBezTo>
                  <a:cubicBezTo>
                    <a:pt x="0" y="173"/>
                    <a:pt x="0" y="173"/>
                    <a:pt x="0" y="173"/>
                  </a:cubicBezTo>
                  <a:cubicBezTo>
                    <a:pt x="99" y="175"/>
                    <a:pt x="174" y="177"/>
                    <a:pt x="209" y="176"/>
                  </a:cubicBezTo>
                  <a:cubicBezTo>
                    <a:pt x="1203" y="158"/>
                    <a:pt x="2198" y="164"/>
                    <a:pt x="3192" y="167"/>
                  </a:cubicBezTo>
                  <a:cubicBezTo>
                    <a:pt x="3787" y="168"/>
                    <a:pt x="4389" y="182"/>
                    <a:pt x="4991" y="182"/>
                  </a:cubicBezTo>
                  <a:cubicBezTo>
                    <a:pt x="4991" y="166"/>
                    <a:pt x="4991" y="166"/>
                    <a:pt x="4991" y="166"/>
                  </a:cubicBezTo>
                  <a:cubicBezTo>
                    <a:pt x="4687" y="163"/>
                    <a:pt x="4383" y="159"/>
                    <a:pt x="4083" y="159"/>
                  </a:cubicBezTo>
                  <a:cubicBezTo>
                    <a:pt x="3867" y="159"/>
                    <a:pt x="2294" y="127"/>
                    <a:pt x="913" y="138"/>
                  </a:cubicBezTo>
                  <a:cubicBezTo>
                    <a:pt x="2272" y="112"/>
                    <a:pt x="3631" y="53"/>
                    <a:pt x="4991" y="25"/>
                  </a:cubicBezTo>
                  <a:cubicBezTo>
                    <a:pt x="4991" y="19"/>
                    <a:pt x="4991" y="19"/>
                    <a:pt x="4991" y="19"/>
                  </a:cubicBezTo>
                  <a:cubicBezTo>
                    <a:pt x="4937" y="17"/>
                    <a:pt x="4894" y="16"/>
                    <a:pt x="4873" y="16"/>
                  </a:cubicBezTo>
                  <a:close/>
                  <a:moveTo>
                    <a:pt x="823" y="28"/>
                  </a:moveTo>
                  <a:cubicBezTo>
                    <a:pt x="711" y="24"/>
                    <a:pt x="600" y="20"/>
                    <a:pt x="497" y="19"/>
                  </a:cubicBezTo>
                  <a:cubicBezTo>
                    <a:pt x="1119" y="8"/>
                    <a:pt x="1743" y="20"/>
                    <a:pt x="2365" y="24"/>
                  </a:cubicBezTo>
                  <a:cubicBezTo>
                    <a:pt x="2812" y="27"/>
                    <a:pt x="3259" y="30"/>
                    <a:pt x="3705" y="31"/>
                  </a:cubicBezTo>
                  <a:cubicBezTo>
                    <a:pt x="2744" y="42"/>
                    <a:pt x="1784" y="38"/>
                    <a:pt x="823" y="28"/>
                  </a:cubicBezTo>
                  <a:close/>
                  <a:moveTo>
                    <a:pt x="2499" y="53"/>
                  </a:moveTo>
                  <a:cubicBezTo>
                    <a:pt x="3147" y="48"/>
                    <a:pt x="3708" y="41"/>
                    <a:pt x="3823" y="39"/>
                  </a:cubicBezTo>
                  <a:cubicBezTo>
                    <a:pt x="3726" y="61"/>
                    <a:pt x="3182" y="60"/>
                    <a:pt x="2499" y="53"/>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22" name="Freeform 802"/>
            <p:cNvSpPr>
              <a:spLocks/>
            </p:cNvSpPr>
            <p:nvPr/>
          </p:nvSpPr>
          <p:spPr bwMode="auto">
            <a:xfrm>
              <a:off x="1501" y="3136"/>
              <a:ext cx="1306" cy="31"/>
            </a:xfrm>
            <a:custGeom>
              <a:avLst/>
              <a:gdLst>
                <a:gd name="T0" fmla="*/ 0 w 1132"/>
                <a:gd name="T1" fmla="*/ 11 h 27"/>
                <a:gd name="T2" fmla="*/ 1132 w 1132"/>
                <a:gd name="T3" fmla="*/ 14 h 27"/>
                <a:gd name="T4" fmla="*/ 0 w 1132"/>
                <a:gd name="T5" fmla="*/ 11 h 27"/>
              </a:gdLst>
              <a:ahLst/>
              <a:cxnLst>
                <a:cxn ang="0">
                  <a:pos x="T0" y="T1"/>
                </a:cxn>
                <a:cxn ang="0">
                  <a:pos x="T2" y="T3"/>
                </a:cxn>
                <a:cxn ang="0">
                  <a:pos x="T4" y="T5"/>
                </a:cxn>
              </a:cxnLst>
              <a:rect l="0" t="0" r="r" b="b"/>
              <a:pathLst>
                <a:path w="1132" h="27">
                  <a:moveTo>
                    <a:pt x="0" y="11"/>
                  </a:moveTo>
                  <a:cubicBezTo>
                    <a:pt x="404" y="27"/>
                    <a:pt x="755" y="12"/>
                    <a:pt x="1132" y="14"/>
                  </a:cubicBezTo>
                  <a:cubicBezTo>
                    <a:pt x="754" y="6"/>
                    <a:pt x="375" y="0"/>
                    <a:pt x="0" y="11"/>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645363" name="Group 243"/>
          <p:cNvGrpSpPr>
            <a:grpSpLocks/>
          </p:cNvGrpSpPr>
          <p:nvPr/>
        </p:nvGrpSpPr>
        <p:grpSpPr bwMode="auto">
          <a:xfrm>
            <a:off x="6176963" y="3871913"/>
            <a:ext cx="2643187" cy="2886075"/>
            <a:chOff x="3891" y="2439"/>
            <a:chExt cx="1665" cy="1818"/>
          </a:xfrm>
        </p:grpSpPr>
        <p:sp>
          <p:nvSpPr>
            <p:cNvPr id="645314" name="AutoShape 194"/>
            <p:cNvSpPr>
              <a:spLocks noChangeAspect="1" noChangeArrowheads="1" noTextEdit="1"/>
            </p:cNvSpPr>
            <p:nvPr/>
          </p:nvSpPr>
          <p:spPr bwMode="auto">
            <a:xfrm>
              <a:off x="4070" y="2604"/>
              <a:ext cx="1486" cy="1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645316" name="Freeform 196"/>
            <p:cNvSpPr>
              <a:spLocks/>
            </p:cNvSpPr>
            <p:nvPr/>
          </p:nvSpPr>
          <p:spPr bwMode="auto">
            <a:xfrm>
              <a:off x="5066" y="2854"/>
              <a:ext cx="484" cy="846"/>
            </a:xfrm>
            <a:custGeom>
              <a:avLst/>
              <a:gdLst>
                <a:gd name="T0" fmla="*/ 0 w 91"/>
                <a:gd name="T1" fmla="*/ 147 h 159"/>
                <a:gd name="T2" fmla="*/ 23 w 91"/>
                <a:gd name="T3" fmla="*/ 0 h 159"/>
                <a:gd name="T4" fmla="*/ 91 w 91"/>
                <a:gd name="T5" fmla="*/ 159 h 159"/>
                <a:gd name="T6" fmla="*/ 0 w 91"/>
                <a:gd name="T7" fmla="*/ 147 h 159"/>
              </a:gdLst>
              <a:ahLst/>
              <a:cxnLst>
                <a:cxn ang="0">
                  <a:pos x="T0" y="T1"/>
                </a:cxn>
                <a:cxn ang="0">
                  <a:pos x="T2" y="T3"/>
                </a:cxn>
                <a:cxn ang="0">
                  <a:pos x="T4" y="T5"/>
                </a:cxn>
                <a:cxn ang="0">
                  <a:pos x="T6" y="T7"/>
                </a:cxn>
              </a:cxnLst>
              <a:rect l="0" t="0" r="r" b="b"/>
              <a:pathLst>
                <a:path w="91" h="159">
                  <a:moveTo>
                    <a:pt x="0" y="147"/>
                  </a:moveTo>
                  <a:cubicBezTo>
                    <a:pt x="0" y="147"/>
                    <a:pt x="30" y="16"/>
                    <a:pt x="23" y="0"/>
                  </a:cubicBezTo>
                  <a:cubicBezTo>
                    <a:pt x="23" y="0"/>
                    <a:pt x="88" y="62"/>
                    <a:pt x="91" y="159"/>
                  </a:cubicBezTo>
                  <a:cubicBezTo>
                    <a:pt x="91" y="159"/>
                    <a:pt x="38" y="128"/>
                    <a:pt x="0" y="147"/>
                  </a:cubicBezTo>
                </a:path>
              </a:pathLst>
            </a:custGeom>
            <a:solidFill>
              <a:srgbClr val="B5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17" name="Freeform 197"/>
            <p:cNvSpPr>
              <a:spLocks/>
            </p:cNvSpPr>
            <p:nvPr/>
          </p:nvSpPr>
          <p:spPr bwMode="auto">
            <a:xfrm>
              <a:off x="4448" y="2732"/>
              <a:ext cx="751" cy="904"/>
            </a:xfrm>
            <a:custGeom>
              <a:avLst/>
              <a:gdLst>
                <a:gd name="T0" fmla="*/ 116 w 141"/>
                <a:gd name="T1" fmla="*/ 170 h 170"/>
                <a:gd name="T2" fmla="*/ 0 w 141"/>
                <a:gd name="T3" fmla="*/ 100 h 170"/>
                <a:gd name="T4" fmla="*/ 105 w 141"/>
                <a:gd name="T5" fmla="*/ 1 h 170"/>
                <a:gd name="T6" fmla="*/ 140 w 141"/>
                <a:gd name="T7" fmla="*/ 31 h 170"/>
                <a:gd name="T8" fmla="*/ 116 w 141"/>
                <a:gd name="T9" fmla="*/ 170 h 170"/>
              </a:gdLst>
              <a:ahLst/>
              <a:cxnLst>
                <a:cxn ang="0">
                  <a:pos x="T0" y="T1"/>
                </a:cxn>
                <a:cxn ang="0">
                  <a:pos x="T2" y="T3"/>
                </a:cxn>
                <a:cxn ang="0">
                  <a:pos x="T4" y="T5"/>
                </a:cxn>
                <a:cxn ang="0">
                  <a:pos x="T6" y="T7"/>
                </a:cxn>
                <a:cxn ang="0">
                  <a:pos x="T8" y="T9"/>
                </a:cxn>
              </a:cxnLst>
              <a:rect l="0" t="0" r="r" b="b"/>
              <a:pathLst>
                <a:path w="141" h="170">
                  <a:moveTo>
                    <a:pt x="116" y="170"/>
                  </a:moveTo>
                  <a:cubicBezTo>
                    <a:pt x="116" y="170"/>
                    <a:pt x="81" y="117"/>
                    <a:pt x="0" y="100"/>
                  </a:cubicBezTo>
                  <a:cubicBezTo>
                    <a:pt x="0" y="100"/>
                    <a:pt x="77" y="0"/>
                    <a:pt x="105" y="1"/>
                  </a:cubicBezTo>
                  <a:cubicBezTo>
                    <a:pt x="105" y="1"/>
                    <a:pt x="141" y="21"/>
                    <a:pt x="140" y="31"/>
                  </a:cubicBezTo>
                  <a:cubicBezTo>
                    <a:pt x="140" y="41"/>
                    <a:pt x="124" y="134"/>
                    <a:pt x="116" y="170"/>
                  </a:cubicBezTo>
                </a:path>
              </a:pathLst>
            </a:custGeom>
            <a:solidFill>
              <a:srgbClr val="B5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18" name="Freeform 198"/>
            <p:cNvSpPr>
              <a:spLocks/>
            </p:cNvSpPr>
            <p:nvPr/>
          </p:nvSpPr>
          <p:spPr bwMode="auto">
            <a:xfrm>
              <a:off x="4070" y="2556"/>
              <a:ext cx="879" cy="708"/>
            </a:xfrm>
            <a:custGeom>
              <a:avLst/>
              <a:gdLst>
                <a:gd name="T0" fmla="*/ 71 w 165"/>
                <a:gd name="T1" fmla="*/ 133 h 133"/>
                <a:gd name="T2" fmla="*/ 0 w 165"/>
                <a:gd name="T3" fmla="*/ 48 h 133"/>
                <a:gd name="T4" fmla="*/ 165 w 165"/>
                <a:gd name="T5" fmla="*/ 26 h 133"/>
                <a:gd name="T6" fmla="*/ 165 w 165"/>
                <a:gd name="T7" fmla="*/ 37 h 133"/>
                <a:gd name="T8" fmla="*/ 71 w 165"/>
                <a:gd name="T9" fmla="*/ 133 h 133"/>
              </a:gdLst>
              <a:ahLst/>
              <a:cxnLst>
                <a:cxn ang="0">
                  <a:pos x="T0" y="T1"/>
                </a:cxn>
                <a:cxn ang="0">
                  <a:pos x="T2" y="T3"/>
                </a:cxn>
                <a:cxn ang="0">
                  <a:pos x="T4" y="T5"/>
                </a:cxn>
                <a:cxn ang="0">
                  <a:pos x="T6" y="T7"/>
                </a:cxn>
                <a:cxn ang="0">
                  <a:pos x="T8" y="T9"/>
                </a:cxn>
              </a:cxnLst>
              <a:rect l="0" t="0" r="r" b="b"/>
              <a:pathLst>
                <a:path w="165" h="133">
                  <a:moveTo>
                    <a:pt x="71" y="133"/>
                  </a:moveTo>
                  <a:cubicBezTo>
                    <a:pt x="71" y="133"/>
                    <a:pt x="41" y="69"/>
                    <a:pt x="0" y="48"/>
                  </a:cubicBezTo>
                  <a:cubicBezTo>
                    <a:pt x="0" y="48"/>
                    <a:pt x="120" y="0"/>
                    <a:pt x="165" y="26"/>
                  </a:cubicBezTo>
                  <a:cubicBezTo>
                    <a:pt x="165" y="37"/>
                    <a:pt x="165" y="37"/>
                    <a:pt x="165" y="37"/>
                  </a:cubicBezTo>
                  <a:cubicBezTo>
                    <a:pt x="165" y="37"/>
                    <a:pt x="135" y="51"/>
                    <a:pt x="71" y="133"/>
                  </a:cubicBezTo>
                </a:path>
              </a:pathLst>
            </a:custGeom>
            <a:solidFill>
              <a:srgbClr val="B5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19" name="Freeform 199"/>
            <p:cNvSpPr>
              <a:spLocks/>
            </p:cNvSpPr>
            <p:nvPr/>
          </p:nvSpPr>
          <p:spPr bwMode="auto">
            <a:xfrm>
              <a:off x="4533" y="3083"/>
              <a:ext cx="581" cy="388"/>
            </a:xfrm>
            <a:custGeom>
              <a:avLst/>
              <a:gdLst>
                <a:gd name="T0" fmla="*/ 106 w 109"/>
                <a:gd name="T1" fmla="*/ 73 h 73"/>
                <a:gd name="T2" fmla="*/ 0 w 109"/>
                <a:gd name="T3" fmla="*/ 14 h 73"/>
                <a:gd name="T4" fmla="*/ 12 w 109"/>
                <a:gd name="T5" fmla="*/ 0 h 73"/>
                <a:gd name="T6" fmla="*/ 109 w 109"/>
                <a:gd name="T7" fmla="*/ 59 h 73"/>
                <a:gd name="T8" fmla="*/ 106 w 109"/>
                <a:gd name="T9" fmla="*/ 73 h 73"/>
              </a:gdLst>
              <a:ahLst/>
              <a:cxnLst>
                <a:cxn ang="0">
                  <a:pos x="T0" y="T1"/>
                </a:cxn>
                <a:cxn ang="0">
                  <a:pos x="T2" y="T3"/>
                </a:cxn>
                <a:cxn ang="0">
                  <a:pos x="T4" y="T5"/>
                </a:cxn>
                <a:cxn ang="0">
                  <a:pos x="T6" y="T7"/>
                </a:cxn>
                <a:cxn ang="0">
                  <a:pos x="T8" y="T9"/>
                </a:cxn>
              </a:cxnLst>
              <a:rect l="0" t="0" r="r" b="b"/>
              <a:pathLst>
                <a:path w="109" h="73">
                  <a:moveTo>
                    <a:pt x="106" y="73"/>
                  </a:moveTo>
                  <a:cubicBezTo>
                    <a:pt x="106" y="73"/>
                    <a:pt x="56" y="24"/>
                    <a:pt x="0" y="14"/>
                  </a:cubicBezTo>
                  <a:cubicBezTo>
                    <a:pt x="12" y="0"/>
                    <a:pt x="12" y="0"/>
                    <a:pt x="12" y="0"/>
                  </a:cubicBezTo>
                  <a:cubicBezTo>
                    <a:pt x="12" y="0"/>
                    <a:pt x="77" y="24"/>
                    <a:pt x="109" y="59"/>
                  </a:cubicBezTo>
                  <a:cubicBezTo>
                    <a:pt x="106" y="73"/>
                    <a:pt x="106" y="73"/>
                    <a:pt x="106" y="73"/>
                  </a:cubicBezTo>
                </a:path>
              </a:pathLst>
            </a:custGeom>
            <a:solidFill>
              <a:srgbClr val="E0E0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20" name="Freeform 200"/>
            <p:cNvSpPr>
              <a:spLocks/>
            </p:cNvSpPr>
            <p:nvPr/>
          </p:nvSpPr>
          <p:spPr bwMode="auto">
            <a:xfrm>
              <a:off x="4427" y="2647"/>
              <a:ext cx="767" cy="617"/>
            </a:xfrm>
            <a:custGeom>
              <a:avLst/>
              <a:gdLst>
                <a:gd name="T0" fmla="*/ 123 w 144"/>
                <a:gd name="T1" fmla="*/ 22 h 116"/>
                <a:gd name="T2" fmla="*/ 98 w 144"/>
                <a:gd name="T3" fmla="*/ 9 h 116"/>
                <a:gd name="T4" fmla="*/ 81 w 144"/>
                <a:gd name="T5" fmla="*/ 2 h 116"/>
                <a:gd name="T6" fmla="*/ 0 w 144"/>
                <a:gd name="T7" fmla="*/ 47 h 116"/>
                <a:gd name="T8" fmla="*/ 102 w 144"/>
                <a:gd name="T9" fmla="*/ 116 h 116"/>
                <a:gd name="T10" fmla="*/ 123 w 144"/>
                <a:gd name="T11" fmla="*/ 22 h 116"/>
              </a:gdLst>
              <a:ahLst/>
              <a:cxnLst>
                <a:cxn ang="0">
                  <a:pos x="T0" y="T1"/>
                </a:cxn>
                <a:cxn ang="0">
                  <a:pos x="T2" y="T3"/>
                </a:cxn>
                <a:cxn ang="0">
                  <a:pos x="T4" y="T5"/>
                </a:cxn>
                <a:cxn ang="0">
                  <a:pos x="T6" y="T7"/>
                </a:cxn>
                <a:cxn ang="0">
                  <a:pos x="T8" y="T9"/>
                </a:cxn>
                <a:cxn ang="0">
                  <a:pos x="T10" y="T11"/>
                </a:cxn>
              </a:cxnLst>
              <a:rect l="0" t="0" r="r" b="b"/>
              <a:pathLst>
                <a:path w="144" h="116">
                  <a:moveTo>
                    <a:pt x="123" y="22"/>
                  </a:moveTo>
                  <a:cubicBezTo>
                    <a:pt x="123" y="22"/>
                    <a:pt x="110" y="20"/>
                    <a:pt x="98" y="9"/>
                  </a:cubicBezTo>
                  <a:cubicBezTo>
                    <a:pt x="98" y="9"/>
                    <a:pt x="87" y="3"/>
                    <a:pt x="81" y="2"/>
                  </a:cubicBezTo>
                  <a:cubicBezTo>
                    <a:pt x="74" y="0"/>
                    <a:pt x="29" y="23"/>
                    <a:pt x="0" y="47"/>
                  </a:cubicBezTo>
                  <a:cubicBezTo>
                    <a:pt x="0" y="47"/>
                    <a:pt x="56" y="67"/>
                    <a:pt x="102" y="116"/>
                  </a:cubicBezTo>
                  <a:cubicBezTo>
                    <a:pt x="102" y="116"/>
                    <a:pt x="144" y="33"/>
                    <a:pt x="123" y="22"/>
                  </a:cubicBezTo>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21" name="Freeform 201"/>
            <p:cNvSpPr>
              <a:spLocks/>
            </p:cNvSpPr>
            <p:nvPr/>
          </p:nvSpPr>
          <p:spPr bwMode="auto">
            <a:xfrm>
              <a:off x="4469" y="2822"/>
              <a:ext cx="554" cy="405"/>
            </a:xfrm>
            <a:custGeom>
              <a:avLst/>
              <a:gdLst>
                <a:gd name="T0" fmla="*/ 0 w 104"/>
                <a:gd name="T1" fmla="*/ 8 h 76"/>
                <a:gd name="T2" fmla="*/ 98 w 104"/>
                <a:gd name="T3" fmla="*/ 76 h 76"/>
                <a:gd name="T4" fmla="*/ 104 w 104"/>
                <a:gd name="T5" fmla="*/ 61 h 76"/>
                <a:gd name="T6" fmla="*/ 11 w 104"/>
                <a:gd name="T7" fmla="*/ 0 h 76"/>
                <a:gd name="T8" fmla="*/ 2 w 104"/>
                <a:gd name="T9" fmla="*/ 6 h 76"/>
                <a:gd name="T10" fmla="*/ 0 w 104"/>
                <a:gd name="T11" fmla="*/ 8 h 76"/>
              </a:gdLst>
              <a:ahLst/>
              <a:cxnLst>
                <a:cxn ang="0">
                  <a:pos x="T0" y="T1"/>
                </a:cxn>
                <a:cxn ang="0">
                  <a:pos x="T2" y="T3"/>
                </a:cxn>
                <a:cxn ang="0">
                  <a:pos x="T4" y="T5"/>
                </a:cxn>
                <a:cxn ang="0">
                  <a:pos x="T6" y="T7"/>
                </a:cxn>
                <a:cxn ang="0">
                  <a:pos x="T8" y="T9"/>
                </a:cxn>
                <a:cxn ang="0">
                  <a:pos x="T10" y="T11"/>
                </a:cxn>
              </a:cxnLst>
              <a:rect l="0" t="0" r="r" b="b"/>
              <a:pathLst>
                <a:path w="104" h="76">
                  <a:moveTo>
                    <a:pt x="0" y="8"/>
                  </a:moveTo>
                  <a:cubicBezTo>
                    <a:pt x="83" y="48"/>
                    <a:pt x="98" y="76"/>
                    <a:pt x="98" y="76"/>
                  </a:cubicBezTo>
                  <a:cubicBezTo>
                    <a:pt x="104" y="61"/>
                    <a:pt x="104" y="61"/>
                    <a:pt x="104" y="61"/>
                  </a:cubicBezTo>
                  <a:cubicBezTo>
                    <a:pt x="104" y="61"/>
                    <a:pt x="85" y="35"/>
                    <a:pt x="11" y="0"/>
                  </a:cubicBezTo>
                  <a:cubicBezTo>
                    <a:pt x="2" y="6"/>
                    <a:pt x="2" y="6"/>
                    <a:pt x="2" y="6"/>
                  </a:cubicBezTo>
                  <a:cubicBezTo>
                    <a:pt x="0" y="8"/>
                    <a:pt x="0" y="8"/>
                    <a:pt x="0" y="8"/>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22" name="Freeform 202"/>
            <p:cNvSpPr>
              <a:spLocks/>
            </p:cNvSpPr>
            <p:nvPr/>
          </p:nvSpPr>
          <p:spPr bwMode="auto">
            <a:xfrm>
              <a:off x="4603" y="2742"/>
              <a:ext cx="479" cy="309"/>
            </a:xfrm>
            <a:custGeom>
              <a:avLst/>
              <a:gdLst>
                <a:gd name="T0" fmla="*/ 86 w 90"/>
                <a:gd name="T1" fmla="*/ 58 h 58"/>
                <a:gd name="T2" fmla="*/ 0 w 90"/>
                <a:gd name="T3" fmla="*/ 6 h 58"/>
                <a:gd name="T4" fmla="*/ 4 w 90"/>
                <a:gd name="T5" fmla="*/ 4 h 58"/>
                <a:gd name="T6" fmla="*/ 8 w 90"/>
                <a:gd name="T7" fmla="*/ 1 h 58"/>
                <a:gd name="T8" fmla="*/ 11 w 90"/>
                <a:gd name="T9" fmla="*/ 0 h 58"/>
                <a:gd name="T10" fmla="*/ 90 w 90"/>
                <a:gd name="T11" fmla="*/ 46 h 58"/>
                <a:gd name="T12" fmla="*/ 89 w 90"/>
                <a:gd name="T13" fmla="*/ 50 h 58"/>
                <a:gd name="T14" fmla="*/ 87 w 90"/>
                <a:gd name="T15" fmla="*/ 55 h 58"/>
                <a:gd name="T16" fmla="*/ 86 w 90"/>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58">
                  <a:moveTo>
                    <a:pt x="86" y="58"/>
                  </a:moveTo>
                  <a:cubicBezTo>
                    <a:pt x="86" y="58"/>
                    <a:pt x="33" y="23"/>
                    <a:pt x="0" y="6"/>
                  </a:cubicBezTo>
                  <a:cubicBezTo>
                    <a:pt x="4" y="4"/>
                    <a:pt x="4" y="4"/>
                    <a:pt x="4" y="4"/>
                  </a:cubicBezTo>
                  <a:cubicBezTo>
                    <a:pt x="8" y="1"/>
                    <a:pt x="8" y="1"/>
                    <a:pt x="8" y="1"/>
                  </a:cubicBezTo>
                  <a:cubicBezTo>
                    <a:pt x="11" y="0"/>
                    <a:pt x="11" y="0"/>
                    <a:pt x="11" y="0"/>
                  </a:cubicBezTo>
                  <a:cubicBezTo>
                    <a:pt x="29" y="9"/>
                    <a:pt x="90" y="46"/>
                    <a:pt x="90" y="46"/>
                  </a:cubicBezTo>
                  <a:cubicBezTo>
                    <a:pt x="89" y="50"/>
                    <a:pt x="89" y="50"/>
                    <a:pt x="89" y="50"/>
                  </a:cubicBezTo>
                  <a:cubicBezTo>
                    <a:pt x="87" y="55"/>
                    <a:pt x="87" y="55"/>
                    <a:pt x="87" y="55"/>
                  </a:cubicBezTo>
                  <a:cubicBezTo>
                    <a:pt x="86" y="58"/>
                    <a:pt x="86" y="58"/>
                    <a:pt x="86" y="58"/>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23" name="Freeform 203"/>
            <p:cNvSpPr>
              <a:spLocks/>
            </p:cNvSpPr>
            <p:nvPr/>
          </p:nvSpPr>
          <p:spPr bwMode="auto">
            <a:xfrm>
              <a:off x="4720" y="2679"/>
              <a:ext cx="388" cy="234"/>
            </a:xfrm>
            <a:custGeom>
              <a:avLst/>
              <a:gdLst>
                <a:gd name="T0" fmla="*/ 0 w 73"/>
                <a:gd name="T1" fmla="*/ 5 h 44"/>
                <a:gd name="T2" fmla="*/ 72 w 73"/>
                <a:gd name="T3" fmla="*/ 44 h 44"/>
                <a:gd name="T4" fmla="*/ 73 w 73"/>
                <a:gd name="T5" fmla="*/ 41 h 44"/>
                <a:gd name="T6" fmla="*/ 73 w 73"/>
                <a:gd name="T7" fmla="*/ 38 h 44"/>
                <a:gd name="T8" fmla="*/ 73 w 73"/>
                <a:gd name="T9" fmla="*/ 33 h 44"/>
                <a:gd name="T10" fmla="*/ 11 w 73"/>
                <a:gd name="T11" fmla="*/ 0 h 44"/>
                <a:gd name="T12" fmla="*/ 9 w 73"/>
                <a:gd name="T13" fmla="*/ 1 h 44"/>
                <a:gd name="T14" fmla="*/ 5 w 73"/>
                <a:gd name="T15" fmla="*/ 3 h 44"/>
                <a:gd name="T16" fmla="*/ 0 w 73"/>
                <a:gd name="T17" fmla="*/ 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44">
                  <a:moveTo>
                    <a:pt x="0" y="5"/>
                  </a:moveTo>
                  <a:cubicBezTo>
                    <a:pt x="5" y="11"/>
                    <a:pt x="72" y="44"/>
                    <a:pt x="72" y="44"/>
                  </a:cubicBezTo>
                  <a:cubicBezTo>
                    <a:pt x="73" y="41"/>
                    <a:pt x="73" y="41"/>
                    <a:pt x="73" y="41"/>
                  </a:cubicBezTo>
                  <a:cubicBezTo>
                    <a:pt x="73" y="38"/>
                    <a:pt x="73" y="38"/>
                    <a:pt x="73" y="38"/>
                  </a:cubicBezTo>
                  <a:cubicBezTo>
                    <a:pt x="73" y="33"/>
                    <a:pt x="73" y="33"/>
                    <a:pt x="73" y="33"/>
                  </a:cubicBezTo>
                  <a:cubicBezTo>
                    <a:pt x="73" y="33"/>
                    <a:pt x="59" y="33"/>
                    <a:pt x="11" y="0"/>
                  </a:cubicBezTo>
                  <a:cubicBezTo>
                    <a:pt x="9" y="1"/>
                    <a:pt x="9" y="1"/>
                    <a:pt x="9" y="1"/>
                  </a:cubicBezTo>
                  <a:cubicBezTo>
                    <a:pt x="5" y="3"/>
                    <a:pt x="5" y="3"/>
                    <a:pt x="5" y="3"/>
                  </a:cubicBezTo>
                  <a:cubicBezTo>
                    <a:pt x="0" y="5"/>
                    <a:pt x="0" y="5"/>
                    <a:pt x="0" y="5"/>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24" name="Freeform 204"/>
            <p:cNvSpPr>
              <a:spLocks/>
            </p:cNvSpPr>
            <p:nvPr/>
          </p:nvSpPr>
          <p:spPr bwMode="auto">
            <a:xfrm>
              <a:off x="4826" y="2657"/>
              <a:ext cx="282" cy="176"/>
            </a:xfrm>
            <a:custGeom>
              <a:avLst/>
              <a:gdLst>
                <a:gd name="T0" fmla="*/ 0 w 53"/>
                <a:gd name="T1" fmla="*/ 1 h 33"/>
                <a:gd name="T2" fmla="*/ 53 w 53"/>
                <a:gd name="T3" fmla="*/ 27 h 33"/>
                <a:gd name="T4" fmla="*/ 52 w 53"/>
                <a:gd name="T5" fmla="*/ 24 h 33"/>
                <a:gd name="T6" fmla="*/ 6 w 53"/>
                <a:gd name="T7" fmla="*/ 0 h 33"/>
                <a:gd name="T8" fmla="*/ 3 w 53"/>
                <a:gd name="T9" fmla="*/ 0 h 33"/>
                <a:gd name="T10" fmla="*/ 0 w 53"/>
                <a:gd name="T11" fmla="*/ 1 h 33"/>
              </a:gdLst>
              <a:ahLst/>
              <a:cxnLst>
                <a:cxn ang="0">
                  <a:pos x="T0" y="T1"/>
                </a:cxn>
                <a:cxn ang="0">
                  <a:pos x="T2" y="T3"/>
                </a:cxn>
                <a:cxn ang="0">
                  <a:pos x="T4" y="T5"/>
                </a:cxn>
                <a:cxn ang="0">
                  <a:pos x="T6" y="T7"/>
                </a:cxn>
                <a:cxn ang="0">
                  <a:pos x="T8" y="T9"/>
                </a:cxn>
                <a:cxn ang="0">
                  <a:pos x="T10" y="T11"/>
                </a:cxn>
              </a:cxnLst>
              <a:rect l="0" t="0" r="r" b="b"/>
              <a:pathLst>
                <a:path w="53" h="33">
                  <a:moveTo>
                    <a:pt x="0" y="1"/>
                  </a:moveTo>
                  <a:cubicBezTo>
                    <a:pt x="50" y="33"/>
                    <a:pt x="53" y="27"/>
                    <a:pt x="53" y="27"/>
                  </a:cubicBezTo>
                  <a:cubicBezTo>
                    <a:pt x="52" y="24"/>
                    <a:pt x="52" y="24"/>
                    <a:pt x="52" y="24"/>
                  </a:cubicBezTo>
                  <a:cubicBezTo>
                    <a:pt x="52" y="24"/>
                    <a:pt x="29" y="17"/>
                    <a:pt x="6" y="0"/>
                  </a:cubicBezTo>
                  <a:cubicBezTo>
                    <a:pt x="3" y="0"/>
                    <a:pt x="3" y="0"/>
                    <a:pt x="3" y="0"/>
                  </a:cubicBezTo>
                  <a:cubicBezTo>
                    <a:pt x="0" y="1"/>
                    <a:pt x="0" y="1"/>
                    <a:pt x="0" y="1"/>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25" name="Freeform 205"/>
            <p:cNvSpPr>
              <a:spLocks/>
            </p:cNvSpPr>
            <p:nvPr/>
          </p:nvSpPr>
          <p:spPr bwMode="auto">
            <a:xfrm>
              <a:off x="4070" y="2439"/>
              <a:ext cx="868" cy="458"/>
            </a:xfrm>
            <a:custGeom>
              <a:avLst/>
              <a:gdLst>
                <a:gd name="T0" fmla="*/ 67 w 163"/>
                <a:gd name="T1" fmla="*/ 86 h 86"/>
                <a:gd name="T2" fmla="*/ 0 w 163"/>
                <a:gd name="T3" fmla="*/ 70 h 86"/>
                <a:gd name="T4" fmla="*/ 163 w 163"/>
                <a:gd name="T5" fmla="*/ 47 h 86"/>
                <a:gd name="T6" fmla="*/ 67 w 163"/>
                <a:gd name="T7" fmla="*/ 86 h 86"/>
              </a:gdLst>
              <a:ahLst/>
              <a:cxnLst>
                <a:cxn ang="0">
                  <a:pos x="T0" y="T1"/>
                </a:cxn>
                <a:cxn ang="0">
                  <a:pos x="T2" y="T3"/>
                </a:cxn>
                <a:cxn ang="0">
                  <a:pos x="T4" y="T5"/>
                </a:cxn>
                <a:cxn ang="0">
                  <a:pos x="T6" y="T7"/>
                </a:cxn>
              </a:cxnLst>
              <a:rect l="0" t="0" r="r" b="b"/>
              <a:pathLst>
                <a:path w="163" h="86">
                  <a:moveTo>
                    <a:pt x="67" y="86"/>
                  </a:moveTo>
                  <a:cubicBezTo>
                    <a:pt x="67" y="86"/>
                    <a:pt x="41" y="62"/>
                    <a:pt x="0" y="70"/>
                  </a:cubicBezTo>
                  <a:cubicBezTo>
                    <a:pt x="0" y="70"/>
                    <a:pt x="105" y="0"/>
                    <a:pt x="163" y="47"/>
                  </a:cubicBezTo>
                  <a:cubicBezTo>
                    <a:pt x="163" y="47"/>
                    <a:pt x="150" y="22"/>
                    <a:pt x="67" y="86"/>
                  </a:cubicBezTo>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26" name="Freeform 206"/>
            <p:cNvSpPr>
              <a:spLocks/>
            </p:cNvSpPr>
            <p:nvPr/>
          </p:nvSpPr>
          <p:spPr bwMode="auto">
            <a:xfrm>
              <a:off x="4145" y="2737"/>
              <a:ext cx="388" cy="128"/>
            </a:xfrm>
            <a:custGeom>
              <a:avLst/>
              <a:gdLst>
                <a:gd name="T0" fmla="*/ 0 w 73"/>
                <a:gd name="T1" fmla="*/ 6 h 24"/>
                <a:gd name="T2" fmla="*/ 4 w 73"/>
                <a:gd name="T3" fmla="*/ 6 h 24"/>
                <a:gd name="T4" fmla="*/ 61 w 73"/>
                <a:gd name="T5" fmla="*/ 24 h 24"/>
                <a:gd name="T6" fmla="*/ 73 w 73"/>
                <a:gd name="T7" fmla="*/ 15 h 24"/>
                <a:gd name="T8" fmla="*/ 12 w 73"/>
                <a:gd name="T9" fmla="*/ 0 h 24"/>
                <a:gd name="T10" fmla="*/ 9 w 73"/>
                <a:gd name="T11" fmla="*/ 1 h 24"/>
                <a:gd name="T12" fmla="*/ 0 w 73"/>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73" h="24">
                  <a:moveTo>
                    <a:pt x="0" y="6"/>
                  </a:moveTo>
                  <a:cubicBezTo>
                    <a:pt x="1" y="6"/>
                    <a:pt x="2" y="6"/>
                    <a:pt x="4" y="6"/>
                  </a:cubicBezTo>
                  <a:cubicBezTo>
                    <a:pt x="22" y="7"/>
                    <a:pt x="61" y="24"/>
                    <a:pt x="61" y="24"/>
                  </a:cubicBezTo>
                  <a:cubicBezTo>
                    <a:pt x="73" y="15"/>
                    <a:pt x="73" y="15"/>
                    <a:pt x="73" y="15"/>
                  </a:cubicBezTo>
                  <a:cubicBezTo>
                    <a:pt x="73" y="15"/>
                    <a:pt x="37" y="6"/>
                    <a:pt x="12" y="0"/>
                  </a:cubicBezTo>
                  <a:cubicBezTo>
                    <a:pt x="9" y="1"/>
                    <a:pt x="9" y="1"/>
                    <a:pt x="9" y="1"/>
                  </a:cubicBezTo>
                  <a:lnTo>
                    <a:pt x="0" y="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27" name="Freeform 207"/>
            <p:cNvSpPr>
              <a:spLocks/>
            </p:cNvSpPr>
            <p:nvPr/>
          </p:nvSpPr>
          <p:spPr bwMode="auto">
            <a:xfrm>
              <a:off x="4326" y="2657"/>
              <a:ext cx="335" cy="117"/>
            </a:xfrm>
            <a:custGeom>
              <a:avLst/>
              <a:gdLst>
                <a:gd name="T0" fmla="*/ 53 w 63"/>
                <a:gd name="T1" fmla="*/ 22 h 22"/>
                <a:gd name="T2" fmla="*/ 0 w 63"/>
                <a:gd name="T3" fmla="*/ 5 h 22"/>
                <a:gd name="T4" fmla="*/ 6 w 63"/>
                <a:gd name="T5" fmla="*/ 2 h 22"/>
                <a:gd name="T6" fmla="*/ 12 w 63"/>
                <a:gd name="T7" fmla="*/ 0 h 22"/>
                <a:gd name="T8" fmla="*/ 63 w 63"/>
                <a:gd name="T9" fmla="*/ 15 h 22"/>
                <a:gd name="T10" fmla="*/ 61 w 63"/>
                <a:gd name="T11" fmla="*/ 16 h 22"/>
                <a:gd name="T12" fmla="*/ 53 w 63"/>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63" h="22">
                  <a:moveTo>
                    <a:pt x="53" y="22"/>
                  </a:moveTo>
                  <a:cubicBezTo>
                    <a:pt x="53" y="22"/>
                    <a:pt x="31" y="12"/>
                    <a:pt x="0" y="5"/>
                  </a:cubicBezTo>
                  <a:cubicBezTo>
                    <a:pt x="6" y="2"/>
                    <a:pt x="6" y="2"/>
                    <a:pt x="6" y="2"/>
                  </a:cubicBezTo>
                  <a:cubicBezTo>
                    <a:pt x="12" y="0"/>
                    <a:pt x="12" y="0"/>
                    <a:pt x="12" y="0"/>
                  </a:cubicBezTo>
                  <a:cubicBezTo>
                    <a:pt x="27" y="6"/>
                    <a:pt x="63" y="15"/>
                    <a:pt x="63" y="15"/>
                  </a:cubicBezTo>
                  <a:cubicBezTo>
                    <a:pt x="61" y="16"/>
                    <a:pt x="61" y="16"/>
                    <a:pt x="61" y="16"/>
                  </a:cubicBezTo>
                  <a:lnTo>
                    <a:pt x="53" y="2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28" name="Freeform 208"/>
            <p:cNvSpPr>
              <a:spLocks/>
            </p:cNvSpPr>
            <p:nvPr/>
          </p:nvSpPr>
          <p:spPr bwMode="auto">
            <a:xfrm>
              <a:off x="4512" y="2609"/>
              <a:ext cx="282" cy="96"/>
            </a:xfrm>
            <a:custGeom>
              <a:avLst/>
              <a:gdLst>
                <a:gd name="T0" fmla="*/ 0 w 53"/>
                <a:gd name="T1" fmla="*/ 2 h 18"/>
                <a:gd name="T2" fmla="*/ 41 w 53"/>
                <a:gd name="T3" fmla="*/ 18 h 18"/>
                <a:gd name="T4" fmla="*/ 47 w 53"/>
                <a:gd name="T5" fmla="*/ 15 h 18"/>
                <a:gd name="T6" fmla="*/ 53 w 53"/>
                <a:gd name="T7" fmla="*/ 13 h 18"/>
                <a:gd name="T8" fmla="*/ 11 w 53"/>
                <a:gd name="T9" fmla="*/ 0 h 18"/>
                <a:gd name="T10" fmla="*/ 7 w 53"/>
                <a:gd name="T11" fmla="*/ 1 h 18"/>
                <a:gd name="T12" fmla="*/ 0 w 53"/>
                <a:gd name="T13" fmla="*/ 2 h 18"/>
              </a:gdLst>
              <a:ahLst/>
              <a:cxnLst>
                <a:cxn ang="0">
                  <a:pos x="T0" y="T1"/>
                </a:cxn>
                <a:cxn ang="0">
                  <a:pos x="T2" y="T3"/>
                </a:cxn>
                <a:cxn ang="0">
                  <a:pos x="T4" y="T5"/>
                </a:cxn>
                <a:cxn ang="0">
                  <a:pos x="T6" y="T7"/>
                </a:cxn>
                <a:cxn ang="0">
                  <a:pos x="T8" y="T9"/>
                </a:cxn>
                <a:cxn ang="0">
                  <a:pos x="T10" y="T11"/>
                </a:cxn>
                <a:cxn ang="0">
                  <a:pos x="T12" y="T13"/>
                </a:cxn>
              </a:cxnLst>
              <a:rect l="0" t="0" r="r" b="b"/>
              <a:pathLst>
                <a:path w="53" h="18">
                  <a:moveTo>
                    <a:pt x="0" y="2"/>
                  </a:moveTo>
                  <a:cubicBezTo>
                    <a:pt x="13" y="8"/>
                    <a:pt x="41" y="18"/>
                    <a:pt x="41" y="18"/>
                  </a:cubicBezTo>
                  <a:cubicBezTo>
                    <a:pt x="47" y="15"/>
                    <a:pt x="47" y="15"/>
                    <a:pt x="47" y="15"/>
                  </a:cubicBezTo>
                  <a:cubicBezTo>
                    <a:pt x="53" y="13"/>
                    <a:pt x="53" y="13"/>
                    <a:pt x="53" y="13"/>
                  </a:cubicBezTo>
                  <a:cubicBezTo>
                    <a:pt x="53" y="13"/>
                    <a:pt x="20" y="3"/>
                    <a:pt x="11" y="0"/>
                  </a:cubicBezTo>
                  <a:cubicBezTo>
                    <a:pt x="7" y="1"/>
                    <a:pt x="7" y="1"/>
                    <a:pt x="7" y="1"/>
                  </a:cubicBez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29" name="Freeform 209"/>
            <p:cNvSpPr>
              <a:spLocks/>
            </p:cNvSpPr>
            <p:nvPr/>
          </p:nvSpPr>
          <p:spPr bwMode="auto">
            <a:xfrm>
              <a:off x="4661" y="2604"/>
              <a:ext cx="203" cy="64"/>
            </a:xfrm>
            <a:custGeom>
              <a:avLst/>
              <a:gdLst>
                <a:gd name="T0" fmla="*/ 0 w 38"/>
                <a:gd name="T1" fmla="*/ 0 h 12"/>
                <a:gd name="T2" fmla="*/ 32 w 38"/>
                <a:gd name="T3" fmla="*/ 12 h 12"/>
                <a:gd name="T4" fmla="*/ 34 w 38"/>
                <a:gd name="T5" fmla="*/ 12 h 12"/>
                <a:gd name="T6" fmla="*/ 38 w 38"/>
                <a:gd name="T7" fmla="*/ 11 h 12"/>
                <a:gd name="T8" fmla="*/ 11 w 38"/>
                <a:gd name="T9" fmla="*/ 0 h 12"/>
                <a:gd name="T10" fmla="*/ 6 w 38"/>
                <a:gd name="T11" fmla="*/ 0 h 12"/>
                <a:gd name="T12" fmla="*/ 0 w 38"/>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38" h="12">
                  <a:moveTo>
                    <a:pt x="0" y="0"/>
                  </a:moveTo>
                  <a:cubicBezTo>
                    <a:pt x="12" y="0"/>
                    <a:pt x="32" y="12"/>
                    <a:pt x="32" y="12"/>
                  </a:cubicBezTo>
                  <a:cubicBezTo>
                    <a:pt x="34" y="12"/>
                    <a:pt x="34" y="12"/>
                    <a:pt x="34" y="12"/>
                  </a:cubicBezTo>
                  <a:cubicBezTo>
                    <a:pt x="38" y="11"/>
                    <a:pt x="38" y="11"/>
                    <a:pt x="38" y="11"/>
                  </a:cubicBezTo>
                  <a:cubicBezTo>
                    <a:pt x="38" y="11"/>
                    <a:pt x="20" y="4"/>
                    <a:pt x="11" y="0"/>
                  </a:cubicBezTo>
                  <a:cubicBezTo>
                    <a:pt x="6" y="0"/>
                    <a:pt x="6" y="0"/>
                    <a:pt x="6" y="0"/>
                  </a:cubicBez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30" name="Freeform 210"/>
            <p:cNvSpPr>
              <a:spLocks/>
            </p:cNvSpPr>
            <p:nvPr/>
          </p:nvSpPr>
          <p:spPr bwMode="auto">
            <a:xfrm>
              <a:off x="4070" y="2806"/>
              <a:ext cx="410" cy="458"/>
            </a:xfrm>
            <a:custGeom>
              <a:avLst/>
              <a:gdLst>
                <a:gd name="T0" fmla="*/ 77 w 77"/>
                <a:gd name="T1" fmla="*/ 78 h 86"/>
                <a:gd name="T2" fmla="*/ 13 w 77"/>
                <a:gd name="T3" fmla="*/ 0 h 86"/>
                <a:gd name="T4" fmla="*/ 9 w 77"/>
                <a:gd name="T5" fmla="*/ 0 h 86"/>
                <a:gd name="T6" fmla="*/ 4 w 77"/>
                <a:gd name="T7" fmla="*/ 0 h 86"/>
                <a:gd name="T8" fmla="*/ 0 w 77"/>
                <a:gd name="T9" fmla="*/ 1 h 86"/>
                <a:gd name="T10" fmla="*/ 71 w 77"/>
                <a:gd name="T11" fmla="*/ 86 h 86"/>
                <a:gd name="T12" fmla="*/ 74 w 77"/>
                <a:gd name="T13" fmla="*/ 82 h 86"/>
                <a:gd name="T14" fmla="*/ 77 w 77"/>
                <a:gd name="T15" fmla="*/ 78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86">
                  <a:moveTo>
                    <a:pt x="77" y="78"/>
                  </a:moveTo>
                  <a:cubicBezTo>
                    <a:pt x="77" y="78"/>
                    <a:pt x="56" y="22"/>
                    <a:pt x="13" y="0"/>
                  </a:cubicBezTo>
                  <a:cubicBezTo>
                    <a:pt x="9" y="0"/>
                    <a:pt x="9" y="0"/>
                    <a:pt x="9" y="0"/>
                  </a:cubicBezTo>
                  <a:cubicBezTo>
                    <a:pt x="4" y="0"/>
                    <a:pt x="4" y="0"/>
                    <a:pt x="4" y="0"/>
                  </a:cubicBezTo>
                  <a:cubicBezTo>
                    <a:pt x="0" y="1"/>
                    <a:pt x="0" y="1"/>
                    <a:pt x="0" y="1"/>
                  </a:cubicBezTo>
                  <a:cubicBezTo>
                    <a:pt x="45" y="27"/>
                    <a:pt x="71" y="86"/>
                    <a:pt x="71" y="86"/>
                  </a:cubicBezTo>
                  <a:cubicBezTo>
                    <a:pt x="74" y="82"/>
                    <a:pt x="74" y="82"/>
                    <a:pt x="74" y="82"/>
                  </a:cubicBezTo>
                  <a:cubicBezTo>
                    <a:pt x="77" y="78"/>
                    <a:pt x="77" y="78"/>
                    <a:pt x="77" y="78"/>
                  </a:cubicBezTo>
                </a:path>
              </a:pathLst>
            </a:custGeom>
            <a:solidFill>
              <a:srgbClr val="E0E0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31" name="Freeform 211"/>
            <p:cNvSpPr>
              <a:spLocks/>
            </p:cNvSpPr>
            <p:nvPr/>
          </p:nvSpPr>
          <p:spPr bwMode="auto">
            <a:xfrm>
              <a:off x="4219" y="2806"/>
              <a:ext cx="378" cy="351"/>
            </a:xfrm>
            <a:custGeom>
              <a:avLst/>
              <a:gdLst>
                <a:gd name="T0" fmla="*/ 0 w 71"/>
                <a:gd name="T1" fmla="*/ 0 h 66"/>
                <a:gd name="T2" fmla="*/ 59 w 71"/>
                <a:gd name="T3" fmla="*/ 66 h 66"/>
                <a:gd name="T4" fmla="*/ 63 w 71"/>
                <a:gd name="T5" fmla="*/ 62 h 66"/>
                <a:gd name="T6" fmla="*/ 67 w 71"/>
                <a:gd name="T7" fmla="*/ 56 h 66"/>
                <a:gd name="T8" fmla="*/ 71 w 71"/>
                <a:gd name="T9" fmla="*/ 52 h 66"/>
                <a:gd name="T10" fmla="*/ 25 w 71"/>
                <a:gd name="T11" fmla="*/ 8 h 66"/>
                <a:gd name="T12" fmla="*/ 20 w 71"/>
                <a:gd name="T13" fmla="*/ 6 h 66"/>
                <a:gd name="T14" fmla="*/ 13 w 71"/>
                <a:gd name="T15" fmla="*/ 3 h 66"/>
                <a:gd name="T16" fmla="*/ 7 w 71"/>
                <a:gd name="T17" fmla="*/ 2 h 66"/>
                <a:gd name="T18" fmla="*/ 0 w 71"/>
                <a:gd name="T1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66">
                  <a:moveTo>
                    <a:pt x="0" y="0"/>
                  </a:moveTo>
                  <a:cubicBezTo>
                    <a:pt x="37" y="24"/>
                    <a:pt x="59" y="66"/>
                    <a:pt x="59" y="66"/>
                  </a:cubicBezTo>
                  <a:cubicBezTo>
                    <a:pt x="63" y="62"/>
                    <a:pt x="63" y="62"/>
                    <a:pt x="63" y="62"/>
                  </a:cubicBezTo>
                  <a:cubicBezTo>
                    <a:pt x="67" y="56"/>
                    <a:pt x="67" y="56"/>
                    <a:pt x="67" y="56"/>
                  </a:cubicBezTo>
                  <a:cubicBezTo>
                    <a:pt x="71" y="52"/>
                    <a:pt x="71" y="52"/>
                    <a:pt x="71" y="52"/>
                  </a:cubicBezTo>
                  <a:cubicBezTo>
                    <a:pt x="71" y="52"/>
                    <a:pt x="41" y="14"/>
                    <a:pt x="25" y="8"/>
                  </a:cubicBezTo>
                  <a:cubicBezTo>
                    <a:pt x="20" y="6"/>
                    <a:pt x="20" y="6"/>
                    <a:pt x="20" y="6"/>
                  </a:cubicBezTo>
                  <a:cubicBezTo>
                    <a:pt x="13" y="3"/>
                    <a:pt x="13" y="3"/>
                    <a:pt x="13" y="3"/>
                  </a:cubicBezTo>
                  <a:cubicBezTo>
                    <a:pt x="7" y="2"/>
                    <a:pt x="7" y="2"/>
                    <a:pt x="7" y="2"/>
                  </a:cubicBezTo>
                  <a:cubicBezTo>
                    <a:pt x="0" y="0"/>
                    <a:pt x="0" y="0"/>
                    <a:pt x="0" y="0"/>
                  </a:cubicBezTo>
                </a:path>
              </a:pathLst>
            </a:custGeom>
            <a:solidFill>
              <a:srgbClr val="E0E0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32" name="Freeform 212"/>
            <p:cNvSpPr>
              <a:spLocks/>
            </p:cNvSpPr>
            <p:nvPr/>
          </p:nvSpPr>
          <p:spPr bwMode="auto">
            <a:xfrm>
              <a:off x="4448" y="3221"/>
              <a:ext cx="634" cy="415"/>
            </a:xfrm>
            <a:custGeom>
              <a:avLst/>
              <a:gdLst>
                <a:gd name="T0" fmla="*/ 119 w 119"/>
                <a:gd name="T1" fmla="*/ 62 h 78"/>
                <a:gd name="T2" fmla="*/ 6 w 119"/>
                <a:gd name="T3" fmla="*/ 0 h 78"/>
                <a:gd name="T4" fmla="*/ 0 w 119"/>
                <a:gd name="T5" fmla="*/ 8 h 78"/>
                <a:gd name="T6" fmla="*/ 116 w 119"/>
                <a:gd name="T7" fmla="*/ 78 h 78"/>
                <a:gd name="T8" fmla="*/ 119 w 119"/>
                <a:gd name="T9" fmla="*/ 62 h 78"/>
              </a:gdLst>
              <a:ahLst/>
              <a:cxnLst>
                <a:cxn ang="0">
                  <a:pos x="T0" y="T1"/>
                </a:cxn>
                <a:cxn ang="0">
                  <a:pos x="T2" y="T3"/>
                </a:cxn>
                <a:cxn ang="0">
                  <a:pos x="T4" y="T5"/>
                </a:cxn>
                <a:cxn ang="0">
                  <a:pos x="T6" y="T7"/>
                </a:cxn>
                <a:cxn ang="0">
                  <a:pos x="T8" y="T9"/>
                </a:cxn>
              </a:cxnLst>
              <a:rect l="0" t="0" r="r" b="b"/>
              <a:pathLst>
                <a:path w="119" h="78">
                  <a:moveTo>
                    <a:pt x="119" y="62"/>
                  </a:moveTo>
                  <a:cubicBezTo>
                    <a:pt x="119" y="62"/>
                    <a:pt x="71" y="10"/>
                    <a:pt x="6" y="0"/>
                  </a:cubicBezTo>
                  <a:cubicBezTo>
                    <a:pt x="0" y="8"/>
                    <a:pt x="0" y="8"/>
                    <a:pt x="0" y="8"/>
                  </a:cubicBezTo>
                  <a:cubicBezTo>
                    <a:pt x="0" y="8"/>
                    <a:pt x="67" y="16"/>
                    <a:pt x="116" y="78"/>
                  </a:cubicBezTo>
                  <a:cubicBezTo>
                    <a:pt x="119" y="62"/>
                    <a:pt x="119" y="62"/>
                    <a:pt x="119" y="62"/>
                  </a:cubicBezTo>
                </a:path>
              </a:pathLst>
            </a:custGeom>
            <a:solidFill>
              <a:srgbClr val="E0E0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33" name="Freeform 213"/>
            <p:cNvSpPr>
              <a:spLocks/>
            </p:cNvSpPr>
            <p:nvPr/>
          </p:nvSpPr>
          <p:spPr bwMode="auto">
            <a:xfrm>
              <a:off x="5066" y="3466"/>
              <a:ext cx="484" cy="234"/>
            </a:xfrm>
            <a:custGeom>
              <a:avLst/>
              <a:gdLst>
                <a:gd name="T0" fmla="*/ 3 w 91"/>
                <a:gd name="T1" fmla="*/ 16 h 44"/>
                <a:gd name="T2" fmla="*/ 91 w 91"/>
                <a:gd name="T3" fmla="*/ 44 h 44"/>
                <a:gd name="T4" fmla="*/ 0 w 91"/>
                <a:gd name="T5" fmla="*/ 32 h 44"/>
                <a:gd name="T6" fmla="*/ 3 w 91"/>
                <a:gd name="T7" fmla="*/ 16 h 44"/>
              </a:gdLst>
              <a:ahLst/>
              <a:cxnLst>
                <a:cxn ang="0">
                  <a:pos x="T0" y="T1"/>
                </a:cxn>
                <a:cxn ang="0">
                  <a:pos x="T2" y="T3"/>
                </a:cxn>
                <a:cxn ang="0">
                  <a:pos x="T4" y="T5"/>
                </a:cxn>
                <a:cxn ang="0">
                  <a:pos x="T6" y="T7"/>
                </a:cxn>
              </a:cxnLst>
              <a:rect l="0" t="0" r="r" b="b"/>
              <a:pathLst>
                <a:path w="91" h="44">
                  <a:moveTo>
                    <a:pt x="3" y="16"/>
                  </a:moveTo>
                  <a:cubicBezTo>
                    <a:pt x="3" y="16"/>
                    <a:pt x="51" y="0"/>
                    <a:pt x="91" y="44"/>
                  </a:cubicBezTo>
                  <a:cubicBezTo>
                    <a:pt x="91" y="44"/>
                    <a:pt x="39" y="13"/>
                    <a:pt x="0" y="32"/>
                  </a:cubicBezTo>
                  <a:cubicBezTo>
                    <a:pt x="3" y="16"/>
                    <a:pt x="3" y="16"/>
                    <a:pt x="3" y="16"/>
                  </a:cubicBezTo>
                </a:path>
              </a:pathLst>
            </a:custGeom>
            <a:solidFill>
              <a:srgbClr val="E0E0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34" name="Freeform 214"/>
            <p:cNvSpPr>
              <a:spLocks/>
            </p:cNvSpPr>
            <p:nvPr/>
          </p:nvSpPr>
          <p:spPr bwMode="auto">
            <a:xfrm>
              <a:off x="5098" y="3354"/>
              <a:ext cx="367" cy="240"/>
            </a:xfrm>
            <a:custGeom>
              <a:avLst/>
              <a:gdLst>
                <a:gd name="T0" fmla="*/ 69 w 69"/>
                <a:gd name="T1" fmla="*/ 45 h 45"/>
                <a:gd name="T2" fmla="*/ 0 w 69"/>
                <a:gd name="T3" fmla="*/ 22 h 45"/>
                <a:gd name="T4" fmla="*/ 3 w 69"/>
                <a:gd name="T5" fmla="*/ 8 h 45"/>
                <a:gd name="T6" fmla="*/ 33 w 69"/>
                <a:gd name="T7" fmla="*/ 11 h 45"/>
                <a:gd name="T8" fmla="*/ 69 w 69"/>
                <a:gd name="T9" fmla="*/ 45 h 45"/>
              </a:gdLst>
              <a:ahLst/>
              <a:cxnLst>
                <a:cxn ang="0">
                  <a:pos x="T0" y="T1"/>
                </a:cxn>
                <a:cxn ang="0">
                  <a:pos x="T2" y="T3"/>
                </a:cxn>
                <a:cxn ang="0">
                  <a:pos x="T4" y="T5"/>
                </a:cxn>
                <a:cxn ang="0">
                  <a:pos x="T6" y="T7"/>
                </a:cxn>
                <a:cxn ang="0">
                  <a:pos x="T8" y="T9"/>
                </a:cxn>
              </a:cxnLst>
              <a:rect l="0" t="0" r="r" b="b"/>
              <a:pathLst>
                <a:path w="69" h="45">
                  <a:moveTo>
                    <a:pt x="69" y="45"/>
                  </a:moveTo>
                  <a:cubicBezTo>
                    <a:pt x="69" y="45"/>
                    <a:pt x="29" y="16"/>
                    <a:pt x="0" y="22"/>
                  </a:cubicBezTo>
                  <a:cubicBezTo>
                    <a:pt x="3" y="8"/>
                    <a:pt x="3" y="8"/>
                    <a:pt x="3" y="8"/>
                  </a:cubicBezTo>
                  <a:cubicBezTo>
                    <a:pt x="3" y="8"/>
                    <a:pt x="9" y="0"/>
                    <a:pt x="33" y="11"/>
                  </a:cubicBezTo>
                  <a:cubicBezTo>
                    <a:pt x="33" y="11"/>
                    <a:pt x="64" y="35"/>
                    <a:pt x="69" y="45"/>
                  </a:cubicBezTo>
                </a:path>
              </a:pathLst>
            </a:custGeom>
            <a:solidFill>
              <a:srgbClr val="E0E0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35" name="Freeform 215"/>
            <p:cNvSpPr>
              <a:spLocks/>
            </p:cNvSpPr>
            <p:nvPr/>
          </p:nvSpPr>
          <p:spPr bwMode="auto">
            <a:xfrm>
              <a:off x="4064" y="3119"/>
              <a:ext cx="772" cy="1059"/>
            </a:xfrm>
            <a:custGeom>
              <a:avLst/>
              <a:gdLst>
                <a:gd name="T0" fmla="*/ 145 w 145"/>
                <a:gd name="T1" fmla="*/ 5 h 199"/>
                <a:gd name="T2" fmla="*/ 11 w 145"/>
                <a:gd name="T3" fmla="*/ 199 h 199"/>
                <a:gd name="T4" fmla="*/ 1 w 145"/>
                <a:gd name="T5" fmla="*/ 192 h 199"/>
                <a:gd name="T6" fmla="*/ 139 w 145"/>
                <a:gd name="T7" fmla="*/ 0 h 199"/>
                <a:gd name="T8" fmla="*/ 145 w 145"/>
                <a:gd name="T9" fmla="*/ 5 h 199"/>
              </a:gdLst>
              <a:ahLst/>
              <a:cxnLst>
                <a:cxn ang="0">
                  <a:pos x="T0" y="T1"/>
                </a:cxn>
                <a:cxn ang="0">
                  <a:pos x="T2" y="T3"/>
                </a:cxn>
                <a:cxn ang="0">
                  <a:pos x="T4" y="T5"/>
                </a:cxn>
                <a:cxn ang="0">
                  <a:pos x="T6" y="T7"/>
                </a:cxn>
                <a:cxn ang="0">
                  <a:pos x="T8" y="T9"/>
                </a:cxn>
              </a:cxnLst>
              <a:rect l="0" t="0" r="r" b="b"/>
              <a:pathLst>
                <a:path w="145" h="199">
                  <a:moveTo>
                    <a:pt x="145" y="5"/>
                  </a:moveTo>
                  <a:cubicBezTo>
                    <a:pt x="11" y="199"/>
                    <a:pt x="11" y="199"/>
                    <a:pt x="11" y="199"/>
                  </a:cubicBezTo>
                  <a:cubicBezTo>
                    <a:pt x="11" y="199"/>
                    <a:pt x="0" y="197"/>
                    <a:pt x="1" y="192"/>
                  </a:cubicBezTo>
                  <a:cubicBezTo>
                    <a:pt x="139" y="0"/>
                    <a:pt x="139" y="0"/>
                    <a:pt x="139" y="0"/>
                  </a:cubicBezTo>
                  <a:cubicBezTo>
                    <a:pt x="145" y="5"/>
                    <a:pt x="145" y="5"/>
                    <a:pt x="145" y="5"/>
                  </a:cubicBezTo>
                </a:path>
              </a:pathLst>
            </a:custGeom>
            <a:solidFill>
              <a:srgbClr val="8A644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36" name="Freeform 216"/>
            <p:cNvSpPr>
              <a:spLocks/>
            </p:cNvSpPr>
            <p:nvPr/>
          </p:nvSpPr>
          <p:spPr bwMode="auto">
            <a:xfrm>
              <a:off x="4970" y="2769"/>
              <a:ext cx="580" cy="931"/>
            </a:xfrm>
            <a:custGeom>
              <a:avLst/>
              <a:gdLst>
                <a:gd name="T0" fmla="*/ 22 w 109"/>
                <a:gd name="T1" fmla="*/ 0 h 175"/>
                <a:gd name="T2" fmla="*/ 56 w 109"/>
                <a:gd name="T3" fmla="*/ 28 h 175"/>
                <a:gd name="T4" fmla="*/ 103 w 109"/>
                <a:gd name="T5" fmla="*/ 127 h 175"/>
                <a:gd name="T6" fmla="*/ 109 w 109"/>
                <a:gd name="T7" fmla="*/ 175 h 175"/>
                <a:gd name="T8" fmla="*/ 0 w 109"/>
                <a:gd name="T9" fmla="*/ 93 h 175"/>
                <a:gd name="T10" fmla="*/ 22 w 109"/>
                <a:gd name="T11" fmla="*/ 0 h 175"/>
              </a:gdLst>
              <a:ahLst/>
              <a:cxnLst>
                <a:cxn ang="0">
                  <a:pos x="T0" y="T1"/>
                </a:cxn>
                <a:cxn ang="0">
                  <a:pos x="T2" y="T3"/>
                </a:cxn>
                <a:cxn ang="0">
                  <a:pos x="T4" y="T5"/>
                </a:cxn>
                <a:cxn ang="0">
                  <a:pos x="T6" y="T7"/>
                </a:cxn>
                <a:cxn ang="0">
                  <a:pos x="T8" y="T9"/>
                </a:cxn>
                <a:cxn ang="0">
                  <a:pos x="T10" y="T11"/>
                </a:cxn>
              </a:cxnLst>
              <a:rect l="0" t="0" r="r" b="b"/>
              <a:pathLst>
                <a:path w="109" h="175">
                  <a:moveTo>
                    <a:pt x="22" y="0"/>
                  </a:moveTo>
                  <a:cubicBezTo>
                    <a:pt x="22" y="0"/>
                    <a:pt x="43" y="22"/>
                    <a:pt x="56" y="28"/>
                  </a:cubicBezTo>
                  <a:cubicBezTo>
                    <a:pt x="56" y="28"/>
                    <a:pt x="98" y="54"/>
                    <a:pt x="103" y="127"/>
                  </a:cubicBezTo>
                  <a:cubicBezTo>
                    <a:pt x="103" y="127"/>
                    <a:pt x="105" y="159"/>
                    <a:pt x="109" y="175"/>
                  </a:cubicBezTo>
                  <a:cubicBezTo>
                    <a:pt x="109" y="175"/>
                    <a:pt x="63" y="105"/>
                    <a:pt x="0" y="93"/>
                  </a:cubicBezTo>
                  <a:cubicBezTo>
                    <a:pt x="0" y="93"/>
                    <a:pt x="39" y="14"/>
                    <a:pt x="22" y="0"/>
                  </a:cubicBezTo>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37" name="Freeform 217"/>
            <p:cNvSpPr>
              <a:spLocks/>
            </p:cNvSpPr>
            <p:nvPr/>
          </p:nvSpPr>
          <p:spPr bwMode="auto">
            <a:xfrm>
              <a:off x="4997" y="3131"/>
              <a:ext cx="537" cy="473"/>
            </a:xfrm>
            <a:custGeom>
              <a:avLst/>
              <a:gdLst>
                <a:gd name="T0" fmla="*/ 99 w 101"/>
                <a:gd name="T1" fmla="*/ 71 h 89"/>
                <a:gd name="T2" fmla="*/ 7 w 101"/>
                <a:gd name="T3" fmla="*/ 1 h 89"/>
                <a:gd name="T4" fmla="*/ 6 w 101"/>
                <a:gd name="T5" fmla="*/ 1 h 89"/>
                <a:gd name="T6" fmla="*/ 4 w 101"/>
                <a:gd name="T7" fmla="*/ 7 h 89"/>
                <a:gd name="T8" fmla="*/ 2 w 101"/>
                <a:gd name="T9" fmla="*/ 11 h 89"/>
                <a:gd name="T10" fmla="*/ 0 w 101"/>
                <a:gd name="T11" fmla="*/ 15 h 89"/>
                <a:gd name="T12" fmla="*/ 101 w 101"/>
                <a:gd name="T13" fmla="*/ 89 h 89"/>
                <a:gd name="T14" fmla="*/ 100 w 101"/>
                <a:gd name="T15" fmla="*/ 85 h 89"/>
                <a:gd name="T16" fmla="*/ 99 w 101"/>
                <a:gd name="T17" fmla="*/ 78 h 89"/>
                <a:gd name="T18" fmla="*/ 99 w 101"/>
                <a:gd name="T19" fmla="*/ 72 h 89"/>
                <a:gd name="T20" fmla="*/ 99 w 101"/>
                <a:gd name="T21" fmla="*/ 7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89">
                  <a:moveTo>
                    <a:pt x="99" y="71"/>
                  </a:moveTo>
                  <a:cubicBezTo>
                    <a:pt x="30" y="0"/>
                    <a:pt x="7" y="1"/>
                    <a:pt x="7" y="1"/>
                  </a:cubicBezTo>
                  <a:cubicBezTo>
                    <a:pt x="6" y="1"/>
                    <a:pt x="6" y="1"/>
                    <a:pt x="6" y="1"/>
                  </a:cubicBezTo>
                  <a:cubicBezTo>
                    <a:pt x="4" y="7"/>
                    <a:pt x="4" y="7"/>
                    <a:pt x="4" y="7"/>
                  </a:cubicBezTo>
                  <a:cubicBezTo>
                    <a:pt x="2" y="11"/>
                    <a:pt x="2" y="11"/>
                    <a:pt x="2" y="11"/>
                  </a:cubicBezTo>
                  <a:cubicBezTo>
                    <a:pt x="0" y="15"/>
                    <a:pt x="0" y="15"/>
                    <a:pt x="0" y="15"/>
                  </a:cubicBezTo>
                  <a:cubicBezTo>
                    <a:pt x="40" y="14"/>
                    <a:pt x="101" y="89"/>
                    <a:pt x="101" y="89"/>
                  </a:cubicBezTo>
                  <a:cubicBezTo>
                    <a:pt x="100" y="85"/>
                    <a:pt x="100" y="85"/>
                    <a:pt x="100" y="85"/>
                  </a:cubicBezTo>
                  <a:cubicBezTo>
                    <a:pt x="99" y="78"/>
                    <a:pt x="99" y="78"/>
                    <a:pt x="99" y="78"/>
                  </a:cubicBezTo>
                  <a:cubicBezTo>
                    <a:pt x="99" y="72"/>
                    <a:pt x="99" y="72"/>
                    <a:pt x="99" y="72"/>
                  </a:cubicBezTo>
                  <a:cubicBezTo>
                    <a:pt x="99" y="71"/>
                    <a:pt x="99" y="71"/>
                    <a:pt x="99" y="71"/>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38" name="Freeform 218"/>
            <p:cNvSpPr>
              <a:spLocks/>
            </p:cNvSpPr>
            <p:nvPr/>
          </p:nvSpPr>
          <p:spPr bwMode="auto">
            <a:xfrm>
              <a:off x="5066" y="2976"/>
              <a:ext cx="447" cy="431"/>
            </a:xfrm>
            <a:custGeom>
              <a:avLst/>
              <a:gdLst>
                <a:gd name="T0" fmla="*/ 4 w 84"/>
                <a:gd name="T1" fmla="*/ 0 h 81"/>
                <a:gd name="T2" fmla="*/ 82 w 84"/>
                <a:gd name="T3" fmla="*/ 65 h 81"/>
                <a:gd name="T4" fmla="*/ 82 w 84"/>
                <a:gd name="T5" fmla="*/ 67 h 81"/>
                <a:gd name="T6" fmla="*/ 83 w 84"/>
                <a:gd name="T7" fmla="*/ 71 h 81"/>
                <a:gd name="T8" fmla="*/ 84 w 84"/>
                <a:gd name="T9" fmla="*/ 75 h 81"/>
                <a:gd name="T10" fmla="*/ 84 w 84"/>
                <a:gd name="T11" fmla="*/ 81 h 81"/>
                <a:gd name="T12" fmla="*/ 0 w 84"/>
                <a:gd name="T13" fmla="*/ 11 h 81"/>
                <a:gd name="T14" fmla="*/ 1 w 84"/>
                <a:gd name="T15" fmla="*/ 8 h 81"/>
                <a:gd name="T16" fmla="*/ 3 w 84"/>
                <a:gd name="T17" fmla="*/ 2 h 81"/>
                <a:gd name="T18" fmla="*/ 4 w 84"/>
                <a:gd name="T1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1">
                  <a:moveTo>
                    <a:pt x="4" y="0"/>
                  </a:moveTo>
                  <a:cubicBezTo>
                    <a:pt x="4" y="0"/>
                    <a:pt x="39" y="25"/>
                    <a:pt x="82" y="65"/>
                  </a:cubicBezTo>
                  <a:cubicBezTo>
                    <a:pt x="82" y="67"/>
                    <a:pt x="82" y="67"/>
                    <a:pt x="82" y="67"/>
                  </a:cubicBezTo>
                  <a:cubicBezTo>
                    <a:pt x="83" y="71"/>
                    <a:pt x="83" y="71"/>
                    <a:pt x="83" y="71"/>
                  </a:cubicBezTo>
                  <a:cubicBezTo>
                    <a:pt x="84" y="75"/>
                    <a:pt x="84" y="75"/>
                    <a:pt x="84" y="75"/>
                  </a:cubicBezTo>
                  <a:cubicBezTo>
                    <a:pt x="84" y="81"/>
                    <a:pt x="84" y="81"/>
                    <a:pt x="84" y="81"/>
                  </a:cubicBezTo>
                  <a:cubicBezTo>
                    <a:pt x="84" y="81"/>
                    <a:pt x="30" y="29"/>
                    <a:pt x="0" y="11"/>
                  </a:cubicBezTo>
                  <a:cubicBezTo>
                    <a:pt x="1" y="8"/>
                    <a:pt x="1" y="8"/>
                    <a:pt x="1" y="8"/>
                  </a:cubicBezTo>
                  <a:cubicBezTo>
                    <a:pt x="3" y="2"/>
                    <a:pt x="3" y="2"/>
                    <a:pt x="3" y="2"/>
                  </a:cubicBezTo>
                  <a:cubicBezTo>
                    <a:pt x="4" y="0"/>
                    <a:pt x="4" y="0"/>
                    <a:pt x="4"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39" name="Freeform 219"/>
            <p:cNvSpPr>
              <a:spLocks/>
            </p:cNvSpPr>
            <p:nvPr/>
          </p:nvSpPr>
          <p:spPr bwMode="auto">
            <a:xfrm>
              <a:off x="5108" y="2854"/>
              <a:ext cx="363" cy="357"/>
            </a:xfrm>
            <a:custGeom>
              <a:avLst/>
              <a:gdLst>
                <a:gd name="T0" fmla="*/ 61 w 68"/>
                <a:gd name="T1" fmla="*/ 50 h 67"/>
                <a:gd name="T2" fmla="*/ 0 w 68"/>
                <a:gd name="T3" fmla="*/ 0 h 67"/>
                <a:gd name="T4" fmla="*/ 1 w 68"/>
                <a:gd name="T5" fmla="*/ 2 h 67"/>
                <a:gd name="T6" fmla="*/ 0 w 68"/>
                <a:gd name="T7" fmla="*/ 5 h 67"/>
                <a:gd name="T8" fmla="*/ 0 w 68"/>
                <a:gd name="T9" fmla="*/ 8 h 67"/>
                <a:gd name="T10" fmla="*/ 68 w 68"/>
                <a:gd name="T11" fmla="*/ 67 h 67"/>
                <a:gd name="T12" fmla="*/ 67 w 68"/>
                <a:gd name="T13" fmla="*/ 62 h 67"/>
                <a:gd name="T14" fmla="*/ 64 w 68"/>
                <a:gd name="T15" fmla="*/ 57 h 67"/>
                <a:gd name="T16" fmla="*/ 63 w 68"/>
                <a:gd name="T17" fmla="*/ 53 h 67"/>
                <a:gd name="T18" fmla="*/ 61 w 68"/>
                <a:gd name="T19"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7">
                  <a:moveTo>
                    <a:pt x="61" y="50"/>
                  </a:moveTo>
                  <a:cubicBezTo>
                    <a:pt x="31" y="33"/>
                    <a:pt x="0" y="0"/>
                    <a:pt x="0" y="0"/>
                  </a:cubicBezTo>
                  <a:cubicBezTo>
                    <a:pt x="1" y="2"/>
                    <a:pt x="1" y="2"/>
                    <a:pt x="1" y="2"/>
                  </a:cubicBezTo>
                  <a:cubicBezTo>
                    <a:pt x="0" y="5"/>
                    <a:pt x="0" y="5"/>
                    <a:pt x="0" y="5"/>
                  </a:cubicBezTo>
                  <a:cubicBezTo>
                    <a:pt x="0" y="8"/>
                    <a:pt x="0" y="8"/>
                    <a:pt x="0" y="8"/>
                  </a:cubicBezTo>
                  <a:cubicBezTo>
                    <a:pt x="19" y="30"/>
                    <a:pt x="68" y="67"/>
                    <a:pt x="68" y="67"/>
                  </a:cubicBezTo>
                  <a:cubicBezTo>
                    <a:pt x="67" y="62"/>
                    <a:pt x="67" y="62"/>
                    <a:pt x="67" y="62"/>
                  </a:cubicBezTo>
                  <a:cubicBezTo>
                    <a:pt x="64" y="57"/>
                    <a:pt x="64" y="57"/>
                    <a:pt x="64" y="57"/>
                  </a:cubicBezTo>
                  <a:cubicBezTo>
                    <a:pt x="63" y="53"/>
                    <a:pt x="63" y="53"/>
                    <a:pt x="63" y="53"/>
                  </a:cubicBezTo>
                  <a:cubicBezTo>
                    <a:pt x="61" y="50"/>
                    <a:pt x="61" y="50"/>
                    <a:pt x="61" y="5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40" name="Freeform 220"/>
            <p:cNvSpPr>
              <a:spLocks/>
            </p:cNvSpPr>
            <p:nvPr/>
          </p:nvSpPr>
          <p:spPr bwMode="auto">
            <a:xfrm>
              <a:off x="5103" y="2785"/>
              <a:ext cx="261" cy="229"/>
            </a:xfrm>
            <a:custGeom>
              <a:avLst/>
              <a:gdLst>
                <a:gd name="T0" fmla="*/ 0 w 49"/>
                <a:gd name="T1" fmla="*/ 0 h 43"/>
                <a:gd name="T2" fmla="*/ 40 w 49"/>
                <a:gd name="T3" fmla="*/ 33 h 43"/>
                <a:gd name="T4" fmla="*/ 43 w 49"/>
                <a:gd name="T5" fmla="*/ 36 h 43"/>
                <a:gd name="T6" fmla="*/ 47 w 49"/>
                <a:gd name="T7" fmla="*/ 39 h 43"/>
                <a:gd name="T8" fmla="*/ 49 w 49"/>
                <a:gd name="T9" fmla="*/ 43 h 43"/>
                <a:gd name="T10" fmla="*/ 1 w 49"/>
                <a:gd name="T11" fmla="*/ 3 h 43"/>
                <a:gd name="T12" fmla="*/ 0 w 49"/>
                <a:gd name="T13" fmla="*/ 2 h 43"/>
                <a:gd name="T14" fmla="*/ 0 w 49"/>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3">
                  <a:moveTo>
                    <a:pt x="0" y="0"/>
                  </a:moveTo>
                  <a:cubicBezTo>
                    <a:pt x="0" y="0"/>
                    <a:pt x="19" y="24"/>
                    <a:pt x="40" y="33"/>
                  </a:cubicBezTo>
                  <a:cubicBezTo>
                    <a:pt x="43" y="36"/>
                    <a:pt x="43" y="36"/>
                    <a:pt x="43" y="36"/>
                  </a:cubicBezTo>
                  <a:cubicBezTo>
                    <a:pt x="47" y="39"/>
                    <a:pt x="47" y="39"/>
                    <a:pt x="47" y="39"/>
                  </a:cubicBezTo>
                  <a:cubicBezTo>
                    <a:pt x="49" y="43"/>
                    <a:pt x="49" y="43"/>
                    <a:pt x="49" y="43"/>
                  </a:cubicBezTo>
                  <a:cubicBezTo>
                    <a:pt x="49" y="43"/>
                    <a:pt x="23" y="33"/>
                    <a:pt x="1" y="3"/>
                  </a:cubicBezTo>
                  <a:cubicBezTo>
                    <a:pt x="0" y="2"/>
                    <a:pt x="0" y="2"/>
                    <a:pt x="0" y="2"/>
                  </a:cubicBezTo>
                  <a:cubicBezTo>
                    <a:pt x="0" y="0"/>
                    <a:pt x="0" y="0"/>
                    <a:pt x="0"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41" name="Freeform 221"/>
            <p:cNvSpPr>
              <a:spLocks/>
            </p:cNvSpPr>
            <p:nvPr/>
          </p:nvSpPr>
          <p:spPr bwMode="auto">
            <a:xfrm>
              <a:off x="5087" y="2769"/>
              <a:ext cx="11" cy="5"/>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0" y="0"/>
                    <a:pt x="1" y="0"/>
                    <a:pt x="2" y="1"/>
                  </a:cubicBezTo>
                  <a:cubicBezTo>
                    <a:pt x="1" y="1"/>
                    <a:pt x="1" y="0"/>
                    <a:pt x="0" y="0"/>
                  </a:cubicBezTo>
                </a:path>
              </a:pathLst>
            </a:custGeom>
            <a:solidFill>
              <a:srgbClr val="E8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42" name="Freeform 222"/>
            <p:cNvSpPr>
              <a:spLocks/>
            </p:cNvSpPr>
            <p:nvPr/>
          </p:nvSpPr>
          <p:spPr bwMode="auto">
            <a:xfrm>
              <a:off x="5098" y="2774"/>
              <a:ext cx="218" cy="181"/>
            </a:xfrm>
            <a:custGeom>
              <a:avLst/>
              <a:gdLst>
                <a:gd name="T0" fmla="*/ 0 w 41"/>
                <a:gd name="T1" fmla="*/ 0 h 34"/>
                <a:gd name="T2" fmla="*/ 1 w 41"/>
                <a:gd name="T3" fmla="*/ 2 h 34"/>
                <a:gd name="T4" fmla="*/ 41 w 41"/>
                <a:gd name="T5" fmla="*/ 34 h 34"/>
                <a:gd name="T6" fmla="*/ 32 w 41"/>
                <a:gd name="T7" fmla="*/ 27 h 34"/>
                <a:gd name="T8" fmla="*/ 22 w 41"/>
                <a:gd name="T9" fmla="*/ 21 h 34"/>
                <a:gd name="T10" fmla="*/ 18 w 41"/>
                <a:gd name="T11" fmla="*/ 17 h 34"/>
                <a:gd name="T12" fmla="*/ 0 w 4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41" h="34">
                  <a:moveTo>
                    <a:pt x="0" y="0"/>
                  </a:moveTo>
                  <a:cubicBezTo>
                    <a:pt x="0" y="1"/>
                    <a:pt x="1" y="1"/>
                    <a:pt x="1" y="2"/>
                  </a:cubicBezTo>
                  <a:cubicBezTo>
                    <a:pt x="2" y="3"/>
                    <a:pt x="20" y="26"/>
                    <a:pt x="41" y="34"/>
                  </a:cubicBezTo>
                  <a:cubicBezTo>
                    <a:pt x="36" y="29"/>
                    <a:pt x="32" y="27"/>
                    <a:pt x="32" y="27"/>
                  </a:cubicBezTo>
                  <a:cubicBezTo>
                    <a:pt x="29" y="26"/>
                    <a:pt x="26" y="23"/>
                    <a:pt x="22" y="21"/>
                  </a:cubicBezTo>
                  <a:cubicBezTo>
                    <a:pt x="21" y="20"/>
                    <a:pt x="19" y="18"/>
                    <a:pt x="18" y="17"/>
                  </a:cubicBezTo>
                  <a:cubicBezTo>
                    <a:pt x="10" y="10"/>
                    <a:pt x="2" y="3"/>
                    <a:pt x="0" y="0"/>
                  </a:cubicBezTo>
                </a:path>
              </a:pathLst>
            </a:custGeom>
            <a:solidFill>
              <a:srgbClr val="E8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43" name="Freeform 223"/>
            <p:cNvSpPr>
              <a:spLocks/>
            </p:cNvSpPr>
            <p:nvPr/>
          </p:nvSpPr>
          <p:spPr bwMode="auto">
            <a:xfrm>
              <a:off x="4970" y="2801"/>
              <a:ext cx="580" cy="899"/>
            </a:xfrm>
            <a:custGeom>
              <a:avLst/>
              <a:gdLst>
                <a:gd name="T0" fmla="*/ 26 w 109"/>
                <a:gd name="T1" fmla="*/ 0 h 169"/>
                <a:gd name="T2" fmla="*/ 27 w 109"/>
                <a:gd name="T3" fmla="*/ 7 h 169"/>
                <a:gd name="T4" fmla="*/ 27 w 109"/>
                <a:gd name="T5" fmla="*/ 10 h 169"/>
                <a:gd name="T6" fmla="*/ 87 w 109"/>
                <a:gd name="T7" fmla="*/ 60 h 169"/>
                <a:gd name="T8" fmla="*/ 89 w 109"/>
                <a:gd name="T9" fmla="*/ 63 h 169"/>
                <a:gd name="T10" fmla="*/ 90 w 109"/>
                <a:gd name="T11" fmla="*/ 67 h 169"/>
                <a:gd name="T12" fmla="*/ 93 w 109"/>
                <a:gd name="T13" fmla="*/ 72 h 169"/>
                <a:gd name="T14" fmla="*/ 94 w 109"/>
                <a:gd name="T15" fmla="*/ 77 h 169"/>
                <a:gd name="T16" fmla="*/ 26 w 109"/>
                <a:gd name="T17" fmla="*/ 18 h 169"/>
                <a:gd name="T18" fmla="*/ 26 w 109"/>
                <a:gd name="T19" fmla="*/ 15 h 169"/>
                <a:gd name="T20" fmla="*/ 22 w 109"/>
                <a:gd name="T21" fmla="*/ 34 h 169"/>
                <a:gd name="T22" fmla="*/ 22 w 109"/>
                <a:gd name="T23" fmla="*/ 33 h 169"/>
                <a:gd name="T24" fmla="*/ 100 w 109"/>
                <a:gd name="T25" fmla="*/ 98 h 169"/>
                <a:gd name="T26" fmla="*/ 100 w 109"/>
                <a:gd name="T27" fmla="*/ 100 h 169"/>
                <a:gd name="T28" fmla="*/ 101 w 109"/>
                <a:gd name="T29" fmla="*/ 104 h 169"/>
                <a:gd name="T30" fmla="*/ 102 w 109"/>
                <a:gd name="T31" fmla="*/ 108 h 169"/>
                <a:gd name="T32" fmla="*/ 102 w 109"/>
                <a:gd name="T33" fmla="*/ 114 h 169"/>
                <a:gd name="T34" fmla="*/ 18 w 109"/>
                <a:gd name="T35" fmla="*/ 44 h 169"/>
                <a:gd name="T36" fmla="*/ 18 w 109"/>
                <a:gd name="T37" fmla="*/ 44 h 169"/>
                <a:gd name="T38" fmla="*/ 17 w 109"/>
                <a:gd name="T39" fmla="*/ 47 h 169"/>
                <a:gd name="T40" fmla="*/ 10 w 109"/>
                <a:gd name="T41" fmla="*/ 65 h 169"/>
                <a:gd name="T42" fmla="*/ 4 w 109"/>
                <a:gd name="T43" fmla="*/ 80 h 169"/>
                <a:gd name="T44" fmla="*/ 0 w 109"/>
                <a:gd name="T45" fmla="*/ 87 h 169"/>
                <a:gd name="T46" fmla="*/ 0 w 109"/>
                <a:gd name="T47" fmla="*/ 87 h 169"/>
                <a:gd name="T48" fmla="*/ 108 w 109"/>
                <a:gd name="T49" fmla="*/ 169 h 169"/>
                <a:gd name="T50" fmla="*/ 109 w 109"/>
                <a:gd name="T51" fmla="*/ 169 h 169"/>
                <a:gd name="T52" fmla="*/ 104 w 109"/>
                <a:gd name="T53" fmla="*/ 133 h 169"/>
                <a:gd name="T54" fmla="*/ 104 w 109"/>
                <a:gd name="T55" fmla="*/ 134 h 169"/>
                <a:gd name="T56" fmla="*/ 104 w 109"/>
                <a:gd name="T57" fmla="*/ 140 h 169"/>
                <a:gd name="T58" fmla="*/ 105 w 109"/>
                <a:gd name="T59" fmla="*/ 147 h 169"/>
                <a:gd name="T60" fmla="*/ 106 w 109"/>
                <a:gd name="T61" fmla="*/ 151 h 169"/>
                <a:gd name="T62" fmla="*/ 6 w 109"/>
                <a:gd name="T63" fmla="*/ 77 h 169"/>
                <a:gd name="T64" fmla="*/ 5 w 109"/>
                <a:gd name="T65" fmla="*/ 77 h 169"/>
                <a:gd name="T66" fmla="*/ 7 w 109"/>
                <a:gd name="T67" fmla="*/ 73 h 169"/>
                <a:gd name="T68" fmla="*/ 9 w 109"/>
                <a:gd name="T69" fmla="*/ 69 h 169"/>
                <a:gd name="T70" fmla="*/ 11 w 109"/>
                <a:gd name="T71" fmla="*/ 63 h 169"/>
                <a:gd name="T72" fmla="*/ 12 w 109"/>
                <a:gd name="T73" fmla="*/ 63 h 169"/>
                <a:gd name="T74" fmla="*/ 12 w 109"/>
                <a:gd name="T75" fmla="*/ 63 h 169"/>
                <a:gd name="T76" fmla="*/ 104 w 109"/>
                <a:gd name="T77" fmla="*/ 133 h 169"/>
                <a:gd name="T78" fmla="*/ 103 w 109"/>
                <a:gd name="T79" fmla="*/ 121 h 169"/>
                <a:gd name="T80" fmla="*/ 65 w 109"/>
                <a:gd name="T81" fmla="*/ 30 h 169"/>
                <a:gd name="T82" fmla="*/ 68 w 109"/>
                <a:gd name="T83" fmla="*/ 33 h 169"/>
                <a:gd name="T84" fmla="*/ 72 w 109"/>
                <a:gd name="T85" fmla="*/ 36 h 169"/>
                <a:gd name="T86" fmla="*/ 74 w 109"/>
                <a:gd name="T87" fmla="*/ 40 h 169"/>
                <a:gd name="T88" fmla="*/ 26 w 109"/>
                <a:gd name="T8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9" h="169">
                  <a:moveTo>
                    <a:pt x="26" y="0"/>
                  </a:moveTo>
                  <a:cubicBezTo>
                    <a:pt x="26" y="2"/>
                    <a:pt x="27" y="4"/>
                    <a:pt x="27" y="7"/>
                  </a:cubicBezTo>
                  <a:cubicBezTo>
                    <a:pt x="27" y="8"/>
                    <a:pt x="27" y="9"/>
                    <a:pt x="27" y="10"/>
                  </a:cubicBezTo>
                  <a:cubicBezTo>
                    <a:pt x="27" y="11"/>
                    <a:pt x="57" y="43"/>
                    <a:pt x="87" y="60"/>
                  </a:cubicBezTo>
                  <a:cubicBezTo>
                    <a:pt x="89" y="63"/>
                    <a:pt x="89" y="63"/>
                    <a:pt x="89" y="63"/>
                  </a:cubicBezTo>
                  <a:cubicBezTo>
                    <a:pt x="90" y="67"/>
                    <a:pt x="90" y="67"/>
                    <a:pt x="90" y="67"/>
                  </a:cubicBezTo>
                  <a:cubicBezTo>
                    <a:pt x="93" y="72"/>
                    <a:pt x="93" y="72"/>
                    <a:pt x="93" y="72"/>
                  </a:cubicBezTo>
                  <a:cubicBezTo>
                    <a:pt x="94" y="77"/>
                    <a:pt x="94" y="77"/>
                    <a:pt x="94" y="77"/>
                  </a:cubicBezTo>
                  <a:cubicBezTo>
                    <a:pt x="94" y="77"/>
                    <a:pt x="45" y="40"/>
                    <a:pt x="26" y="18"/>
                  </a:cubicBezTo>
                  <a:cubicBezTo>
                    <a:pt x="26" y="15"/>
                    <a:pt x="26" y="15"/>
                    <a:pt x="26" y="15"/>
                  </a:cubicBezTo>
                  <a:cubicBezTo>
                    <a:pt x="25" y="21"/>
                    <a:pt x="24" y="27"/>
                    <a:pt x="22" y="34"/>
                  </a:cubicBezTo>
                  <a:cubicBezTo>
                    <a:pt x="22" y="33"/>
                    <a:pt x="22" y="33"/>
                    <a:pt x="22" y="33"/>
                  </a:cubicBezTo>
                  <a:cubicBezTo>
                    <a:pt x="22" y="33"/>
                    <a:pt x="57" y="58"/>
                    <a:pt x="100" y="98"/>
                  </a:cubicBezTo>
                  <a:cubicBezTo>
                    <a:pt x="100" y="100"/>
                    <a:pt x="100" y="100"/>
                    <a:pt x="100" y="100"/>
                  </a:cubicBezTo>
                  <a:cubicBezTo>
                    <a:pt x="101" y="104"/>
                    <a:pt x="101" y="104"/>
                    <a:pt x="101" y="104"/>
                  </a:cubicBezTo>
                  <a:cubicBezTo>
                    <a:pt x="102" y="108"/>
                    <a:pt x="102" y="108"/>
                    <a:pt x="102" y="108"/>
                  </a:cubicBezTo>
                  <a:cubicBezTo>
                    <a:pt x="102" y="114"/>
                    <a:pt x="102" y="114"/>
                    <a:pt x="102" y="114"/>
                  </a:cubicBezTo>
                  <a:cubicBezTo>
                    <a:pt x="102" y="114"/>
                    <a:pt x="48" y="62"/>
                    <a:pt x="18" y="44"/>
                  </a:cubicBezTo>
                  <a:cubicBezTo>
                    <a:pt x="18" y="44"/>
                    <a:pt x="18" y="44"/>
                    <a:pt x="18" y="44"/>
                  </a:cubicBezTo>
                  <a:cubicBezTo>
                    <a:pt x="18" y="45"/>
                    <a:pt x="18" y="46"/>
                    <a:pt x="17" y="47"/>
                  </a:cubicBezTo>
                  <a:cubicBezTo>
                    <a:pt x="15" y="53"/>
                    <a:pt x="12" y="60"/>
                    <a:pt x="10" y="65"/>
                  </a:cubicBezTo>
                  <a:cubicBezTo>
                    <a:pt x="8" y="71"/>
                    <a:pt x="5" y="76"/>
                    <a:pt x="4" y="80"/>
                  </a:cubicBezTo>
                  <a:cubicBezTo>
                    <a:pt x="2" y="84"/>
                    <a:pt x="0" y="87"/>
                    <a:pt x="0" y="87"/>
                  </a:cubicBezTo>
                  <a:cubicBezTo>
                    <a:pt x="0" y="87"/>
                    <a:pt x="0" y="87"/>
                    <a:pt x="0" y="87"/>
                  </a:cubicBezTo>
                  <a:cubicBezTo>
                    <a:pt x="59" y="99"/>
                    <a:pt x="103" y="161"/>
                    <a:pt x="108" y="169"/>
                  </a:cubicBezTo>
                  <a:cubicBezTo>
                    <a:pt x="108" y="169"/>
                    <a:pt x="109" y="169"/>
                    <a:pt x="109" y="169"/>
                  </a:cubicBezTo>
                  <a:cubicBezTo>
                    <a:pt x="106" y="159"/>
                    <a:pt x="105" y="144"/>
                    <a:pt x="104" y="133"/>
                  </a:cubicBezTo>
                  <a:cubicBezTo>
                    <a:pt x="104" y="134"/>
                    <a:pt x="104" y="134"/>
                    <a:pt x="104" y="134"/>
                  </a:cubicBezTo>
                  <a:cubicBezTo>
                    <a:pt x="104" y="140"/>
                    <a:pt x="104" y="140"/>
                    <a:pt x="104" y="140"/>
                  </a:cubicBezTo>
                  <a:cubicBezTo>
                    <a:pt x="105" y="147"/>
                    <a:pt x="105" y="147"/>
                    <a:pt x="105" y="147"/>
                  </a:cubicBezTo>
                  <a:cubicBezTo>
                    <a:pt x="106" y="151"/>
                    <a:pt x="106" y="151"/>
                    <a:pt x="106" y="151"/>
                  </a:cubicBezTo>
                  <a:cubicBezTo>
                    <a:pt x="106" y="151"/>
                    <a:pt x="45" y="77"/>
                    <a:pt x="6" y="77"/>
                  </a:cubicBezTo>
                  <a:cubicBezTo>
                    <a:pt x="5" y="77"/>
                    <a:pt x="5" y="77"/>
                    <a:pt x="5" y="77"/>
                  </a:cubicBezTo>
                  <a:cubicBezTo>
                    <a:pt x="7" y="73"/>
                    <a:pt x="7" y="73"/>
                    <a:pt x="7" y="73"/>
                  </a:cubicBezTo>
                  <a:cubicBezTo>
                    <a:pt x="9" y="69"/>
                    <a:pt x="9" y="69"/>
                    <a:pt x="9" y="69"/>
                  </a:cubicBezTo>
                  <a:cubicBezTo>
                    <a:pt x="11" y="63"/>
                    <a:pt x="11" y="63"/>
                    <a:pt x="11" y="63"/>
                  </a:cubicBezTo>
                  <a:cubicBezTo>
                    <a:pt x="12" y="63"/>
                    <a:pt x="12" y="63"/>
                    <a:pt x="12" y="63"/>
                  </a:cubicBezTo>
                  <a:cubicBezTo>
                    <a:pt x="12" y="63"/>
                    <a:pt x="12" y="63"/>
                    <a:pt x="12" y="63"/>
                  </a:cubicBezTo>
                  <a:cubicBezTo>
                    <a:pt x="14" y="63"/>
                    <a:pt x="37" y="64"/>
                    <a:pt x="104" y="133"/>
                  </a:cubicBezTo>
                  <a:cubicBezTo>
                    <a:pt x="103" y="126"/>
                    <a:pt x="103" y="121"/>
                    <a:pt x="103" y="121"/>
                  </a:cubicBezTo>
                  <a:cubicBezTo>
                    <a:pt x="100" y="70"/>
                    <a:pt x="78" y="42"/>
                    <a:pt x="65" y="30"/>
                  </a:cubicBezTo>
                  <a:cubicBezTo>
                    <a:pt x="68" y="33"/>
                    <a:pt x="68" y="33"/>
                    <a:pt x="68" y="33"/>
                  </a:cubicBezTo>
                  <a:cubicBezTo>
                    <a:pt x="72" y="36"/>
                    <a:pt x="72" y="36"/>
                    <a:pt x="72" y="36"/>
                  </a:cubicBezTo>
                  <a:cubicBezTo>
                    <a:pt x="74" y="40"/>
                    <a:pt x="74" y="40"/>
                    <a:pt x="74" y="40"/>
                  </a:cubicBezTo>
                  <a:cubicBezTo>
                    <a:pt x="74" y="40"/>
                    <a:pt x="48" y="30"/>
                    <a:pt x="26" y="0"/>
                  </a:cubicBezTo>
                </a:path>
              </a:pathLst>
            </a:custGeom>
            <a:solidFill>
              <a:srgbClr val="E8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44" name="Freeform 224"/>
            <p:cNvSpPr>
              <a:spLocks/>
            </p:cNvSpPr>
            <p:nvPr/>
          </p:nvSpPr>
          <p:spPr bwMode="auto">
            <a:xfrm>
              <a:off x="5108" y="2854"/>
              <a:ext cx="6" cy="27"/>
            </a:xfrm>
            <a:custGeom>
              <a:avLst/>
              <a:gdLst>
                <a:gd name="T0" fmla="*/ 0 w 1"/>
                <a:gd name="T1" fmla="*/ 0 h 5"/>
                <a:gd name="T2" fmla="*/ 0 w 1"/>
                <a:gd name="T3" fmla="*/ 5 h 5"/>
                <a:gd name="T4" fmla="*/ 1 w 1"/>
                <a:gd name="T5" fmla="*/ 2 h 5"/>
                <a:gd name="T6" fmla="*/ 0 w 1"/>
                <a:gd name="T7" fmla="*/ 0 h 5"/>
              </a:gdLst>
              <a:ahLst/>
              <a:cxnLst>
                <a:cxn ang="0">
                  <a:pos x="T0" y="T1"/>
                </a:cxn>
                <a:cxn ang="0">
                  <a:pos x="T2" y="T3"/>
                </a:cxn>
                <a:cxn ang="0">
                  <a:pos x="T4" y="T5"/>
                </a:cxn>
                <a:cxn ang="0">
                  <a:pos x="T6" y="T7"/>
                </a:cxn>
              </a:cxnLst>
              <a:rect l="0" t="0" r="r" b="b"/>
              <a:pathLst>
                <a:path w="1" h="5">
                  <a:moveTo>
                    <a:pt x="0" y="0"/>
                  </a:moveTo>
                  <a:cubicBezTo>
                    <a:pt x="0" y="2"/>
                    <a:pt x="0" y="3"/>
                    <a:pt x="0" y="5"/>
                  </a:cubicBezTo>
                  <a:cubicBezTo>
                    <a:pt x="1" y="2"/>
                    <a:pt x="1" y="2"/>
                    <a:pt x="1" y="2"/>
                  </a:cubicBezTo>
                  <a:cubicBezTo>
                    <a:pt x="0" y="0"/>
                    <a:pt x="0" y="0"/>
                    <a:pt x="0" y="0"/>
                  </a:cubicBezTo>
                </a:path>
              </a:pathLst>
            </a:custGeom>
            <a:solidFill>
              <a:srgbClr val="E8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45" name="Freeform 225"/>
            <p:cNvSpPr>
              <a:spLocks/>
            </p:cNvSpPr>
            <p:nvPr/>
          </p:nvSpPr>
          <p:spPr bwMode="auto">
            <a:xfrm>
              <a:off x="4997" y="3136"/>
              <a:ext cx="537" cy="468"/>
            </a:xfrm>
            <a:custGeom>
              <a:avLst/>
              <a:gdLst>
                <a:gd name="T0" fmla="*/ 6 w 101"/>
                <a:gd name="T1" fmla="*/ 0 h 88"/>
                <a:gd name="T2" fmla="*/ 4 w 101"/>
                <a:gd name="T3" fmla="*/ 6 h 88"/>
                <a:gd name="T4" fmla="*/ 2 w 101"/>
                <a:gd name="T5" fmla="*/ 10 h 88"/>
                <a:gd name="T6" fmla="*/ 0 w 101"/>
                <a:gd name="T7" fmla="*/ 14 h 88"/>
                <a:gd name="T8" fmla="*/ 1 w 101"/>
                <a:gd name="T9" fmla="*/ 14 h 88"/>
                <a:gd name="T10" fmla="*/ 101 w 101"/>
                <a:gd name="T11" fmla="*/ 88 h 88"/>
                <a:gd name="T12" fmla="*/ 100 w 101"/>
                <a:gd name="T13" fmla="*/ 84 h 88"/>
                <a:gd name="T14" fmla="*/ 99 w 101"/>
                <a:gd name="T15" fmla="*/ 77 h 88"/>
                <a:gd name="T16" fmla="*/ 99 w 101"/>
                <a:gd name="T17" fmla="*/ 71 h 88"/>
                <a:gd name="T18" fmla="*/ 99 w 101"/>
                <a:gd name="T19" fmla="*/ 70 h 88"/>
                <a:gd name="T20" fmla="*/ 99 w 101"/>
                <a:gd name="T21" fmla="*/ 70 h 88"/>
                <a:gd name="T22" fmla="*/ 99 w 101"/>
                <a:gd name="T23" fmla="*/ 70 h 88"/>
                <a:gd name="T24" fmla="*/ 7 w 101"/>
                <a:gd name="T25" fmla="*/ 0 h 88"/>
                <a:gd name="T26" fmla="*/ 7 w 101"/>
                <a:gd name="T27" fmla="*/ 0 h 88"/>
                <a:gd name="T28" fmla="*/ 6 w 101"/>
                <a:gd name="T2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88">
                  <a:moveTo>
                    <a:pt x="6" y="0"/>
                  </a:moveTo>
                  <a:cubicBezTo>
                    <a:pt x="4" y="6"/>
                    <a:pt x="4" y="6"/>
                    <a:pt x="4" y="6"/>
                  </a:cubicBezTo>
                  <a:cubicBezTo>
                    <a:pt x="2" y="10"/>
                    <a:pt x="2" y="10"/>
                    <a:pt x="2" y="10"/>
                  </a:cubicBezTo>
                  <a:cubicBezTo>
                    <a:pt x="0" y="14"/>
                    <a:pt x="0" y="14"/>
                    <a:pt x="0" y="14"/>
                  </a:cubicBezTo>
                  <a:cubicBezTo>
                    <a:pt x="0" y="14"/>
                    <a:pt x="0" y="14"/>
                    <a:pt x="1" y="14"/>
                  </a:cubicBezTo>
                  <a:cubicBezTo>
                    <a:pt x="40" y="14"/>
                    <a:pt x="101" y="88"/>
                    <a:pt x="101" y="88"/>
                  </a:cubicBezTo>
                  <a:cubicBezTo>
                    <a:pt x="100" y="84"/>
                    <a:pt x="100" y="84"/>
                    <a:pt x="100" y="84"/>
                  </a:cubicBezTo>
                  <a:cubicBezTo>
                    <a:pt x="99" y="77"/>
                    <a:pt x="99" y="77"/>
                    <a:pt x="99" y="77"/>
                  </a:cubicBezTo>
                  <a:cubicBezTo>
                    <a:pt x="99" y="71"/>
                    <a:pt x="99" y="71"/>
                    <a:pt x="99" y="71"/>
                  </a:cubicBezTo>
                  <a:cubicBezTo>
                    <a:pt x="99" y="70"/>
                    <a:pt x="99" y="70"/>
                    <a:pt x="99" y="70"/>
                  </a:cubicBezTo>
                  <a:cubicBezTo>
                    <a:pt x="99" y="70"/>
                    <a:pt x="99" y="70"/>
                    <a:pt x="99" y="70"/>
                  </a:cubicBezTo>
                  <a:cubicBezTo>
                    <a:pt x="99" y="70"/>
                    <a:pt x="99" y="70"/>
                    <a:pt x="99" y="70"/>
                  </a:cubicBezTo>
                  <a:cubicBezTo>
                    <a:pt x="32" y="1"/>
                    <a:pt x="9" y="0"/>
                    <a:pt x="7" y="0"/>
                  </a:cubicBezTo>
                  <a:cubicBezTo>
                    <a:pt x="7" y="0"/>
                    <a:pt x="7" y="0"/>
                    <a:pt x="7" y="0"/>
                  </a:cubicBezTo>
                  <a:cubicBezTo>
                    <a:pt x="6" y="0"/>
                    <a:pt x="6" y="0"/>
                    <a:pt x="6" y="0"/>
                  </a:cubicBezTo>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46" name="Freeform 226"/>
            <p:cNvSpPr>
              <a:spLocks/>
            </p:cNvSpPr>
            <p:nvPr/>
          </p:nvSpPr>
          <p:spPr bwMode="auto">
            <a:xfrm>
              <a:off x="5066" y="2976"/>
              <a:ext cx="447" cy="431"/>
            </a:xfrm>
            <a:custGeom>
              <a:avLst/>
              <a:gdLst>
                <a:gd name="T0" fmla="*/ 4 w 84"/>
                <a:gd name="T1" fmla="*/ 0 h 81"/>
                <a:gd name="T2" fmla="*/ 4 w 84"/>
                <a:gd name="T3" fmla="*/ 1 h 81"/>
                <a:gd name="T4" fmla="*/ 0 w 84"/>
                <a:gd name="T5" fmla="*/ 11 h 81"/>
                <a:gd name="T6" fmla="*/ 0 w 84"/>
                <a:gd name="T7" fmla="*/ 11 h 81"/>
                <a:gd name="T8" fmla="*/ 84 w 84"/>
                <a:gd name="T9" fmla="*/ 81 h 81"/>
                <a:gd name="T10" fmla="*/ 84 w 84"/>
                <a:gd name="T11" fmla="*/ 75 h 81"/>
                <a:gd name="T12" fmla="*/ 83 w 84"/>
                <a:gd name="T13" fmla="*/ 71 h 81"/>
                <a:gd name="T14" fmla="*/ 82 w 84"/>
                <a:gd name="T15" fmla="*/ 67 h 81"/>
                <a:gd name="T16" fmla="*/ 82 w 84"/>
                <a:gd name="T17" fmla="*/ 65 h 81"/>
                <a:gd name="T18" fmla="*/ 4 w 84"/>
                <a:gd name="T1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1">
                  <a:moveTo>
                    <a:pt x="4" y="0"/>
                  </a:moveTo>
                  <a:cubicBezTo>
                    <a:pt x="4" y="1"/>
                    <a:pt x="4" y="1"/>
                    <a:pt x="4" y="1"/>
                  </a:cubicBezTo>
                  <a:cubicBezTo>
                    <a:pt x="3" y="4"/>
                    <a:pt x="2" y="7"/>
                    <a:pt x="0" y="11"/>
                  </a:cubicBezTo>
                  <a:cubicBezTo>
                    <a:pt x="0" y="11"/>
                    <a:pt x="0" y="11"/>
                    <a:pt x="0" y="11"/>
                  </a:cubicBezTo>
                  <a:cubicBezTo>
                    <a:pt x="30" y="29"/>
                    <a:pt x="84" y="81"/>
                    <a:pt x="84" y="81"/>
                  </a:cubicBezTo>
                  <a:cubicBezTo>
                    <a:pt x="84" y="75"/>
                    <a:pt x="84" y="75"/>
                    <a:pt x="84" y="75"/>
                  </a:cubicBezTo>
                  <a:cubicBezTo>
                    <a:pt x="83" y="71"/>
                    <a:pt x="83" y="71"/>
                    <a:pt x="83" y="71"/>
                  </a:cubicBezTo>
                  <a:cubicBezTo>
                    <a:pt x="82" y="67"/>
                    <a:pt x="82" y="67"/>
                    <a:pt x="82" y="67"/>
                  </a:cubicBezTo>
                  <a:cubicBezTo>
                    <a:pt x="82" y="65"/>
                    <a:pt x="82" y="65"/>
                    <a:pt x="82" y="65"/>
                  </a:cubicBezTo>
                  <a:cubicBezTo>
                    <a:pt x="39" y="25"/>
                    <a:pt x="4" y="0"/>
                    <a:pt x="4" y="0"/>
                  </a:cubicBezTo>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47" name="Freeform 227"/>
            <p:cNvSpPr>
              <a:spLocks/>
            </p:cNvSpPr>
            <p:nvPr/>
          </p:nvSpPr>
          <p:spPr bwMode="auto">
            <a:xfrm>
              <a:off x="5108" y="2854"/>
              <a:ext cx="363" cy="357"/>
            </a:xfrm>
            <a:custGeom>
              <a:avLst/>
              <a:gdLst>
                <a:gd name="T0" fmla="*/ 1 w 68"/>
                <a:gd name="T1" fmla="*/ 0 h 67"/>
                <a:gd name="T2" fmla="*/ 0 w 68"/>
                <a:gd name="T3" fmla="*/ 0 h 67"/>
                <a:gd name="T4" fmla="*/ 0 w 68"/>
                <a:gd name="T5" fmla="*/ 0 h 67"/>
                <a:gd name="T6" fmla="*/ 1 w 68"/>
                <a:gd name="T7" fmla="*/ 2 h 67"/>
                <a:gd name="T8" fmla="*/ 0 w 68"/>
                <a:gd name="T9" fmla="*/ 5 h 67"/>
                <a:gd name="T10" fmla="*/ 0 w 68"/>
                <a:gd name="T11" fmla="*/ 5 h 67"/>
                <a:gd name="T12" fmla="*/ 0 w 68"/>
                <a:gd name="T13" fmla="*/ 5 h 67"/>
                <a:gd name="T14" fmla="*/ 0 w 68"/>
                <a:gd name="T15" fmla="*/ 8 h 67"/>
                <a:gd name="T16" fmla="*/ 68 w 68"/>
                <a:gd name="T17" fmla="*/ 67 h 67"/>
                <a:gd name="T18" fmla="*/ 67 w 68"/>
                <a:gd name="T19" fmla="*/ 62 h 67"/>
                <a:gd name="T20" fmla="*/ 64 w 68"/>
                <a:gd name="T21" fmla="*/ 57 h 67"/>
                <a:gd name="T22" fmla="*/ 63 w 68"/>
                <a:gd name="T23" fmla="*/ 53 h 67"/>
                <a:gd name="T24" fmla="*/ 61 w 68"/>
                <a:gd name="T25" fmla="*/ 50 h 67"/>
                <a:gd name="T26" fmla="*/ 1 w 68"/>
                <a:gd name="T27" fmla="*/ 0 h 67"/>
                <a:gd name="T28" fmla="*/ 1 w 68"/>
                <a:gd name="T2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67">
                  <a:moveTo>
                    <a:pt x="1" y="0"/>
                  </a:moveTo>
                  <a:cubicBezTo>
                    <a:pt x="0" y="0"/>
                    <a:pt x="0" y="0"/>
                    <a:pt x="0" y="0"/>
                  </a:cubicBezTo>
                  <a:cubicBezTo>
                    <a:pt x="0" y="0"/>
                    <a:pt x="0" y="0"/>
                    <a:pt x="0" y="0"/>
                  </a:cubicBezTo>
                  <a:cubicBezTo>
                    <a:pt x="1" y="2"/>
                    <a:pt x="1" y="2"/>
                    <a:pt x="1" y="2"/>
                  </a:cubicBezTo>
                  <a:cubicBezTo>
                    <a:pt x="0" y="5"/>
                    <a:pt x="0" y="5"/>
                    <a:pt x="0" y="5"/>
                  </a:cubicBezTo>
                  <a:cubicBezTo>
                    <a:pt x="0" y="5"/>
                    <a:pt x="0" y="5"/>
                    <a:pt x="0" y="5"/>
                  </a:cubicBezTo>
                  <a:cubicBezTo>
                    <a:pt x="0" y="5"/>
                    <a:pt x="0" y="5"/>
                    <a:pt x="0" y="5"/>
                  </a:cubicBezTo>
                  <a:cubicBezTo>
                    <a:pt x="0" y="8"/>
                    <a:pt x="0" y="8"/>
                    <a:pt x="0" y="8"/>
                  </a:cubicBezTo>
                  <a:cubicBezTo>
                    <a:pt x="19" y="30"/>
                    <a:pt x="68" y="67"/>
                    <a:pt x="68" y="67"/>
                  </a:cubicBezTo>
                  <a:cubicBezTo>
                    <a:pt x="67" y="62"/>
                    <a:pt x="67" y="62"/>
                    <a:pt x="67" y="62"/>
                  </a:cubicBezTo>
                  <a:cubicBezTo>
                    <a:pt x="64" y="57"/>
                    <a:pt x="64" y="57"/>
                    <a:pt x="64" y="57"/>
                  </a:cubicBezTo>
                  <a:cubicBezTo>
                    <a:pt x="63" y="53"/>
                    <a:pt x="63" y="53"/>
                    <a:pt x="63" y="53"/>
                  </a:cubicBezTo>
                  <a:cubicBezTo>
                    <a:pt x="61" y="50"/>
                    <a:pt x="61" y="50"/>
                    <a:pt x="61" y="50"/>
                  </a:cubicBezTo>
                  <a:cubicBezTo>
                    <a:pt x="31" y="33"/>
                    <a:pt x="1" y="1"/>
                    <a:pt x="1" y="0"/>
                  </a:cubicBezTo>
                  <a:cubicBezTo>
                    <a:pt x="1" y="0"/>
                    <a:pt x="1" y="0"/>
                    <a:pt x="1" y="0"/>
                  </a:cubicBezTo>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48" name="Freeform 228"/>
            <p:cNvSpPr>
              <a:spLocks/>
            </p:cNvSpPr>
            <p:nvPr/>
          </p:nvSpPr>
          <p:spPr bwMode="auto">
            <a:xfrm>
              <a:off x="5103" y="2785"/>
              <a:ext cx="261" cy="229"/>
            </a:xfrm>
            <a:custGeom>
              <a:avLst/>
              <a:gdLst>
                <a:gd name="T0" fmla="*/ 0 w 49"/>
                <a:gd name="T1" fmla="*/ 0 h 43"/>
                <a:gd name="T2" fmla="*/ 1 w 49"/>
                <a:gd name="T3" fmla="*/ 3 h 43"/>
                <a:gd name="T4" fmla="*/ 49 w 49"/>
                <a:gd name="T5" fmla="*/ 43 h 43"/>
                <a:gd name="T6" fmla="*/ 47 w 49"/>
                <a:gd name="T7" fmla="*/ 39 h 43"/>
                <a:gd name="T8" fmla="*/ 43 w 49"/>
                <a:gd name="T9" fmla="*/ 36 h 43"/>
                <a:gd name="T10" fmla="*/ 40 w 49"/>
                <a:gd name="T11" fmla="*/ 33 h 43"/>
                <a:gd name="T12" fmla="*/ 40 w 49"/>
                <a:gd name="T13" fmla="*/ 32 h 43"/>
                <a:gd name="T14" fmla="*/ 40 w 49"/>
                <a:gd name="T15" fmla="*/ 32 h 43"/>
                <a:gd name="T16" fmla="*/ 0 w 49"/>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3">
                  <a:moveTo>
                    <a:pt x="0" y="0"/>
                  </a:moveTo>
                  <a:cubicBezTo>
                    <a:pt x="0" y="1"/>
                    <a:pt x="1" y="2"/>
                    <a:pt x="1" y="3"/>
                  </a:cubicBezTo>
                  <a:cubicBezTo>
                    <a:pt x="23" y="33"/>
                    <a:pt x="49" y="43"/>
                    <a:pt x="49" y="43"/>
                  </a:cubicBezTo>
                  <a:cubicBezTo>
                    <a:pt x="47" y="39"/>
                    <a:pt x="47" y="39"/>
                    <a:pt x="47" y="39"/>
                  </a:cubicBezTo>
                  <a:cubicBezTo>
                    <a:pt x="43" y="36"/>
                    <a:pt x="43" y="36"/>
                    <a:pt x="43" y="36"/>
                  </a:cubicBezTo>
                  <a:cubicBezTo>
                    <a:pt x="40" y="33"/>
                    <a:pt x="40" y="33"/>
                    <a:pt x="40" y="33"/>
                  </a:cubicBezTo>
                  <a:cubicBezTo>
                    <a:pt x="40" y="33"/>
                    <a:pt x="40" y="33"/>
                    <a:pt x="40" y="32"/>
                  </a:cubicBezTo>
                  <a:cubicBezTo>
                    <a:pt x="40" y="32"/>
                    <a:pt x="40" y="32"/>
                    <a:pt x="40" y="32"/>
                  </a:cubicBezTo>
                  <a:cubicBezTo>
                    <a:pt x="19" y="24"/>
                    <a:pt x="1" y="1"/>
                    <a:pt x="0" y="0"/>
                  </a:cubicBezTo>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49" name="Freeform 229"/>
            <p:cNvSpPr>
              <a:spLocks noEditPoints="1"/>
            </p:cNvSpPr>
            <p:nvPr/>
          </p:nvSpPr>
          <p:spPr bwMode="auto">
            <a:xfrm>
              <a:off x="4368" y="3125"/>
              <a:ext cx="1182" cy="575"/>
            </a:xfrm>
            <a:custGeom>
              <a:avLst/>
              <a:gdLst>
                <a:gd name="T0" fmla="*/ 159 w 222"/>
                <a:gd name="T1" fmla="*/ 90 h 108"/>
                <a:gd name="T2" fmla="*/ 141 w 222"/>
                <a:gd name="T3" fmla="*/ 92 h 108"/>
                <a:gd name="T4" fmla="*/ 141 w 222"/>
                <a:gd name="T5" fmla="*/ 92 h 108"/>
                <a:gd name="T6" fmla="*/ 140 w 222"/>
                <a:gd name="T7" fmla="*/ 92 h 108"/>
                <a:gd name="T8" fmla="*/ 133 w 222"/>
                <a:gd name="T9" fmla="*/ 95 h 108"/>
                <a:gd name="T10" fmla="*/ 158 w 222"/>
                <a:gd name="T11" fmla="*/ 91 h 108"/>
                <a:gd name="T12" fmla="*/ 222 w 222"/>
                <a:gd name="T13" fmla="*/ 108 h 108"/>
                <a:gd name="T14" fmla="*/ 159 w 222"/>
                <a:gd name="T15" fmla="*/ 90 h 108"/>
                <a:gd name="T16" fmla="*/ 138 w 222"/>
                <a:gd name="T17" fmla="*/ 65 h 108"/>
                <a:gd name="T18" fmla="*/ 137 w 222"/>
                <a:gd name="T19" fmla="*/ 65 h 108"/>
                <a:gd name="T20" fmla="*/ 134 w 222"/>
                <a:gd name="T21" fmla="*/ 80 h 108"/>
                <a:gd name="T22" fmla="*/ 134 w 222"/>
                <a:gd name="T23" fmla="*/ 80 h 108"/>
                <a:gd name="T24" fmla="*/ 134 w 222"/>
                <a:gd name="T25" fmla="*/ 80 h 108"/>
                <a:gd name="T26" fmla="*/ 134 w 222"/>
                <a:gd name="T27" fmla="*/ 80 h 108"/>
                <a:gd name="T28" fmla="*/ 138 w 222"/>
                <a:gd name="T29" fmla="*/ 65 h 108"/>
                <a:gd name="T30" fmla="*/ 62 w 222"/>
                <a:gd name="T31" fmla="*/ 41 h 108"/>
                <a:gd name="T32" fmla="*/ 62 w 222"/>
                <a:gd name="T33" fmla="*/ 41 h 108"/>
                <a:gd name="T34" fmla="*/ 66 w 222"/>
                <a:gd name="T35" fmla="*/ 43 h 108"/>
                <a:gd name="T36" fmla="*/ 62 w 222"/>
                <a:gd name="T37" fmla="*/ 41 h 108"/>
                <a:gd name="T38" fmla="*/ 142 w 222"/>
                <a:gd name="T39" fmla="*/ 37 h 108"/>
                <a:gd name="T40" fmla="*/ 140 w 222"/>
                <a:gd name="T41" fmla="*/ 51 h 108"/>
                <a:gd name="T42" fmla="*/ 140 w 222"/>
                <a:gd name="T43" fmla="*/ 51 h 108"/>
                <a:gd name="T44" fmla="*/ 140 w 222"/>
                <a:gd name="T45" fmla="*/ 51 h 108"/>
                <a:gd name="T46" fmla="*/ 141 w 222"/>
                <a:gd name="T47" fmla="*/ 50 h 108"/>
                <a:gd name="T48" fmla="*/ 143 w 222"/>
                <a:gd name="T49" fmla="*/ 38 h 108"/>
                <a:gd name="T50" fmla="*/ 142 w 222"/>
                <a:gd name="T51" fmla="*/ 37 h 108"/>
                <a:gd name="T52" fmla="*/ 23 w 222"/>
                <a:gd name="T53" fmla="*/ 28 h 108"/>
                <a:gd name="T54" fmla="*/ 54 w 222"/>
                <a:gd name="T55" fmla="*/ 38 h 108"/>
                <a:gd name="T56" fmla="*/ 54 w 222"/>
                <a:gd name="T57" fmla="*/ 38 h 108"/>
                <a:gd name="T58" fmla="*/ 23 w 222"/>
                <a:gd name="T59" fmla="*/ 28 h 108"/>
                <a:gd name="T60" fmla="*/ 0 w 222"/>
                <a:gd name="T61" fmla="*/ 0 h 108"/>
                <a:gd name="T62" fmla="*/ 15 w 222"/>
                <a:gd name="T63" fmla="*/ 26 h 108"/>
                <a:gd name="T64" fmla="*/ 0 w 222"/>
                <a:gd name="T6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 h="108">
                  <a:moveTo>
                    <a:pt x="159" y="90"/>
                  </a:moveTo>
                  <a:cubicBezTo>
                    <a:pt x="153" y="90"/>
                    <a:pt x="147" y="91"/>
                    <a:pt x="141" y="92"/>
                  </a:cubicBezTo>
                  <a:cubicBezTo>
                    <a:pt x="141" y="92"/>
                    <a:pt x="141" y="92"/>
                    <a:pt x="141" y="92"/>
                  </a:cubicBezTo>
                  <a:cubicBezTo>
                    <a:pt x="141" y="92"/>
                    <a:pt x="140" y="92"/>
                    <a:pt x="140" y="92"/>
                  </a:cubicBezTo>
                  <a:cubicBezTo>
                    <a:pt x="138" y="93"/>
                    <a:pt x="136" y="94"/>
                    <a:pt x="133" y="95"/>
                  </a:cubicBezTo>
                  <a:cubicBezTo>
                    <a:pt x="137" y="93"/>
                    <a:pt x="145" y="91"/>
                    <a:pt x="158" y="91"/>
                  </a:cubicBezTo>
                  <a:cubicBezTo>
                    <a:pt x="173" y="91"/>
                    <a:pt x="195" y="94"/>
                    <a:pt x="222" y="108"/>
                  </a:cubicBezTo>
                  <a:cubicBezTo>
                    <a:pt x="222" y="108"/>
                    <a:pt x="190" y="90"/>
                    <a:pt x="159" y="90"/>
                  </a:cubicBezTo>
                  <a:moveTo>
                    <a:pt x="138" y="65"/>
                  </a:moveTo>
                  <a:cubicBezTo>
                    <a:pt x="138" y="65"/>
                    <a:pt x="137" y="65"/>
                    <a:pt x="137" y="65"/>
                  </a:cubicBezTo>
                  <a:cubicBezTo>
                    <a:pt x="136" y="70"/>
                    <a:pt x="135" y="75"/>
                    <a:pt x="134" y="80"/>
                  </a:cubicBezTo>
                  <a:cubicBezTo>
                    <a:pt x="134" y="80"/>
                    <a:pt x="134" y="80"/>
                    <a:pt x="134" y="80"/>
                  </a:cubicBezTo>
                  <a:cubicBezTo>
                    <a:pt x="134" y="80"/>
                    <a:pt x="134" y="80"/>
                    <a:pt x="134" y="80"/>
                  </a:cubicBezTo>
                  <a:cubicBezTo>
                    <a:pt x="134" y="80"/>
                    <a:pt x="134" y="80"/>
                    <a:pt x="134" y="80"/>
                  </a:cubicBezTo>
                  <a:cubicBezTo>
                    <a:pt x="135" y="76"/>
                    <a:pt x="136" y="70"/>
                    <a:pt x="138" y="65"/>
                  </a:cubicBezTo>
                  <a:moveTo>
                    <a:pt x="62" y="41"/>
                  </a:moveTo>
                  <a:cubicBezTo>
                    <a:pt x="62" y="41"/>
                    <a:pt x="62" y="41"/>
                    <a:pt x="62" y="41"/>
                  </a:cubicBezTo>
                  <a:cubicBezTo>
                    <a:pt x="63" y="42"/>
                    <a:pt x="64" y="42"/>
                    <a:pt x="66" y="43"/>
                  </a:cubicBezTo>
                  <a:cubicBezTo>
                    <a:pt x="64" y="42"/>
                    <a:pt x="63" y="42"/>
                    <a:pt x="62" y="41"/>
                  </a:cubicBezTo>
                  <a:moveTo>
                    <a:pt x="142" y="37"/>
                  </a:moveTo>
                  <a:cubicBezTo>
                    <a:pt x="142" y="42"/>
                    <a:pt x="141" y="46"/>
                    <a:pt x="140" y="51"/>
                  </a:cubicBezTo>
                  <a:cubicBezTo>
                    <a:pt x="140" y="51"/>
                    <a:pt x="140" y="51"/>
                    <a:pt x="140" y="51"/>
                  </a:cubicBezTo>
                  <a:cubicBezTo>
                    <a:pt x="140" y="51"/>
                    <a:pt x="140" y="51"/>
                    <a:pt x="140" y="51"/>
                  </a:cubicBezTo>
                  <a:cubicBezTo>
                    <a:pt x="140" y="51"/>
                    <a:pt x="140" y="51"/>
                    <a:pt x="141" y="50"/>
                  </a:cubicBezTo>
                  <a:cubicBezTo>
                    <a:pt x="141" y="46"/>
                    <a:pt x="142" y="42"/>
                    <a:pt x="143" y="38"/>
                  </a:cubicBezTo>
                  <a:cubicBezTo>
                    <a:pt x="143" y="37"/>
                    <a:pt x="143" y="37"/>
                    <a:pt x="142" y="37"/>
                  </a:cubicBezTo>
                  <a:moveTo>
                    <a:pt x="23" y="28"/>
                  </a:moveTo>
                  <a:cubicBezTo>
                    <a:pt x="30" y="29"/>
                    <a:pt x="41" y="32"/>
                    <a:pt x="54" y="38"/>
                  </a:cubicBezTo>
                  <a:cubicBezTo>
                    <a:pt x="54" y="38"/>
                    <a:pt x="54" y="38"/>
                    <a:pt x="54" y="38"/>
                  </a:cubicBezTo>
                  <a:cubicBezTo>
                    <a:pt x="44" y="34"/>
                    <a:pt x="34" y="30"/>
                    <a:pt x="23" y="28"/>
                  </a:cubicBezTo>
                  <a:moveTo>
                    <a:pt x="0" y="0"/>
                  </a:moveTo>
                  <a:cubicBezTo>
                    <a:pt x="5" y="7"/>
                    <a:pt x="10" y="16"/>
                    <a:pt x="15" y="26"/>
                  </a:cubicBezTo>
                  <a:cubicBezTo>
                    <a:pt x="15" y="26"/>
                    <a:pt x="10" y="14"/>
                    <a:pt x="0" y="0"/>
                  </a:cubicBezTo>
                </a:path>
              </a:pathLst>
            </a:custGeom>
            <a:solidFill>
              <a:srgbClr val="B8B8B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50" name="Freeform 230"/>
            <p:cNvSpPr>
              <a:spLocks noEditPoints="1"/>
            </p:cNvSpPr>
            <p:nvPr/>
          </p:nvSpPr>
          <p:spPr bwMode="auto">
            <a:xfrm>
              <a:off x="5082" y="3328"/>
              <a:ext cx="468" cy="372"/>
            </a:xfrm>
            <a:custGeom>
              <a:avLst/>
              <a:gdLst>
                <a:gd name="T0" fmla="*/ 7 w 88"/>
                <a:gd name="T1" fmla="*/ 54 h 70"/>
                <a:gd name="T2" fmla="*/ 6 w 88"/>
                <a:gd name="T3" fmla="*/ 54 h 70"/>
                <a:gd name="T4" fmla="*/ 7 w 88"/>
                <a:gd name="T5" fmla="*/ 54 h 70"/>
                <a:gd name="T6" fmla="*/ 25 w 88"/>
                <a:gd name="T7" fmla="*/ 52 h 70"/>
                <a:gd name="T8" fmla="*/ 7 w 88"/>
                <a:gd name="T9" fmla="*/ 54 h 70"/>
                <a:gd name="T10" fmla="*/ 25 w 88"/>
                <a:gd name="T11" fmla="*/ 52 h 70"/>
                <a:gd name="T12" fmla="*/ 88 w 88"/>
                <a:gd name="T13" fmla="*/ 70 h 70"/>
                <a:gd name="T14" fmla="*/ 88 w 88"/>
                <a:gd name="T15" fmla="*/ 70 h 70"/>
                <a:gd name="T16" fmla="*/ 25 w 88"/>
                <a:gd name="T17" fmla="*/ 52 h 70"/>
                <a:gd name="T18" fmla="*/ 11 w 88"/>
                <a:gd name="T19" fmla="*/ 26 h 70"/>
                <a:gd name="T20" fmla="*/ 4 w 88"/>
                <a:gd name="T21" fmla="*/ 27 h 70"/>
                <a:gd name="T22" fmla="*/ 0 w 88"/>
                <a:gd name="T23" fmla="*/ 42 h 70"/>
                <a:gd name="T24" fmla="*/ 21 w 88"/>
                <a:gd name="T25" fmla="*/ 39 h 70"/>
                <a:gd name="T26" fmla="*/ 88 w 88"/>
                <a:gd name="T27" fmla="*/ 70 h 70"/>
                <a:gd name="T28" fmla="*/ 88 w 88"/>
                <a:gd name="T29" fmla="*/ 70 h 70"/>
                <a:gd name="T30" fmla="*/ 87 w 88"/>
                <a:gd name="T31" fmla="*/ 70 h 70"/>
                <a:gd name="T32" fmla="*/ 71 w 88"/>
                <a:gd name="T33" fmla="*/ 49 h 70"/>
                <a:gd name="T34" fmla="*/ 11 w 88"/>
                <a:gd name="T35" fmla="*/ 26 h 70"/>
                <a:gd name="T36" fmla="*/ 9 w 88"/>
                <a:gd name="T37" fmla="*/ 0 h 70"/>
                <a:gd name="T38" fmla="*/ 7 w 88"/>
                <a:gd name="T39" fmla="*/ 12 h 70"/>
                <a:gd name="T40" fmla="*/ 15 w 88"/>
                <a:gd name="T41" fmla="*/ 10 h 70"/>
                <a:gd name="T42" fmla="*/ 33 w 88"/>
                <a:gd name="T43" fmla="*/ 15 h 70"/>
                <a:gd name="T44" fmla="*/ 9 w 88"/>
                <a:gd name="T4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0">
                  <a:moveTo>
                    <a:pt x="7" y="54"/>
                  </a:moveTo>
                  <a:cubicBezTo>
                    <a:pt x="7" y="54"/>
                    <a:pt x="6" y="54"/>
                    <a:pt x="6" y="54"/>
                  </a:cubicBezTo>
                  <a:cubicBezTo>
                    <a:pt x="6" y="54"/>
                    <a:pt x="7" y="54"/>
                    <a:pt x="7" y="54"/>
                  </a:cubicBezTo>
                  <a:moveTo>
                    <a:pt x="25" y="52"/>
                  </a:moveTo>
                  <a:cubicBezTo>
                    <a:pt x="19" y="52"/>
                    <a:pt x="13" y="52"/>
                    <a:pt x="7" y="54"/>
                  </a:cubicBezTo>
                  <a:cubicBezTo>
                    <a:pt x="13" y="53"/>
                    <a:pt x="19" y="52"/>
                    <a:pt x="25" y="52"/>
                  </a:cubicBezTo>
                  <a:cubicBezTo>
                    <a:pt x="56" y="52"/>
                    <a:pt x="88" y="70"/>
                    <a:pt x="88" y="70"/>
                  </a:cubicBezTo>
                  <a:cubicBezTo>
                    <a:pt x="88" y="70"/>
                    <a:pt x="88" y="70"/>
                    <a:pt x="88" y="70"/>
                  </a:cubicBezTo>
                  <a:cubicBezTo>
                    <a:pt x="88" y="70"/>
                    <a:pt x="57" y="52"/>
                    <a:pt x="25" y="52"/>
                  </a:cubicBezTo>
                  <a:moveTo>
                    <a:pt x="11" y="26"/>
                  </a:moveTo>
                  <a:cubicBezTo>
                    <a:pt x="8" y="26"/>
                    <a:pt x="6" y="26"/>
                    <a:pt x="4" y="27"/>
                  </a:cubicBezTo>
                  <a:cubicBezTo>
                    <a:pt x="2" y="32"/>
                    <a:pt x="1" y="38"/>
                    <a:pt x="0" y="42"/>
                  </a:cubicBezTo>
                  <a:cubicBezTo>
                    <a:pt x="1" y="42"/>
                    <a:pt x="9" y="39"/>
                    <a:pt x="21" y="39"/>
                  </a:cubicBezTo>
                  <a:cubicBezTo>
                    <a:pt x="39" y="39"/>
                    <a:pt x="64" y="45"/>
                    <a:pt x="88" y="70"/>
                  </a:cubicBezTo>
                  <a:cubicBezTo>
                    <a:pt x="88" y="70"/>
                    <a:pt x="88" y="70"/>
                    <a:pt x="88" y="70"/>
                  </a:cubicBezTo>
                  <a:cubicBezTo>
                    <a:pt x="88" y="70"/>
                    <a:pt x="87" y="70"/>
                    <a:pt x="87" y="70"/>
                  </a:cubicBezTo>
                  <a:cubicBezTo>
                    <a:pt x="85" y="67"/>
                    <a:pt x="80" y="59"/>
                    <a:pt x="71" y="49"/>
                  </a:cubicBezTo>
                  <a:cubicBezTo>
                    <a:pt x="67" y="47"/>
                    <a:pt x="36" y="26"/>
                    <a:pt x="11" y="26"/>
                  </a:cubicBezTo>
                  <a:moveTo>
                    <a:pt x="9" y="0"/>
                  </a:moveTo>
                  <a:cubicBezTo>
                    <a:pt x="8" y="4"/>
                    <a:pt x="7" y="8"/>
                    <a:pt x="7" y="12"/>
                  </a:cubicBezTo>
                  <a:cubicBezTo>
                    <a:pt x="8" y="11"/>
                    <a:pt x="10" y="10"/>
                    <a:pt x="15" y="10"/>
                  </a:cubicBezTo>
                  <a:cubicBezTo>
                    <a:pt x="19" y="10"/>
                    <a:pt x="25" y="11"/>
                    <a:pt x="33" y="15"/>
                  </a:cubicBezTo>
                  <a:cubicBezTo>
                    <a:pt x="26" y="9"/>
                    <a:pt x="18" y="4"/>
                    <a:pt x="9" y="0"/>
                  </a:cubicBezTo>
                </a:path>
              </a:pathLst>
            </a:custGeom>
            <a:solidFill>
              <a:srgbClr val="83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51" name="Freeform 231"/>
            <p:cNvSpPr>
              <a:spLocks noEditPoints="1"/>
            </p:cNvSpPr>
            <p:nvPr/>
          </p:nvSpPr>
          <p:spPr bwMode="auto">
            <a:xfrm>
              <a:off x="4448" y="3014"/>
              <a:ext cx="676" cy="537"/>
            </a:xfrm>
            <a:custGeom>
              <a:avLst/>
              <a:gdLst>
                <a:gd name="T0" fmla="*/ 47 w 127"/>
                <a:gd name="T1" fmla="*/ 62 h 101"/>
                <a:gd name="T2" fmla="*/ 47 w 127"/>
                <a:gd name="T3" fmla="*/ 62 h 101"/>
                <a:gd name="T4" fmla="*/ 51 w 127"/>
                <a:gd name="T5" fmla="*/ 64 h 101"/>
                <a:gd name="T6" fmla="*/ 56 w 127"/>
                <a:gd name="T7" fmla="*/ 67 h 101"/>
                <a:gd name="T8" fmla="*/ 47 w 127"/>
                <a:gd name="T9" fmla="*/ 62 h 101"/>
                <a:gd name="T10" fmla="*/ 0 w 127"/>
                <a:gd name="T11" fmla="*/ 47 h 101"/>
                <a:gd name="T12" fmla="*/ 8 w 127"/>
                <a:gd name="T13" fmla="*/ 49 h 101"/>
                <a:gd name="T14" fmla="*/ 39 w 127"/>
                <a:gd name="T15" fmla="*/ 59 h 101"/>
                <a:gd name="T16" fmla="*/ 39 w 127"/>
                <a:gd name="T17" fmla="*/ 58 h 101"/>
                <a:gd name="T18" fmla="*/ 0 w 127"/>
                <a:gd name="T19" fmla="*/ 47 h 101"/>
                <a:gd name="T20" fmla="*/ 61 w 127"/>
                <a:gd name="T21" fmla="*/ 42 h 101"/>
                <a:gd name="T22" fmla="*/ 53 w 127"/>
                <a:gd name="T23" fmla="*/ 54 h 101"/>
                <a:gd name="T24" fmla="*/ 119 w 127"/>
                <a:gd name="T25" fmla="*/ 101 h 101"/>
                <a:gd name="T26" fmla="*/ 122 w 127"/>
                <a:gd name="T27" fmla="*/ 86 h 101"/>
                <a:gd name="T28" fmla="*/ 122 w 127"/>
                <a:gd name="T29" fmla="*/ 86 h 101"/>
                <a:gd name="T30" fmla="*/ 122 w 127"/>
                <a:gd name="T31" fmla="*/ 86 h 101"/>
                <a:gd name="T32" fmla="*/ 61 w 127"/>
                <a:gd name="T33" fmla="*/ 42 h 101"/>
                <a:gd name="T34" fmla="*/ 16 w 127"/>
                <a:gd name="T35" fmla="*/ 27 h 101"/>
                <a:gd name="T36" fmla="*/ 6 w 127"/>
                <a:gd name="T37" fmla="*/ 39 h 101"/>
                <a:gd name="T38" fmla="*/ 45 w 127"/>
                <a:gd name="T39" fmla="*/ 50 h 101"/>
                <a:gd name="T40" fmla="*/ 53 w 127"/>
                <a:gd name="T41" fmla="*/ 39 h 101"/>
                <a:gd name="T42" fmla="*/ 16 w 127"/>
                <a:gd name="T43" fmla="*/ 27 h 101"/>
                <a:gd name="T44" fmla="*/ 73 w 127"/>
                <a:gd name="T45" fmla="*/ 24 h 101"/>
                <a:gd name="T46" fmla="*/ 69 w 127"/>
                <a:gd name="T47" fmla="*/ 31 h 101"/>
                <a:gd name="T48" fmla="*/ 125 w 127"/>
                <a:gd name="T49" fmla="*/ 72 h 101"/>
                <a:gd name="T50" fmla="*/ 127 w 127"/>
                <a:gd name="T51" fmla="*/ 58 h 101"/>
                <a:gd name="T52" fmla="*/ 98 w 127"/>
                <a:gd name="T53" fmla="*/ 47 h 101"/>
                <a:gd name="T54" fmla="*/ 98 w 127"/>
                <a:gd name="T55" fmla="*/ 47 h 101"/>
                <a:gd name="T56" fmla="*/ 98 w 127"/>
                <a:gd name="T57" fmla="*/ 47 h 101"/>
                <a:gd name="T58" fmla="*/ 98 w 127"/>
                <a:gd name="T59" fmla="*/ 47 h 101"/>
                <a:gd name="T60" fmla="*/ 73 w 127"/>
                <a:gd name="T61" fmla="*/ 24 h 101"/>
                <a:gd name="T62" fmla="*/ 27 w 127"/>
                <a:gd name="T63" fmla="*/ 15 h 101"/>
                <a:gd name="T64" fmla="*/ 18 w 127"/>
                <a:gd name="T65" fmla="*/ 25 h 101"/>
                <a:gd name="T66" fmla="*/ 27 w 127"/>
                <a:gd name="T67" fmla="*/ 15 h 101"/>
                <a:gd name="T68" fmla="*/ 40 w 127"/>
                <a:gd name="T69" fmla="*/ 0 h 101"/>
                <a:gd name="T70" fmla="*/ 28 w 127"/>
                <a:gd name="T71" fmla="*/ 13 h 101"/>
                <a:gd name="T72" fmla="*/ 61 w 127"/>
                <a:gd name="T73" fmla="*/ 27 h 101"/>
                <a:gd name="T74" fmla="*/ 67 w 127"/>
                <a:gd name="T75" fmla="*/ 20 h 101"/>
                <a:gd name="T76" fmla="*/ 41 w 127"/>
                <a:gd name="T77" fmla="*/ 1 h 101"/>
                <a:gd name="T78" fmla="*/ 40 w 127"/>
                <a:gd name="T7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 h="101">
                  <a:moveTo>
                    <a:pt x="47" y="62"/>
                  </a:moveTo>
                  <a:cubicBezTo>
                    <a:pt x="47" y="62"/>
                    <a:pt x="47" y="62"/>
                    <a:pt x="47" y="62"/>
                  </a:cubicBezTo>
                  <a:cubicBezTo>
                    <a:pt x="48" y="63"/>
                    <a:pt x="49" y="63"/>
                    <a:pt x="51" y="64"/>
                  </a:cubicBezTo>
                  <a:cubicBezTo>
                    <a:pt x="53" y="65"/>
                    <a:pt x="54" y="66"/>
                    <a:pt x="56" y="67"/>
                  </a:cubicBezTo>
                  <a:cubicBezTo>
                    <a:pt x="53" y="65"/>
                    <a:pt x="50" y="63"/>
                    <a:pt x="47" y="62"/>
                  </a:cubicBezTo>
                  <a:moveTo>
                    <a:pt x="0" y="47"/>
                  </a:moveTo>
                  <a:cubicBezTo>
                    <a:pt x="0" y="47"/>
                    <a:pt x="3" y="47"/>
                    <a:pt x="8" y="49"/>
                  </a:cubicBezTo>
                  <a:cubicBezTo>
                    <a:pt x="19" y="51"/>
                    <a:pt x="29" y="55"/>
                    <a:pt x="39" y="59"/>
                  </a:cubicBezTo>
                  <a:cubicBezTo>
                    <a:pt x="39" y="58"/>
                    <a:pt x="39" y="58"/>
                    <a:pt x="39" y="58"/>
                  </a:cubicBezTo>
                  <a:cubicBezTo>
                    <a:pt x="17" y="49"/>
                    <a:pt x="0" y="47"/>
                    <a:pt x="0" y="47"/>
                  </a:cubicBezTo>
                  <a:moveTo>
                    <a:pt x="61" y="42"/>
                  </a:moveTo>
                  <a:cubicBezTo>
                    <a:pt x="53" y="54"/>
                    <a:pt x="53" y="54"/>
                    <a:pt x="53" y="54"/>
                  </a:cubicBezTo>
                  <a:cubicBezTo>
                    <a:pt x="92" y="73"/>
                    <a:pt x="119" y="101"/>
                    <a:pt x="119" y="101"/>
                  </a:cubicBezTo>
                  <a:cubicBezTo>
                    <a:pt x="120" y="96"/>
                    <a:pt x="121" y="91"/>
                    <a:pt x="122" y="86"/>
                  </a:cubicBezTo>
                  <a:cubicBezTo>
                    <a:pt x="122" y="86"/>
                    <a:pt x="122" y="86"/>
                    <a:pt x="122" y="86"/>
                  </a:cubicBezTo>
                  <a:cubicBezTo>
                    <a:pt x="122" y="86"/>
                    <a:pt x="122" y="86"/>
                    <a:pt x="122" y="86"/>
                  </a:cubicBezTo>
                  <a:cubicBezTo>
                    <a:pt x="122" y="86"/>
                    <a:pt x="96" y="60"/>
                    <a:pt x="61" y="42"/>
                  </a:cubicBezTo>
                  <a:moveTo>
                    <a:pt x="16" y="27"/>
                  </a:moveTo>
                  <a:cubicBezTo>
                    <a:pt x="13" y="31"/>
                    <a:pt x="10" y="35"/>
                    <a:pt x="6" y="39"/>
                  </a:cubicBezTo>
                  <a:cubicBezTo>
                    <a:pt x="20" y="41"/>
                    <a:pt x="33" y="45"/>
                    <a:pt x="45" y="50"/>
                  </a:cubicBezTo>
                  <a:cubicBezTo>
                    <a:pt x="53" y="39"/>
                    <a:pt x="53" y="39"/>
                    <a:pt x="53" y="39"/>
                  </a:cubicBezTo>
                  <a:cubicBezTo>
                    <a:pt x="42" y="33"/>
                    <a:pt x="29" y="29"/>
                    <a:pt x="16" y="27"/>
                  </a:cubicBezTo>
                  <a:moveTo>
                    <a:pt x="73" y="24"/>
                  </a:moveTo>
                  <a:cubicBezTo>
                    <a:pt x="69" y="31"/>
                    <a:pt x="69" y="31"/>
                    <a:pt x="69" y="31"/>
                  </a:cubicBezTo>
                  <a:cubicBezTo>
                    <a:pt x="88" y="41"/>
                    <a:pt x="110" y="55"/>
                    <a:pt x="125" y="72"/>
                  </a:cubicBezTo>
                  <a:cubicBezTo>
                    <a:pt x="126" y="67"/>
                    <a:pt x="127" y="63"/>
                    <a:pt x="127" y="58"/>
                  </a:cubicBezTo>
                  <a:cubicBezTo>
                    <a:pt x="118" y="54"/>
                    <a:pt x="108" y="50"/>
                    <a:pt x="98" y="47"/>
                  </a:cubicBezTo>
                  <a:cubicBezTo>
                    <a:pt x="98" y="47"/>
                    <a:pt x="98" y="47"/>
                    <a:pt x="98" y="47"/>
                  </a:cubicBezTo>
                  <a:cubicBezTo>
                    <a:pt x="98" y="47"/>
                    <a:pt x="98" y="47"/>
                    <a:pt x="98" y="47"/>
                  </a:cubicBezTo>
                  <a:cubicBezTo>
                    <a:pt x="98" y="47"/>
                    <a:pt x="98" y="47"/>
                    <a:pt x="98" y="47"/>
                  </a:cubicBezTo>
                  <a:cubicBezTo>
                    <a:pt x="98" y="47"/>
                    <a:pt x="89" y="37"/>
                    <a:pt x="73" y="24"/>
                  </a:cubicBezTo>
                  <a:moveTo>
                    <a:pt x="27" y="15"/>
                  </a:moveTo>
                  <a:cubicBezTo>
                    <a:pt x="24" y="18"/>
                    <a:pt x="21" y="22"/>
                    <a:pt x="18" y="25"/>
                  </a:cubicBezTo>
                  <a:cubicBezTo>
                    <a:pt x="27" y="15"/>
                    <a:pt x="27" y="15"/>
                    <a:pt x="27" y="15"/>
                  </a:cubicBezTo>
                  <a:moveTo>
                    <a:pt x="40" y="0"/>
                  </a:moveTo>
                  <a:cubicBezTo>
                    <a:pt x="36" y="4"/>
                    <a:pt x="32" y="8"/>
                    <a:pt x="28" y="13"/>
                  </a:cubicBezTo>
                  <a:cubicBezTo>
                    <a:pt x="29" y="13"/>
                    <a:pt x="43" y="18"/>
                    <a:pt x="61" y="27"/>
                  </a:cubicBezTo>
                  <a:cubicBezTo>
                    <a:pt x="67" y="20"/>
                    <a:pt x="67" y="20"/>
                    <a:pt x="67" y="20"/>
                  </a:cubicBezTo>
                  <a:cubicBezTo>
                    <a:pt x="60" y="13"/>
                    <a:pt x="51" y="7"/>
                    <a:pt x="41" y="1"/>
                  </a:cubicBezTo>
                  <a:cubicBezTo>
                    <a:pt x="41" y="0"/>
                    <a:pt x="40" y="0"/>
                    <a:pt x="40" y="0"/>
                  </a:cubicBezTo>
                </a:path>
              </a:pathLst>
            </a:custGeom>
            <a:solidFill>
              <a:srgbClr val="83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52" name="Freeform 232"/>
            <p:cNvSpPr>
              <a:spLocks noEditPoints="1"/>
            </p:cNvSpPr>
            <p:nvPr/>
          </p:nvSpPr>
          <p:spPr bwMode="auto">
            <a:xfrm>
              <a:off x="4139" y="2806"/>
              <a:ext cx="522" cy="458"/>
            </a:xfrm>
            <a:custGeom>
              <a:avLst/>
              <a:gdLst>
                <a:gd name="T0" fmla="*/ 30 w 98"/>
                <a:gd name="T1" fmla="*/ 40 h 86"/>
                <a:gd name="T2" fmla="*/ 43 w 98"/>
                <a:gd name="T3" fmla="*/ 60 h 86"/>
                <a:gd name="T4" fmla="*/ 58 w 98"/>
                <a:gd name="T5" fmla="*/ 86 h 86"/>
                <a:gd name="T6" fmla="*/ 58 w 98"/>
                <a:gd name="T7" fmla="*/ 86 h 86"/>
                <a:gd name="T8" fmla="*/ 30 w 98"/>
                <a:gd name="T9" fmla="*/ 40 h 86"/>
                <a:gd name="T10" fmla="*/ 3 w 98"/>
                <a:gd name="T11" fmla="*/ 0 h 86"/>
                <a:gd name="T12" fmla="*/ 0 w 98"/>
                <a:gd name="T13" fmla="*/ 0 h 86"/>
                <a:gd name="T14" fmla="*/ 64 w 98"/>
                <a:gd name="T15" fmla="*/ 78 h 86"/>
                <a:gd name="T16" fmla="*/ 64 w 98"/>
                <a:gd name="T17" fmla="*/ 78 h 86"/>
                <a:gd name="T18" fmla="*/ 64 w 98"/>
                <a:gd name="T19" fmla="*/ 78 h 86"/>
                <a:gd name="T20" fmla="*/ 74 w 98"/>
                <a:gd name="T21" fmla="*/ 66 h 86"/>
                <a:gd name="T22" fmla="*/ 74 w 98"/>
                <a:gd name="T23" fmla="*/ 66 h 86"/>
                <a:gd name="T24" fmla="*/ 76 w 98"/>
                <a:gd name="T25" fmla="*/ 64 h 86"/>
                <a:gd name="T26" fmla="*/ 85 w 98"/>
                <a:gd name="T27" fmla="*/ 54 h 86"/>
                <a:gd name="T28" fmla="*/ 86 w 98"/>
                <a:gd name="T29" fmla="*/ 52 h 86"/>
                <a:gd name="T30" fmla="*/ 86 w 98"/>
                <a:gd name="T31" fmla="*/ 52 h 86"/>
                <a:gd name="T32" fmla="*/ 98 w 98"/>
                <a:gd name="T33" fmla="*/ 39 h 86"/>
                <a:gd name="T34" fmla="*/ 66 w 98"/>
                <a:gd name="T35" fmla="*/ 22 h 86"/>
                <a:gd name="T36" fmla="*/ 55 w 98"/>
                <a:gd name="T37" fmla="*/ 18 h 86"/>
                <a:gd name="T38" fmla="*/ 86 w 98"/>
                <a:gd name="T39" fmla="*/ 52 h 86"/>
                <a:gd name="T40" fmla="*/ 82 w 98"/>
                <a:gd name="T41" fmla="*/ 56 h 86"/>
                <a:gd name="T42" fmla="*/ 78 w 98"/>
                <a:gd name="T43" fmla="*/ 62 h 86"/>
                <a:gd name="T44" fmla="*/ 74 w 98"/>
                <a:gd name="T45" fmla="*/ 66 h 86"/>
                <a:gd name="T46" fmla="*/ 16 w 98"/>
                <a:gd name="T47" fmla="*/ 1 h 86"/>
                <a:gd name="T48" fmla="*/ 3 w 98"/>
                <a:gd name="T4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86">
                  <a:moveTo>
                    <a:pt x="30" y="40"/>
                  </a:moveTo>
                  <a:cubicBezTo>
                    <a:pt x="34" y="45"/>
                    <a:pt x="39" y="52"/>
                    <a:pt x="43" y="60"/>
                  </a:cubicBezTo>
                  <a:cubicBezTo>
                    <a:pt x="53" y="74"/>
                    <a:pt x="58" y="86"/>
                    <a:pt x="58" y="86"/>
                  </a:cubicBezTo>
                  <a:cubicBezTo>
                    <a:pt x="58" y="86"/>
                    <a:pt x="58" y="86"/>
                    <a:pt x="58" y="86"/>
                  </a:cubicBezTo>
                  <a:cubicBezTo>
                    <a:pt x="58" y="86"/>
                    <a:pt x="48" y="63"/>
                    <a:pt x="30" y="40"/>
                  </a:cubicBezTo>
                  <a:moveTo>
                    <a:pt x="3" y="0"/>
                  </a:moveTo>
                  <a:cubicBezTo>
                    <a:pt x="2" y="0"/>
                    <a:pt x="1" y="0"/>
                    <a:pt x="0" y="0"/>
                  </a:cubicBezTo>
                  <a:cubicBezTo>
                    <a:pt x="43" y="23"/>
                    <a:pt x="64" y="78"/>
                    <a:pt x="64" y="78"/>
                  </a:cubicBezTo>
                  <a:cubicBezTo>
                    <a:pt x="64" y="78"/>
                    <a:pt x="64" y="78"/>
                    <a:pt x="64" y="78"/>
                  </a:cubicBezTo>
                  <a:cubicBezTo>
                    <a:pt x="64" y="78"/>
                    <a:pt x="64" y="78"/>
                    <a:pt x="64" y="78"/>
                  </a:cubicBezTo>
                  <a:cubicBezTo>
                    <a:pt x="68" y="74"/>
                    <a:pt x="71" y="70"/>
                    <a:pt x="74" y="66"/>
                  </a:cubicBezTo>
                  <a:cubicBezTo>
                    <a:pt x="74" y="66"/>
                    <a:pt x="74" y="66"/>
                    <a:pt x="74" y="66"/>
                  </a:cubicBezTo>
                  <a:cubicBezTo>
                    <a:pt x="76" y="64"/>
                    <a:pt x="76" y="64"/>
                    <a:pt x="76" y="64"/>
                  </a:cubicBezTo>
                  <a:cubicBezTo>
                    <a:pt x="79" y="61"/>
                    <a:pt x="82" y="57"/>
                    <a:pt x="85" y="54"/>
                  </a:cubicBezTo>
                  <a:cubicBezTo>
                    <a:pt x="86" y="52"/>
                    <a:pt x="86" y="52"/>
                    <a:pt x="86" y="52"/>
                  </a:cubicBezTo>
                  <a:cubicBezTo>
                    <a:pt x="86" y="52"/>
                    <a:pt x="86" y="52"/>
                    <a:pt x="86" y="52"/>
                  </a:cubicBezTo>
                  <a:cubicBezTo>
                    <a:pt x="90" y="47"/>
                    <a:pt x="94" y="43"/>
                    <a:pt x="98" y="39"/>
                  </a:cubicBezTo>
                  <a:cubicBezTo>
                    <a:pt x="85" y="31"/>
                    <a:pt x="74" y="26"/>
                    <a:pt x="66" y="22"/>
                  </a:cubicBezTo>
                  <a:cubicBezTo>
                    <a:pt x="62" y="21"/>
                    <a:pt x="58" y="19"/>
                    <a:pt x="55" y="18"/>
                  </a:cubicBezTo>
                  <a:cubicBezTo>
                    <a:pt x="70" y="31"/>
                    <a:pt x="86" y="52"/>
                    <a:pt x="86" y="52"/>
                  </a:cubicBezTo>
                  <a:cubicBezTo>
                    <a:pt x="82" y="56"/>
                    <a:pt x="82" y="56"/>
                    <a:pt x="82" y="56"/>
                  </a:cubicBezTo>
                  <a:cubicBezTo>
                    <a:pt x="78" y="62"/>
                    <a:pt x="78" y="62"/>
                    <a:pt x="78" y="62"/>
                  </a:cubicBezTo>
                  <a:cubicBezTo>
                    <a:pt x="74" y="66"/>
                    <a:pt x="74" y="66"/>
                    <a:pt x="74" y="66"/>
                  </a:cubicBezTo>
                  <a:cubicBezTo>
                    <a:pt x="74" y="66"/>
                    <a:pt x="53" y="24"/>
                    <a:pt x="16" y="1"/>
                  </a:cubicBezTo>
                  <a:cubicBezTo>
                    <a:pt x="12" y="0"/>
                    <a:pt x="7" y="0"/>
                    <a:pt x="3" y="0"/>
                  </a:cubicBezTo>
                </a:path>
              </a:pathLst>
            </a:custGeom>
            <a:solidFill>
              <a:srgbClr val="83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53" name="Freeform 233"/>
            <p:cNvSpPr>
              <a:spLocks noEditPoints="1"/>
            </p:cNvSpPr>
            <p:nvPr/>
          </p:nvSpPr>
          <p:spPr bwMode="auto">
            <a:xfrm>
              <a:off x="4533" y="3083"/>
              <a:ext cx="581" cy="388"/>
            </a:xfrm>
            <a:custGeom>
              <a:avLst/>
              <a:gdLst>
                <a:gd name="T0" fmla="*/ 53 w 109"/>
                <a:gd name="T1" fmla="*/ 18 h 73"/>
                <a:gd name="T2" fmla="*/ 45 w 109"/>
                <a:gd name="T3" fmla="*/ 29 h 73"/>
                <a:gd name="T4" fmla="*/ 106 w 109"/>
                <a:gd name="T5" fmla="*/ 73 h 73"/>
                <a:gd name="T6" fmla="*/ 106 w 109"/>
                <a:gd name="T7" fmla="*/ 73 h 73"/>
                <a:gd name="T8" fmla="*/ 106 w 109"/>
                <a:gd name="T9" fmla="*/ 73 h 73"/>
                <a:gd name="T10" fmla="*/ 109 w 109"/>
                <a:gd name="T11" fmla="*/ 59 h 73"/>
                <a:gd name="T12" fmla="*/ 109 w 109"/>
                <a:gd name="T13" fmla="*/ 59 h 73"/>
                <a:gd name="T14" fmla="*/ 53 w 109"/>
                <a:gd name="T15" fmla="*/ 18 h 73"/>
                <a:gd name="T16" fmla="*/ 12 w 109"/>
                <a:gd name="T17" fmla="*/ 0 h 73"/>
                <a:gd name="T18" fmla="*/ 11 w 109"/>
                <a:gd name="T19" fmla="*/ 2 h 73"/>
                <a:gd name="T20" fmla="*/ 2 w 109"/>
                <a:gd name="T21" fmla="*/ 12 h 73"/>
                <a:gd name="T22" fmla="*/ 0 w 109"/>
                <a:gd name="T23" fmla="*/ 14 h 73"/>
                <a:gd name="T24" fmla="*/ 0 w 109"/>
                <a:gd name="T25" fmla="*/ 14 h 73"/>
                <a:gd name="T26" fmla="*/ 37 w 109"/>
                <a:gd name="T27" fmla="*/ 26 h 73"/>
                <a:gd name="T28" fmla="*/ 45 w 109"/>
                <a:gd name="T29" fmla="*/ 14 h 73"/>
                <a:gd name="T30" fmla="*/ 12 w 109"/>
                <a:gd name="T31" fmla="*/ 0 h 73"/>
                <a:gd name="T32" fmla="*/ 12 w 109"/>
                <a:gd name="T3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 h="73">
                  <a:moveTo>
                    <a:pt x="53" y="18"/>
                  </a:moveTo>
                  <a:cubicBezTo>
                    <a:pt x="45" y="29"/>
                    <a:pt x="45" y="29"/>
                    <a:pt x="45" y="29"/>
                  </a:cubicBezTo>
                  <a:cubicBezTo>
                    <a:pt x="80" y="47"/>
                    <a:pt x="106" y="73"/>
                    <a:pt x="106" y="73"/>
                  </a:cubicBezTo>
                  <a:cubicBezTo>
                    <a:pt x="106" y="73"/>
                    <a:pt x="106" y="73"/>
                    <a:pt x="106" y="73"/>
                  </a:cubicBezTo>
                  <a:cubicBezTo>
                    <a:pt x="106" y="73"/>
                    <a:pt x="106" y="73"/>
                    <a:pt x="106" y="73"/>
                  </a:cubicBezTo>
                  <a:cubicBezTo>
                    <a:pt x="109" y="59"/>
                    <a:pt x="109" y="59"/>
                    <a:pt x="109" y="59"/>
                  </a:cubicBezTo>
                  <a:cubicBezTo>
                    <a:pt x="109" y="59"/>
                    <a:pt x="109" y="59"/>
                    <a:pt x="109" y="59"/>
                  </a:cubicBezTo>
                  <a:cubicBezTo>
                    <a:pt x="94" y="42"/>
                    <a:pt x="72" y="28"/>
                    <a:pt x="53" y="18"/>
                  </a:cubicBezTo>
                  <a:moveTo>
                    <a:pt x="12" y="0"/>
                  </a:moveTo>
                  <a:cubicBezTo>
                    <a:pt x="11" y="2"/>
                    <a:pt x="11" y="2"/>
                    <a:pt x="11" y="2"/>
                  </a:cubicBezTo>
                  <a:cubicBezTo>
                    <a:pt x="2" y="12"/>
                    <a:pt x="2" y="12"/>
                    <a:pt x="2" y="12"/>
                  </a:cubicBezTo>
                  <a:cubicBezTo>
                    <a:pt x="0" y="14"/>
                    <a:pt x="0" y="14"/>
                    <a:pt x="0" y="14"/>
                  </a:cubicBezTo>
                  <a:cubicBezTo>
                    <a:pt x="0" y="14"/>
                    <a:pt x="0" y="14"/>
                    <a:pt x="0" y="14"/>
                  </a:cubicBezTo>
                  <a:cubicBezTo>
                    <a:pt x="13" y="16"/>
                    <a:pt x="26" y="20"/>
                    <a:pt x="37" y="26"/>
                  </a:cubicBezTo>
                  <a:cubicBezTo>
                    <a:pt x="45" y="14"/>
                    <a:pt x="45" y="14"/>
                    <a:pt x="45" y="14"/>
                  </a:cubicBezTo>
                  <a:cubicBezTo>
                    <a:pt x="27" y="5"/>
                    <a:pt x="13" y="0"/>
                    <a:pt x="12" y="0"/>
                  </a:cubicBezTo>
                  <a:cubicBezTo>
                    <a:pt x="12" y="0"/>
                    <a:pt x="12" y="0"/>
                    <a:pt x="12" y="0"/>
                  </a:cubicBezTo>
                </a:path>
              </a:pathLst>
            </a:custGeom>
            <a:solidFill>
              <a:srgbClr val="A2A2A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54" name="Freeform 234"/>
            <p:cNvSpPr>
              <a:spLocks/>
            </p:cNvSpPr>
            <p:nvPr/>
          </p:nvSpPr>
          <p:spPr bwMode="auto">
            <a:xfrm>
              <a:off x="4491" y="2923"/>
              <a:ext cx="175" cy="96"/>
            </a:xfrm>
            <a:custGeom>
              <a:avLst/>
              <a:gdLst>
                <a:gd name="T0" fmla="*/ 0 w 33"/>
                <a:gd name="T1" fmla="*/ 0 h 18"/>
                <a:gd name="T2" fmla="*/ 32 w 33"/>
                <a:gd name="T3" fmla="*/ 17 h 18"/>
                <a:gd name="T4" fmla="*/ 33 w 33"/>
                <a:gd name="T5" fmla="*/ 18 h 18"/>
                <a:gd name="T6" fmla="*/ 0 w 33"/>
                <a:gd name="T7" fmla="*/ 0 h 18"/>
              </a:gdLst>
              <a:ahLst/>
              <a:cxnLst>
                <a:cxn ang="0">
                  <a:pos x="T0" y="T1"/>
                </a:cxn>
                <a:cxn ang="0">
                  <a:pos x="T2" y="T3"/>
                </a:cxn>
                <a:cxn ang="0">
                  <a:pos x="T4" y="T5"/>
                </a:cxn>
                <a:cxn ang="0">
                  <a:pos x="T6" y="T7"/>
                </a:cxn>
              </a:cxnLst>
              <a:rect l="0" t="0" r="r" b="b"/>
              <a:pathLst>
                <a:path w="33" h="18">
                  <a:moveTo>
                    <a:pt x="0" y="0"/>
                  </a:moveTo>
                  <a:cubicBezTo>
                    <a:pt x="8" y="4"/>
                    <a:pt x="19" y="9"/>
                    <a:pt x="32" y="17"/>
                  </a:cubicBezTo>
                  <a:cubicBezTo>
                    <a:pt x="32" y="17"/>
                    <a:pt x="33" y="17"/>
                    <a:pt x="33" y="18"/>
                  </a:cubicBezTo>
                  <a:cubicBezTo>
                    <a:pt x="23" y="11"/>
                    <a:pt x="11" y="5"/>
                    <a:pt x="0" y="0"/>
                  </a:cubicBezTo>
                </a:path>
              </a:pathLst>
            </a:custGeom>
            <a:solidFill>
              <a:srgbClr val="B8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55" name="Freeform 235"/>
            <p:cNvSpPr>
              <a:spLocks/>
            </p:cNvSpPr>
            <p:nvPr/>
          </p:nvSpPr>
          <p:spPr bwMode="auto">
            <a:xfrm>
              <a:off x="4070" y="2806"/>
              <a:ext cx="410" cy="458"/>
            </a:xfrm>
            <a:custGeom>
              <a:avLst/>
              <a:gdLst>
                <a:gd name="T0" fmla="*/ 13 w 77"/>
                <a:gd name="T1" fmla="*/ 0 h 86"/>
                <a:gd name="T2" fmla="*/ 0 w 77"/>
                <a:gd name="T3" fmla="*/ 1 h 86"/>
                <a:gd name="T4" fmla="*/ 0 w 77"/>
                <a:gd name="T5" fmla="*/ 1 h 86"/>
                <a:gd name="T6" fmla="*/ 43 w 77"/>
                <a:gd name="T7" fmla="*/ 40 h 86"/>
                <a:gd name="T8" fmla="*/ 71 w 77"/>
                <a:gd name="T9" fmla="*/ 86 h 86"/>
                <a:gd name="T10" fmla="*/ 71 w 77"/>
                <a:gd name="T11" fmla="*/ 86 h 86"/>
                <a:gd name="T12" fmla="*/ 71 w 77"/>
                <a:gd name="T13" fmla="*/ 86 h 86"/>
                <a:gd name="T14" fmla="*/ 77 w 77"/>
                <a:gd name="T15" fmla="*/ 78 h 86"/>
                <a:gd name="T16" fmla="*/ 13 w 77"/>
                <a:gd name="T1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86">
                  <a:moveTo>
                    <a:pt x="13" y="0"/>
                  </a:moveTo>
                  <a:cubicBezTo>
                    <a:pt x="9" y="0"/>
                    <a:pt x="5" y="0"/>
                    <a:pt x="0" y="1"/>
                  </a:cubicBezTo>
                  <a:cubicBezTo>
                    <a:pt x="0" y="1"/>
                    <a:pt x="0" y="1"/>
                    <a:pt x="0" y="1"/>
                  </a:cubicBezTo>
                  <a:cubicBezTo>
                    <a:pt x="0" y="1"/>
                    <a:pt x="16" y="3"/>
                    <a:pt x="43" y="40"/>
                  </a:cubicBezTo>
                  <a:cubicBezTo>
                    <a:pt x="61" y="63"/>
                    <a:pt x="71" y="86"/>
                    <a:pt x="71" y="86"/>
                  </a:cubicBezTo>
                  <a:cubicBezTo>
                    <a:pt x="71" y="86"/>
                    <a:pt x="71" y="86"/>
                    <a:pt x="71" y="86"/>
                  </a:cubicBezTo>
                  <a:cubicBezTo>
                    <a:pt x="71" y="86"/>
                    <a:pt x="71" y="86"/>
                    <a:pt x="71" y="86"/>
                  </a:cubicBezTo>
                  <a:cubicBezTo>
                    <a:pt x="77" y="78"/>
                    <a:pt x="77" y="78"/>
                    <a:pt x="77" y="78"/>
                  </a:cubicBezTo>
                  <a:cubicBezTo>
                    <a:pt x="77" y="78"/>
                    <a:pt x="56" y="23"/>
                    <a:pt x="13" y="0"/>
                  </a:cubicBezTo>
                </a:path>
              </a:pathLst>
            </a:custGeom>
            <a:solidFill>
              <a:srgbClr val="A2A2A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56" name="Freeform 236"/>
            <p:cNvSpPr>
              <a:spLocks/>
            </p:cNvSpPr>
            <p:nvPr/>
          </p:nvSpPr>
          <p:spPr bwMode="auto">
            <a:xfrm>
              <a:off x="4225" y="2812"/>
              <a:ext cx="372" cy="345"/>
            </a:xfrm>
            <a:custGeom>
              <a:avLst/>
              <a:gdLst>
                <a:gd name="T0" fmla="*/ 0 w 70"/>
                <a:gd name="T1" fmla="*/ 0 h 65"/>
                <a:gd name="T2" fmla="*/ 58 w 70"/>
                <a:gd name="T3" fmla="*/ 65 h 65"/>
                <a:gd name="T4" fmla="*/ 62 w 70"/>
                <a:gd name="T5" fmla="*/ 61 h 65"/>
                <a:gd name="T6" fmla="*/ 66 w 70"/>
                <a:gd name="T7" fmla="*/ 55 h 65"/>
                <a:gd name="T8" fmla="*/ 70 w 70"/>
                <a:gd name="T9" fmla="*/ 51 h 65"/>
                <a:gd name="T10" fmla="*/ 39 w 70"/>
                <a:gd name="T11" fmla="*/ 17 h 65"/>
                <a:gd name="T12" fmla="*/ 39 w 70"/>
                <a:gd name="T13" fmla="*/ 17 h 65"/>
                <a:gd name="T14" fmla="*/ 0 w 70"/>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65">
                  <a:moveTo>
                    <a:pt x="0" y="0"/>
                  </a:moveTo>
                  <a:cubicBezTo>
                    <a:pt x="37" y="23"/>
                    <a:pt x="58" y="65"/>
                    <a:pt x="58" y="65"/>
                  </a:cubicBezTo>
                  <a:cubicBezTo>
                    <a:pt x="62" y="61"/>
                    <a:pt x="62" y="61"/>
                    <a:pt x="62" y="61"/>
                  </a:cubicBezTo>
                  <a:cubicBezTo>
                    <a:pt x="66" y="55"/>
                    <a:pt x="66" y="55"/>
                    <a:pt x="66" y="55"/>
                  </a:cubicBezTo>
                  <a:cubicBezTo>
                    <a:pt x="70" y="51"/>
                    <a:pt x="70" y="51"/>
                    <a:pt x="70" y="51"/>
                  </a:cubicBezTo>
                  <a:cubicBezTo>
                    <a:pt x="70" y="51"/>
                    <a:pt x="54" y="30"/>
                    <a:pt x="39" y="17"/>
                  </a:cubicBezTo>
                  <a:cubicBezTo>
                    <a:pt x="39" y="17"/>
                    <a:pt x="39" y="17"/>
                    <a:pt x="39" y="17"/>
                  </a:cubicBezTo>
                  <a:cubicBezTo>
                    <a:pt x="39" y="17"/>
                    <a:pt x="24" y="4"/>
                    <a:pt x="0" y="0"/>
                  </a:cubicBezTo>
                </a:path>
              </a:pathLst>
            </a:custGeom>
            <a:solidFill>
              <a:srgbClr val="A2A2A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57" name="Freeform 237"/>
            <p:cNvSpPr>
              <a:spLocks noEditPoints="1"/>
            </p:cNvSpPr>
            <p:nvPr/>
          </p:nvSpPr>
          <p:spPr bwMode="auto">
            <a:xfrm>
              <a:off x="4448" y="3221"/>
              <a:ext cx="634" cy="415"/>
            </a:xfrm>
            <a:custGeom>
              <a:avLst/>
              <a:gdLst>
                <a:gd name="T0" fmla="*/ 53 w 119"/>
                <a:gd name="T1" fmla="*/ 15 h 78"/>
                <a:gd name="T2" fmla="*/ 47 w 119"/>
                <a:gd name="T3" fmla="*/ 23 h 78"/>
                <a:gd name="T4" fmla="*/ 56 w 119"/>
                <a:gd name="T5" fmla="*/ 28 h 78"/>
                <a:gd name="T6" fmla="*/ 116 w 119"/>
                <a:gd name="T7" fmla="*/ 78 h 78"/>
                <a:gd name="T8" fmla="*/ 116 w 119"/>
                <a:gd name="T9" fmla="*/ 78 h 78"/>
                <a:gd name="T10" fmla="*/ 119 w 119"/>
                <a:gd name="T11" fmla="*/ 62 h 78"/>
                <a:gd name="T12" fmla="*/ 119 w 119"/>
                <a:gd name="T13" fmla="*/ 62 h 78"/>
                <a:gd name="T14" fmla="*/ 53 w 119"/>
                <a:gd name="T15" fmla="*/ 15 h 78"/>
                <a:gd name="T16" fmla="*/ 6 w 119"/>
                <a:gd name="T17" fmla="*/ 0 h 78"/>
                <a:gd name="T18" fmla="*/ 6 w 119"/>
                <a:gd name="T19" fmla="*/ 0 h 78"/>
                <a:gd name="T20" fmla="*/ 0 w 119"/>
                <a:gd name="T21" fmla="*/ 8 h 78"/>
                <a:gd name="T22" fmla="*/ 0 w 119"/>
                <a:gd name="T23" fmla="*/ 8 h 78"/>
                <a:gd name="T24" fmla="*/ 39 w 119"/>
                <a:gd name="T25" fmla="*/ 19 h 78"/>
                <a:gd name="T26" fmla="*/ 45 w 119"/>
                <a:gd name="T27" fmla="*/ 11 h 78"/>
                <a:gd name="T28" fmla="*/ 6 w 119"/>
                <a:gd name="T29" fmla="*/ 0 h 78"/>
                <a:gd name="T30" fmla="*/ 6 w 119"/>
                <a:gd name="T3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9" h="78">
                  <a:moveTo>
                    <a:pt x="53" y="15"/>
                  </a:moveTo>
                  <a:cubicBezTo>
                    <a:pt x="47" y="23"/>
                    <a:pt x="47" y="23"/>
                    <a:pt x="47" y="23"/>
                  </a:cubicBezTo>
                  <a:cubicBezTo>
                    <a:pt x="50" y="24"/>
                    <a:pt x="53" y="26"/>
                    <a:pt x="56" y="28"/>
                  </a:cubicBezTo>
                  <a:cubicBezTo>
                    <a:pt x="77" y="39"/>
                    <a:pt x="100" y="55"/>
                    <a:pt x="116" y="78"/>
                  </a:cubicBezTo>
                  <a:cubicBezTo>
                    <a:pt x="116" y="78"/>
                    <a:pt x="116" y="78"/>
                    <a:pt x="116" y="78"/>
                  </a:cubicBezTo>
                  <a:cubicBezTo>
                    <a:pt x="119" y="62"/>
                    <a:pt x="119" y="62"/>
                    <a:pt x="119" y="62"/>
                  </a:cubicBezTo>
                  <a:cubicBezTo>
                    <a:pt x="119" y="62"/>
                    <a:pt x="119" y="62"/>
                    <a:pt x="119" y="62"/>
                  </a:cubicBezTo>
                  <a:cubicBezTo>
                    <a:pt x="119" y="62"/>
                    <a:pt x="92" y="34"/>
                    <a:pt x="53" y="15"/>
                  </a:cubicBezTo>
                  <a:moveTo>
                    <a:pt x="6" y="0"/>
                  </a:moveTo>
                  <a:cubicBezTo>
                    <a:pt x="6" y="0"/>
                    <a:pt x="6" y="0"/>
                    <a:pt x="6" y="0"/>
                  </a:cubicBezTo>
                  <a:cubicBezTo>
                    <a:pt x="0" y="8"/>
                    <a:pt x="0" y="8"/>
                    <a:pt x="0" y="8"/>
                  </a:cubicBezTo>
                  <a:cubicBezTo>
                    <a:pt x="0" y="8"/>
                    <a:pt x="0" y="8"/>
                    <a:pt x="0" y="8"/>
                  </a:cubicBezTo>
                  <a:cubicBezTo>
                    <a:pt x="0" y="8"/>
                    <a:pt x="17" y="10"/>
                    <a:pt x="39" y="19"/>
                  </a:cubicBezTo>
                  <a:cubicBezTo>
                    <a:pt x="45" y="11"/>
                    <a:pt x="45" y="11"/>
                    <a:pt x="45" y="11"/>
                  </a:cubicBezTo>
                  <a:cubicBezTo>
                    <a:pt x="33" y="6"/>
                    <a:pt x="20" y="2"/>
                    <a:pt x="6" y="0"/>
                  </a:cubicBezTo>
                  <a:cubicBezTo>
                    <a:pt x="6" y="0"/>
                    <a:pt x="6" y="0"/>
                    <a:pt x="6" y="0"/>
                  </a:cubicBezTo>
                </a:path>
              </a:pathLst>
            </a:custGeom>
            <a:solidFill>
              <a:srgbClr val="A2A2A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58" name="Freeform 238"/>
            <p:cNvSpPr>
              <a:spLocks/>
            </p:cNvSpPr>
            <p:nvPr/>
          </p:nvSpPr>
          <p:spPr bwMode="auto">
            <a:xfrm>
              <a:off x="5066" y="3535"/>
              <a:ext cx="484" cy="165"/>
            </a:xfrm>
            <a:custGeom>
              <a:avLst/>
              <a:gdLst>
                <a:gd name="T0" fmla="*/ 24 w 91"/>
                <a:gd name="T1" fmla="*/ 0 h 31"/>
                <a:gd name="T2" fmla="*/ 3 w 91"/>
                <a:gd name="T3" fmla="*/ 3 h 31"/>
                <a:gd name="T4" fmla="*/ 3 w 91"/>
                <a:gd name="T5" fmla="*/ 3 h 31"/>
                <a:gd name="T6" fmla="*/ 3 w 91"/>
                <a:gd name="T7" fmla="*/ 3 h 31"/>
                <a:gd name="T8" fmla="*/ 0 w 91"/>
                <a:gd name="T9" fmla="*/ 19 h 31"/>
                <a:gd name="T10" fmla="*/ 2 w 91"/>
                <a:gd name="T11" fmla="*/ 18 h 31"/>
                <a:gd name="T12" fmla="*/ 9 w 91"/>
                <a:gd name="T13" fmla="*/ 15 h 31"/>
                <a:gd name="T14" fmla="*/ 10 w 91"/>
                <a:gd name="T15" fmla="*/ 15 h 31"/>
                <a:gd name="T16" fmla="*/ 10 w 91"/>
                <a:gd name="T17" fmla="*/ 15 h 31"/>
                <a:gd name="T18" fmla="*/ 28 w 91"/>
                <a:gd name="T19" fmla="*/ 13 h 31"/>
                <a:gd name="T20" fmla="*/ 91 w 91"/>
                <a:gd name="T21" fmla="*/ 31 h 31"/>
                <a:gd name="T22" fmla="*/ 91 w 91"/>
                <a:gd name="T23" fmla="*/ 31 h 31"/>
                <a:gd name="T24" fmla="*/ 24 w 91"/>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31">
                  <a:moveTo>
                    <a:pt x="24" y="0"/>
                  </a:moveTo>
                  <a:cubicBezTo>
                    <a:pt x="12" y="0"/>
                    <a:pt x="4" y="3"/>
                    <a:pt x="3" y="3"/>
                  </a:cubicBezTo>
                  <a:cubicBezTo>
                    <a:pt x="3" y="3"/>
                    <a:pt x="3" y="3"/>
                    <a:pt x="3" y="3"/>
                  </a:cubicBezTo>
                  <a:cubicBezTo>
                    <a:pt x="3" y="3"/>
                    <a:pt x="3" y="3"/>
                    <a:pt x="3" y="3"/>
                  </a:cubicBezTo>
                  <a:cubicBezTo>
                    <a:pt x="0" y="19"/>
                    <a:pt x="0" y="19"/>
                    <a:pt x="0" y="19"/>
                  </a:cubicBezTo>
                  <a:cubicBezTo>
                    <a:pt x="0" y="19"/>
                    <a:pt x="1" y="18"/>
                    <a:pt x="2" y="18"/>
                  </a:cubicBezTo>
                  <a:cubicBezTo>
                    <a:pt x="5" y="17"/>
                    <a:pt x="7" y="16"/>
                    <a:pt x="9" y="15"/>
                  </a:cubicBezTo>
                  <a:cubicBezTo>
                    <a:pt x="9" y="15"/>
                    <a:pt x="10" y="15"/>
                    <a:pt x="10" y="15"/>
                  </a:cubicBezTo>
                  <a:cubicBezTo>
                    <a:pt x="10" y="15"/>
                    <a:pt x="10" y="15"/>
                    <a:pt x="10" y="15"/>
                  </a:cubicBezTo>
                  <a:cubicBezTo>
                    <a:pt x="16" y="13"/>
                    <a:pt x="22" y="13"/>
                    <a:pt x="28" y="13"/>
                  </a:cubicBezTo>
                  <a:cubicBezTo>
                    <a:pt x="60" y="13"/>
                    <a:pt x="91" y="31"/>
                    <a:pt x="91" y="31"/>
                  </a:cubicBezTo>
                  <a:cubicBezTo>
                    <a:pt x="91" y="31"/>
                    <a:pt x="91" y="31"/>
                    <a:pt x="91" y="31"/>
                  </a:cubicBezTo>
                  <a:cubicBezTo>
                    <a:pt x="67" y="6"/>
                    <a:pt x="42" y="0"/>
                    <a:pt x="24" y="0"/>
                  </a:cubicBezTo>
                </a:path>
              </a:pathLst>
            </a:custGeom>
            <a:solidFill>
              <a:srgbClr val="A2A2A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59" name="Freeform 239"/>
            <p:cNvSpPr>
              <a:spLocks/>
            </p:cNvSpPr>
            <p:nvPr/>
          </p:nvSpPr>
          <p:spPr bwMode="auto">
            <a:xfrm>
              <a:off x="5098" y="3381"/>
              <a:ext cx="362" cy="207"/>
            </a:xfrm>
            <a:custGeom>
              <a:avLst/>
              <a:gdLst>
                <a:gd name="T0" fmla="*/ 12 w 68"/>
                <a:gd name="T1" fmla="*/ 0 h 39"/>
                <a:gd name="T2" fmla="*/ 4 w 68"/>
                <a:gd name="T3" fmla="*/ 2 h 39"/>
                <a:gd name="T4" fmla="*/ 3 w 68"/>
                <a:gd name="T5" fmla="*/ 3 h 39"/>
                <a:gd name="T6" fmla="*/ 3 w 68"/>
                <a:gd name="T7" fmla="*/ 3 h 39"/>
                <a:gd name="T8" fmla="*/ 0 w 68"/>
                <a:gd name="T9" fmla="*/ 17 h 39"/>
                <a:gd name="T10" fmla="*/ 0 w 68"/>
                <a:gd name="T11" fmla="*/ 17 h 39"/>
                <a:gd name="T12" fmla="*/ 0 w 68"/>
                <a:gd name="T13" fmla="*/ 17 h 39"/>
                <a:gd name="T14" fmla="*/ 1 w 68"/>
                <a:gd name="T15" fmla="*/ 17 h 39"/>
                <a:gd name="T16" fmla="*/ 8 w 68"/>
                <a:gd name="T17" fmla="*/ 16 h 39"/>
                <a:gd name="T18" fmla="*/ 68 w 68"/>
                <a:gd name="T19" fmla="*/ 39 h 39"/>
                <a:gd name="T20" fmla="*/ 30 w 68"/>
                <a:gd name="T21" fmla="*/ 5 h 39"/>
                <a:gd name="T22" fmla="*/ 12 w 68"/>
                <a:gd name="T2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39">
                  <a:moveTo>
                    <a:pt x="12" y="0"/>
                  </a:moveTo>
                  <a:cubicBezTo>
                    <a:pt x="7" y="0"/>
                    <a:pt x="5" y="1"/>
                    <a:pt x="4" y="2"/>
                  </a:cubicBezTo>
                  <a:cubicBezTo>
                    <a:pt x="3" y="3"/>
                    <a:pt x="3" y="3"/>
                    <a:pt x="3" y="3"/>
                  </a:cubicBezTo>
                  <a:cubicBezTo>
                    <a:pt x="3" y="3"/>
                    <a:pt x="3" y="3"/>
                    <a:pt x="3" y="3"/>
                  </a:cubicBezTo>
                  <a:cubicBezTo>
                    <a:pt x="0" y="17"/>
                    <a:pt x="0" y="17"/>
                    <a:pt x="0" y="17"/>
                  </a:cubicBezTo>
                  <a:cubicBezTo>
                    <a:pt x="0" y="17"/>
                    <a:pt x="0" y="17"/>
                    <a:pt x="0" y="17"/>
                  </a:cubicBezTo>
                  <a:cubicBezTo>
                    <a:pt x="0" y="17"/>
                    <a:pt x="0" y="17"/>
                    <a:pt x="0" y="17"/>
                  </a:cubicBezTo>
                  <a:cubicBezTo>
                    <a:pt x="0" y="17"/>
                    <a:pt x="1" y="17"/>
                    <a:pt x="1" y="17"/>
                  </a:cubicBezTo>
                  <a:cubicBezTo>
                    <a:pt x="3" y="16"/>
                    <a:pt x="5" y="16"/>
                    <a:pt x="8" y="16"/>
                  </a:cubicBezTo>
                  <a:cubicBezTo>
                    <a:pt x="33" y="16"/>
                    <a:pt x="64" y="37"/>
                    <a:pt x="68" y="39"/>
                  </a:cubicBezTo>
                  <a:cubicBezTo>
                    <a:pt x="59" y="29"/>
                    <a:pt x="46" y="16"/>
                    <a:pt x="30" y="5"/>
                  </a:cubicBezTo>
                  <a:cubicBezTo>
                    <a:pt x="22" y="1"/>
                    <a:pt x="16" y="0"/>
                    <a:pt x="12" y="0"/>
                  </a:cubicBezTo>
                </a:path>
              </a:pathLst>
            </a:custGeom>
            <a:solidFill>
              <a:srgbClr val="A2A2A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60" name="Freeform 240"/>
            <p:cNvSpPr>
              <a:spLocks/>
            </p:cNvSpPr>
            <p:nvPr/>
          </p:nvSpPr>
          <p:spPr bwMode="auto">
            <a:xfrm>
              <a:off x="4656" y="3120"/>
              <a:ext cx="181" cy="224"/>
            </a:xfrm>
            <a:custGeom>
              <a:avLst/>
              <a:gdLst>
                <a:gd name="T0" fmla="*/ 28 w 34"/>
                <a:gd name="T1" fmla="*/ 0 h 42"/>
                <a:gd name="T2" fmla="*/ 22 w 34"/>
                <a:gd name="T3" fmla="*/ 7 h 42"/>
                <a:gd name="T4" fmla="*/ 14 w 34"/>
                <a:gd name="T5" fmla="*/ 19 h 42"/>
                <a:gd name="T6" fmla="*/ 6 w 34"/>
                <a:gd name="T7" fmla="*/ 30 h 42"/>
                <a:gd name="T8" fmla="*/ 0 w 34"/>
                <a:gd name="T9" fmla="*/ 38 h 42"/>
                <a:gd name="T10" fmla="*/ 0 w 34"/>
                <a:gd name="T11" fmla="*/ 39 h 42"/>
                <a:gd name="T12" fmla="*/ 0 w 34"/>
                <a:gd name="T13" fmla="*/ 39 h 42"/>
                <a:gd name="T14" fmla="*/ 8 w 34"/>
                <a:gd name="T15" fmla="*/ 42 h 42"/>
                <a:gd name="T16" fmla="*/ 8 w 34"/>
                <a:gd name="T17" fmla="*/ 42 h 42"/>
                <a:gd name="T18" fmla="*/ 8 w 34"/>
                <a:gd name="T19" fmla="*/ 42 h 42"/>
                <a:gd name="T20" fmla="*/ 14 w 34"/>
                <a:gd name="T21" fmla="*/ 34 h 42"/>
                <a:gd name="T22" fmla="*/ 22 w 34"/>
                <a:gd name="T23" fmla="*/ 22 h 42"/>
                <a:gd name="T24" fmla="*/ 30 w 34"/>
                <a:gd name="T25" fmla="*/ 11 h 42"/>
                <a:gd name="T26" fmla="*/ 34 w 34"/>
                <a:gd name="T27" fmla="*/ 4 h 42"/>
                <a:gd name="T28" fmla="*/ 28 w 34"/>
                <a:gd name="T2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2">
                  <a:moveTo>
                    <a:pt x="28" y="0"/>
                  </a:moveTo>
                  <a:cubicBezTo>
                    <a:pt x="22" y="7"/>
                    <a:pt x="22" y="7"/>
                    <a:pt x="22" y="7"/>
                  </a:cubicBezTo>
                  <a:cubicBezTo>
                    <a:pt x="14" y="19"/>
                    <a:pt x="14" y="19"/>
                    <a:pt x="14" y="19"/>
                  </a:cubicBezTo>
                  <a:cubicBezTo>
                    <a:pt x="6" y="30"/>
                    <a:pt x="6" y="30"/>
                    <a:pt x="6" y="30"/>
                  </a:cubicBezTo>
                  <a:cubicBezTo>
                    <a:pt x="0" y="38"/>
                    <a:pt x="0" y="38"/>
                    <a:pt x="0" y="38"/>
                  </a:cubicBezTo>
                  <a:cubicBezTo>
                    <a:pt x="0" y="39"/>
                    <a:pt x="0" y="39"/>
                    <a:pt x="0" y="39"/>
                  </a:cubicBezTo>
                  <a:cubicBezTo>
                    <a:pt x="0" y="39"/>
                    <a:pt x="0" y="39"/>
                    <a:pt x="0" y="39"/>
                  </a:cubicBezTo>
                  <a:cubicBezTo>
                    <a:pt x="2" y="40"/>
                    <a:pt x="5" y="41"/>
                    <a:pt x="8" y="42"/>
                  </a:cubicBezTo>
                  <a:cubicBezTo>
                    <a:pt x="8" y="42"/>
                    <a:pt x="8" y="42"/>
                    <a:pt x="8" y="42"/>
                  </a:cubicBezTo>
                  <a:cubicBezTo>
                    <a:pt x="8" y="42"/>
                    <a:pt x="8" y="42"/>
                    <a:pt x="8" y="42"/>
                  </a:cubicBezTo>
                  <a:cubicBezTo>
                    <a:pt x="14" y="34"/>
                    <a:pt x="14" y="34"/>
                    <a:pt x="14" y="34"/>
                  </a:cubicBezTo>
                  <a:cubicBezTo>
                    <a:pt x="22" y="22"/>
                    <a:pt x="22" y="22"/>
                    <a:pt x="22" y="22"/>
                  </a:cubicBezTo>
                  <a:cubicBezTo>
                    <a:pt x="30" y="11"/>
                    <a:pt x="30" y="11"/>
                    <a:pt x="30" y="11"/>
                  </a:cubicBezTo>
                  <a:cubicBezTo>
                    <a:pt x="34" y="4"/>
                    <a:pt x="34" y="4"/>
                    <a:pt x="34" y="4"/>
                  </a:cubicBezTo>
                  <a:cubicBezTo>
                    <a:pt x="32" y="3"/>
                    <a:pt x="30" y="1"/>
                    <a:pt x="28" y="0"/>
                  </a:cubicBezTo>
                </a:path>
              </a:pathLst>
            </a:custGeom>
            <a:solidFill>
              <a:srgbClr val="64483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61" name="Oval 241"/>
            <p:cNvSpPr>
              <a:spLocks noChangeArrowheads="1"/>
            </p:cNvSpPr>
            <p:nvPr/>
          </p:nvSpPr>
          <p:spPr bwMode="auto">
            <a:xfrm>
              <a:off x="5545" y="3700"/>
              <a:ext cx="5" cy="1"/>
            </a:xfrm>
            <a:prstGeom prst="ellipse">
              <a:avLst/>
            </a:prstGeom>
            <a:solidFill>
              <a:srgbClr val="A7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13" name="Oval 193"/>
            <p:cNvSpPr>
              <a:spLocks noChangeArrowheads="1"/>
            </p:cNvSpPr>
            <p:nvPr/>
          </p:nvSpPr>
          <p:spPr bwMode="auto">
            <a:xfrm>
              <a:off x="3891" y="4081"/>
              <a:ext cx="397" cy="176"/>
            </a:xfrm>
            <a:prstGeom prst="ellipse">
              <a:avLst/>
            </a:prstGeom>
            <a:gradFill rotWithShape="1">
              <a:gsLst>
                <a:gs pos="0">
                  <a:srgbClr val="45321F"/>
                </a:gs>
                <a:gs pos="100000">
                  <a:srgbClr val="45321F">
                    <a:gamma/>
                    <a:shade val="46275"/>
                    <a:invGamma/>
                    <a:alpha val="0"/>
                  </a:srgb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pic>
        <p:nvPicPr>
          <p:cNvPr id="424" name="Picture 3" descr="C:\Users\DiMiHome\AppData\Local\Microsoft\Windows\Temporary Internet Files\Content.IE5\YAP2SIDV\MC900196320[1].wm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flipH="1">
            <a:off x="92343" y="113516"/>
            <a:ext cx="650607" cy="784555"/>
          </a:xfrm>
          <a:prstGeom prst="rect">
            <a:avLst/>
          </a:prstGeom>
          <a:noFill/>
          <a:extLst>
            <a:ext uri="{909E8E84-426E-40DD-AFC4-6F175D3DCCD1}">
              <a14:hiddenFill xmlns:a14="http://schemas.microsoft.com/office/drawing/2010/main" xmlns="">
                <a:solidFill>
                  <a:srgbClr val="FFFFFF"/>
                </a:solidFill>
              </a14:hiddenFill>
            </a:ext>
          </a:extLst>
        </p:spPr>
      </p:pic>
      <p:sp>
        <p:nvSpPr>
          <p:cNvPr id="425" name="TextBox 424"/>
          <p:cNvSpPr txBox="1"/>
          <p:nvPr/>
        </p:nvSpPr>
        <p:spPr>
          <a:xfrm>
            <a:off x="822606" y="259022"/>
            <a:ext cx="4046301" cy="461665"/>
          </a:xfrm>
          <a:prstGeom prst="rect">
            <a:avLst/>
          </a:prstGeom>
          <a:solidFill>
            <a:schemeClr val="accent3">
              <a:lumMod val="90000"/>
            </a:schemeClr>
          </a:solidFill>
        </p:spPr>
        <p:txBody>
          <a:bodyPr wrap="none" rtlCol="0">
            <a:spAutoFit/>
          </a:bodyPr>
          <a:lstStyle/>
          <a:p>
            <a:r>
              <a:rPr lang="en-US" b="1" dirty="0" smtClean="0"/>
              <a:t>BT6 – Evaluating Learning</a:t>
            </a:r>
            <a:endParaRPr lang="en-US" b="1" dirty="0"/>
          </a:p>
        </p:txBody>
      </p:sp>
      <p:sp>
        <p:nvSpPr>
          <p:cNvPr id="426" name="TextBox 425"/>
          <p:cNvSpPr txBox="1"/>
          <p:nvPr/>
        </p:nvSpPr>
        <p:spPr>
          <a:xfrm>
            <a:off x="1063627" y="1007904"/>
            <a:ext cx="7179468" cy="830997"/>
          </a:xfrm>
          <a:prstGeom prst="rect">
            <a:avLst/>
          </a:prstGeom>
          <a:solidFill>
            <a:schemeClr val="accent3">
              <a:lumMod val="90000"/>
            </a:schemeClr>
          </a:solidFill>
        </p:spPr>
        <p:txBody>
          <a:bodyPr wrap="square" rtlCol="0">
            <a:spAutoFit/>
          </a:bodyPr>
          <a:lstStyle/>
          <a:p>
            <a:r>
              <a:rPr lang="en-US" dirty="0" smtClean="0"/>
              <a:t>Utilizing a variety of tools throughout the activities, learning is evaluated with fast, relevant feedback.</a:t>
            </a:r>
            <a:endParaRPr lang="en-US" dirty="0"/>
          </a:p>
        </p:txBody>
      </p:sp>
      <p:sp>
        <p:nvSpPr>
          <p:cNvPr id="427" name="TextBox 426"/>
          <p:cNvSpPr txBox="1"/>
          <p:nvPr/>
        </p:nvSpPr>
        <p:spPr>
          <a:xfrm>
            <a:off x="465931" y="2050456"/>
            <a:ext cx="5886451" cy="4308872"/>
          </a:xfrm>
          <a:prstGeom prst="rect">
            <a:avLst/>
          </a:prstGeom>
          <a:solidFill>
            <a:srgbClr val="CCECFF"/>
          </a:solidFill>
        </p:spPr>
        <p:txBody>
          <a:bodyPr wrap="square" rtlCol="0">
            <a:spAutoFit/>
          </a:bodyPr>
          <a:lstStyle/>
          <a:p>
            <a:r>
              <a:rPr lang="en-US" sz="1800" b="1" dirty="0" smtClean="0"/>
              <a:t>Assessment</a:t>
            </a:r>
          </a:p>
          <a:p>
            <a:pPr marL="0" marR="0">
              <a:spcBef>
                <a:spcPts val="0"/>
              </a:spcBef>
              <a:spcAft>
                <a:spcPts val="0"/>
              </a:spcAft>
            </a:pPr>
            <a:endParaRPr lang="en-US" sz="800" b="1" i="1" u="sng" dirty="0" smtClean="0">
              <a:latin typeface="Arial"/>
              <a:ea typeface="Times New Roman"/>
              <a:cs typeface="Times New Roman"/>
            </a:endParaRPr>
          </a:p>
          <a:p>
            <a:pPr marL="0" marR="0">
              <a:spcBef>
                <a:spcPts val="0"/>
              </a:spcBef>
              <a:spcAft>
                <a:spcPts val="0"/>
              </a:spcAft>
            </a:pPr>
            <a:r>
              <a:rPr lang="en-US" sz="800" b="1" i="1" u="sng" dirty="0" smtClean="0">
                <a:latin typeface="Arial"/>
                <a:ea typeface="Times New Roman"/>
                <a:cs typeface="Times New Roman"/>
              </a:rPr>
              <a:t>Introductory </a:t>
            </a:r>
            <a:r>
              <a:rPr lang="en-US" sz="800" b="1" i="1" u="sng" dirty="0">
                <a:latin typeface="Arial"/>
                <a:ea typeface="Times New Roman"/>
                <a:cs typeface="Times New Roman"/>
              </a:rPr>
              <a:t>“Big Picture” Activity</a:t>
            </a:r>
            <a:endParaRPr lang="en-US" sz="800" b="1" dirty="0">
              <a:latin typeface="Times New Roman"/>
              <a:ea typeface="Times New Roman"/>
            </a:endParaRPr>
          </a:p>
          <a:p>
            <a:pPr marL="342900" marR="0" lvl="0" indent="-342900">
              <a:spcBef>
                <a:spcPts val="0"/>
              </a:spcBef>
              <a:spcAft>
                <a:spcPts val="0"/>
              </a:spcAft>
              <a:buFont typeface="Symbol"/>
              <a:buChar char=""/>
            </a:pPr>
            <a:r>
              <a:rPr lang="en-US" sz="800" dirty="0">
                <a:latin typeface="Arial"/>
                <a:ea typeface="Times New Roman"/>
                <a:cs typeface="Times New Roman"/>
              </a:rPr>
              <a:t>Checking for Fog – Ask students to write on a piece of paper what part of the activity was most unclear (foggy) to them as their “ticket out the door”.</a:t>
            </a:r>
            <a:endParaRPr lang="en-US" sz="800" dirty="0">
              <a:latin typeface="Times New Roman"/>
              <a:ea typeface="Times New Roman"/>
            </a:endParaRPr>
          </a:p>
          <a:p>
            <a:pPr marL="0" marR="0">
              <a:spcBef>
                <a:spcPts val="0"/>
              </a:spcBef>
              <a:spcAft>
                <a:spcPts val="0"/>
              </a:spcAft>
            </a:pPr>
            <a:r>
              <a:rPr lang="en-US" sz="800" dirty="0">
                <a:latin typeface="Arial"/>
                <a:ea typeface="Times New Roman"/>
                <a:cs typeface="Times New Roman"/>
              </a:rPr>
              <a:t> </a:t>
            </a:r>
            <a:endParaRPr lang="en-US" sz="800" dirty="0">
              <a:latin typeface="Times New Roman"/>
              <a:ea typeface="Times New Roman"/>
            </a:endParaRPr>
          </a:p>
          <a:p>
            <a:pPr marL="0" marR="0">
              <a:spcBef>
                <a:spcPts val="0"/>
              </a:spcBef>
              <a:spcAft>
                <a:spcPts val="0"/>
              </a:spcAft>
            </a:pPr>
            <a:r>
              <a:rPr lang="en-US" sz="800" b="1" i="1" u="sng" dirty="0">
                <a:latin typeface="Arial"/>
                <a:ea typeface="Times New Roman"/>
                <a:cs typeface="Times New Roman"/>
              </a:rPr>
              <a:t>Footprint Banner</a:t>
            </a:r>
            <a:endParaRPr lang="en-US" sz="800" b="1" dirty="0">
              <a:latin typeface="Times New Roman"/>
              <a:ea typeface="Times New Roman"/>
            </a:endParaRPr>
          </a:p>
          <a:p>
            <a:pPr marL="342900" marR="0" lvl="0" indent="-342900">
              <a:spcBef>
                <a:spcPts val="0"/>
              </a:spcBef>
              <a:spcAft>
                <a:spcPts val="0"/>
              </a:spcAft>
              <a:buFont typeface="Symbol"/>
              <a:buChar char=""/>
            </a:pPr>
            <a:r>
              <a:rPr lang="en-US" sz="800" dirty="0">
                <a:latin typeface="Arial"/>
                <a:ea typeface="Times New Roman"/>
                <a:cs typeface="Times New Roman"/>
              </a:rPr>
              <a:t>Student self-assessment</a:t>
            </a:r>
            <a:endParaRPr lang="en-US" sz="800" dirty="0">
              <a:latin typeface="Times New Roman"/>
              <a:ea typeface="Times New Roman"/>
            </a:endParaRPr>
          </a:p>
          <a:p>
            <a:pPr marL="342900" marR="0" lvl="0" indent="-342900">
              <a:spcBef>
                <a:spcPts val="0"/>
              </a:spcBef>
              <a:spcAft>
                <a:spcPts val="0"/>
              </a:spcAft>
              <a:buFont typeface="Symbol"/>
              <a:buChar char=""/>
            </a:pPr>
            <a:r>
              <a:rPr lang="en-US" sz="800" dirty="0">
                <a:latin typeface="Arial"/>
                <a:ea typeface="Times New Roman"/>
                <a:cs typeface="Times New Roman"/>
              </a:rPr>
              <a:t>Checklist (developed in conjunction with Art teacher)</a:t>
            </a:r>
            <a:endParaRPr lang="en-US" sz="800" dirty="0">
              <a:latin typeface="Times New Roman"/>
              <a:ea typeface="Times New Roman"/>
            </a:endParaRPr>
          </a:p>
          <a:p>
            <a:pPr marL="0" marR="0">
              <a:spcBef>
                <a:spcPts val="0"/>
              </a:spcBef>
              <a:spcAft>
                <a:spcPts val="0"/>
              </a:spcAft>
            </a:pPr>
            <a:r>
              <a:rPr lang="en-US" sz="800" dirty="0">
                <a:latin typeface="Arial"/>
                <a:ea typeface="Times New Roman"/>
                <a:cs typeface="Times New Roman"/>
              </a:rPr>
              <a:t> </a:t>
            </a:r>
            <a:endParaRPr lang="en-US" sz="800" dirty="0">
              <a:latin typeface="Times New Roman"/>
              <a:ea typeface="Times New Roman"/>
            </a:endParaRPr>
          </a:p>
          <a:p>
            <a:pPr marL="0" marR="0">
              <a:spcBef>
                <a:spcPts val="0"/>
              </a:spcBef>
              <a:spcAft>
                <a:spcPts val="0"/>
              </a:spcAft>
            </a:pPr>
            <a:r>
              <a:rPr lang="en-US" sz="800" b="1" i="1" u="sng" dirty="0">
                <a:latin typeface="Arial"/>
                <a:ea typeface="Times New Roman"/>
                <a:cs typeface="Times New Roman"/>
              </a:rPr>
              <a:t>Online Games</a:t>
            </a:r>
            <a:endParaRPr lang="en-US" sz="800" b="1" dirty="0">
              <a:latin typeface="Times New Roman"/>
              <a:ea typeface="Times New Roman"/>
            </a:endParaRPr>
          </a:p>
          <a:p>
            <a:pPr marL="342900" marR="0" lvl="0" indent="-342900">
              <a:spcBef>
                <a:spcPts val="0"/>
              </a:spcBef>
              <a:spcAft>
                <a:spcPts val="0"/>
              </a:spcAft>
              <a:buFont typeface="Symbol"/>
              <a:buChar char=""/>
            </a:pPr>
            <a:r>
              <a:rPr lang="en-US" sz="800" dirty="0">
                <a:latin typeface="Arial"/>
                <a:ea typeface="Times New Roman"/>
              </a:rPr>
              <a:t>Back-to-Back – In pairs students stand back-to-back, each with notebook and pencil.  The teacher asks a question regarding the topic and students write answers in the notebooks.  Teacher will instruct students to turn around, show partner answers, and discuss.</a:t>
            </a:r>
            <a:endParaRPr lang="en-US" sz="800" dirty="0">
              <a:latin typeface="Times New Roman"/>
              <a:ea typeface="Times New Roman"/>
            </a:endParaRPr>
          </a:p>
          <a:p>
            <a:pPr marL="0" marR="0">
              <a:spcBef>
                <a:spcPts val="0"/>
              </a:spcBef>
              <a:spcAft>
                <a:spcPts val="0"/>
              </a:spcAft>
            </a:pPr>
            <a:r>
              <a:rPr lang="en-US" sz="800" dirty="0">
                <a:latin typeface="Arial"/>
                <a:ea typeface="Times New Roman"/>
              </a:rPr>
              <a:t> </a:t>
            </a:r>
            <a:endParaRPr lang="en-US" sz="800" dirty="0">
              <a:latin typeface="Times New Roman"/>
              <a:ea typeface="Times New Roman"/>
            </a:endParaRPr>
          </a:p>
          <a:p>
            <a:pPr marL="0" marR="0">
              <a:spcBef>
                <a:spcPts val="0"/>
              </a:spcBef>
              <a:spcAft>
                <a:spcPts val="0"/>
              </a:spcAft>
            </a:pPr>
            <a:r>
              <a:rPr lang="en-US" sz="800" b="1" i="1" u="sng" dirty="0">
                <a:latin typeface="Arial"/>
                <a:ea typeface="Times New Roman"/>
              </a:rPr>
              <a:t>Avatar</a:t>
            </a:r>
            <a:endParaRPr lang="en-US" sz="800" b="1" dirty="0">
              <a:latin typeface="Times New Roman"/>
              <a:ea typeface="Times New Roman"/>
            </a:endParaRPr>
          </a:p>
          <a:p>
            <a:pPr marL="342900" marR="0" lvl="0" indent="-342900">
              <a:spcBef>
                <a:spcPts val="0"/>
              </a:spcBef>
              <a:spcAft>
                <a:spcPts val="0"/>
              </a:spcAft>
              <a:buFont typeface="Symbol"/>
              <a:buChar char=""/>
            </a:pPr>
            <a:r>
              <a:rPr lang="en-US" sz="800" dirty="0">
                <a:latin typeface="Arial"/>
                <a:ea typeface="Times New Roman"/>
                <a:cs typeface="Times New Roman"/>
              </a:rPr>
              <a:t>Slogan – Ask students to create a slogan that captures the main idea of the activity and matches their avatar. </a:t>
            </a:r>
            <a:endParaRPr lang="en-US" sz="800" dirty="0">
              <a:latin typeface="Times New Roman"/>
              <a:ea typeface="Times New Roman"/>
            </a:endParaRPr>
          </a:p>
          <a:p>
            <a:pPr marL="0" marR="0">
              <a:spcBef>
                <a:spcPts val="0"/>
              </a:spcBef>
              <a:spcAft>
                <a:spcPts val="0"/>
              </a:spcAft>
            </a:pPr>
            <a:r>
              <a:rPr lang="en-US" sz="800" dirty="0">
                <a:latin typeface="Arial"/>
                <a:ea typeface="Times New Roman"/>
                <a:cs typeface="Times New Roman"/>
              </a:rPr>
              <a:t> </a:t>
            </a:r>
            <a:endParaRPr lang="en-US" sz="800" dirty="0">
              <a:latin typeface="Times New Roman"/>
              <a:ea typeface="Times New Roman"/>
            </a:endParaRPr>
          </a:p>
          <a:p>
            <a:pPr marL="0" marR="0">
              <a:spcBef>
                <a:spcPts val="0"/>
              </a:spcBef>
              <a:spcAft>
                <a:spcPts val="0"/>
              </a:spcAft>
            </a:pPr>
            <a:r>
              <a:rPr lang="en-US" sz="800" b="1" i="1" u="sng" dirty="0">
                <a:latin typeface="Arial"/>
                <a:ea typeface="Times New Roman"/>
                <a:cs typeface="Times New Roman"/>
              </a:rPr>
              <a:t>Digital Pledge Mural</a:t>
            </a:r>
            <a:endParaRPr lang="en-US" sz="800" b="1" dirty="0">
              <a:latin typeface="Times New Roman"/>
              <a:ea typeface="Times New Roman"/>
            </a:endParaRPr>
          </a:p>
          <a:p>
            <a:pPr marL="342900" marR="0" lvl="0" indent="-342900">
              <a:spcBef>
                <a:spcPts val="0"/>
              </a:spcBef>
              <a:spcAft>
                <a:spcPts val="0"/>
              </a:spcAft>
              <a:buFont typeface="Symbol"/>
              <a:buChar char=""/>
            </a:pPr>
            <a:r>
              <a:rPr lang="en-US" sz="800" dirty="0">
                <a:latin typeface="Arial"/>
                <a:ea typeface="Times New Roman"/>
                <a:cs typeface="Times New Roman"/>
              </a:rPr>
              <a:t>Checklist (developed in conjunction with Art teacher)</a:t>
            </a:r>
            <a:endParaRPr lang="en-US" sz="800" dirty="0">
              <a:latin typeface="Times New Roman"/>
              <a:ea typeface="Times New Roman"/>
            </a:endParaRPr>
          </a:p>
          <a:p>
            <a:pPr marL="342900" marR="0" lvl="0" indent="-342900">
              <a:spcBef>
                <a:spcPts val="0"/>
              </a:spcBef>
              <a:spcAft>
                <a:spcPts val="0"/>
              </a:spcAft>
              <a:buFont typeface="Symbol"/>
              <a:buChar char=""/>
            </a:pPr>
            <a:r>
              <a:rPr lang="en-US" sz="800" dirty="0">
                <a:latin typeface="Arial"/>
                <a:ea typeface="Times New Roman"/>
                <a:cs typeface="Times New Roman"/>
              </a:rPr>
              <a:t>Student self-assessment</a:t>
            </a:r>
            <a:endParaRPr lang="en-US" sz="800" dirty="0">
              <a:latin typeface="Times New Roman"/>
              <a:ea typeface="Times New Roman"/>
            </a:endParaRPr>
          </a:p>
          <a:p>
            <a:pPr marL="0" marR="0">
              <a:spcBef>
                <a:spcPts val="0"/>
              </a:spcBef>
              <a:spcAft>
                <a:spcPts val="0"/>
              </a:spcAft>
            </a:pPr>
            <a:r>
              <a:rPr lang="en-US" sz="800" dirty="0">
                <a:latin typeface="Arial"/>
                <a:ea typeface="Times New Roman"/>
                <a:cs typeface="Times New Roman"/>
              </a:rPr>
              <a:t> </a:t>
            </a:r>
            <a:endParaRPr lang="en-US" sz="800" dirty="0">
              <a:latin typeface="Times New Roman"/>
              <a:ea typeface="Times New Roman"/>
            </a:endParaRPr>
          </a:p>
          <a:p>
            <a:pPr marL="0" marR="0">
              <a:spcBef>
                <a:spcPts val="0"/>
              </a:spcBef>
              <a:spcAft>
                <a:spcPts val="0"/>
              </a:spcAft>
            </a:pPr>
            <a:r>
              <a:rPr lang="en-US" sz="800" b="1" i="1" u="sng" dirty="0" smtClean="0">
                <a:latin typeface="Arial"/>
                <a:ea typeface="Times New Roman"/>
                <a:cs typeface="Times New Roman"/>
              </a:rPr>
              <a:t>Audio PSAs</a:t>
            </a:r>
            <a:endParaRPr lang="en-US" sz="800" b="1" dirty="0">
              <a:latin typeface="Times New Roman"/>
              <a:ea typeface="Times New Roman"/>
            </a:endParaRPr>
          </a:p>
          <a:p>
            <a:pPr marL="342900" marR="0" lvl="0" indent="-342900">
              <a:spcBef>
                <a:spcPts val="0"/>
              </a:spcBef>
              <a:spcAft>
                <a:spcPts val="0"/>
              </a:spcAft>
              <a:buFont typeface="Symbol"/>
              <a:buChar char=""/>
            </a:pPr>
            <a:r>
              <a:rPr lang="en-US" sz="800" dirty="0">
                <a:latin typeface="Arial"/>
                <a:ea typeface="Times New Roman"/>
                <a:cs typeface="Times New Roman"/>
              </a:rPr>
              <a:t>Student self/group assessment</a:t>
            </a:r>
            <a:endParaRPr lang="en-US" sz="800" dirty="0">
              <a:latin typeface="Times New Roman"/>
              <a:ea typeface="Times New Roman"/>
            </a:endParaRPr>
          </a:p>
          <a:p>
            <a:pPr marL="342900" marR="0" lvl="0" indent="-342900">
              <a:spcBef>
                <a:spcPts val="0"/>
              </a:spcBef>
              <a:spcAft>
                <a:spcPts val="0"/>
              </a:spcAft>
              <a:buFont typeface="Symbol"/>
              <a:buChar char=""/>
            </a:pPr>
            <a:r>
              <a:rPr lang="en-US" sz="800" dirty="0">
                <a:latin typeface="Arial"/>
                <a:ea typeface="Times New Roman"/>
                <a:cs typeface="Times New Roman"/>
              </a:rPr>
              <a:t>Peer reviews</a:t>
            </a:r>
            <a:endParaRPr lang="en-US" sz="800" dirty="0">
              <a:latin typeface="Times New Roman"/>
              <a:ea typeface="Times New Roman"/>
            </a:endParaRPr>
          </a:p>
          <a:p>
            <a:pPr marL="342900" marR="0" lvl="0" indent="-342900">
              <a:spcBef>
                <a:spcPts val="0"/>
              </a:spcBef>
              <a:spcAft>
                <a:spcPts val="0"/>
              </a:spcAft>
              <a:buFont typeface="Symbol"/>
              <a:buChar char=""/>
            </a:pPr>
            <a:r>
              <a:rPr lang="en-US" sz="800" dirty="0">
                <a:latin typeface="Arial"/>
                <a:ea typeface="Times New Roman"/>
                <a:cs typeface="Times New Roman"/>
              </a:rPr>
              <a:t>Rubric</a:t>
            </a:r>
            <a:endParaRPr lang="en-US" sz="800" dirty="0">
              <a:latin typeface="Times New Roman"/>
              <a:ea typeface="Times New Roman"/>
            </a:endParaRPr>
          </a:p>
          <a:p>
            <a:pPr marL="342900" marR="0" lvl="0" indent="-342900">
              <a:spcBef>
                <a:spcPts val="0"/>
              </a:spcBef>
              <a:spcAft>
                <a:spcPts val="0"/>
              </a:spcAft>
              <a:buFont typeface="Symbol"/>
              <a:buChar char=""/>
            </a:pPr>
            <a:r>
              <a:rPr lang="en-US" sz="800" dirty="0">
                <a:latin typeface="Arial"/>
                <a:ea typeface="Times New Roman"/>
                <a:cs typeface="Times New Roman"/>
              </a:rPr>
              <a:t>Storyboard</a:t>
            </a:r>
            <a:endParaRPr lang="en-US" sz="800" dirty="0">
              <a:latin typeface="Times New Roman"/>
              <a:ea typeface="Times New Roman"/>
            </a:endParaRPr>
          </a:p>
          <a:p>
            <a:pPr marL="0" marR="0">
              <a:spcBef>
                <a:spcPts val="0"/>
              </a:spcBef>
              <a:spcAft>
                <a:spcPts val="0"/>
              </a:spcAft>
            </a:pPr>
            <a:r>
              <a:rPr lang="en-US" sz="800" dirty="0">
                <a:latin typeface="Arial"/>
                <a:ea typeface="Times New Roman"/>
                <a:cs typeface="Times New Roman"/>
              </a:rPr>
              <a:t> </a:t>
            </a:r>
            <a:endParaRPr lang="en-US" sz="800" dirty="0">
              <a:latin typeface="Times New Roman"/>
              <a:ea typeface="Times New Roman"/>
            </a:endParaRPr>
          </a:p>
          <a:p>
            <a:pPr marL="0" marR="0">
              <a:spcBef>
                <a:spcPts val="0"/>
              </a:spcBef>
              <a:spcAft>
                <a:spcPts val="0"/>
              </a:spcAft>
            </a:pPr>
            <a:r>
              <a:rPr lang="en-US" sz="800" b="1" i="1" u="sng" dirty="0">
                <a:latin typeface="Arial"/>
                <a:ea typeface="Times New Roman"/>
                <a:cs typeface="Times New Roman"/>
              </a:rPr>
              <a:t>Culminating</a:t>
            </a:r>
            <a:endParaRPr lang="en-US" sz="800" b="1" dirty="0">
              <a:latin typeface="Times New Roman"/>
              <a:ea typeface="Times New Roman"/>
            </a:endParaRPr>
          </a:p>
          <a:p>
            <a:pPr marL="171450" indent="-171450">
              <a:buFont typeface="Arial" pitchFamily="34" charset="0"/>
              <a:buChar char="•"/>
            </a:pPr>
            <a:r>
              <a:rPr lang="en-US" sz="800" dirty="0">
                <a:latin typeface="Arial"/>
                <a:ea typeface="Times New Roman"/>
                <a:cs typeface="Times New Roman"/>
              </a:rPr>
              <a:t>Reflection survey – students complete an online survey that contains reflection prompts and questions regarding the unit topic and </a:t>
            </a:r>
            <a:r>
              <a:rPr lang="en-US" sz="800" dirty="0" smtClean="0">
                <a:latin typeface="Arial"/>
                <a:ea typeface="Times New Roman"/>
                <a:cs typeface="Times New Roman"/>
              </a:rPr>
              <a:t>activities</a:t>
            </a:r>
          </a:p>
          <a:p>
            <a:endParaRPr lang="en-US" sz="800" dirty="0"/>
          </a:p>
        </p:txBody>
      </p:sp>
      <p:pic>
        <p:nvPicPr>
          <p:cNvPr id="2" name="Audio 1">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4096465983"/>
      </p:ext>
    </p:extLst>
  </p:cSld>
  <p:clrMapOvr>
    <a:masterClrMapping/>
  </p:clrMapOvr>
  <p:transition spd="slow" advTm="5825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424"/>
                                        </p:tgtEl>
                                      </p:cBhvr>
                                    </p:animEffect>
                                    <p:animScale>
                                      <p:cBhvr>
                                        <p:cTn id="10" dur="250" autoRev="1" fill="hold"/>
                                        <p:tgtEl>
                                          <p:spTgt spid="424"/>
                                        </p:tgtEl>
                                      </p:cBhvr>
                                      <p:by x="105000" y="105000"/>
                                    </p:animScale>
                                  </p:childTnLst>
                                </p:cTn>
                              </p:par>
                            </p:childTnLst>
                          </p:cTn>
                        </p:par>
                        <p:par>
                          <p:cTn id="11" fill="hold">
                            <p:stCondLst>
                              <p:cond delay="500"/>
                            </p:stCondLst>
                            <p:childTnLst>
                              <p:par>
                                <p:cTn id="12" presetID="26" presetClass="emph" presetSubtype="0" fill="hold" grpId="0" nodeType="afterEffect">
                                  <p:stCondLst>
                                    <p:cond delay="0"/>
                                  </p:stCondLst>
                                  <p:childTnLst>
                                    <p:animEffect transition="out" filter="fade">
                                      <p:cBhvr>
                                        <p:cTn id="13" dur="500" tmFilter="0, 0; .2, .5; .8, .5; 1, 0"/>
                                        <p:tgtEl>
                                          <p:spTgt spid="425"/>
                                        </p:tgtEl>
                                      </p:cBhvr>
                                    </p:animEffect>
                                    <p:animScale>
                                      <p:cBhvr>
                                        <p:cTn id="14" dur="250" autoRev="1" fill="hold"/>
                                        <p:tgtEl>
                                          <p:spTgt spid="425"/>
                                        </p:tgtEl>
                                      </p:cBhvr>
                                      <p:by x="105000" y="105000"/>
                                    </p:animScale>
                                  </p:childTnLst>
                                </p:cTn>
                              </p:par>
                            </p:childTnLst>
                          </p:cTn>
                        </p:par>
                        <p:par>
                          <p:cTn id="15" fill="hold">
                            <p:stCondLst>
                              <p:cond delay="1000"/>
                            </p:stCondLst>
                            <p:childTnLst>
                              <p:par>
                                <p:cTn id="16" presetID="10" presetClass="entr" presetSubtype="0" fill="hold" grpId="0" nodeType="afterEffect">
                                  <p:stCondLst>
                                    <p:cond delay="500"/>
                                  </p:stCondLst>
                                  <p:childTnLst>
                                    <p:set>
                                      <p:cBhvr>
                                        <p:cTn id="17" dur="1" fill="hold">
                                          <p:stCondLst>
                                            <p:cond delay="0"/>
                                          </p:stCondLst>
                                        </p:cTn>
                                        <p:tgtEl>
                                          <p:spTgt spid="426"/>
                                        </p:tgtEl>
                                        <p:attrNameLst>
                                          <p:attrName>style.visibility</p:attrName>
                                        </p:attrNameLst>
                                      </p:cBhvr>
                                      <p:to>
                                        <p:strVal val="visible"/>
                                      </p:to>
                                    </p:set>
                                    <p:animEffect transition="in" filter="fade">
                                      <p:cBhvr>
                                        <p:cTn id="18" dur="500"/>
                                        <p:tgtEl>
                                          <p:spTgt spid="426"/>
                                        </p:tgtEl>
                                      </p:cBhvr>
                                    </p:animEffect>
                                  </p:childTnLst>
                                </p:cTn>
                              </p:par>
                            </p:childTnLst>
                          </p:cTn>
                        </p:par>
                        <p:par>
                          <p:cTn id="19" fill="hold">
                            <p:stCondLst>
                              <p:cond delay="2000"/>
                            </p:stCondLst>
                            <p:childTnLst>
                              <p:par>
                                <p:cTn id="20" presetID="10" presetClass="entr" presetSubtype="0" fill="hold" grpId="0" nodeType="afterEffect">
                                  <p:stCondLst>
                                    <p:cond delay="2000"/>
                                  </p:stCondLst>
                                  <p:childTnLst>
                                    <p:set>
                                      <p:cBhvr>
                                        <p:cTn id="21" dur="1" fill="hold">
                                          <p:stCondLst>
                                            <p:cond delay="0"/>
                                          </p:stCondLst>
                                        </p:cTn>
                                        <p:tgtEl>
                                          <p:spTgt spid="427"/>
                                        </p:tgtEl>
                                        <p:attrNameLst>
                                          <p:attrName>style.visibility</p:attrName>
                                        </p:attrNameLst>
                                      </p:cBhvr>
                                      <p:to>
                                        <p:strVal val="visible"/>
                                      </p:to>
                                    </p:set>
                                    <p:animEffect transition="in" filter="fade">
                                      <p:cBhvr>
                                        <p:cTn id="22" dur="500"/>
                                        <p:tgtEl>
                                          <p:spTgt spid="4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425" grpId="0" animBg="1"/>
      <p:bldP spid="426" grpId="0" animBg="1"/>
      <p:bldP spid="4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3" descr="C:\Users\DiMiHome\AppData\Local\Microsoft\Windows\Temporary Internet Files\Content.IE5\YAP2SIDV\MC900196320[1].wm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flipH="1">
            <a:off x="92343" y="113516"/>
            <a:ext cx="650607" cy="784555"/>
          </a:xfrm>
          <a:prstGeom prst="rect">
            <a:avLst/>
          </a:prstGeom>
          <a:noFill/>
          <a:extLst>
            <a:ext uri="{909E8E84-426E-40DD-AFC4-6F175D3DCCD1}">
              <a14:hiddenFill xmlns:a14="http://schemas.microsoft.com/office/drawing/2010/main" xmlns="">
                <a:solidFill>
                  <a:srgbClr val="FFFFFF"/>
                </a:solidFill>
              </a14:hiddenFill>
            </a:ext>
          </a:extLst>
        </p:spPr>
      </p:pic>
      <p:sp>
        <p:nvSpPr>
          <p:cNvPr id="45" name="TextBox 44"/>
          <p:cNvSpPr txBox="1"/>
          <p:nvPr/>
        </p:nvSpPr>
        <p:spPr>
          <a:xfrm>
            <a:off x="822606" y="259022"/>
            <a:ext cx="4446282" cy="461665"/>
          </a:xfrm>
          <a:prstGeom prst="rect">
            <a:avLst/>
          </a:prstGeom>
          <a:solidFill>
            <a:schemeClr val="accent3">
              <a:lumMod val="90000"/>
            </a:schemeClr>
          </a:solidFill>
        </p:spPr>
        <p:txBody>
          <a:bodyPr wrap="none" rtlCol="0">
            <a:spAutoFit/>
          </a:bodyPr>
          <a:lstStyle/>
          <a:p>
            <a:r>
              <a:rPr lang="en-US" b="1" dirty="0" smtClean="0"/>
              <a:t>Brain-Targeted Teaching Unit</a:t>
            </a:r>
            <a:endParaRPr lang="en-US" b="1" dirty="0"/>
          </a:p>
        </p:txBody>
      </p:sp>
      <p:sp>
        <p:nvSpPr>
          <p:cNvPr id="46" name="TextBox 45"/>
          <p:cNvSpPr txBox="1"/>
          <p:nvPr/>
        </p:nvSpPr>
        <p:spPr>
          <a:xfrm>
            <a:off x="1063626" y="1007904"/>
            <a:ext cx="6928374" cy="830997"/>
          </a:xfrm>
          <a:prstGeom prst="rect">
            <a:avLst/>
          </a:prstGeom>
          <a:solidFill>
            <a:schemeClr val="accent3">
              <a:lumMod val="90000"/>
            </a:schemeClr>
          </a:solidFill>
        </p:spPr>
        <p:txBody>
          <a:bodyPr wrap="square" rtlCol="0">
            <a:spAutoFit/>
          </a:bodyPr>
          <a:lstStyle/>
          <a:p>
            <a:r>
              <a:rPr lang="en-US" dirty="0" smtClean="0"/>
              <a:t>The BTT Template for this unit is available for use and/or modification.</a:t>
            </a:r>
            <a:endParaRPr lang="en-US" dirty="0"/>
          </a:p>
        </p:txBody>
      </p:sp>
      <p:pic>
        <p:nvPicPr>
          <p:cNvPr id="2" name="79IYZVYIVLA?version=3&amp;hl=en_US&amp;rel=0"/>
          <p:cNvPicPr>
            <a:picLocks noRot="1" noChangeAspect="1"/>
          </p:cNvPicPr>
          <p:nvPr>
            <a:videoFile r:link="rId1"/>
          </p:nvPr>
        </p:nvPicPr>
        <p:blipFill>
          <a:blip r:embed="rId6" cstate="print"/>
          <a:stretch>
            <a:fillRect/>
          </a:stretch>
        </p:blipFill>
        <p:spPr>
          <a:xfrm>
            <a:off x="4423126" y="2156239"/>
            <a:ext cx="4386138" cy="328960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6" name="TextBox 15"/>
          <p:cNvSpPr txBox="1"/>
          <p:nvPr/>
        </p:nvSpPr>
        <p:spPr>
          <a:xfrm>
            <a:off x="977960" y="2433825"/>
            <a:ext cx="3043894" cy="3600986"/>
          </a:xfrm>
          <a:prstGeom prst="rect">
            <a:avLst/>
          </a:prstGeom>
          <a:solidFill>
            <a:srgbClr val="CCECFF"/>
          </a:solidFill>
        </p:spPr>
        <p:txBody>
          <a:bodyPr wrap="square" rtlCol="0">
            <a:spAutoFit/>
          </a:bodyPr>
          <a:lstStyle/>
          <a:p>
            <a:r>
              <a:rPr lang="en-US" b="1" dirty="0" smtClean="0"/>
              <a:t>Extension Activity for you:</a:t>
            </a:r>
            <a:endParaRPr lang="en-US" b="1" dirty="0"/>
          </a:p>
          <a:p>
            <a:r>
              <a:rPr lang="en-US" dirty="0" smtClean="0"/>
              <a:t>Do you know what your </a:t>
            </a:r>
            <a:r>
              <a:rPr lang="en-US" b="1" i="1" dirty="0" smtClean="0"/>
              <a:t>Digital Dossier </a:t>
            </a:r>
            <a:r>
              <a:rPr lang="en-US" dirty="0" smtClean="0"/>
              <a:t>looks like? This video shows us Andy and the timeline of his life as measured digitally.</a:t>
            </a:r>
            <a:endParaRPr lang="en-US" sz="1200" dirty="0" smtClean="0"/>
          </a:p>
        </p:txBody>
      </p:sp>
      <p:pic>
        <p:nvPicPr>
          <p:cNvPr id="2050" name="Picture 2" descr="C:\Users\DiMiHome\AppData\Local\Microsoft\Windows\Temporary Internet Files\Content.IE5\VG1IRMOD\MC900105220[1].wm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116563" y="5505545"/>
            <a:ext cx="1389235" cy="1111388"/>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xmlns="" r:embed="rId8"/>
              </p:ext>
            </p:extLst>
          </p:nvPr>
        </p:nvPicPr>
        <p:blipFill>
          <a:blip r:embed="rId9"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36466296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44"/>
                                        </p:tgtEl>
                                      </p:cBhvr>
                                    </p:animEffect>
                                    <p:animScale>
                                      <p:cBhvr>
                                        <p:cTn id="10" dur="250" autoRev="1" fill="hold"/>
                                        <p:tgtEl>
                                          <p:spTgt spid="44"/>
                                        </p:tgtEl>
                                      </p:cBhvr>
                                      <p:by x="105000" y="105000"/>
                                    </p:animScale>
                                  </p:childTnLst>
                                </p:cTn>
                              </p:par>
                            </p:childTnLst>
                          </p:cTn>
                        </p:par>
                        <p:par>
                          <p:cTn id="11" fill="hold">
                            <p:stCondLst>
                              <p:cond delay="500"/>
                            </p:stCondLst>
                            <p:childTnLst>
                              <p:par>
                                <p:cTn id="12" presetID="26" presetClass="emph" presetSubtype="0" fill="hold" grpId="0" nodeType="afterEffect">
                                  <p:stCondLst>
                                    <p:cond delay="0"/>
                                  </p:stCondLst>
                                  <p:childTnLst>
                                    <p:animEffect transition="out" filter="fade">
                                      <p:cBhvr>
                                        <p:cTn id="13" dur="500" tmFilter="0, 0; .2, .5; .8, .5; 1, 0"/>
                                        <p:tgtEl>
                                          <p:spTgt spid="45"/>
                                        </p:tgtEl>
                                      </p:cBhvr>
                                    </p:animEffect>
                                    <p:animScale>
                                      <p:cBhvr>
                                        <p:cTn id="14" dur="250" autoRev="1" fill="hold"/>
                                        <p:tgtEl>
                                          <p:spTgt spid="45"/>
                                        </p:tgtEl>
                                      </p:cBhvr>
                                      <p:by x="105000" y="105000"/>
                                    </p:animScale>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2000"/>
                            </p:stCondLst>
                            <p:childTnLst>
                              <p:par>
                                <p:cTn id="24" presetID="31" presetClass="entr" presetSubtype="0" fill="hold" nodeType="after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p:cTn id="26" dur="1000" fill="hold"/>
                                        <p:tgtEl>
                                          <p:spTgt spid="2050"/>
                                        </p:tgtEl>
                                        <p:attrNameLst>
                                          <p:attrName>ppt_w</p:attrName>
                                        </p:attrNameLst>
                                      </p:cBhvr>
                                      <p:tavLst>
                                        <p:tav tm="0">
                                          <p:val>
                                            <p:fltVal val="0"/>
                                          </p:val>
                                        </p:tav>
                                        <p:tav tm="100000">
                                          <p:val>
                                            <p:strVal val="#ppt_w"/>
                                          </p:val>
                                        </p:tav>
                                      </p:tavLst>
                                    </p:anim>
                                    <p:anim calcmode="lin" valueType="num">
                                      <p:cBhvr>
                                        <p:cTn id="27" dur="1000" fill="hold"/>
                                        <p:tgtEl>
                                          <p:spTgt spid="2050"/>
                                        </p:tgtEl>
                                        <p:attrNameLst>
                                          <p:attrName>ppt_h</p:attrName>
                                        </p:attrNameLst>
                                      </p:cBhvr>
                                      <p:tavLst>
                                        <p:tav tm="0">
                                          <p:val>
                                            <p:fltVal val="0"/>
                                          </p:val>
                                        </p:tav>
                                        <p:tav tm="100000">
                                          <p:val>
                                            <p:strVal val="#ppt_h"/>
                                          </p:val>
                                        </p:tav>
                                      </p:tavLst>
                                    </p:anim>
                                    <p:anim calcmode="lin" valueType="num">
                                      <p:cBhvr>
                                        <p:cTn id="28" dur="1000" fill="hold"/>
                                        <p:tgtEl>
                                          <p:spTgt spid="2050"/>
                                        </p:tgtEl>
                                        <p:attrNameLst>
                                          <p:attrName>style.rotation</p:attrName>
                                        </p:attrNameLst>
                                      </p:cBhvr>
                                      <p:tavLst>
                                        <p:tav tm="0">
                                          <p:val>
                                            <p:fltVal val="90"/>
                                          </p:val>
                                        </p:tav>
                                        <p:tav tm="100000">
                                          <p:val>
                                            <p:fltVal val="0"/>
                                          </p:val>
                                        </p:tav>
                                      </p:tavLst>
                                    </p:anim>
                                    <p:animEffect transition="in" filter="fade">
                                      <p:cBhvr>
                                        <p:cTn id="29" dur="1000"/>
                                        <p:tgtEl>
                                          <p:spTgt spid="2050"/>
                                        </p:tgtEl>
                                      </p:cBhvr>
                                    </p:animEffect>
                                  </p:childTnLst>
                                </p:cTn>
                              </p:par>
                            </p:childTnLst>
                          </p:cTn>
                        </p:par>
                        <p:par>
                          <p:cTn id="30" fill="hold">
                            <p:stCondLst>
                              <p:cond delay="3000"/>
                            </p:stCondLst>
                            <p:childTnLst>
                              <p:par>
                                <p:cTn id="31" presetID="2" presetClass="mediacall" presetSubtype="0" fill="hold" nodeType="afterEffect">
                                  <p:stCondLst>
                                    <p:cond delay="0"/>
                                  </p:stCondLst>
                                  <p:childTnLst>
                                    <p:cmd type="call" cmd="togglePause">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2"/>
                </p:tgtEl>
              </p:cMediaNode>
            </p:video>
            <p:audio isNarration="1">
              <p:cMediaNode vol="80000" showWhenStopped="0">
                <p:cTn id="34" fill="hold" display="0">
                  <p:stCondLst>
                    <p:cond delay="indefinite"/>
                  </p:stCondLst>
                  <p:endCondLst>
                    <p:cond evt="onStopAudio" delay="0">
                      <p:tgtEl>
                        <p:sldTgt/>
                      </p:tgtEl>
                    </p:cond>
                  </p:endCondLst>
                </p:cTn>
                <p:tgtEl>
                  <p:spTgt spid="3"/>
                </p:tgtEl>
              </p:cMediaNode>
            </p:audio>
          </p:childTnLst>
        </p:cTn>
      </p:par>
    </p:tnLst>
    <p:bldLst>
      <p:bldP spid="45" grpId="0" animBg="1"/>
      <p:bldP spid="46" grpId="0" animBg="1"/>
      <p:bldP spid="16" grpId="0" animBg="1"/>
    </p:bldLst>
  </p:timing>
  <p:extLst>
    <p:ext uri="{E180D4A7-C9FB-4DFB-919C-405C955672EB}">
      <p14:showEvtLst xmlns:p14="http://schemas.microsoft.com/office/powerpoint/2010/main" xmlns="">
        <p14:playEvt time="2013" objId="2"/>
        <p14:pauseEvt time="24669" objId="2"/>
        <p14:seekEvt time="24669" objId="2" seek="22655"/>
        <p14:resumeEvt time="24669" objId="2"/>
        <p14:stopEvt time="26077"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199" name="Freeform 199"/>
          <p:cNvSpPr>
            <a:spLocks/>
          </p:cNvSpPr>
          <p:nvPr/>
        </p:nvSpPr>
        <p:spPr bwMode="auto">
          <a:xfrm>
            <a:off x="7796213" y="877888"/>
            <a:ext cx="2695575" cy="1608137"/>
          </a:xfrm>
          <a:custGeom>
            <a:avLst/>
            <a:gdLst>
              <a:gd name="T0" fmla="*/ 164 w 234"/>
              <a:gd name="T1" fmla="*/ 139 h 140"/>
              <a:gd name="T2" fmla="*/ 233 w 234"/>
              <a:gd name="T3" fmla="*/ 85 h 140"/>
              <a:gd name="T4" fmla="*/ 164 w 234"/>
              <a:gd name="T5" fmla="*/ 36 h 140"/>
              <a:gd name="T6" fmla="*/ 84 w 234"/>
              <a:gd name="T7" fmla="*/ 1 h 140"/>
              <a:gd name="T8" fmla="*/ 1 w 234"/>
              <a:gd name="T9" fmla="*/ 66 h 140"/>
              <a:gd name="T10" fmla="*/ 89 w 234"/>
              <a:gd name="T11" fmla="*/ 126 h 140"/>
              <a:gd name="T12" fmla="*/ 110 w 234"/>
              <a:gd name="T13" fmla="*/ 123 h 140"/>
              <a:gd name="T14" fmla="*/ 164 w 234"/>
              <a:gd name="T15" fmla="*/ 139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140">
                <a:moveTo>
                  <a:pt x="164" y="139"/>
                </a:moveTo>
                <a:cubicBezTo>
                  <a:pt x="203" y="138"/>
                  <a:pt x="234" y="114"/>
                  <a:pt x="233" y="85"/>
                </a:cubicBezTo>
                <a:cubicBezTo>
                  <a:pt x="232" y="57"/>
                  <a:pt x="201" y="36"/>
                  <a:pt x="164" y="36"/>
                </a:cubicBezTo>
                <a:cubicBezTo>
                  <a:pt x="150" y="14"/>
                  <a:pt x="119" y="0"/>
                  <a:pt x="84" y="1"/>
                </a:cubicBezTo>
                <a:cubicBezTo>
                  <a:pt x="37" y="3"/>
                  <a:pt x="0" y="32"/>
                  <a:pt x="1" y="66"/>
                </a:cubicBezTo>
                <a:cubicBezTo>
                  <a:pt x="2" y="101"/>
                  <a:pt x="42" y="127"/>
                  <a:pt x="89" y="126"/>
                </a:cubicBezTo>
                <a:cubicBezTo>
                  <a:pt x="96" y="125"/>
                  <a:pt x="103" y="125"/>
                  <a:pt x="110" y="123"/>
                </a:cubicBezTo>
                <a:cubicBezTo>
                  <a:pt x="123" y="134"/>
                  <a:pt x="143" y="140"/>
                  <a:pt x="164" y="139"/>
                </a:cubicBezTo>
                <a:close/>
              </a:path>
            </a:pathLst>
          </a:custGeom>
          <a:solidFill>
            <a:srgbClr val="FFFFFF">
              <a:alpha val="3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0200" name="Freeform 200"/>
          <p:cNvSpPr>
            <a:spLocks/>
          </p:cNvSpPr>
          <p:nvPr/>
        </p:nvSpPr>
        <p:spPr bwMode="auto">
          <a:xfrm>
            <a:off x="4857750" y="1571625"/>
            <a:ext cx="2859088" cy="1597025"/>
          </a:xfrm>
          <a:custGeom>
            <a:avLst/>
            <a:gdLst>
              <a:gd name="T0" fmla="*/ 144 w 346"/>
              <a:gd name="T1" fmla="*/ 0 h 194"/>
              <a:gd name="T2" fmla="*/ 90 w 346"/>
              <a:gd name="T3" fmla="*/ 62 h 194"/>
              <a:gd name="T4" fmla="*/ 16 w 346"/>
              <a:gd name="T5" fmla="*/ 90 h 194"/>
              <a:gd name="T6" fmla="*/ 69 w 346"/>
              <a:gd name="T7" fmla="*/ 179 h 194"/>
              <a:gd name="T8" fmla="*/ 163 w 346"/>
              <a:gd name="T9" fmla="*/ 178 h 194"/>
              <a:gd name="T10" fmla="*/ 245 w 346"/>
              <a:gd name="T11" fmla="*/ 183 h 194"/>
              <a:gd name="T12" fmla="*/ 337 w 346"/>
              <a:gd name="T13" fmla="*/ 114 h 194"/>
              <a:gd name="T14" fmla="*/ 263 w 346"/>
              <a:gd name="T15" fmla="*/ 73 h 194"/>
              <a:gd name="T16" fmla="*/ 250 w 346"/>
              <a:gd name="T17" fmla="*/ 43 h 194"/>
              <a:gd name="T18" fmla="*/ 191 w 346"/>
              <a:gd name="T19" fmla="*/ 36 h 194"/>
              <a:gd name="T20" fmla="*/ 144 w 346"/>
              <a:gd name="T21"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6" h="194">
                <a:moveTo>
                  <a:pt x="144" y="0"/>
                </a:moveTo>
                <a:cubicBezTo>
                  <a:pt x="117" y="0"/>
                  <a:pt x="95" y="27"/>
                  <a:pt x="90" y="62"/>
                </a:cubicBezTo>
                <a:cubicBezTo>
                  <a:pt x="57" y="58"/>
                  <a:pt x="28" y="68"/>
                  <a:pt x="16" y="90"/>
                </a:cubicBezTo>
                <a:cubicBezTo>
                  <a:pt x="0" y="120"/>
                  <a:pt x="24" y="160"/>
                  <a:pt x="69" y="179"/>
                </a:cubicBezTo>
                <a:cubicBezTo>
                  <a:pt x="104" y="194"/>
                  <a:pt x="141" y="193"/>
                  <a:pt x="163" y="178"/>
                </a:cubicBezTo>
                <a:cubicBezTo>
                  <a:pt x="186" y="185"/>
                  <a:pt x="215" y="187"/>
                  <a:pt x="245" y="183"/>
                </a:cubicBezTo>
                <a:cubicBezTo>
                  <a:pt x="305" y="175"/>
                  <a:pt x="346" y="144"/>
                  <a:pt x="337" y="114"/>
                </a:cubicBezTo>
                <a:cubicBezTo>
                  <a:pt x="330" y="92"/>
                  <a:pt x="301" y="77"/>
                  <a:pt x="263" y="73"/>
                </a:cubicBezTo>
                <a:cubicBezTo>
                  <a:pt x="262" y="62"/>
                  <a:pt x="258" y="51"/>
                  <a:pt x="250" y="43"/>
                </a:cubicBezTo>
                <a:cubicBezTo>
                  <a:pt x="236" y="29"/>
                  <a:pt x="213" y="27"/>
                  <a:pt x="191" y="36"/>
                </a:cubicBezTo>
                <a:cubicBezTo>
                  <a:pt x="182" y="14"/>
                  <a:pt x="164" y="0"/>
                  <a:pt x="144" y="0"/>
                </a:cubicBezTo>
                <a:close/>
              </a:path>
            </a:pathLst>
          </a:custGeom>
          <a:solidFill>
            <a:srgbClr val="FFFFFF">
              <a:alpha val="3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640270" name="Group 270"/>
          <p:cNvGrpSpPr>
            <a:grpSpLocks/>
          </p:cNvGrpSpPr>
          <p:nvPr/>
        </p:nvGrpSpPr>
        <p:grpSpPr bwMode="auto">
          <a:xfrm rot="-483462">
            <a:off x="1625600" y="3105150"/>
            <a:ext cx="1182688" cy="1447800"/>
            <a:chOff x="1111" y="1741"/>
            <a:chExt cx="1140" cy="1396"/>
          </a:xfrm>
        </p:grpSpPr>
        <p:sp>
          <p:nvSpPr>
            <p:cNvPr id="640241" name="Freeform 241"/>
            <p:cNvSpPr>
              <a:spLocks/>
            </p:cNvSpPr>
            <p:nvPr/>
          </p:nvSpPr>
          <p:spPr bwMode="auto">
            <a:xfrm>
              <a:off x="1115" y="2834"/>
              <a:ext cx="1136" cy="303"/>
            </a:xfrm>
            <a:custGeom>
              <a:avLst/>
              <a:gdLst>
                <a:gd name="T0" fmla="*/ 0 w 297"/>
                <a:gd name="T1" fmla="*/ 0 h 79"/>
                <a:gd name="T2" fmla="*/ 297 w 297"/>
                <a:gd name="T3" fmla="*/ 55 h 79"/>
                <a:gd name="T4" fmla="*/ 0 w 297"/>
                <a:gd name="T5" fmla="*/ 0 h 79"/>
              </a:gdLst>
              <a:ahLst/>
              <a:cxnLst>
                <a:cxn ang="0">
                  <a:pos x="T0" y="T1"/>
                </a:cxn>
                <a:cxn ang="0">
                  <a:pos x="T2" y="T3"/>
                </a:cxn>
                <a:cxn ang="0">
                  <a:pos x="T4" y="T5"/>
                </a:cxn>
              </a:cxnLst>
              <a:rect l="0" t="0" r="r" b="b"/>
              <a:pathLst>
                <a:path w="297" h="79">
                  <a:moveTo>
                    <a:pt x="0" y="0"/>
                  </a:moveTo>
                  <a:cubicBezTo>
                    <a:pt x="0" y="0"/>
                    <a:pt x="216" y="26"/>
                    <a:pt x="297" y="55"/>
                  </a:cubicBezTo>
                  <a:cubicBezTo>
                    <a:pt x="297" y="55"/>
                    <a:pt x="97" y="79"/>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640269" name="Group 269"/>
            <p:cNvGrpSpPr>
              <a:grpSpLocks/>
            </p:cNvGrpSpPr>
            <p:nvPr/>
          </p:nvGrpSpPr>
          <p:grpSpPr bwMode="auto">
            <a:xfrm>
              <a:off x="1111" y="1741"/>
              <a:ext cx="1140" cy="1319"/>
              <a:chOff x="1111" y="1741"/>
              <a:chExt cx="1140" cy="1319"/>
            </a:xfrm>
          </p:grpSpPr>
          <p:sp>
            <p:nvSpPr>
              <p:cNvPr id="640239" name="AutoShape 239"/>
              <p:cNvSpPr>
                <a:spLocks noChangeAspect="1" noChangeArrowheads="1" noTextEdit="1"/>
              </p:cNvSpPr>
              <p:nvPr/>
            </p:nvSpPr>
            <p:spPr bwMode="auto">
              <a:xfrm>
                <a:off x="1111" y="1752"/>
                <a:ext cx="1136" cy="1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640242" name="Freeform 242"/>
              <p:cNvSpPr>
                <a:spLocks/>
              </p:cNvSpPr>
              <p:nvPr/>
            </p:nvSpPr>
            <p:spPr bwMode="auto">
              <a:xfrm>
                <a:off x="1115" y="2834"/>
                <a:ext cx="1136" cy="211"/>
              </a:xfrm>
              <a:custGeom>
                <a:avLst/>
                <a:gdLst>
                  <a:gd name="T0" fmla="*/ 0 w 297"/>
                  <a:gd name="T1" fmla="*/ 0 h 55"/>
                  <a:gd name="T2" fmla="*/ 297 w 297"/>
                  <a:gd name="T3" fmla="*/ 55 h 55"/>
                  <a:gd name="T4" fmla="*/ 0 w 297"/>
                  <a:gd name="T5" fmla="*/ 0 h 55"/>
                </a:gdLst>
                <a:ahLst/>
                <a:cxnLst>
                  <a:cxn ang="0">
                    <a:pos x="T0" y="T1"/>
                  </a:cxn>
                  <a:cxn ang="0">
                    <a:pos x="T2" y="T3"/>
                  </a:cxn>
                  <a:cxn ang="0">
                    <a:pos x="T4" y="T5"/>
                  </a:cxn>
                </a:cxnLst>
                <a:rect l="0" t="0" r="r" b="b"/>
                <a:pathLst>
                  <a:path w="297" h="55">
                    <a:moveTo>
                      <a:pt x="0" y="0"/>
                    </a:moveTo>
                    <a:cubicBezTo>
                      <a:pt x="0" y="0"/>
                      <a:pt x="216" y="26"/>
                      <a:pt x="297" y="55"/>
                    </a:cubicBezTo>
                    <a:cubicBezTo>
                      <a:pt x="297" y="55"/>
                      <a:pt x="76" y="47"/>
                      <a:pt x="0"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0243" name="Freeform 243"/>
              <p:cNvSpPr>
                <a:spLocks/>
              </p:cNvSpPr>
              <p:nvPr/>
            </p:nvSpPr>
            <p:spPr bwMode="auto">
              <a:xfrm>
                <a:off x="1539" y="2681"/>
                <a:ext cx="375" cy="192"/>
              </a:xfrm>
              <a:custGeom>
                <a:avLst/>
                <a:gdLst>
                  <a:gd name="T0" fmla="*/ 0 w 98"/>
                  <a:gd name="T1" fmla="*/ 50 h 50"/>
                  <a:gd name="T2" fmla="*/ 98 w 98"/>
                  <a:gd name="T3" fmla="*/ 17 h 50"/>
                  <a:gd name="T4" fmla="*/ 12 w 98"/>
                  <a:gd name="T5" fmla="*/ 0 h 50"/>
                  <a:gd name="T6" fmla="*/ 0 w 98"/>
                  <a:gd name="T7" fmla="*/ 50 h 50"/>
                </a:gdLst>
                <a:ahLst/>
                <a:cxnLst>
                  <a:cxn ang="0">
                    <a:pos x="T0" y="T1"/>
                  </a:cxn>
                  <a:cxn ang="0">
                    <a:pos x="T2" y="T3"/>
                  </a:cxn>
                  <a:cxn ang="0">
                    <a:pos x="T4" y="T5"/>
                  </a:cxn>
                  <a:cxn ang="0">
                    <a:pos x="T6" y="T7"/>
                  </a:cxn>
                </a:cxnLst>
                <a:rect l="0" t="0" r="r" b="b"/>
                <a:pathLst>
                  <a:path w="98" h="50">
                    <a:moveTo>
                      <a:pt x="0" y="50"/>
                    </a:moveTo>
                    <a:cubicBezTo>
                      <a:pt x="37" y="44"/>
                      <a:pt x="70" y="31"/>
                      <a:pt x="98" y="17"/>
                    </a:cubicBezTo>
                    <a:cubicBezTo>
                      <a:pt x="74" y="14"/>
                      <a:pt x="28" y="4"/>
                      <a:pt x="12" y="0"/>
                    </a:cubicBezTo>
                    <a:cubicBezTo>
                      <a:pt x="3" y="31"/>
                      <a:pt x="0" y="50"/>
                      <a:pt x="0" y="50"/>
                    </a:cubicBezTo>
                    <a:close/>
                  </a:path>
                </a:pathLst>
              </a:custGeom>
              <a:solidFill>
                <a:srgbClr val="FF5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0244" name="Freeform 244"/>
              <p:cNvSpPr>
                <a:spLocks/>
              </p:cNvSpPr>
              <p:nvPr/>
            </p:nvSpPr>
            <p:spPr bwMode="auto">
              <a:xfrm>
                <a:off x="1949" y="1741"/>
                <a:ext cx="164" cy="84"/>
              </a:xfrm>
              <a:custGeom>
                <a:avLst/>
                <a:gdLst>
                  <a:gd name="T0" fmla="*/ 9 w 43"/>
                  <a:gd name="T1" fmla="*/ 9 h 22"/>
                  <a:gd name="T2" fmla="*/ 0 w 43"/>
                  <a:gd name="T3" fmla="*/ 22 h 22"/>
                  <a:gd name="T4" fmla="*/ 43 w 43"/>
                  <a:gd name="T5" fmla="*/ 13 h 22"/>
                  <a:gd name="T6" fmla="*/ 9 w 43"/>
                  <a:gd name="T7" fmla="*/ 9 h 22"/>
                </a:gdLst>
                <a:ahLst/>
                <a:cxnLst>
                  <a:cxn ang="0">
                    <a:pos x="T0" y="T1"/>
                  </a:cxn>
                  <a:cxn ang="0">
                    <a:pos x="T2" y="T3"/>
                  </a:cxn>
                  <a:cxn ang="0">
                    <a:pos x="T4" y="T5"/>
                  </a:cxn>
                  <a:cxn ang="0">
                    <a:pos x="T6" y="T7"/>
                  </a:cxn>
                </a:cxnLst>
                <a:rect l="0" t="0" r="r" b="b"/>
                <a:pathLst>
                  <a:path w="43" h="22">
                    <a:moveTo>
                      <a:pt x="9" y="9"/>
                    </a:moveTo>
                    <a:cubicBezTo>
                      <a:pt x="6" y="13"/>
                      <a:pt x="3" y="17"/>
                      <a:pt x="0" y="22"/>
                    </a:cubicBezTo>
                    <a:cubicBezTo>
                      <a:pt x="43" y="13"/>
                      <a:pt x="43" y="13"/>
                      <a:pt x="43" y="13"/>
                    </a:cubicBezTo>
                    <a:cubicBezTo>
                      <a:pt x="30" y="0"/>
                      <a:pt x="9" y="9"/>
                      <a:pt x="9" y="9"/>
                    </a:cubicBezTo>
                    <a:close/>
                  </a:path>
                </a:pathLst>
              </a:custGeom>
              <a:solidFill>
                <a:srgbClr val="FF5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0245" name="Freeform 245"/>
              <p:cNvSpPr>
                <a:spLocks/>
              </p:cNvSpPr>
              <p:nvPr/>
            </p:nvSpPr>
            <p:spPr bwMode="auto">
              <a:xfrm>
                <a:off x="1738" y="1790"/>
                <a:ext cx="406" cy="440"/>
              </a:xfrm>
              <a:custGeom>
                <a:avLst/>
                <a:gdLst>
                  <a:gd name="T0" fmla="*/ 106 w 106"/>
                  <a:gd name="T1" fmla="*/ 108 h 115"/>
                  <a:gd name="T2" fmla="*/ 98 w 106"/>
                  <a:gd name="T3" fmla="*/ 0 h 115"/>
                  <a:gd name="T4" fmla="*/ 98 w 106"/>
                  <a:gd name="T5" fmla="*/ 0 h 115"/>
                  <a:gd name="T6" fmla="*/ 55 w 106"/>
                  <a:gd name="T7" fmla="*/ 9 h 115"/>
                  <a:gd name="T8" fmla="*/ 0 w 106"/>
                  <a:gd name="T9" fmla="*/ 115 h 115"/>
                  <a:gd name="T10" fmla="*/ 106 w 106"/>
                  <a:gd name="T11" fmla="*/ 108 h 115"/>
                </a:gdLst>
                <a:ahLst/>
                <a:cxnLst>
                  <a:cxn ang="0">
                    <a:pos x="T0" y="T1"/>
                  </a:cxn>
                  <a:cxn ang="0">
                    <a:pos x="T2" y="T3"/>
                  </a:cxn>
                  <a:cxn ang="0">
                    <a:pos x="T4" y="T5"/>
                  </a:cxn>
                  <a:cxn ang="0">
                    <a:pos x="T6" y="T7"/>
                  </a:cxn>
                  <a:cxn ang="0">
                    <a:pos x="T8" y="T9"/>
                  </a:cxn>
                  <a:cxn ang="0">
                    <a:pos x="T10" y="T11"/>
                  </a:cxn>
                </a:cxnLst>
                <a:rect l="0" t="0" r="r" b="b"/>
                <a:pathLst>
                  <a:path w="106" h="115">
                    <a:moveTo>
                      <a:pt x="106" y="108"/>
                    </a:moveTo>
                    <a:cubicBezTo>
                      <a:pt x="100" y="55"/>
                      <a:pt x="98" y="0"/>
                      <a:pt x="98" y="0"/>
                    </a:cubicBezTo>
                    <a:cubicBezTo>
                      <a:pt x="98" y="0"/>
                      <a:pt x="98" y="0"/>
                      <a:pt x="98" y="0"/>
                    </a:cubicBezTo>
                    <a:cubicBezTo>
                      <a:pt x="55" y="9"/>
                      <a:pt x="55" y="9"/>
                      <a:pt x="55" y="9"/>
                    </a:cubicBezTo>
                    <a:cubicBezTo>
                      <a:pt x="33" y="44"/>
                      <a:pt x="15" y="81"/>
                      <a:pt x="0" y="115"/>
                    </a:cubicBezTo>
                    <a:cubicBezTo>
                      <a:pt x="13" y="115"/>
                      <a:pt x="62" y="115"/>
                      <a:pt x="106" y="108"/>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0246" name="Freeform 246"/>
              <p:cNvSpPr>
                <a:spLocks/>
              </p:cNvSpPr>
              <p:nvPr/>
            </p:nvSpPr>
            <p:spPr bwMode="auto">
              <a:xfrm>
                <a:off x="1585" y="2410"/>
                <a:ext cx="608" cy="337"/>
              </a:xfrm>
              <a:custGeom>
                <a:avLst/>
                <a:gdLst>
                  <a:gd name="T0" fmla="*/ 79 w 159"/>
                  <a:gd name="T1" fmla="*/ 70 h 88"/>
                  <a:gd name="T2" fmla="*/ 30 w 159"/>
                  <a:gd name="T3" fmla="*/ 60 h 88"/>
                  <a:gd name="T4" fmla="*/ 49 w 159"/>
                  <a:gd name="T5" fmla="*/ 10 h 88"/>
                  <a:gd name="T6" fmla="*/ 22 w 159"/>
                  <a:gd name="T7" fmla="*/ 0 h 88"/>
                  <a:gd name="T8" fmla="*/ 0 w 159"/>
                  <a:gd name="T9" fmla="*/ 71 h 88"/>
                  <a:gd name="T10" fmla="*/ 86 w 159"/>
                  <a:gd name="T11" fmla="*/ 88 h 88"/>
                  <a:gd name="T12" fmla="*/ 159 w 159"/>
                  <a:gd name="T13" fmla="*/ 42 h 88"/>
                  <a:gd name="T14" fmla="*/ 115 w 159"/>
                  <a:gd name="T15" fmla="*/ 32 h 88"/>
                  <a:gd name="T16" fmla="*/ 79 w 159"/>
                  <a:gd name="T1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88">
                    <a:moveTo>
                      <a:pt x="79" y="70"/>
                    </a:moveTo>
                    <a:cubicBezTo>
                      <a:pt x="30" y="60"/>
                      <a:pt x="30" y="60"/>
                      <a:pt x="30" y="60"/>
                    </a:cubicBezTo>
                    <a:cubicBezTo>
                      <a:pt x="30" y="60"/>
                      <a:pt x="42" y="30"/>
                      <a:pt x="49" y="10"/>
                    </a:cubicBezTo>
                    <a:cubicBezTo>
                      <a:pt x="37" y="5"/>
                      <a:pt x="27" y="2"/>
                      <a:pt x="22" y="0"/>
                    </a:cubicBezTo>
                    <a:cubicBezTo>
                      <a:pt x="12" y="27"/>
                      <a:pt x="5" y="51"/>
                      <a:pt x="0" y="71"/>
                    </a:cubicBezTo>
                    <a:cubicBezTo>
                      <a:pt x="16" y="75"/>
                      <a:pt x="62" y="85"/>
                      <a:pt x="86" y="88"/>
                    </a:cubicBezTo>
                    <a:cubicBezTo>
                      <a:pt x="122" y="70"/>
                      <a:pt x="148" y="51"/>
                      <a:pt x="159" y="42"/>
                    </a:cubicBezTo>
                    <a:cubicBezTo>
                      <a:pt x="145" y="39"/>
                      <a:pt x="130" y="36"/>
                      <a:pt x="115" y="32"/>
                    </a:cubicBezTo>
                    <a:cubicBezTo>
                      <a:pt x="109" y="45"/>
                      <a:pt x="98" y="59"/>
                      <a:pt x="79" y="70"/>
                    </a:cubicBezTo>
                    <a:close/>
                  </a:path>
                </a:pathLst>
              </a:custGeom>
              <a:solidFill>
                <a:srgbClr val="E1E3E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0247" name="Freeform 247"/>
              <p:cNvSpPr>
                <a:spLocks/>
              </p:cNvSpPr>
              <p:nvPr/>
            </p:nvSpPr>
            <p:spPr bwMode="auto">
              <a:xfrm>
                <a:off x="1669" y="2203"/>
                <a:ext cx="547" cy="368"/>
              </a:xfrm>
              <a:custGeom>
                <a:avLst/>
                <a:gdLst>
                  <a:gd name="T0" fmla="*/ 124 w 143"/>
                  <a:gd name="T1" fmla="*/ 0 h 96"/>
                  <a:gd name="T2" fmla="*/ 18 w 143"/>
                  <a:gd name="T3" fmla="*/ 7 h 96"/>
                  <a:gd name="T4" fmla="*/ 0 w 143"/>
                  <a:gd name="T5" fmla="*/ 54 h 96"/>
                  <a:gd name="T6" fmla="*/ 27 w 143"/>
                  <a:gd name="T7" fmla="*/ 64 h 96"/>
                  <a:gd name="T8" fmla="*/ 34 w 143"/>
                  <a:gd name="T9" fmla="*/ 46 h 96"/>
                  <a:gd name="T10" fmla="*/ 68 w 143"/>
                  <a:gd name="T11" fmla="*/ 23 h 96"/>
                  <a:gd name="T12" fmla="*/ 102 w 143"/>
                  <a:gd name="T13" fmla="*/ 26 h 96"/>
                  <a:gd name="T14" fmla="*/ 93 w 143"/>
                  <a:gd name="T15" fmla="*/ 86 h 96"/>
                  <a:gd name="T16" fmla="*/ 137 w 143"/>
                  <a:gd name="T17" fmla="*/ 96 h 96"/>
                  <a:gd name="T18" fmla="*/ 143 w 143"/>
                  <a:gd name="T19" fmla="*/ 92 h 96"/>
                  <a:gd name="T20" fmla="*/ 124 w 143"/>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 h="96">
                    <a:moveTo>
                      <a:pt x="124" y="0"/>
                    </a:moveTo>
                    <a:cubicBezTo>
                      <a:pt x="80" y="7"/>
                      <a:pt x="31" y="7"/>
                      <a:pt x="18" y="7"/>
                    </a:cubicBezTo>
                    <a:cubicBezTo>
                      <a:pt x="11" y="23"/>
                      <a:pt x="5" y="39"/>
                      <a:pt x="0" y="54"/>
                    </a:cubicBezTo>
                    <a:cubicBezTo>
                      <a:pt x="5" y="56"/>
                      <a:pt x="15" y="59"/>
                      <a:pt x="27" y="64"/>
                    </a:cubicBezTo>
                    <a:cubicBezTo>
                      <a:pt x="30" y="56"/>
                      <a:pt x="33" y="49"/>
                      <a:pt x="34" y="46"/>
                    </a:cubicBezTo>
                    <a:cubicBezTo>
                      <a:pt x="36" y="37"/>
                      <a:pt x="41" y="27"/>
                      <a:pt x="68" y="23"/>
                    </a:cubicBezTo>
                    <a:cubicBezTo>
                      <a:pt x="95" y="18"/>
                      <a:pt x="102" y="10"/>
                      <a:pt x="102" y="26"/>
                    </a:cubicBezTo>
                    <a:cubicBezTo>
                      <a:pt x="102" y="36"/>
                      <a:pt x="106" y="61"/>
                      <a:pt x="93" y="86"/>
                    </a:cubicBezTo>
                    <a:cubicBezTo>
                      <a:pt x="108" y="90"/>
                      <a:pt x="123" y="93"/>
                      <a:pt x="137" y="96"/>
                    </a:cubicBezTo>
                    <a:cubicBezTo>
                      <a:pt x="141" y="94"/>
                      <a:pt x="143" y="92"/>
                      <a:pt x="143" y="92"/>
                    </a:cubicBezTo>
                    <a:cubicBezTo>
                      <a:pt x="134" y="75"/>
                      <a:pt x="128" y="38"/>
                      <a:pt x="124" y="0"/>
                    </a:cubicBezTo>
                    <a:close/>
                  </a:path>
                </a:pathLst>
              </a:custGeom>
              <a:solidFill>
                <a:srgbClr val="FF56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0248" name="Freeform 248"/>
              <p:cNvSpPr>
                <a:spLocks/>
              </p:cNvSpPr>
              <p:nvPr/>
            </p:nvSpPr>
            <p:spPr bwMode="auto">
              <a:xfrm>
                <a:off x="1918" y="1786"/>
                <a:ext cx="195" cy="54"/>
              </a:xfrm>
              <a:custGeom>
                <a:avLst/>
                <a:gdLst>
                  <a:gd name="T0" fmla="*/ 44 w 51"/>
                  <a:gd name="T1" fmla="*/ 1 h 14"/>
                  <a:gd name="T2" fmla="*/ 2 w 51"/>
                  <a:gd name="T3" fmla="*/ 11 h 14"/>
                  <a:gd name="T4" fmla="*/ 1 w 51"/>
                  <a:gd name="T5" fmla="*/ 13 h 14"/>
                  <a:gd name="T6" fmla="*/ 3 w 51"/>
                  <a:gd name="T7" fmla="*/ 14 h 14"/>
                  <a:gd name="T8" fmla="*/ 44 w 51"/>
                  <a:gd name="T9" fmla="*/ 4 h 14"/>
                  <a:gd name="T10" fmla="*/ 51 w 51"/>
                  <a:gd name="T11" fmla="*/ 1 h 14"/>
                  <a:gd name="T12" fmla="*/ 44 w 51"/>
                  <a:gd name="T13" fmla="*/ 1 h 14"/>
                </a:gdLst>
                <a:ahLst/>
                <a:cxnLst>
                  <a:cxn ang="0">
                    <a:pos x="T0" y="T1"/>
                  </a:cxn>
                  <a:cxn ang="0">
                    <a:pos x="T2" y="T3"/>
                  </a:cxn>
                  <a:cxn ang="0">
                    <a:pos x="T4" y="T5"/>
                  </a:cxn>
                  <a:cxn ang="0">
                    <a:pos x="T6" y="T7"/>
                  </a:cxn>
                  <a:cxn ang="0">
                    <a:pos x="T8" y="T9"/>
                  </a:cxn>
                  <a:cxn ang="0">
                    <a:pos x="T10" y="T11"/>
                  </a:cxn>
                  <a:cxn ang="0">
                    <a:pos x="T12" y="T13"/>
                  </a:cxn>
                </a:cxnLst>
                <a:rect l="0" t="0" r="r" b="b"/>
                <a:pathLst>
                  <a:path w="51" h="14">
                    <a:moveTo>
                      <a:pt x="44" y="1"/>
                    </a:moveTo>
                    <a:cubicBezTo>
                      <a:pt x="2" y="11"/>
                      <a:pt x="2" y="11"/>
                      <a:pt x="2" y="11"/>
                    </a:cubicBezTo>
                    <a:cubicBezTo>
                      <a:pt x="1" y="11"/>
                      <a:pt x="0" y="12"/>
                      <a:pt x="1" y="13"/>
                    </a:cubicBezTo>
                    <a:cubicBezTo>
                      <a:pt x="1" y="14"/>
                      <a:pt x="2" y="14"/>
                      <a:pt x="3" y="14"/>
                    </a:cubicBezTo>
                    <a:cubicBezTo>
                      <a:pt x="44" y="4"/>
                      <a:pt x="44" y="4"/>
                      <a:pt x="44" y="4"/>
                    </a:cubicBezTo>
                    <a:cubicBezTo>
                      <a:pt x="45" y="4"/>
                      <a:pt x="51" y="2"/>
                      <a:pt x="51" y="1"/>
                    </a:cubicBezTo>
                    <a:cubicBezTo>
                      <a:pt x="51" y="0"/>
                      <a:pt x="44" y="1"/>
                      <a:pt x="44" y="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0249" name="Freeform 249"/>
              <p:cNvSpPr>
                <a:spLocks/>
              </p:cNvSpPr>
              <p:nvPr/>
            </p:nvSpPr>
            <p:spPr bwMode="auto">
              <a:xfrm>
                <a:off x="1734" y="2192"/>
                <a:ext cx="413" cy="50"/>
              </a:xfrm>
              <a:custGeom>
                <a:avLst/>
                <a:gdLst>
                  <a:gd name="T0" fmla="*/ 100 w 108"/>
                  <a:gd name="T1" fmla="*/ 1 h 13"/>
                  <a:gd name="T2" fmla="*/ 2 w 108"/>
                  <a:gd name="T3" fmla="*/ 9 h 13"/>
                  <a:gd name="T4" fmla="*/ 0 w 108"/>
                  <a:gd name="T5" fmla="*/ 11 h 13"/>
                  <a:gd name="T6" fmla="*/ 1 w 108"/>
                  <a:gd name="T7" fmla="*/ 12 h 13"/>
                  <a:gd name="T8" fmla="*/ 100 w 108"/>
                  <a:gd name="T9" fmla="*/ 5 h 13"/>
                  <a:gd name="T10" fmla="*/ 108 w 108"/>
                  <a:gd name="T11" fmla="*/ 2 h 13"/>
                  <a:gd name="T12" fmla="*/ 100 w 108"/>
                  <a:gd name="T13" fmla="*/ 1 h 13"/>
                </a:gdLst>
                <a:ahLst/>
                <a:cxnLst>
                  <a:cxn ang="0">
                    <a:pos x="T0" y="T1"/>
                  </a:cxn>
                  <a:cxn ang="0">
                    <a:pos x="T2" y="T3"/>
                  </a:cxn>
                  <a:cxn ang="0">
                    <a:pos x="T4" y="T5"/>
                  </a:cxn>
                  <a:cxn ang="0">
                    <a:pos x="T6" y="T7"/>
                  </a:cxn>
                  <a:cxn ang="0">
                    <a:pos x="T8" y="T9"/>
                  </a:cxn>
                  <a:cxn ang="0">
                    <a:pos x="T10" y="T11"/>
                  </a:cxn>
                  <a:cxn ang="0">
                    <a:pos x="T12" y="T13"/>
                  </a:cxn>
                </a:cxnLst>
                <a:rect l="0" t="0" r="r" b="b"/>
                <a:pathLst>
                  <a:path w="108" h="13">
                    <a:moveTo>
                      <a:pt x="100" y="1"/>
                    </a:moveTo>
                    <a:cubicBezTo>
                      <a:pt x="55" y="10"/>
                      <a:pt x="2" y="9"/>
                      <a:pt x="2" y="9"/>
                    </a:cubicBezTo>
                    <a:cubicBezTo>
                      <a:pt x="1" y="9"/>
                      <a:pt x="0" y="10"/>
                      <a:pt x="0" y="11"/>
                    </a:cubicBezTo>
                    <a:cubicBezTo>
                      <a:pt x="0" y="12"/>
                      <a:pt x="1" y="12"/>
                      <a:pt x="1" y="12"/>
                    </a:cubicBezTo>
                    <a:cubicBezTo>
                      <a:pt x="2" y="12"/>
                      <a:pt x="55" y="13"/>
                      <a:pt x="100" y="5"/>
                    </a:cubicBezTo>
                    <a:cubicBezTo>
                      <a:pt x="101" y="5"/>
                      <a:pt x="108" y="4"/>
                      <a:pt x="108" y="2"/>
                    </a:cubicBezTo>
                    <a:cubicBezTo>
                      <a:pt x="108" y="0"/>
                      <a:pt x="101" y="1"/>
                      <a:pt x="100" y="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0250" name="Freeform 250"/>
              <p:cNvSpPr>
                <a:spLocks/>
              </p:cNvSpPr>
              <p:nvPr/>
            </p:nvSpPr>
            <p:spPr bwMode="auto">
              <a:xfrm>
                <a:off x="1665" y="2395"/>
                <a:ext cx="532" cy="187"/>
              </a:xfrm>
              <a:custGeom>
                <a:avLst/>
                <a:gdLst>
                  <a:gd name="T0" fmla="*/ 1 w 139"/>
                  <a:gd name="T1" fmla="*/ 1 h 49"/>
                  <a:gd name="T2" fmla="*/ 1 w 139"/>
                  <a:gd name="T3" fmla="*/ 3 h 49"/>
                  <a:gd name="T4" fmla="*/ 136 w 139"/>
                  <a:gd name="T5" fmla="*/ 49 h 49"/>
                  <a:gd name="T6" fmla="*/ 138 w 139"/>
                  <a:gd name="T7" fmla="*/ 47 h 49"/>
                  <a:gd name="T8" fmla="*/ 136 w 139"/>
                  <a:gd name="T9" fmla="*/ 45 h 49"/>
                  <a:gd name="T10" fmla="*/ 3 w 139"/>
                  <a:gd name="T11" fmla="*/ 0 h 49"/>
                  <a:gd name="T12" fmla="*/ 1 w 139"/>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39" h="49">
                    <a:moveTo>
                      <a:pt x="1" y="1"/>
                    </a:moveTo>
                    <a:cubicBezTo>
                      <a:pt x="0" y="2"/>
                      <a:pt x="1" y="3"/>
                      <a:pt x="1" y="3"/>
                    </a:cubicBezTo>
                    <a:cubicBezTo>
                      <a:pt x="2" y="4"/>
                      <a:pt x="75" y="36"/>
                      <a:pt x="136" y="49"/>
                    </a:cubicBezTo>
                    <a:cubicBezTo>
                      <a:pt x="137" y="49"/>
                      <a:pt x="138" y="48"/>
                      <a:pt x="138" y="47"/>
                    </a:cubicBezTo>
                    <a:cubicBezTo>
                      <a:pt x="139" y="46"/>
                      <a:pt x="137" y="45"/>
                      <a:pt x="136" y="45"/>
                    </a:cubicBezTo>
                    <a:cubicBezTo>
                      <a:pt x="76" y="33"/>
                      <a:pt x="4" y="0"/>
                      <a:pt x="3" y="0"/>
                    </a:cubicBezTo>
                    <a:cubicBezTo>
                      <a:pt x="2" y="0"/>
                      <a:pt x="1" y="0"/>
                      <a:pt x="1" y="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0251" name="Freeform 251"/>
              <p:cNvSpPr>
                <a:spLocks/>
              </p:cNvSpPr>
              <p:nvPr/>
            </p:nvSpPr>
            <p:spPr bwMode="auto">
              <a:xfrm>
                <a:off x="1578" y="2670"/>
                <a:ext cx="340" cy="84"/>
              </a:xfrm>
              <a:custGeom>
                <a:avLst/>
                <a:gdLst>
                  <a:gd name="T0" fmla="*/ 1 w 89"/>
                  <a:gd name="T1" fmla="*/ 1 h 22"/>
                  <a:gd name="T2" fmla="*/ 2 w 89"/>
                  <a:gd name="T3" fmla="*/ 3 h 22"/>
                  <a:gd name="T4" fmla="*/ 85 w 89"/>
                  <a:gd name="T5" fmla="*/ 22 h 22"/>
                  <a:gd name="T6" fmla="*/ 89 w 89"/>
                  <a:gd name="T7" fmla="*/ 21 h 22"/>
                  <a:gd name="T8" fmla="*/ 86 w 89"/>
                  <a:gd name="T9" fmla="*/ 19 h 22"/>
                  <a:gd name="T10" fmla="*/ 3 w 89"/>
                  <a:gd name="T11" fmla="*/ 0 h 22"/>
                  <a:gd name="T12" fmla="*/ 1 w 89"/>
                  <a:gd name="T13" fmla="*/ 1 h 22"/>
                </a:gdLst>
                <a:ahLst/>
                <a:cxnLst>
                  <a:cxn ang="0">
                    <a:pos x="T0" y="T1"/>
                  </a:cxn>
                  <a:cxn ang="0">
                    <a:pos x="T2" y="T3"/>
                  </a:cxn>
                  <a:cxn ang="0">
                    <a:pos x="T4" y="T5"/>
                  </a:cxn>
                  <a:cxn ang="0">
                    <a:pos x="T6" y="T7"/>
                  </a:cxn>
                  <a:cxn ang="0">
                    <a:pos x="T8" y="T9"/>
                  </a:cxn>
                  <a:cxn ang="0">
                    <a:pos x="T10" y="T11"/>
                  </a:cxn>
                  <a:cxn ang="0">
                    <a:pos x="T12" y="T13"/>
                  </a:cxn>
                </a:cxnLst>
                <a:rect l="0" t="0" r="r" b="b"/>
                <a:pathLst>
                  <a:path w="89" h="22">
                    <a:moveTo>
                      <a:pt x="1" y="1"/>
                    </a:moveTo>
                    <a:cubicBezTo>
                      <a:pt x="0" y="2"/>
                      <a:pt x="1" y="3"/>
                      <a:pt x="2" y="3"/>
                    </a:cubicBezTo>
                    <a:cubicBezTo>
                      <a:pt x="5" y="4"/>
                      <a:pt x="67" y="22"/>
                      <a:pt x="85" y="22"/>
                    </a:cubicBezTo>
                    <a:cubicBezTo>
                      <a:pt x="86" y="22"/>
                      <a:pt x="89" y="22"/>
                      <a:pt x="89" y="21"/>
                    </a:cubicBezTo>
                    <a:cubicBezTo>
                      <a:pt x="89" y="20"/>
                      <a:pt x="87" y="19"/>
                      <a:pt x="86" y="19"/>
                    </a:cubicBezTo>
                    <a:cubicBezTo>
                      <a:pt x="69" y="19"/>
                      <a:pt x="3" y="0"/>
                      <a:pt x="3" y="0"/>
                    </a:cubicBezTo>
                    <a:cubicBezTo>
                      <a:pt x="2" y="0"/>
                      <a:pt x="1" y="0"/>
                      <a:pt x="1" y="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0252" name="Freeform 252"/>
              <p:cNvSpPr>
                <a:spLocks/>
              </p:cNvSpPr>
              <p:nvPr/>
            </p:nvSpPr>
            <p:spPr bwMode="auto">
              <a:xfrm>
                <a:off x="1513" y="1756"/>
                <a:ext cx="470" cy="1128"/>
              </a:xfrm>
              <a:custGeom>
                <a:avLst/>
                <a:gdLst>
                  <a:gd name="T0" fmla="*/ 118 w 123"/>
                  <a:gd name="T1" fmla="*/ 2 h 295"/>
                  <a:gd name="T2" fmla="*/ 1 w 123"/>
                  <a:gd name="T3" fmla="*/ 291 h 295"/>
                  <a:gd name="T4" fmla="*/ 3 w 123"/>
                  <a:gd name="T5" fmla="*/ 295 h 295"/>
                  <a:gd name="T6" fmla="*/ 7 w 123"/>
                  <a:gd name="T7" fmla="*/ 292 h 295"/>
                  <a:gd name="T8" fmla="*/ 123 w 123"/>
                  <a:gd name="T9" fmla="*/ 5 h 295"/>
                  <a:gd name="T10" fmla="*/ 122 w 123"/>
                  <a:gd name="T11" fmla="*/ 1 h 295"/>
                  <a:gd name="T12" fmla="*/ 118 w 123"/>
                  <a:gd name="T13" fmla="*/ 2 h 295"/>
                </a:gdLst>
                <a:ahLst/>
                <a:cxnLst>
                  <a:cxn ang="0">
                    <a:pos x="T0" y="T1"/>
                  </a:cxn>
                  <a:cxn ang="0">
                    <a:pos x="T2" y="T3"/>
                  </a:cxn>
                  <a:cxn ang="0">
                    <a:pos x="T4" y="T5"/>
                  </a:cxn>
                  <a:cxn ang="0">
                    <a:pos x="T6" y="T7"/>
                  </a:cxn>
                  <a:cxn ang="0">
                    <a:pos x="T8" y="T9"/>
                  </a:cxn>
                  <a:cxn ang="0">
                    <a:pos x="T10" y="T11"/>
                  </a:cxn>
                  <a:cxn ang="0">
                    <a:pos x="T12" y="T13"/>
                  </a:cxn>
                </a:cxnLst>
                <a:rect l="0" t="0" r="r" b="b"/>
                <a:pathLst>
                  <a:path w="123" h="295">
                    <a:moveTo>
                      <a:pt x="118" y="2"/>
                    </a:moveTo>
                    <a:cubicBezTo>
                      <a:pt x="38" y="124"/>
                      <a:pt x="1" y="289"/>
                      <a:pt x="1" y="291"/>
                    </a:cubicBezTo>
                    <a:cubicBezTo>
                      <a:pt x="0" y="293"/>
                      <a:pt x="2" y="294"/>
                      <a:pt x="3" y="295"/>
                    </a:cubicBezTo>
                    <a:cubicBezTo>
                      <a:pt x="5" y="295"/>
                      <a:pt x="6" y="294"/>
                      <a:pt x="7" y="292"/>
                    </a:cubicBezTo>
                    <a:cubicBezTo>
                      <a:pt x="7" y="291"/>
                      <a:pt x="43" y="126"/>
                      <a:pt x="123" y="5"/>
                    </a:cubicBezTo>
                    <a:cubicBezTo>
                      <a:pt x="123" y="3"/>
                      <a:pt x="123" y="2"/>
                      <a:pt x="122" y="1"/>
                    </a:cubicBezTo>
                    <a:cubicBezTo>
                      <a:pt x="120" y="0"/>
                      <a:pt x="118" y="0"/>
                      <a:pt x="118" y="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0253" name="Freeform 253"/>
              <p:cNvSpPr>
                <a:spLocks/>
              </p:cNvSpPr>
              <p:nvPr/>
            </p:nvSpPr>
            <p:spPr bwMode="auto">
              <a:xfrm>
                <a:off x="1486" y="2207"/>
                <a:ext cx="283" cy="758"/>
              </a:xfrm>
              <a:custGeom>
                <a:avLst/>
                <a:gdLst>
                  <a:gd name="T0" fmla="*/ 21 w 74"/>
                  <a:gd name="T1" fmla="*/ 26 h 198"/>
                  <a:gd name="T2" fmla="*/ 21 w 74"/>
                  <a:gd name="T3" fmla="*/ 21 h 198"/>
                  <a:gd name="T4" fmla="*/ 19 w 74"/>
                  <a:gd name="T5" fmla="*/ 11 h 198"/>
                  <a:gd name="T6" fmla="*/ 29 w 74"/>
                  <a:gd name="T7" fmla="*/ 0 h 198"/>
                  <a:gd name="T8" fmla="*/ 40 w 74"/>
                  <a:gd name="T9" fmla="*/ 8 h 198"/>
                  <a:gd name="T10" fmla="*/ 36 w 74"/>
                  <a:gd name="T11" fmla="*/ 22 h 198"/>
                  <a:gd name="T12" fmla="*/ 35 w 74"/>
                  <a:gd name="T13" fmla="*/ 27 h 198"/>
                  <a:gd name="T14" fmla="*/ 41 w 74"/>
                  <a:gd name="T15" fmla="*/ 30 h 198"/>
                  <a:gd name="T16" fmla="*/ 40 w 74"/>
                  <a:gd name="T17" fmla="*/ 32 h 198"/>
                  <a:gd name="T18" fmla="*/ 44 w 74"/>
                  <a:gd name="T19" fmla="*/ 32 h 198"/>
                  <a:gd name="T20" fmla="*/ 50 w 74"/>
                  <a:gd name="T21" fmla="*/ 37 h 198"/>
                  <a:gd name="T22" fmla="*/ 64 w 74"/>
                  <a:gd name="T23" fmla="*/ 51 h 198"/>
                  <a:gd name="T24" fmla="*/ 70 w 74"/>
                  <a:gd name="T25" fmla="*/ 52 h 198"/>
                  <a:gd name="T26" fmla="*/ 73 w 74"/>
                  <a:gd name="T27" fmla="*/ 54 h 198"/>
                  <a:gd name="T28" fmla="*/ 72 w 74"/>
                  <a:gd name="T29" fmla="*/ 57 h 198"/>
                  <a:gd name="T30" fmla="*/ 66 w 74"/>
                  <a:gd name="T31" fmla="*/ 58 h 198"/>
                  <a:gd name="T32" fmla="*/ 58 w 74"/>
                  <a:gd name="T33" fmla="*/ 57 h 198"/>
                  <a:gd name="T34" fmla="*/ 43 w 74"/>
                  <a:gd name="T35" fmla="*/ 47 h 198"/>
                  <a:gd name="T36" fmla="*/ 44 w 74"/>
                  <a:gd name="T37" fmla="*/ 67 h 198"/>
                  <a:gd name="T38" fmla="*/ 43 w 74"/>
                  <a:gd name="T39" fmla="*/ 83 h 198"/>
                  <a:gd name="T40" fmla="*/ 42 w 74"/>
                  <a:gd name="T41" fmla="*/ 84 h 198"/>
                  <a:gd name="T42" fmla="*/ 43 w 74"/>
                  <a:gd name="T43" fmla="*/ 92 h 198"/>
                  <a:gd name="T44" fmla="*/ 46 w 74"/>
                  <a:gd name="T45" fmla="*/ 101 h 198"/>
                  <a:gd name="T46" fmla="*/ 54 w 74"/>
                  <a:gd name="T47" fmla="*/ 125 h 198"/>
                  <a:gd name="T48" fmla="*/ 53 w 74"/>
                  <a:gd name="T49" fmla="*/ 127 h 198"/>
                  <a:gd name="T50" fmla="*/ 55 w 74"/>
                  <a:gd name="T51" fmla="*/ 133 h 198"/>
                  <a:gd name="T52" fmla="*/ 55 w 74"/>
                  <a:gd name="T53" fmla="*/ 142 h 198"/>
                  <a:gd name="T54" fmla="*/ 51 w 74"/>
                  <a:gd name="T55" fmla="*/ 179 h 198"/>
                  <a:gd name="T56" fmla="*/ 57 w 74"/>
                  <a:gd name="T57" fmla="*/ 191 h 198"/>
                  <a:gd name="T58" fmla="*/ 62 w 74"/>
                  <a:gd name="T59" fmla="*/ 193 h 198"/>
                  <a:gd name="T60" fmla="*/ 65 w 74"/>
                  <a:gd name="T61" fmla="*/ 197 h 198"/>
                  <a:gd name="T62" fmla="*/ 56 w 74"/>
                  <a:gd name="T63" fmla="*/ 197 h 198"/>
                  <a:gd name="T64" fmla="*/ 48 w 74"/>
                  <a:gd name="T65" fmla="*/ 197 h 198"/>
                  <a:gd name="T66" fmla="*/ 39 w 74"/>
                  <a:gd name="T67" fmla="*/ 196 h 198"/>
                  <a:gd name="T68" fmla="*/ 40 w 74"/>
                  <a:gd name="T69" fmla="*/ 189 h 198"/>
                  <a:gd name="T70" fmla="*/ 42 w 74"/>
                  <a:gd name="T71" fmla="*/ 169 h 198"/>
                  <a:gd name="T72" fmla="*/ 41 w 74"/>
                  <a:gd name="T73" fmla="*/ 144 h 198"/>
                  <a:gd name="T74" fmla="*/ 37 w 74"/>
                  <a:gd name="T75" fmla="*/ 130 h 198"/>
                  <a:gd name="T76" fmla="*/ 30 w 74"/>
                  <a:gd name="T77" fmla="*/ 131 h 198"/>
                  <a:gd name="T78" fmla="*/ 28 w 74"/>
                  <a:gd name="T79" fmla="*/ 129 h 198"/>
                  <a:gd name="T80" fmla="*/ 27 w 74"/>
                  <a:gd name="T81" fmla="*/ 136 h 198"/>
                  <a:gd name="T82" fmla="*/ 16 w 74"/>
                  <a:gd name="T83" fmla="*/ 171 h 198"/>
                  <a:gd name="T84" fmla="*/ 21 w 74"/>
                  <a:gd name="T85" fmla="*/ 183 h 198"/>
                  <a:gd name="T86" fmla="*/ 27 w 74"/>
                  <a:gd name="T87" fmla="*/ 185 h 198"/>
                  <a:gd name="T88" fmla="*/ 29 w 74"/>
                  <a:gd name="T89" fmla="*/ 189 h 198"/>
                  <a:gd name="T90" fmla="*/ 21 w 74"/>
                  <a:gd name="T91" fmla="*/ 189 h 198"/>
                  <a:gd name="T92" fmla="*/ 8 w 74"/>
                  <a:gd name="T93" fmla="*/ 188 h 198"/>
                  <a:gd name="T94" fmla="*/ 5 w 74"/>
                  <a:gd name="T95" fmla="*/ 184 h 198"/>
                  <a:gd name="T96" fmla="*/ 8 w 74"/>
                  <a:gd name="T97" fmla="*/ 168 h 198"/>
                  <a:gd name="T98" fmla="*/ 12 w 74"/>
                  <a:gd name="T99" fmla="*/ 141 h 198"/>
                  <a:gd name="T100" fmla="*/ 14 w 74"/>
                  <a:gd name="T101" fmla="*/ 131 h 198"/>
                  <a:gd name="T102" fmla="*/ 11 w 74"/>
                  <a:gd name="T103" fmla="*/ 130 h 198"/>
                  <a:gd name="T104" fmla="*/ 7 w 74"/>
                  <a:gd name="T105" fmla="*/ 109 h 198"/>
                  <a:gd name="T106" fmla="*/ 4 w 74"/>
                  <a:gd name="T107" fmla="*/ 81 h 198"/>
                  <a:gd name="T108" fmla="*/ 3 w 74"/>
                  <a:gd name="T109" fmla="*/ 51 h 198"/>
                  <a:gd name="T110" fmla="*/ 21 w 74"/>
                  <a:gd name="T111" fmla="*/ 26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 h="198">
                    <a:moveTo>
                      <a:pt x="21" y="26"/>
                    </a:moveTo>
                    <a:cubicBezTo>
                      <a:pt x="21" y="26"/>
                      <a:pt x="22" y="22"/>
                      <a:pt x="21" y="21"/>
                    </a:cubicBezTo>
                    <a:cubicBezTo>
                      <a:pt x="20" y="19"/>
                      <a:pt x="18" y="15"/>
                      <a:pt x="19" y="11"/>
                    </a:cubicBezTo>
                    <a:cubicBezTo>
                      <a:pt x="20" y="6"/>
                      <a:pt x="23" y="0"/>
                      <a:pt x="29" y="0"/>
                    </a:cubicBezTo>
                    <a:cubicBezTo>
                      <a:pt x="34" y="0"/>
                      <a:pt x="40" y="3"/>
                      <a:pt x="40" y="8"/>
                    </a:cubicBezTo>
                    <a:cubicBezTo>
                      <a:pt x="40" y="14"/>
                      <a:pt x="41" y="18"/>
                      <a:pt x="36" y="22"/>
                    </a:cubicBezTo>
                    <a:cubicBezTo>
                      <a:pt x="32" y="27"/>
                      <a:pt x="35" y="27"/>
                      <a:pt x="35" y="27"/>
                    </a:cubicBezTo>
                    <a:cubicBezTo>
                      <a:pt x="35" y="27"/>
                      <a:pt x="41" y="29"/>
                      <a:pt x="41" y="30"/>
                    </a:cubicBezTo>
                    <a:cubicBezTo>
                      <a:pt x="40" y="31"/>
                      <a:pt x="40" y="32"/>
                      <a:pt x="40" y="32"/>
                    </a:cubicBezTo>
                    <a:cubicBezTo>
                      <a:pt x="40" y="32"/>
                      <a:pt x="41" y="31"/>
                      <a:pt x="44" y="32"/>
                    </a:cubicBezTo>
                    <a:cubicBezTo>
                      <a:pt x="46" y="32"/>
                      <a:pt x="49" y="36"/>
                      <a:pt x="50" y="37"/>
                    </a:cubicBezTo>
                    <a:cubicBezTo>
                      <a:pt x="51" y="39"/>
                      <a:pt x="61" y="50"/>
                      <a:pt x="64" y="51"/>
                    </a:cubicBezTo>
                    <a:cubicBezTo>
                      <a:pt x="67" y="52"/>
                      <a:pt x="68" y="52"/>
                      <a:pt x="70" y="52"/>
                    </a:cubicBezTo>
                    <a:cubicBezTo>
                      <a:pt x="71" y="52"/>
                      <a:pt x="73" y="53"/>
                      <a:pt x="73" y="54"/>
                    </a:cubicBezTo>
                    <a:cubicBezTo>
                      <a:pt x="74" y="55"/>
                      <a:pt x="72" y="57"/>
                      <a:pt x="72" y="57"/>
                    </a:cubicBezTo>
                    <a:cubicBezTo>
                      <a:pt x="71" y="57"/>
                      <a:pt x="69" y="57"/>
                      <a:pt x="66" y="58"/>
                    </a:cubicBezTo>
                    <a:cubicBezTo>
                      <a:pt x="63" y="60"/>
                      <a:pt x="58" y="58"/>
                      <a:pt x="58" y="57"/>
                    </a:cubicBezTo>
                    <a:cubicBezTo>
                      <a:pt x="57" y="56"/>
                      <a:pt x="43" y="46"/>
                      <a:pt x="43" y="47"/>
                    </a:cubicBezTo>
                    <a:cubicBezTo>
                      <a:pt x="43" y="49"/>
                      <a:pt x="43" y="62"/>
                      <a:pt x="44" y="67"/>
                    </a:cubicBezTo>
                    <a:cubicBezTo>
                      <a:pt x="44" y="71"/>
                      <a:pt x="43" y="82"/>
                      <a:pt x="43" y="83"/>
                    </a:cubicBezTo>
                    <a:cubicBezTo>
                      <a:pt x="43" y="84"/>
                      <a:pt x="42" y="84"/>
                      <a:pt x="42" y="84"/>
                    </a:cubicBezTo>
                    <a:cubicBezTo>
                      <a:pt x="43" y="92"/>
                      <a:pt x="43" y="92"/>
                      <a:pt x="43" y="92"/>
                    </a:cubicBezTo>
                    <a:cubicBezTo>
                      <a:pt x="43" y="92"/>
                      <a:pt x="44" y="97"/>
                      <a:pt x="46" y="101"/>
                    </a:cubicBezTo>
                    <a:cubicBezTo>
                      <a:pt x="47" y="104"/>
                      <a:pt x="54" y="122"/>
                      <a:pt x="54" y="125"/>
                    </a:cubicBezTo>
                    <a:cubicBezTo>
                      <a:pt x="53" y="127"/>
                      <a:pt x="53" y="127"/>
                      <a:pt x="53" y="127"/>
                    </a:cubicBezTo>
                    <a:cubicBezTo>
                      <a:pt x="53" y="127"/>
                      <a:pt x="54" y="132"/>
                      <a:pt x="55" y="133"/>
                    </a:cubicBezTo>
                    <a:cubicBezTo>
                      <a:pt x="55" y="135"/>
                      <a:pt x="56" y="139"/>
                      <a:pt x="55" y="142"/>
                    </a:cubicBezTo>
                    <a:cubicBezTo>
                      <a:pt x="54" y="145"/>
                      <a:pt x="54" y="169"/>
                      <a:pt x="51" y="179"/>
                    </a:cubicBezTo>
                    <a:cubicBezTo>
                      <a:pt x="47" y="189"/>
                      <a:pt x="54" y="189"/>
                      <a:pt x="57" y="191"/>
                    </a:cubicBezTo>
                    <a:cubicBezTo>
                      <a:pt x="60" y="192"/>
                      <a:pt x="59" y="193"/>
                      <a:pt x="62" y="193"/>
                    </a:cubicBezTo>
                    <a:cubicBezTo>
                      <a:pt x="65" y="193"/>
                      <a:pt x="65" y="195"/>
                      <a:pt x="65" y="197"/>
                    </a:cubicBezTo>
                    <a:cubicBezTo>
                      <a:pt x="64" y="198"/>
                      <a:pt x="56" y="197"/>
                      <a:pt x="56" y="197"/>
                    </a:cubicBezTo>
                    <a:cubicBezTo>
                      <a:pt x="56" y="197"/>
                      <a:pt x="50" y="196"/>
                      <a:pt x="48" y="197"/>
                    </a:cubicBezTo>
                    <a:cubicBezTo>
                      <a:pt x="46" y="197"/>
                      <a:pt x="39" y="198"/>
                      <a:pt x="39" y="196"/>
                    </a:cubicBezTo>
                    <a:cubicBezTo>
                      <a:pt x="39" y="195"/>
                      <a:pt x="40" y="192"/>
                      <a:pt x="40" y="189"/>
                    </a:cubicBezTo>
                    <a:cubicBezTo>
                      <a:pt x="41" y="187"/>
                      <a:pt x="43" y="174"/>
                      <a:pt x="42" y="169"/>
                    </a:cubicBezTo>
                    <a:cubicBezTo>
                      <a:pt x="41" y="165"/>
                      <a:pt x="41" y="150"/>
                      <a:pt x="41" y="144"/>
                    </a:cubicBezTo>
                    <a:cubicBezTo>
                      <a:pt x="42" y="138"/>
                      <a:pt x="40" y="133"/>
                      <a:pt x="37" y="130"/>
                    </a:cubicBezTo>
                    <a:cubicBezTo>
                      <a:pt x="30" y="131"/>
                      <a:pt x="30" y="131"/>
                      <a:pt x="30" y="131"/>
                    </a:cubicBezTo>
                    <a:cubicBezTo>
                      <a:pt x="28" y="129"/>
                      <a:pt x="28" y="129"/>
                      <a:pt x="28" y="129"/>
                    </a:cubicBezTo>
                    <a:cubicBezTo>
                      <a:pt x="28" y="129"/>
                      <a:pt x="28" y="132"/>
                      <a:pt x="27" y="136"/>
                    </a:cubicBezTo>
                    <a:cubicBezTo>
                      <a:pt x="26" y="139"/>
                      <a:pt x="19" y="164"/>
                      <a:pt x="16" y="171"/>
                    </a:cubicBezTo>
                    <a:cubicBezTo>
                      <a:pt x="14" y="178"/>
                      <a:pt x="18" y="181"/>
                      <a:pt x="21" y="183"/>
                    </a:cubicBezTo>
                    <a:cubicBezTo>
                      <a:pt x="24" y="184"/>
                      <a:pt x="25" y="185"/>
                      <a:pt x="27" y="185"/>
                    </a:cubicBezTo>
                    <a:cubicBezTo>
                      <a:pt x="29" y="185"/>
                      <a:pt x="32" y="188"/>
                      <a:pt x="29" y="189"/>
                    </a:cubicBezTo>
                    <a:cubicBezTo>
                      <a:pt x="27" y="190"/>
                      <a:pt x="22" y="190"/>
                      <a:pt x="21" y="189"/>
                    </a:cubicBezTo>
                    <a:cubicBezTo>
                      <a:pt x="19" y="189"/>
                      <a:pt x="10" y="188"/>
                      <a:pt x="8" y="188"/>
                    </a:cubicBezTo>
                    <a:cubicBezTo>
                      <a:pt x="6" y="189"/>
                      <a:pt x="4" y="187"/>
                      <a:pt x="5" y="184"/>
                    </a:cubicBezTo>
                    <a:cubicBezTo>
                      <a:pt x="5" y="181"/>
                      <a:pt x="9" y="178"/>
                      <a:pt x="8" y="168"/>
                    </a:cubicBezTo>
                    <a:cubicBezTo>
                      <a:pt x="8" y="158"/>
                      <a:pt x="9" y="146"/>
                      <a:pt x="12" y="141"/>
                    </a:cubicBezTo>
                    <a:cubicBezTo>
                      <a:pt x="15" y="136"/>
                      <a:pt x="15" y="132"/>
                      <a:pt x="14" y="131"/>
                    </a:cubicBezTo>
                    <a:cubicBezTo>
                      <a:pt x="13" y="130"/>
                      <a:pt x="11" y="130"/>
                      <a:pt x="11" y="130"/>
                    </a:cubicBezTo>
                    <a:cubicBezTo>
                      <a:pt x="11" y="130"/>
                      <a:pt x="9" y="114"/>
                      <a:pt x="7" y="109"/>
                    </a:cubicBezTo>
                    <a:cubicBezTo>
                      <a:pt x="5" y="104"/>
                      <a:pt x="3" y="89"/>
                      <a:pt x="4" y="81"/>
                    </a:cubicBezTo>
                    <a:cubicBezTo>
                      <a:pt x="5" y="73"/>
                      <a:pt x="6" y="57"/>
                      <a:pt x="3" y="51"/>
                    </a:cubicBezTo>
                    <a:cubicBezTo>
                      <a:pt x="0" y="46"/>
                      <a:pt x="3" y="26"/>
                      <a:pt x="21" y="26"/>
                    </a:cubicBez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sp>
        <p:nvSpPr>
          <p:cNvPr id="2" name="TextBox 1"/>
          <p:cNvSpPr txBox="1"/>
          <p:nvPr/>
        </p:nvSpPr>
        <p:spPr>
          <a:xfrm>
            <a:off x="79200" y="194400"/>
            <a:ext cx="8408278" cy="2108299"/>
          </a:xfrm>
          <a:prstGeom prst="cloud">
            <a:avLst/>
          </a:prstGeom>
          <a:solidFill>
            <a:schemeClr val="bg1"/>
          </a:solidFill>
          <a:effectLst>
            <a:outerShdw blurRad="76200" dist="12700" dir="2700000" sy="-23000" kx="-800400" algn="bl" rotWithShape="0">
              <a:prstClr val="black">
                <a:alpha val="20000"/>
              </a:prstClr>
            </a:outerShdw>
          </a:effectLst>
        </p:spPr>
        <p:txBody>
          <a:bodyPr wrap="square" rtlCol="0">
            <a:spAutoFit/>
          </a:bodyPr>
          <a:lstStyle/>
          <a:p>
            <a:pPr algn="ctr"/>
            <a:r>
              <a:rPr lang="en-US" b="1" dirty="0" smtClean="0"/>
              <a:t>DIGITAL FOOTPRINTS </a:t>
            </a:r>
            <a:r>
              <a:rPr lang="en-US" dirty="0" smtClean="0"/>
              <a:t>are the trail you leave behind online.</a:t>
            </a:r>
          </a:p>
          <a:p>
            <a:pPr algn="ctr"/>
            <a:r>
              <a:rPr lang="en-US" dirty="0" smtClean="0"/>
              <a:t>What digital footprints do YOU have?</a:t>
            </a:r>
          </a:p>
        </p:txBody>
      </p:sp>
      <p:pic>
        <p:nvPicPr>
          <p:cNvPr id="23" name="Picture 2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rot="5400000">
            <a:off x="2539744" y="5150082"/>
            <a:ext cx="965200" cy="1447800"/>
          </a:xfrm>
          <a:prstGeom prst="rect">
            <a:avLst/>
          </a:prstGeom>
        </p:spPr>
      </p:pic>
      <p:pic>
        <p:nvPicPr>
          <p:cNvPr id="24" name="Picture 2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rot="16200000" flipV="1">
            <a:off x="325067" y="5772464"/>
            <a:ext cx="965200" cy="1447800"/>
          </a:xfrm>
          <a:prstGeom prst="rect">
            <a:avLst/>
          </a:prstGeom>
        </p:spPr>
      </p:pic>
      <p:pic>
        <p:nvPicPr>
          <p:cNvPr id="25" name="Picture 2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rot="5400000">
            <a:off x="6940144" y="5150082"/>
            <a:ext cx="965200" cy="1447800"/>
          </a:xfrm>
          <a:prstGeom prst="rect">
            <a:avLst/>
          </a:prstGeom>
        </p:spPr>
      </p:pic>
      <p:pic>
        <p:nvPicPr>
          <p:cNvPr id="26" name="Picture 2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rot="16200000" flipV="1">
            <a:off x="4725467" y="5772464"/>
            <a:ext cx="965200" cy="1447800"/>
          </a:xfrm>
          <a:prstGeom prst="rect">
            <a:avLst/>
          </a:prstGeom>
        </p:spPr>
      </p:pic>
      <p:sp>
        <p:nvSpPr>
          <p:cNvPr id="4" name="TextBox 3"/>
          <p:cNvSpPr txBox="1"/>
          <p:nvPr/>
        </p:nvSpPr>
        <p:spPr>
          <a:xfrm rot="20745874">
            <a:off x="540000" y="5695200"/>
            <a:ext cx="1596912" cy="461665"/>
          </a:xfrm>
          <a:prstGeom prst="rect">
            <a:avLst/>
          </a:prstGeom>
          <a:noFill/>
        </p:spPr>
        <p:txBody>
          <a:bodyPr wrap="none" rtlCol="0">
            <a:spAutoFit/>
          </a:bodyPr>
          <a:lstStyle/>
          <a:p>
            <a:r>
              <a:rPr lang="en-US" dirty="0" smtClean="0">
                <a:latin typeface="Aharoni" pitchFamily="2" charset="-79"/>
                <a:cs typeface="Aharoni" pitchFamily="2" charset="-79"/>
              </a:rPr>
              <a:t>Facebook</a:t>
            </a:r>
            <a:endParaRPr lang="en-US" dirty="0">
              <a:latin typeface="Aharoni" pitchFamily="2" charset="-79"/>
              <a:cs typeface="Aharoni" pitchFamily="2" charset="-79"/>
            </a:endParaRPr>
          </a:p>
        </p:txBody>
      </p:sp>
      <p:sp>
        <p:nvSpPr>
          <p:cNvPr id="28" name="TextBox 27"/>
          <p:cNvSpPr txBox="1"/>
          <p:nvPr/>
        </p:nvSpPr>
        <p:spPr>
          <a:xfrm rot="20745874">
            <a:off x="4836496" y="5643149"/>
            <a:ext cx="1415772" cy="461665"/>
          </a:xfrm>
          <a:prstGeom prst="rect">
            <a:avLst/>
          </a:prstGeom>
          <a:noFill/>
        </p:spPr>
        <p:txBody>
          <a:bodyPr wrap="none" rtlCol="0">
            <a:spAutoFit/>
          </a:bodyPr>
          <a:lstStyle/>
          <a:p>
            <a:r>
              <a:rPr lang="en-US" dirty="0" err="1" smtClean="0">
                <a:latin typeface="Aharoni" pitchFamily="2" charset="-79"/>
                <a:cs typeface="Aharoni" pitchFamily="2" charset="-79"/>
              </a:rPr>
              <a:t>Linkedin</a:t>
            </a:r>
            <a:endParaRPr lang="en-US" dirty="0">
              <a:latin typeface="Aharoni" pitchFamily="2" charset="-79"/>
              <a:cs typeface="Aharoni" pitchFamily="2" charset="-79"/>
            </a:endParaRPr>
          </a:p>
        </p:txBody>
      </p:sp>
      <p:sp>
        <p:nvSpPr>
          <p:cNvPr id="29" name="TextBox 28"/>
          <p:cNvSpPr txBox="1"/>
          <p:nvPr/>
        </p:nvSpPr>
        <p:spPr>
          <a:xfrm rot="20745874">
            <a:off x="2784979" y="4838020"/>
            <a:ext cx="2403222" cy="461665"/>
          </a:xfrm>
          <a:prstGeom prst="rect">
            <a:avLst/>
          </a:prstGeom>
          <a:noFill/>
        </p:spPr>
        <p:txBody>
          <a:bodyPr wrap="none" rtlCol="0">
            <a:spAutoFit/>
          </a:bodyPr>
          <a:lstStyle/>
          <a:p>
            <a:r>
              <a:rPr lang="en-US" dirty="0" smtClean="0">
                <a:latin typeface="Aharoni" pitchFamily="2" charset="-79"/>
                <a:cs typeface="Aharoni" pitchFamily="2" charset="-79"/>
              </a:rPr>
              <a:t>School Website</a:t>
            </a:r>
          </a:p>
        </p:txBody>
      </p:sp>
      <p:sp>
        <p:nvSpPr>
          <p:cNvPr id="30" name="TextBox 29"/>
          <p:cNvSpPr txBox="1"/>
          <p:nvPr/>
        </p:nvSpPr>
        <p:spPr>
          <a:xfrm rot="20745874">
            <a:off x="7428107" y="4929102"/>
            <a:ext cx="1056700" cy="461665"/>
          </a:xfrm>
          <a:prstGeom prst="rect">
            <a:avLst/>
          </a:prstGeom>
          <a:noFill/>
        </p:spPr>
        <p:txBody>
          <a:bodyPr wrap="none" rtlCol="0">
            <a:spAutoFit/>
          </a:bodyPr>
          <a:lstStyle/>
          <a:p>
            <a:r>
              <a:rPr lang="en-US" dirty="0" smtClean="0">
                <a:latin typeface="Aharoni" pitchFamily="2" charset="-79"/>
                <a:cs typeface="Aharoni" pitchFamily="2" charset="-79"/>
              </a:rPr>
              <a:t>E-mail</a:t>
            </a:r>
            <a:endParaRPr lang="en-US" dirty="0">
              <a:latin typeface="Aharoni" pitchFamily="2" charset="-79"/>
              <a:cs typeface="Aharoni" pitchFamily="2" charset="-79"/>
            </a:endParaRPr>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82000" y="6096000"/>
            <a:ext cx="609600" cy="609600"/>
          </a:xfrm>
          <a:prstGeom prst="rect">
            <a:avLst/>
          </a:prstGeom>
        </p:spPr>
      </p:pic>
    </p:spTree>
  </p:cSld>
  <p:clrMapOvr>
    <a:masterClrMapping/>
  </p:clrMapOvr>
  <p:transition spd="slow" advTm="15729">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grpId="0" nodeType="withEffect">
                                  <p:stCondLst>
                                    <p:cond delay="500"/>
                                  </p:stCondLst>
                                  <p:childTnLst>
                                    <p:set>
                                      <p:cBhvr>
                                        <p:cTn id="17" dur="1" fill="hold">
                                          <p:stCondLst>
                                            <p:cond delay="0"/>
                                          </p:stCondLst>
                                        </p:cTn>
                                        <p:tgtEl>
                                          <p:spTgt spid="4"/>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nodeType="afterEffect">
                                  <p:stCondLst>
                                    <p:cond delay="100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1500"/>
                                  </p:stCondLst>
                                  <p:childTnLst>
                                    <p:set>
                                      <p:cBhvr>
                                        <p:cTn id="22" dur="1" fill="hold">
                                          <p:stCondLst>
                                            <p:cond delay="0"/>
                                          </p:stCondLst>
                                        </p:cTn>
                                        <p:tgtEl>
                                          <p:spTgt spid="29"/>
                                        </p:tgtEl>
                                        <p:attrNameLst>
                                          <p:attrName>style.visibility</p:attrName>
                                        </p:attrNameLst>
                                      </p:cBhvr>
                                      <p:to>
                                        <p:strVal val="visible"/>
                                      </p:to>
                                    </p:set>
                                  </p:childTnLst>
                                </p:cTn>
                              </p:par>
                            </p:childTnLst>
                          </p:cTn>
                        </p:par>
                        <p:par>
                          <p:cTn id="23" fill="hold">
                            <p:stCondLst>
                              <p:cond delay="3000"/>
                            </p:stCondLst>
                            <p:childTnLst>
                              <p:par>
                                <p:cTn id="24" presetID="1" presetClass="entr" presetSubtype="0" fill="hold" nodeType="afterEffect">
                                  <p:stCondLst>
                                    <p:cond delay="100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grpId="0" nodeType="withEffect">
                                  <p:stCondLst>
                                    <p:cond delay="150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4500"/>
                            </p:stCondLst>
                            <p:childTnLst>
                              <p:par>
                                <p:cTn id="29" presetID="1" presetClass="entr" presetSubtype="0" fill="hold" nodeType="afterEffect">
                                  <p:stCondLst>
                                    <p:cond delay="100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160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bldLst>
      <p:bldP spid="2" grpId="0" animBg="1"/>
      <p:bldP spid="4" grpId="0"/>
      <p:bldP spid="28" grpId="0"/>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300" name="Freeform 228"/>
          <p:cNvSpPr>
            <a:spLocks/>
          </p:cNvSpPr>
          <p:nvPr/>
        </p:nvSpPr>
        <p:spPr bwMode="auto">
          <a:xfrm>
            <a:off x="-1347788" y="877888"/>
            <a:ext cx="2695576" cy="1608137"/>
          </a:xfrm>
          <a:custGeom>
            <a:avLst/>
            <a:gdLst>
              <a:gd name="T0" fmla="*/ 164 w 234"/>
              <a:gd name="T1" fmla="*/ 139 h 140"/>
              <a:gd name="T2" fmla="*/ 233 w 234"/>
              <a:gd name="T3" fmla="*/ 85 h 140"/>
              <a:gd name="T4" fmla="*/ 164 w 234"/>
              <a:gd name="T5" fmla="*/ 36 h 140"/>
              <a:gd name="T6" fmla="*/ 84 w 234"/>
              <a:gd name="T7" fmla="*/ 1 h 140"/>
              <a:gd name="T8" fmla="*/ 1 w 234"/>
              <a:gd name="T9" fmla="*/ 66 h 140"/>
              <a:gd name="T10" fmla="*/ 89 w 234"/>
              <a:gd name="T11" fmla="*/ 126 h 140"/>
              <a:gd name="T12" fmla="*/ 110 w 234"/>
              <a:gd name="T13" fmla="*/ 123 h 140"/>
              <a:gd name="T14" fmla="*/ 164 w 234"/>
              <a:gd name="T15" fmla="*/ 139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140">
                <a:moveTo>
                  <a:pt x="164" y="139"/>
                </a:moveTo>
                <a:cubicBezTo>
                  <a:pt x="203" y="138"/>
                  <a:pt x="234" y="114"/>
                  <a:pt x="233" y="85"/>
                </a:cubicBezTo>
                <a:cubicBezTo>
                  <a:pt x="232" y="57"/>
                  <a:pt x="201" y="36"/>
                  <a:pt x="164" y="36"/>
                </a:cubicBezTo>
                <a:cubicBezTo>
                  <a:pt x="150" y="14"/>
                  <a:pt x="119" y="0"/>
                  <a:pt x="84" y="1"/>
                </a:cubicBezTo>
                <a:cubicBezTo>
                  <a:pt x="37" y="3"/>
                  <a:pt x="0" y="32"/>
                  <a:pt x="1" y="66"/>
                </a:cubicBezTo>
                <a:cubicBezTo>
                  <a:pt x="2" y="101"/>
                  <a:pt x="42" y="127"/>
                  <a:pt x="89" y="126"/>
                </a:cubicBezTo>
                <a:cubicBezTo>
                  <a:pt x="96" y="125"/>
                  <a:pt x="103" y="125"/>
                  <a:pt x="110" y="123"/>
                </a:cubicBezTo>
                <a:cubicBezTo>
                  <a:pt x="123" y="134"/>
                  <a:pt x="143" y="140"/>
                  <a:pt x="164" y="139"/>
                </a:cubicBezTo>
                <a:close/>
              </a:path>
            </a:pathLst>
          </a:custGeom>
          <a:solidFill>
            <a:srgbClr val="FFFFFF">
              <a:alpha val="3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41" name="Oval 269"/>
          <p:cNvSpPr>
            <a:spLocks noChangeArrowheads="1"/>
          </p:cNvSpPr>
          <p:nvPr/>
        </p:nvSpPr>
        <p:spPr bwMode="auto">
          <a:xfrm>
            <a:off x="6527800" y="6408738"/>
            <a:ext cx="2292350" cy="447675"/>
          </a:xfrm>
          <a:prstGeom prst="ellipse">
            <a:avLst/>
          </a:prstGeom>
          <a:gradFill rotWithShape="1">
            <a:gsLst>
              <a:gs pos="0">
                <a:schemeClr val="tx2">
                  <a:alpha val="39999"/>
                </a:schemeClr>
              </a:gs>
              <a:gs pos="100000">
                <a:schemeClr val="tx2">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43342" name="Oval 270"/>
          <p:cNvSpPr>
            <a:spLocks noChangeArrowheads="1"/>
          </p:cNvSpPr>
          <p:nvPr/>
        </p:nvSpPr>
        <p:spPr bwMode="auto">
          <a:xfrm rot="2721486">
            <a:off x="6612732" y="5858669"/>
            <a:ext cx="1401762" cy="508000"/>
          </a:xfrm>
          <a:prstGeom prst="ellipse">
            <a:avLst/>
          </a:prstGeom>
          <a:gradFill rotWithShape="1">
            <a:gsLst>
              <a:gs pos="0">
                <a:schemeClr val="tx2">
                  <a:alpha val="39999"/>
                </a:schemeClr>
              </a:gs>
              <a:gs pos="100000">
                <a:schemeClr val="tx2">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643301" name="Picture 22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21475" y="4365625"/>
            <a:ext cx="1838325" cy="2324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44049" name="Oval 977"/>
          <p:cNvSpPr>
            <a:spLocks noChangeArrowheads="1"/>
          </p:cNvSpPr>
          <p:nvPr/>
        </p:nvSpPr>
        <p:spPr bwMode="auto">
          <a:xfrm>
            <a:off x="1979613" y="5892800"/>
            <a:ext cx="936625" cy="485775"/>
          </a:xfrm>
          <a:prstGeom prst="ellipse">
            <a:avLst/>
          </a:prstGeom>
          <a:gradFill rotWithShape="1">
            <a:gsLst>
              <a:gs pos="0">
                <a:schemeClr val="tx2">
                  <a:alpha val="39999"/>
                </a:schemeClr>
              </a:gs>
              <a:gs pos="100000">
                <a:schemeClr val="tx2">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44050" name="Oval 978"/>
          <p:cNvSpPr>
            <a:spLocks noChangeArrowheads="1"/>
          </p:cNvSpPr>
          <p:nvPr/>
        </p:nvSpPr>
        <p:spPr bwMode="auto">
          <a:xfrm>
            <a:off x="1120775" y="6064250"/>
            <a:ext cx="1155700" cy="600075"/>
          </a:xfrm>
          <a:prstGeom prst="ellipse">
            <a:avLst/>
          </a:prstGeom>
          <a:gradFill rotWithShape="1">
            <a:gsLst>
              <a:gs pos="0">
                <a:schemeClr val="tx2">
                  <a:alpha val="39999"/>
                </a:schemeClr>
              </a:gs>
              <a:gs pos="100000">
                <a:schemeClr val="tx2">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nvGrpSpPr>
          <p:cNvPr id="643395" name="Group 323"/>
          <p:cNvGrpSpPr>
            <a:grpSpLocks/>
          </p:cNvGrpSpPr>
          <p:nvPr/>
        </p:nvGrpSpPr>
        <p:grpSpPr bwMode="auto">
          <a:xfrm>
            <a:off x="1330325" y="6059488"/>
            <a:ext cx="720725" cy="641350"/>
            <a:chOff x="1543" y="-947"/>
            <a:chExt cx="1066" cy="947"/>
          </a:xfrm>
        </p:grpSpPr>
        <p:sp>
          <p:nvSpPr>
            <p:cNvPr id="643346" name="Freeform 274"/>
            <p:cNvSpPr>
              <a:spLocks/>
            </p:cNvSpPr>
            <p:nvPr/>
          </p:nvSpPr>
          <p:spPr bwMode="auto">
            <a:xfrm>
              <a:off x="2116" y="-867"/>
              <a:ext cx="488" cy="833"/>
            </a:xfrm>
            <a:custGeom>
              <a:avLst/>
              <a:gdLst>
                <a:gd name="T0" fmla="*/ 238 w 300"/>
                <a:gd name="T1" fmla="*/ 19 h 512"/>
                <a:gd name="T2" fmla="*/ 139 w 300"/>
                <a:gd name="T3" fmla="*/ 40 h 512"/>
                <a:gd name="T4" fmla="*/ 98 w 300"/>
                <a:gd name="T5" fmla="*/ 218 h 512"/>
                <a:gd name="T6" fmla="*/ 29 w 300"/>
                <a:gd name="T7" fmla="*/ 431 h 512"/>
                <a:gd name="T8" fmla="*/ 216 w 300"/>
                <a:gd name="T9" fmla="*/ 495 h 512"/>
                <a:gd name="T10" fmla="*/ 295 w 300"/>
                <a:gd name="T11" fmla="*/ 291 h 512"/>
                <a:gd name="T12" fmla="*/ 294 w 300"/>
                <a:gd name="T13" fmla="*/ 80 h 512"/>
                <a:gd name="T14" fmla="*/ 238 w 300"/>
                <a:gd name="T15" fmla="*/ 19 h 5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512">
                  <a:moveTo>
                    <a:pt x="238" y="19"/>
                  </a:moveTo>
                  <a:cubicBezTo>
                    <a:pt x="214" y="14"/>
                    <a:pt x="163" y="0"/>
                    <a:pt x="139" y="40"/>
                  </a:cubicBezTo>
                  <a:cubicBezTo>
                    <a:pt x="116" y="80"/>
                    <a:pt x="151" y="172"/>
                    <a:pt x="98" y="218"/>
                  </a:cubicBezTo>
                  <a:cubicBezTo>
                    <a:pt x="44" y="265"/>
                    <a:pt x="0" y="375"/>
                    <a:pt x="29" y="431"/>
                  </a:cubicBezTo>
                  <a:cubicBezTo>
                    <a:pt x="58" y="486"/>
                    <a:pt x="168" y="512"/>
                    <a:pt x="216" y="495"/>
                  </a:cubicBezTo>
                  <a:cubicBezTo>
                    <a:pt x="263" y="477"/>
                    <a:pt x="293" y="411"/>
                    <a:pt x="295" y="291"/>
                  </a:cubicBezTo>
                  <a:cubicBezTo>
                    <a:pt x="297" y="171"/>
                    <a:pt x="300" y="105"/>
                    <a:pt x="294" y="80"/>
                  </a:cubicBezTo>
                  <a:cubicBezTo>
                    <a:pt x="289" y="54"/>
                    <a:pt x="266" y="26"/>
                    <a:pt x="238" y="19"/>
                  </a:cubicBezTo>
                  <a:close/>
                </a:path>
              </a:pathLst>
            </a:custGeom>
            <a:solidFill>
              <a:srgbClr val="B4D33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47" name="Freeform 275"/>
            <p:cNvSpPr>
              <a:spLocks/>
            </p:cNvSpPr>
            <p:nvPr/>
          </p:nvSpPr>
          <p:spPr bwMode="auto">
            <a:xfrm>
              <a:off x="2105" y="-450"/>
              <a:ext cx="444" cy="450"/>
            </a:xfrm>
            <a:custGeom>
              <a:avLst/>
              <a:gdLst>
                <a:gd name="T0" fmla="*/ 273 w 273"/>
                <a:gd name="T1" fmla="*/ 190 h 277"/>
                <a:gd name="T2" fmla="*/ 273 w 273"/>
                <a:gd name="T3" fmla="*/ 190 h 277"/>
                <a:gd name="T4" fmla="*/ 223 w 273"/>
                <a:gd name="T5" fmla="*/ 239 h 277"/>
                <a:gd name="T6" fmla="*/ 36 w 273"/>
                <a:gd name="T7" fmla="*/ 175 h 277"/>
                <a:gd name="T8" fmla="*/ 73 w 273"/>
                <a:gd name="T9" fmla="*/ 0 h 277"/>
                <a:gd name="T10" fmla="*/ 25 w 273"/>
                <a:gd name="T11" fmla="*/ 84 h 277"/>
                <a:gd name="T12" fmla="*/ 54 w 273"/>
                <a:gd name="T13" fmla="*/ 233 h 277"/>
                <a:gd name="T14" fmla="*/ 205 w 273"/>
                <a:gd name="T15" fmla="*/ 263 h 277"/>
                <a:gd name="T16" fmla="*/ 273 w 273"/>
                <a:gd name="T17" fmla="*/ 19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277">
                  <a:moveTo>
                    <a:pt x="273" y="190"/>
                  </a:moveTo>
                  <a:cubicBezTo>
                    <a:pt x="273" y="190"/>
                    <a:pt x="273" y="190"/>
                    <a:pt x="273" y="190"/>
                  </a:cubicBezTo>
                  <a:cubicBezTo>
                    <a:pt x="260" y="215"/>
                    <a:pt x="243" y="232"/>
                    <a:pt x="223" y="239"/>
                  </a:cubicBezTo>
                  <a:cubicBezTo>
                    <a:pt x="175" y="256"/>
                    <a:pt x="65" y="230"/>
                    <a:pt x="36" y="175"/>
                  </a:cubicBezTo>
                  <a:cubicBezTo>
                    <a:pt x="13" y="130"/>
                    <a:pt x="35" y="53"/>
                    <a:pt x="73" y="0"/>
                  </a:cubicBezTo>
                  <a:cubicBezTo>
                    <a:pt x="53" y="23"/>
                    <a:pt x="33" y="54"/>
                    <a:pt x="25" y="84"/>
                  </a:cubicBezTo>
                  <a:cubicBezTo>
                    <a:pt x="10" y="137"/>
                    <a:pt x="0" y="195"/>
                    <a:pt x="54" y="233"/>
                  </a:cubicBezTo>
                  <a:cubicBezTo>
                    <a:pt x="108" y="271"/>
                    <a:pt x="177" y="277"/>
                    <a:pt x="205" y="263"/>
                  </a:cubicBezTo>
                  <a:cubicBezTo>
                    <a:pt x="255" y="237"/>
                    <a:pt x="273" y="190"/>
                    <a:pt x="273" y="190"/>
                  </a:cubicBezTo>
                  <a:close/>
                </a:path>
              </a:pathLst>
            </a:custGeom>
            <a:solidFill>
              <a:srgbClr val="EA0D8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48" name="Freeform 276"/>
            <p:cNvSpPr>
              <a:spLocks/>
            </p:cNvSpPr>
            <p:nvPr/>
          </p:nvSpPr>
          <p:spPr bwMode="auto">
            <a:xfrm>
              <a:off x="2290" y="-820"/>
              <a:ext cx="68" cy="293"/>
            </a:xfrm>
            <a:custGeom>
              <a:avLst/>
              <a:gdLst>
                <a:gd name="T0" fmla="*/ 42 w 42"/>
                <a:gd name="T1" fmla="*/ 1 h 180"/>
                <a:gd name="T2" fmla="*/ 42 w 42"/>
                <a:gd name="T3" fmla="*/ 0 h 180"/>
                <a:gd name="T4" fmla="*/ 13 w 42"/>
                <a:gd name="T5" fmla="*/ 25 h 180"/>
                <a:gd name="T6" fmla="*/ 3 w 42"/>
                <a:gd name="T7" fmla="*/ 71 h 180"/>
                <a:gd name="T8" fmla="*/ 0 w 42"/>
                <a:gd name="T9" fmla="*/ 180 h 180"/>
                <a:gd name="T10" fmla="*/ 32 w 42"/>
                <a:gd name="T11" fmla="*/ 11 h 180"/>
                <a:gd name="T12" fmla="*/ 42 w 42"/>
                <a:gd name="T13" fmla="*/ 1 h 180"/>
              </a:gdLst>
              <a:ahLst/>
              <a:cxnLst>
                <a:cxn ang="0">
                  <a:pos x="T0" y="T1"/>
                </a:cxn>
                <a:cxn ang="0">
                  <a:pos x="T2" y="T3"/>
                </a:cxn>
                <a:cxn ang="0">
                  <a:pos x="T4" y="T5"/>
                </a:cxn>
                <a:cxn ang="0">
                  <a:pos x="T6" y="T7"/>
                </a:cxn>
                <a:cxn ang="0">
                  <a:pos x="T8" y="T9"/>
                </a:cxn>
                <a:cxn ang="0">
                  <a:pos x="T10" y="T11"/>
                </a:cxn>
                <a:cxn ang="0">
                  <a:pos x="T12" y="T13"/>
                </a:cxn>
              </a:cxnLst>
              <a:rect l="0" t="0" r="r" b="b"/>
              <a:pathLst>
                <a:path w="42" h="180">
                  <a:moveTo>
                    <a:pt x="42" y="1"/>
                  </a:moveTo>
                  <a:cubicBezTo>
                    <a:pt x="42" y="1"/>
                    <a:pt x="42" y="0"/>
                    <a:pt x="42" y="0"/>
                  </a:cubicBezTo>
                  <a:cubicBezTo>
                    <a:pt x="42" y="0"/>
                    <a:pt x="19" y="15"/>
                    <a:pt x="13" y="25"/>
                  </a:cubicBezTo>
                  <a:cubicBezTo>
                    <a:pt x="6" y="35"/>
                    <a:pt x="2" y="51"/>
                    <a:pt x="3" y="71"/>
                  </a:cubicBezTo>
                  <a:cubicBezTo>
                    <a:pt x="4" y="90"/>
                    <a:pt x="10" y="155"/>
                    <a:pt x="0" y="180"/>
                  </a:cubicBezTo>
                  <a:cubicBezTo>
                    <a:pt x="40" y="132"/>
                    <a:pt x="10" y="48"/>
                    <a:pt x="32" y="11"/>
                  </a:cubicBezTo>
                  <a:cubicBezTo>
                    <a:pt x="35" y="7"/>
                    <a:pt x="39" y="4"/>
                    <a:pt x="42" y="1"/>
                  </a:cubicBezTo>
                  <a:close/>
                </a:path>
              </a:pathLst>
            </a:custGeom>
            <a:solidFill>
              <a:srgbClr val="EA0D8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49" name="Freeform 277"/>
            <p:cNvSpPr>
              <a:spLocks noEditPoints="1"/>
            </p:cNvSpPr>
            <p:nvPr/>
          </p:nvSpPr>
          <p:spPr bwMode="auto">
            <a:xfrm>
              <a:off x="2149" y="-867"/>
              <a:ext cx="450" cy="815"/>
            </a:xfrm>
            <a:custGeom>
              <a:avLst/>
              <a:gdLst>
                <a:gd name="T0" fmla="*/ 248 w 277"/>
                <a:gd name="T1" fmla="*/ 307 h 501"/>
                <a:gd name="T2" fmla="*/ 275 w 277"/>
                <a:gd name="T3" fmla="*/ 291 h 501"/>
                <a:gd name="T4" fmla="*/ 257 w 277"/>
                <a:gd name="T5" fmla="*/ 220 h 501"/>
                <a:gd name="T6" fmla="*/ 272 w 277"/>
                <a:gd name="T7" fmla="*/ 115 h 501"/>
                <a:gd name="T8" fmla="*/ 276 w 277"/>
                <a:gd name="T9" fmla="*/ 104 h 501"/>
                <a:gd name="T10" fmla="*/ 230 w 277"/>
                <a:gd name="T11" fmla="*/ 81 h 501"/>
                <a:gd name="T12" fmla="*/ 268 w 277"/>
                <a:gd name="T13" fmla="*/ 63 h 501"/>
                <a:gd name="T14" fmla="*/ 119 w 277"/>
                <a:gd name="T15" fmla="*/ 40 h 501"/>
                <a:gd name="T16" fmla="*/ 126 w 277"/>
                <a:gd name="T17" fmla="*/ 234 h 501"/>
                <a:gd name="T18" fmla="*/ 49 w 277"/>
                <a:gd name="T19" fmla="*/ 252 h 501"/>
                <a:gd name="T20" fmla="*/ 27 w 277"/>
                <a:gd name="T21" fmla="*/ 375 h 501"/>
                <a:gd name="T22" fmla="*/ 44 w 277"/>
                <a:gd name="T23" fmla="*/ 468 h 501"/>
                <a:gd name="T24" fmla="*/ 136 w 277"/>
                <a:gd name="T25" fmla="*/ 457 h 501"/>
                <a:gd name="T26" fmla="*/ 241 w 277"/>
                <a:gd name="T27" fmla="*/ 453 h 501"/>
                <a:gd name="T28" fmla="*/ 235 w 277"/>
                <a:gd name="T29" fmla="*/ 401 h 501"/>
                <a:gd name="T30" fmla="*/ 249 w 277"/>
                <a:gd name="T31" fmla="*/ 275 h 501"/>
                <a:gd name="T32" fmla="*/ 246 w 277"/>
                <a:gd name="T33" fmla="*/ 295 h 501"/>
                <a:gd name="T34" fmla="*/ 249 w 277"/>
                <a:gd name="T35" fmla="*/ 275 h 501"/>
                <a:gd name="T36" fmla="*/ 239 w 277"/>
                <a:gd name="T37" fmla="*/ 252 h 501"/>
                <a:gd name="T38" fmla="*/ 215 w 277"/>
                <a:gd name="T39" fmla="*/ 249 h 501"/>
                <a:gd name="T40" fmla="*/ 129 w 277"/>
                <a:gd name="T41" fmla="*/ 52 h 501"/>
                <a:gd name="T42" fmla="*/ 223 w 277"/>
                <a:gd name="T43" fmla="*/ 61 h 501"/>
                <a:gd name="T44" fmla="*/ 129 w 277"/>
                <a:gd name="T45" fmla="*/ 52 h 501"/>
                <a:gd name="T46" fmla="*/ 134 w 277"/>
                <a:gd name="T47" fmla="*/ 142 h 501"/>
                <a:gd name="T48" fmla="*/ 199 w 277"/>
                <a:gd name="T49" fmla="*/ 148 h 501"/>
                <a:gd name="T50" fmla="*/ 187 w 277"/>
                <a:gd name="T51" fmla="*/ 204 h 501"/>
                <a:gd name="T52" fmla="*/ 170 w 277"/>
                <a:gd name="T53" fmla="*/ 202 h 501"/>
                <a:gd name="T54" fmla="*/ 187 w 277"/>
                <a:gd name="T55" fmla="*/ 204 h 501"/>
                <a:gd name="T56" fmla="*/ 58 w 277"/>
                <a:gd name="T57" fmla="*/ 310 h 501"/>
                <a:gd name="T58" fmla="*/ 70 w 277"/>
                <a:gd name="T59" fmla="*/ 311 h 501"/>
                <a:gd name="T60" fmla="*/ 72 w 277"/>
                <a:gd name="T61" fmla="*/ 355 h 501"/>
                <a:gd name="T62" fmla="*/ 134 w 277"/>
                <a:gd name="T63" fmla="*/ 360 h 501"/>
                <a:gd name="T64" fmla="*/ 72 w 277"/>
                <a:gd name="T65" fmla="*/ 355 h 501"/>
                <a:gd name="T66" fmla="*/ 116 w 277"/>
                <a:gd name="T67" fmla="*/ 438 h 501"/>
                <a:gd name="T68" fmla="*/ 129 w 277"/>
                <a:gd name="T69" fmla="*/ 439 h 501"/>
                <a:gd name="T70" fmla="*/ 165 w 277"/>
                <a:gd name="T71" fmla="*/ 349 h 501"/>
                <a:gd name="T72" fmla="*/ 166 w 277"/>
                <a:gd name="T73" fmla="*/ 334 h 501"/>
                <a:gd name="T74" fmla="*/ 165 w 277"/>
                <a:gd name="T75" fmla="*/ 349 h 501"/>
                <a:gd name="T76" fmla="*/ 132 w 277"/>
                <a:gd name="T77" fmla="*/ 265 h 501"/>
                <a:gd name="T78" fmla="*/ 199 w 277"/>
                <a:gd name="T79" fmla="*/ 272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7" h="501">
                  <a:moveTo>
                    <a:pt x="189" y="347"/>
                  </a:moveTo>
                  <a:cubicBezTo>
                    <a:pt x="192" y="321"/>
                    <a:pt x="219" y="303"/>
                    <a:pt x="248" y="307"/>
                  </a:cubicBezTo>
                  <a:cubicBezTo>
                    <a:pt x="258" y="308"/>
                    <a:pt x="267" y="312"/>
                    <a:pt x="274" y="317"/>
                  </a:cubicBezTo>
                  <a:cubicBezTo>
                    <a:pt x="274" y="309"/>
                    <a:pt x="275" y="300"/>
                    <a:pt x="275" y="291"/>
                  </a:cubicBezTo>
                  <a:cubicBezTo>
                    <a:pt x="275" y="265"/>
                    <a:pt x="276" y="242"/>
                    <a:pt x="276" y="221"/>
                  </a:cubicBezTo>
                  <a:cubicBezTo>
                    <a:pt x="270" y="221"/>
                    <a:pt x="264" y="221"/>
                    <a:pt x="257" y="220"/>
                  </a:cubicBezTo>
                  <a:cubicBezTo>
                    <a:pt x="223" y="215"/>
                    <a:pt x="198" y="189"/>
                    <a:pt x="201" y="160"/>
                  </a:cubicBezTo>
                  <a:cubicBezTo>
                    <a:pt x="204" y="131"/>
                    <a:pt x="236" y="110"/>
                    <a:pt x="272" y="115"/>
                  </a:cubicBezTo>
                  <a:cubicBezTo>
                    <a:pt x="274" y="116"/>
                    <a:pt x="275" y="116"/>
                    <a:pt x="277" y="116"/>
                  </a:cubicBezTo>
                  <a:cubicBezTo>
                    <a:pt x="277" y="112"/>
                    <a:pt x="277" y="108"/>
                    <a:pt x="276" y="104"/>
                  </a:cubicBezTo>
                  <a:cubicBezTo>
                    <a:pt x="271" y="107"/>
                    <a:pt x="264" y="109"/>
                    <a:pt x="256" y="108"/>
                  </a:cubicBezTo>
                  <a:cubicBezTo>
                    <a:pt x="240" y="106"/>
                    <a:pt x="229" y="94"/>
                    <a:pt x="230" y="81"/>
                  </a:cubicBezTo>
                  <a:cubicBezTo>
                    <a:pt x="232" y="69"/>
                    <a:pt x="246" y="60"/>
                    <a:pt x="262" y="62"/>
                  </a:cubicBezTo>
                  <a:cubicBezTo>
                    <a:pt x="264" y="62"/>
                    <a:pt x="266" y="63"/>
                    <a:pt x="268" y="63"/>
                  </a:cubicBezTo>
                  <a:cubicBezTo>
                    <a:pt x="259" y="43"/>
                    <a:pt x="240" y="25"/>
                    <a:pt x="217" y="20"/>
                  </a:cubicBezTo>
                  <a:cubicBezTo>
                    <a:pt x="194" y="14"/>
                    <a:pt x="143" y="0"/>
                    <a:pt x="119" y="40"/>
                  </a:cubicBezTo>
                  <a:cubicBezTo>
                    <a:pt x="99" y="74"/>
                    <a:pt x="122" y="146"/>
                    <a:pt x="96" y="195"/>
                  </a:cubicBezTo>
                  <a:cubicBezTo>
                    <a:pt x="115" y="200"/>
                    <a:pt x="128" y="216"/>
                    <a:pt x="126" y="234"/>
                  </a:cubicBezTo>
                  <a:cubicBezTo>
                    <a:pt x="125" y="254"/>
                    <a:pt x="105" y="269"/>
                    <a:pt x="81" y="267"/>
                  </a:cubicBezTo>
                  <a:cubicBezTo>
                    <a:pt x="68" y="267"/>
                    <a:pt x="56" y="261"/>
                    <a:pt x="49" y="252"/>
                  </a:cubicBezTo>
                  <a:cubicBezTo>
                    <a:pt x="22" y="289"/>
                    <a:pt x="1" y="339"/>
                    <a:pt x="0" y="381"/>
                  </a:cubicBezTo>
                  <a:cubicBezTo>
                    <a:pt x="8" y="377"/>
                    <a:pt x="17" y="374"/>
                    <a:pt x="27" y="375"/>
                  </a:cubicBezTo>
                  <a:cubicBezTo>
                    <a:pt x="56" y="376"/>
                    <a:pt x="78" y="399"/>
                    <a:pt x="76" y="425"/>
                  </a:cubicBezTo>
                  <a:cubicBezTo>
                    <a:pt x="75" y="445"/>
                    <a:pt x="62" y="461"/>
                    <a:pt x="44" y="468"/>
                  </a:cubicBezTo>
                  <a:cubicBezTo>
                    <a:pt x="76" y="488"/>
                    <a:pt x="119" y="500"/>
                    <a:pt x="155" y="501"/>
                  </a:cubicBezTo>
                  <a:cubicBezTo>
                    <a:pt x="142" y="490"/>
                    <a:pt x="135" y="474"/>
                    <a:pt x="136" y="457"/>
                  </a:cubicBezTo>
                  <a:cubicBezTo>
                    <a:pt x="139" y="429"/>
                    <a:pt x="165" y="408"/>
                    <a:pt x="195" y="412"/>
                  </a:cubicBezTo>
                  <a:cubicBezTo>
                    <a:pt x="219" y="415"/>
                    <a:pt x="237" y="432"/>
                    <a:pt x="241" y="453"/>
                  </a:cubicBezTo>
                  <a:cubicBezTo>
                    <a:pt x="250" y="439"/>
                    <a:pt x="257" y="420"/>
                    <a:pt x="263" y="398"/>
                  </a:cubicBezTo>
                  <a:cubicBezTo>
                    <a:pt x="254" y="401"/>
                    <a:pt x="244" y="403"/>
                    <a:pt x="235" y="401"/>
                  </a:cubicBezTo>
                  <a:cubicBezTo>
                    <a:pt x="207" y="397"/>
                    <a:pt x="186" y="373"/>
                    <a:pt x="189" y="347"/>
                  </a:cubicBezTo>
                  <a:close/>
                  <a:moveTo>
                    <a:pt x="249" y="275"/>
                  </a:moveTo>
                  <a:cubicBezTo>
                    <a:pt x="255" y="276"/>
                    <a:pt x="260" y="281"/>
                    <a:pt x="259" y="286"/>
                  </a:cubicBezTo>
                  <a:cubicBezTo>
                    <a:pt x="258" y="292"/>
                    <a:pt x="252" y="296"/>
                    <a:pt x="246" y="295"/>
                  </a:cubicBezTo>
                  <a:cubicBezTo>
                    <a:pt x="240" y="294"/>
                    <a:pt x="236" y="289"/>
                    <a:pt x="236" y="283"/>
                  </a:cubicBezTo>
                  <a:cubicBezTo>
                    <a:pt x="237" y="278"/>
                    <a:pt x="243" y="274"/>
                    <a:pt x="249" y="275"/>
                  </a:cubicBezTo>
                  <a:close/>
                  <a:moveTo>
                    <a:pt x="228" y="240"/>
                  </a:moveTo>
                  <a:cubicBezTo>
                    <a:pt x="235" y="241"/>
                    <a:pt x="240" y="247"/>
                    <a:pt x="239" y="252"/>
                  </a:cubicBezTo>
                  <a:cubicBezTo>
                    <a:pt x="238" y="258"/>
                    <a:pt x="232" y="262"/>
                    <a:pt x="225" y="261"/>
                  </a:cubicBezTo>
                  <a:cubicBezTo>
                    <a:pt x="219" y="260"/>
                    <a:pt x="214" y="255"/>
                    <a:pt x="215" y="249"/>
                  </a:cubicBezTo>
                  <a:cubicBezTo>
                    <a:pt x="215" y="243"/>
                    <a:pt x="221" y="239"/>
                    <a:pt x="228" y="240"/>
                  </a:cubicBezTo>
                  <a:close/>
                  <a:moveTo>
                    <a:pt x="129" y="52"/>
                  </a:moveTo>
                  <a:cubicBezTo>
                    <a:pt x="131" y="32"/>
                    <a:pt x="153" y="17"/>
                    <a:pt x="179" y="19"/>
                  </a:cubicBezTo>
                  <a:cubicBezTo>
                    <a:pt x="206" y="22"/>
                    <a:pt x="225" y="41"/>
                    <a:pt x="223" y="61"/>
                  </a:cubicBezTo>
                  <a:cubicBezTo>
                    <a:pt x="220" y="81"/>
                    <a:pt x="198" y="95"/>
                    <a:pt x="172" y="93"/>
                  </a:cubicBezTo>
                  <a:cubicBezTo>
                    <a:pt x="147" y="90"/>
                    <a:pt x="128" y="72"/>
                    <a:pt x="129" y="52"/>
                  </a:cubicBezTo>
                  <a:close/>
                  <a:moveTo>
                    <a:pt x="164" y="172"/>
                  </a:moveTo>
                  <a:cubicBezTo>
                    <a:pt x="146" y="170"/>
                    <a:pt x="133" y="157"/>
                    <a:pt x="134" y="142"/>
                  </a:cubicBezTo>
                  <a:cubicBezTo>
                    <a:pt x="135" y="127"/>
                    <a:pt x="151" y="116"/>
                    <a:pt x="169" y="118"/>
                  </a:cubicBezTo>
                  <a:cubicBezTo>
                    <a:pt x="188" y="120"/>
                    <a:pt x="201" y="133"/>
                    <a:pt x="199" y="148"/>
                  </a:cubicBezTo>
                  <a:cubicBezTo>
                    <a:pt x="198" y="163"/>
                    <a:pt x="182" y="174"/>
                    <a:pt x="164" y="172"/>
                  </a:cubicBezTo>
                  <a:close/>
                  <a:moveTo>
                    <a:pt x="187" y="204"/>
                  </a:moveTo>
                  <a:cubicBezTo>
                    <a:pt x="187" y="208"/>
                    <a:pt x="182" y="211"/>
                    <a:pt x="178" y="210"/>
                  </a:cubicBezTo>
                  <a:cubicBezTo>
                    <a:pt x="173" y="210"/>
                    <a:pt x="169" y="206"/>
                    <a:pt x="170" y="202"/>
                  </a:cubicBezTo>
                  <a:cubicBezTo>
                    <a:pt x="170" y="198"/>
                    <a:pt x="174" y="195"/>
                    <a:pt x="179" y="196"/>
                  </a:cubicBezTo>
                  <a:cubicBezTo>
                    <a:pt x="184" y="196"/>
                    <a:pt x="187" y="200"/>
                    <a:pt x="187" y="204"/>
                  </a:cubicBezTo>
                  <a:close/>
                  <a:moveTo>
                    <a:pt x="64" y="315"/>
                  </a:moveTo>
                  <a:cubicBezTo>
                    <a:pt x="60" y="315"/>
                    <a:pt x="58" y="313"/>
                    <a:pt x="58" y="310"/>
                  </a:cubicBezTo>
                  <a:cubicBezTo>
                    <a:pt x="58" y="307"/>
                    <a:pt x="61" y="305"/>
                    <a:pt x="64" y="305"/>
                  </a:cubicBezTo>
                  <a:cubicBezTo>
                    <a:pt x="67" y="305"/>
                    <a:pt x="70" y="308"/>
                    <a:pt x="70" y="311"/>
                  </a:cubicBezTo>
                  <a:cubicBezTo>
                    <a:pt x="70" y="313"/>
                    <a:pt x="67" y="316"/>
                    <a:pt x="64" y="315"/>
                  </a:cubicBezTo>
                  <a:close/>
                  <a:moveTo>
                    <a:pt x="72" y="355"/>
                  </a:moveTo>
                  <a:cubicBezTo>
                    <a:pt x="73" y="339"/>
                    <a:pt x="87" y="327"/>
                    <a:pt x="105" y="329"/>
                  </a:cubicBezTo>
                  <a:cubicBezTo>
                    <a:pt x="122" y="330"/>
                    <a:pt x="135" y="344"/>
                    <a:pt x="134" y="360"/>
                  </a:cubicBezTo>
                  <a:cubicBezTo>
                    <a:pt x="132" y="375"/>
                    <a:pt x="117" y="387"/>
                    <a:pt x="101" y="385"/>
                  </a:cubicBezTo>
                  <a:cubicBezTo>
                    <a:pt x="84" y="384"/>
                    <a:pt x="71" y="371"/>
                    <a:pt x="72" y="355"/>
                  </a:cubicBezTo>
                  <a:close/>
                  <a:moveTo>
                    <a:pt x="122" y="445"/>
                  </a:moveTo>
                  <a:cubicBezTo>
                    <a:pt x="118" y="445"/>
                    <a:pt x="115" y="442"/>
                    <a:pt x="116" y="438"/>
                  </a:cubicBezTo>
                  <a:cubicBezTo>
                    <a:pt x="116" y="435"/>
                    <a:pt x="119" y="432"/>
                    <a:pt x="123" y="432"/>
                  </a:cubicBezTo>
                  <a:cubicBezTo>
                    <a:pt x="127" y="433"/>
                    <a:pt x="130" y="436"/>
                    <a:pt x="129" y="439"/>
                  </a:cubicBezTo>
                  <a:cubicBezTo>
                    <a:pt x="129" y="443"/>
                    <a:pt x="126" y="446"/>
                    <a:pt x="122" y="445"/>
                  </a:cubicBezTo>
                  <a:close/>
                  <a:moveTo>
                    <a:pt x="165" y="349"/>
                  </a:moveTo>
                  <a:cubicBezTo>
                    <a:pt x="160" y="348"/>
                    <a:pt x="157" y="345"/>
                    <a:pt x="158" y="341"/>
                  </a:cubicBezTo>
                  <a:cubicBezTo>
                    <a:pt x="158" y="337"/>
                    <a:pt x="162" y="334"/>
                    <a:pt x="166" y="334"/>
                  </a:cubicBezTo>
                  <a:cubicBezTo>
                    <a:pt x="171" y="335"/>
                    <a:pt x="174" y="338"/>
                    <a:pt x="174" y="342"/>
                  </a:cubicBezTo>
                  <a:cubicBezTo>
                    <a:pt x="173" y="346"/>
                    <a:pt x="169" y="349"/>
                    <a:pt x="165" y="349"/>
                  </a:cubicBezTo>
                  <a:close/>
                  <a:moveTo>
                    <a:pt x="163" y="298"/>
                  </a:moveTo>
                  <a:cubicBezTo>
                    <a:pt x="144" y="296"/>
                    <a:pt x="130" y="282"/>
                    <a:pt x="132" y="265"/>
                  </a:cubicBezTo>
                  <a:cubicBezTo>
                    <a:pt x="133" y="249"/>
                    <a:pt x="149" y="237"/>
                    <a:pt x="169" y="239"/>
                  </a:cubicBezTo>
                  <a:cubicBezTo>
                    <a:pt x="188" y="241"/>
                    <a:pt x="201" y="256"/>
                    <a:pt x="199" y="272"/>
                  </a:cubicBezTo>
                  <a:cubicBezTo>
                    <a:pt x="198" y="288"/>
                    <a:pt x="181" y="300"/>
                    <a:pt x="163" y="298"/>
                  </a:cubicBezTo>
                  <a:close/>
                </a:path>
              </a:pathLst>
            </a:custGeom>
            <a:solidFill>
              <a:srgbClr val="B4D33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50" name="Freeform 278"/>
            <p:cNvSpPr>
              <a:spLocks/>
            </p:cNvSpPr>
            <p:nvPr/>
          </p:nvSpPr>
          <p:spPr bwMode="auto">
            <a:xfrm>
              <a:off x="2369" y="-203"/>
              <a:ext cx="172" cy="151"/>
            </a:xfrm>
            <a:custGeom>
              <a:avLst/>
              <a:gdLst>
                <a:gd name="T0" fmla="*/ 60 w 106"/>
                <a:gd name="T1" fmla="*/ 4 h 93"/>
                <a:gd name="T2" fmla="*/ 1 w 106"/>
                <a:gd name="T3" fmla="*/ 49 h 93"/>
                <a:gd name="T4" fmla="*/ 20 w 106"/>
                <a:gd name="T5" fmla="*/ 93 h 93"/>
                <a:gd name="T6" fmla="*/ 60 w 106"/>
                <a:gd name="T7" fmla="*/ 88 h 93"/>
                <a:gd name="T8" fmla="*/ 106 w 106"/>
                <a:gd name="T9" fmla="*/ 45 h 93"/>
                <a:gd name="T10" fmla="*/ 60 w 106"/>
                <a:gd name="T11" fmla="*/ 4 h 93"/>
              </a:gdLst>
              <a:ahLst/>
              <a:cxnLst>
                <a:cxn ang="0">
                  <a:pos x="T0" y="T1"/>
                </a:cxn>
                <a:cxn ang="0">
                  <a:pos x="T2" y="T3"/>
                </a:cxn>
                <a:cxn ang="0">
                  <a:pos x="T4" y="T5"/>
                </a:cxn>
                <a:cxn ang="0">
                  <a:pos x="T6" y="T7"/>
                </a:cxn>
                <a:cxn ang="0">
                  <a:pos x="T8" y="T9"/>
                </a:cxn>
                <a:cxn ang="0">
                  <a:pos x="T10" y="T11"/>
                </a:cxn>
              </a:cxnLst>
              <a:rect l="0" t="0" r="r" b="b"/>
              <a:pathLst>
                <a:path w="106" h="93">
                  <a:moveTo>
                    <a:pt x="60" y="4"/>
                  </a:moveTo>
                  <a:cubicBezTo>
                    <a:pt x="30" y="0"/>
                    <a:pt x="4" y="21"/>
                    <a:pt x="1" y="49"/>
                  </a:cubicBezTo>
                  <a:cubicBezTo>
                    <a:pt x="0" y="66"/>
                    <a:pt x="7" y="82"/>
                    <a:pt x="20" y="93"/>
                  </a:cubicBezTo>
                  <a:cubicBezTo>
                    <a:pt x="35" y="93"/>
                    <a:pt x="49" y="92"/>
                    <a:pt x="60" y="88"/>
                  </a:cubicBezTo>
                  <a:cubicBezTo>
                    <a:pt x="79" y="81"/>
                    <a:pt x="94" y="67"/>
                    <a:pt x="106" y="45"/>
                  </a:cubicBezTo>
                  <a:cubicBezTo>
                    <a:pt x="102" y="24"/>
                    <a:pt x="84" y="7"/>
                    <a:pt x="60" y="4"/>
                  </a:cubicBezTo>
                  <a:close/>
                </a:path>
              </a:pathLst>
            </a:custGeom>
            <a:solidFill>
              <a:srgbClr val="F4E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51" name="Freeform 279"/>
            <p:cNvSpPr>
              <a:spLocks/>
            </p:cNvSpPr>
            <p:nvPr/>
          </p:nvSpPr>
          <p:spPr bwMode="auto">
            <a:xfrm>
              <a:off x="2451" y="-374"/>
              <a:ext cx="144" cy="163"/>
            </a:xfrm>
            <a:custGeom>
              <a:avLst/>
              <a:gdLst>
                <a:gd name="T0" fmla="*/ 88 w 88"/>
                <a:gd name="T1" fmla="*/ 14 h 100"/>
                <a:gd name="T2" fmla="*/ 62 w 88"/>
                <a:gd name="T3" fmla="*/ 4 h 100"/>
                <a:gd name="T4" fmla="*/ 3 w 88"/>
                <a:gd name="T5" fmla="*/ 44 h 100"/>
                <a:gd name="T6" fmla="*/ 49 w 88"/>
                <a:gd name="T7" fmla="*/ 98 h 100"/>
                <a:gd name="T8" fmla="*/ 77 w 88"/>
                <a:gd name="T9" fmla="*/ 95 h 100"/>
                <a:gd name="T10" fmla="*/ 88 w 88"/>
                <a:gd name="T11" fmla="*/ 14 h 100"/>
              </a:gdLst>
              <a:ahLst/>
              <a:cxnLst>
                <a:cxn ang="0">
                  <a:pos x="T0" y="T1"/>
                </a:cxn>
                <a:cxn ang="0">
                  <a:pos x="T2" y="T3"/>
                </a:cxn>
                <a:cxn ang="0">
                  <a:pos x="T4" y="T5"/>
                </a:cxn>
                <a:cxn ang="0">
                  <a:pos x="T6" y="T7"/>
                </a:cxn>
                <a:cxn ang="0">
                  <a:pos x="T8" y="T9"/>
                </a:cxn>
                <a:cxn ang="0">
                  <a:pos x="T10" y="T11"/>
                </a:cxn>
              </a:cxnLst>
              <a:rect l="0" t="0" r="r" b="b"/>
              <a:pathLst>
                <a:path w="88" h="100">
                  <a:moveTo>
                    <a:pt x="88" y="14"/>
                  </a:moveTo>
                  <a:cubicBezTo>
                    <a:pt x="81" y="9"/>
                    <a:pt x="72" y="5"/>
                    <a:pt x="62" y="4"/>
                  </a:cubicBezTo>
                  <a:cubicBezTo>
                    <a:pt x="33" y="0"/>
                    <a:pt x="6" y="18"/>
                    <a:pt x="3" y="44"/>
                  </a:cubicBezTo>
                  <a:cubicBezTo>
                    <a:pt x="0" y="70"/>
                    <a:pt x="21" y="94"/>
                    <a:pt x="49" y="98"/>
                  </a:cubicBezTo>
                  <a:cubicBezTo>
                    <a:pt x="58" y="100"/>
                    <a:pt x="68" y="98"/>
                    <a:pt x="77" y="95"/>
                  </a:cubicBezTo>
                  <a:cubicBezTo>
                    <a:pt x="82" y="72"/>
                    <a:pt x="86" y="45"/>
                    <a:pt x="88" y="14"/>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52" name="Freeform 280"/>
            <p:cNvSpPr>
              <a:spLocks/>
            </p:cNvSpPr>
            <p:nvPr/>
          </p:nvSpPr>
          <p:spPr bwMode="auto">
            <a:xfrm>
              <a:off x="2264" y="-335"/>
              <a:ext cx="105" cy="97"/>
            </a:xfrm>
            <a:custGeom>
              <a:avLst/>
              <a:gdLst>
                <a:gd name="T0" fmla="*/ 63 w 64"/>
                <a:gd name="T1" fmla="*/ 33 h 60"/>
                <a:gd name="T2" fmla="*/ 34 w 64"/>
                <a:gd name="T3" fmla="*/ 2 h 60"/>
                <a:gd name="T4" fmla="*/ 1 w 64"/>
                <a:gd name="T5" fmla="*/ 28 h 60"/>
                <a:gd name="T6" fmla="*/ 30 w 64"/>
                <a:gd name="T7" fmla="*/ 58 h 60"/>
                <a:gd name="T8" fmla="*/ 63 w 64"/>
                <a:gd name="T9" fmla="*/ 33 h 60"/>
              </a:gdLst>
              <a:ahLst/>
              <a:cxnLst>
                <a:cxn ang="0">
                  <a:pos x="T0" y="T1"/>
                </a:cxn>
                <a:cxn ang="0">
                  <a:pos x="T2" y="T3"/>
                </a:cxn>
                <a:cxn ang="0">
                  <a:pos x="T4" y="T5"/>
                </a:cxn>
                <a:cxn ang="0">
                  <a:pos x="T6" y="T7"/>
                </a:cxn>
                <a:cxn ang="0">
                  <a:pos x="T8" y="T9"/>
                </a:cxn>
              </a:cxnLst>
              <a:rect l="0" t="0" r="r" b="b"/>
              <a:pathLst>
                <a:path w="64" h="60">
                  <a:moveTo>
                    <a:pt x="63" y="33"/>
                  </a:moveTo>
                  <a:cubicBezTo>
                    <a:pt x="64" y="17"/>
                    <a:pt x="51" y="3"/>
                    <a:pt x="34" y="2"/>
                  </a:cubicBezTo>
                  <a:cubicBezTo>
                    <a:pt x="16" y="0"/>
                    <a:pt x="2" y="12"/>
                    <a:pt x="1" y="28"/>
                  </a:cubicBezTo>
                  <a:cubicBezTo>
                    <a:pt x="0" y="44"/>
                    <a:pt x="13" y="57"/>
                    <a:pt x="30" y="58"/>
                  </a:cubicBezTo>
                  <a:cubicBezTo>
                    <a:pt x="46" y="60"/>
                    <a:pt x="61" y="48"/>
                    <a:pt x="63" y="33"/>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53" name="Freeform 281"/>
            <p:cNvSpPr>
              <a:spLocks/>
            </p:cNvSpPr>
            <p:nvPr/>
          </p:nvSpPr>
          <p:spPr bwMode="auto">
            <a:xfrm>
              <a:off x="2360" y="-481"/>
              <a:ext cx="115" cy="102"/>
            </a:xfrm>
            <a:custGeom>
              <a:avLst/>
              <a:gdLst>
                <a:gd name="T0" fmla="*/ 39 w 71"/>
                <a:gd name="T1" fmla="*/ 2 h 63"/>
                <a:gd name="T2" fmla="*/ 2 w 71"/>
                <a:gd name="T3" fmla="*/ 28 h 63"/>
                <a:gd name="T4" fmla="*/ 33 w 71"/>
                <a:gd name="T5" fmla="*/ 61 h 63"/>
                <a:gd name="T6" fmla="*/ 69 w 71"/>
                <a:gd name="T7" fmla="*/ 35 h 63"/>
                <a:gd name="T8" fmla="*/ 39 w 71"/>
                <a:gd name="T9" fmla="*/ 2 h 63"/>
              </a:gdLst>
              <a:ahLst/>
              <a:cxnLst>
                <a:cxn ang="0">
                  <a:pos x="T0" y="T1"/>
                </a:cxn>
                <a:cxn ang="0">
                  <a:pos x="T2" y="T3"/>
                </a:cxn>
                <a:cxn ang="0">
                  <a:pos x="T4" y="T5"/>
                </a:cxn>
                <a:cxn ang="0">
                  <a:pos x="T6" y="T7"/>
                </a:cxn>
                <a:cxn ang="0">
                  <a:pos x="T8" y="T9"/>
                </a:cxn>
              </a:cxnLst>
              <a:rect l="0" t="0" r="r" b="b"/>
              <a:pathLst>
                <a:path w="71" h="63">
                  <a:moveTo>
                    <a:pt x="39" y="2"/>
                  </a:moveTo>
                  <a:cubicBezTo>
                    <a:pt x="19" y="0"/>
                    <a:pt x="3" y="12"/>
                    <a:pt x="2" y="28"/>
                  </a:cubicBezTo>
                  <a:cubicBezTo>
                    <a:pt x="0" y="45"/>
                    <a:pt x="14" y="59"/>
                    <a:pt x="33" y="61"/>
                  </a:cubicBezTo>
                  <a:cubicBezTo>
                    <a:pt x="51" y="63"/>
                    <a:pt x="68" y="51"/>
                    <a:pt x="69" y="35"/>
                  </a:cubicBezTo>
                  <a:cubicBezTo>
                    <a:pt x="71" y="19"/>
                    <a:pt x="58" y="4"/>
                    <a:pt x="39" y="2"/>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54" name="Freeform 282"/>
            <p:cNvSpPr>
              <a:spLocks/>
            </p:cNvSpPr>
            <p:nvPr/>
          </p:nvSpPr>
          <p:spPr bwMode="auto">
            <a:xfrm>
              <a:off x="2357" y="-840"/>
              <a:ext cx="158" cy="127"/>
            </a:xfrm>
            <a:custGeom>
              <a:avLst/>
              <a:gdLst>
                <a:gd name="T0" fmla="*/ 44 w 97"/>
                <a:gd name="T1" fmla="*/ 76 h 78"/>
                <a:gd name="T2" fmla="*/ 95 w 97"/>
                <a:gd name="T3" fmla="*/ 44 h 78"/>
                <a:gd name="T4" fmla="*/ 51 w 97"/>
                <a:gd name="T5" fmla="*/ 2 h 78"/>
                <a:gd name="T6" fmla="*/ 1 w 97"/>
                <a:gd name="T7" fmla="*/ 35 h 78"/>
                <a:gd name="T8" fmla="*/ 44 w 97"/>
                <a:gd name="T9" fmla="*/ 76 h 78"/>
              </a:gdLst>
              <a:ahLst/>
              <a:cxnLst>
                <a:cxn ang="0">
                  <a:pos x="T0" y="T1"/>
                </a:cxn>
                <a:cxn ang="0">
                  <a:pos x="T2" y="T3"/>
                </a:cxn>
                <a:cxn ang="0">
                  <a:pos x="T4" y="T5"/>
                </a:cxn>
                <a:cxn ang="0">
                  <a:pos x="T6" y="T7"/>
                </a:cxn>
                <a:cxn ang="0">
                  <a:pos x="T8" y="T9"/>
                </a:cxn>
              </a:cxnLst>
              <a:rect l="0" t="0" r="r" b="b"/>
              <a:pathLst>
                <a:path w="97" h="78">
                  <a:moveTo>
                    <a:pt x="44" y="76"/>
                  </a:moveTo>
                  <a:cubicBezTo>
                    <a:pt x="70" y="78"/>
                    <a:pt x="92" y="64"/>
                    <a:pt x="95" y="44"/>
                  </a:cubicBezTo>
                  <a:cubicBezTo>
                    <a:pt x="97" y="24"/>
                    <a:pt x="78" y="5"/>
                    <a:pt x="51" y="2"/>
                  </a:cubicBezTo>
                  <a:cubicBezTo>
                    <a:pt x="25" y="0"/>
                    <a:pt x="3" y="15"/>
                    <a:pt x="1" y="35"/>
                  </a:cubicBezTo>
                  <a:cubicBezTo>
                    <a:pt x="0" y="55"/>
                    <a:pt x="19" y="73"/>
                    <a:pt x="44" y="76"/>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55" name="Freeform 283"/>
            <p:cNvSpPr>
              <a:spLocks/>
            </p:cNvSpPr>
            <p:nvPr/>
          </p:nvSpPr>
          <p:spPr bwMode="auto">
            <a:xfrm>
              <a:off x="2470" y="-688"/>
              <a:ext cx="129" cy="180"/>
            </a:xfrm>
            <a:custGeom>
              <a:avLst/>
              <a:gdLst>
                <a:gd name="T0" fmla="*/ 3 w 79"/>
                <a:gd name="T1" fmla="*/ 50 h 111"/>
                <a:gd name="T2" fmla="*/ 59 w 79"/>
                <a:gd name="T3" fmla="*/ 110 h 111"/>
                <a:gd name="T4" fmla="*/ 78 w 79"/>
                <a:gd name="T5" fmla="*/ 111 h 111"/>
                <a:gd name="T6" fmla="*/ 79 w 79"/>
                <a:gd name="T7" fmla="*/ 6 h 111"/>
                <a:gd name="T8" fmla="*/ 74 w 79"/>
                <a:gd name="T9" fmla="*/ 5 h 111"/>
                <a:gd name="T10" fmla="*/ 3 w 79"/>
                <a:gd name="T11" fmla="*/ 50 h 111"/>
              </a:gdLst>
              <a:ahLst/>
              <a:cxnLst>
                <a:cxn ang="0">
                  <a:pos x="T0" y="T1"/>
                </a:cxn>
                <a:cxn ang="0">
                  <a:pos x="T2" y="T3"/>
                </a:cxn>
                <a:cxn ang="0">
                  <a:pos x="T4" y="T5"/>
                </a:cxn>
                <a:cxn ang="0">
                  <a:pos x="T6" y="T7"/>
                </a:cxn>
                <a:cxn ang="0">
                  <a:pos x="T8" y="T9"/>
                </a:cxn>
                <a:cxn ang="0">
                  <a:pos x="T10" y="T11"/>
                </a:cxn>
              </a:cxnLst>
              <a:rect l="0" t="0" r="r" b="b"/>
              <a:pathLst>
                <a:path w="79" h="111">
                  <a:moveTo>
                    <a:pt x="3" y="50"/>
                  </a:moveTo>
                  <a:cubicBezTo>
                    <a:pt x="0" y="79"/>
                    <a:pt x="25" y="105"/>
                    <a:pt x="59" y="110"/>
                  </a:cubicBezTo>
                  <a:cubicBezTo>
                    <a:pt x="66" y="111"/>
                    <a:pt x="72" y="111"/>
                    <a:pt x="78" y="111"/>
                  </a:cubicBezTo>
                  <a:cubicBezTo>
                    <a:pt x="79" y="65"/>
                    <a:pt x="79" y="31"/>
                    <a:pt x="79" y="6"/>
                  </a:cubicBezTo>
                  <a:cubicBezTo>
                    <a:pt x="77" y="6"/>
                    <a:pt x="76" y="6"/>
                    <a:pt x="74" y="5"/>
                  </a:cubicBezTo>
                  <a:cubicBezTo>
                    <a:pt x="38" y="0"/>
                    <a:pt x="6" y="21"/>
                    <a:pt x="3" y="50"/>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56" name="Freeform 284"/>
            <p:cNvSpPr>
              <a:spLocks/>
            </p:cNvSpPr>
            <p:nvPr/>
          </p:nvSpPr>
          <p:spPr bwMode="auto">
            <a:xfrm>
              <a:off x="2228" y="-550"/>
              <a:ext cx="129" cy="120"/>
            </a:xfrm>
            <a:custGeom>
              <a:avLst/>
              <a:gdLst>
                <a:gd name="T0" fmla="*/ 32 w 79"/>
                <a:gd name="T1" fmla="*/ 72 h 74"/>
                <a:gd name="T2" fmla="*/ 77 w 79"/>
                <a:gd name="T3" fmla="*/ 39 h 74"/>
                <a:gd name="T4" fmla="*/ 47 w 79"/>
                <a:gd name="T5" fmla="*/ 0 h 74"/>
                <a:gd name="T6" fmla="*/ 29 w 79"/>
                <a:gd name="T7" fmla="*/ 24 h 74"/>
                <a:gd name="T8" fmla="*/ 0 w 79"/>
                <a:gd name="T9" fmla="*/ 57 h 74"/>
                <a:gd name="T10" fmla="*/ 32 w 79"/>
                <a:gd name="T11" fmla="*/ 72 h 74"/>
              </a:gdLst>
              <a:ahLst/>
              <a:cxnLst>
                <a:cxn ang="0">
                  <a:pos x="T0" y="T1"/>
                </a:cxn>
                <a:cxn ang="0">
                  <a:pos x="T2" y="T3"/>
                </a:cxn>
                <a:cxn ang="0">
                  <a:pos x="T4" y="T5"/>
                </a:cxn>
                <a:cxn ang="0">
                  <a:pos x="T6" y="T7"/>
                </a:cxn>
                <a:cxn ang="0">
                  <a:pos x="T8" y="T9"/>
                </a:cxn>
                <a:cxn ang="0">
                  <a:pos x="T10" y="T11"/>
                </a:cxn>
              </a:cxnLst>
              <a:rect l="0" t="0" r="r" b="b"/>
              <a:pathLst>
                <a:path w="79" h="74">
                  <a:moveTo>
                    <a:pt x="32" y="72"/>
                  </a:moveTo>
                  <a:cubicBezTo>
                    <a:pt x="56" y="74"/>
                    <a:pt x="76" y="59"/>
                    <a:pt x="77" y="39"/>
                  </a:cubicBezTo>
                  <a:cubicBezTo>
                    <a:pt x="79" y="21"/>
                    <a:pt x="66" y="5"/>
                    <a:pt x="47" y="0"/>
                  </a:cubicBezTo>
                  <a:cubicBezTo>
                    <a:pt x="42" y="9"/>
                    <a:pt x="36" y="17"/>
                    <a:pt x="29" y="24"/>
                  </a:cubicBezTo>
                  <a:cubicBezTo>
                    <a:pt x="19" y="33"/>
                    <a:pt x="9" y="44"/>
                    <a:pt x="0" y="57"/>
                  </a:cubicBezTo>
                  <a:cubicBezTo>
                    <a:pt x="7" y="66"/>
                    <a:pt x="19" y="72"/>
                    <a:pt x="32" y="72"/>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57" name="Freeform 285"/>
            <p:cNvSpPr>
              <a:spLocks/>
            </p:cNvSpPr>
            <p:nvPr/>
          </p:nvSpPr>
          <p:spPr bwMode="auto">
            <a:xfrm>
              <a:off x="2365" y="-678"/>
              <a:ext cx="110" cy="94"/>
            </a:xfrm>
            <a:custGeom>
              <a:avLst/>
              <a:gdLst>
                <a:gd name="T0" fmla="*/ 36 w 68"/>
                <a:gd name="T1" fmla="*/ 2 h 58"/>
                <a:gd name="T2" fmla="*/ 1 w 68"/>
                <a:gd name="T3" fmla="*/ 26 h 58"/>
                <a:gd name="T4" fmla="*/ 31 w 68"/>
                <a:gd name="T5" fmla="*/ 56 h 58"/>
                <a:gd name="T6" fmla="*/ 66 w 68"/>
                <a:gd name="T7" fmla="*/ 32 h 58"/>
                <a:gd name="T8" fmla="*/ 36 w 68"/>
                <a:gd name="T9" fmla="*/ 2 h 58"/>
              </a:gdLst>
              <a:ahLst/>
              <a:cxnLst>
                <a:cxn ang="0">
                  <a:pos x="T0" y="T1"/>
                </a:cxn>
                <a:cxn ang="0">
                  <a:pos x="T2" y="T3"/>
                </a:cxn>
                <a:cxn ang="0">
                  <a:pos x="T4" y="T5"/>
                </a:cxn>
                <a:cxn ang="0">
                  <a:pos x="T6" y="T7"/>
                </a:cxn>
                <a:cxn ang="0">
                  <a:pos x="T8" y="T9"/>
                </a:cxn>
              </a:cxnLst>
              <a:rect l="0" t="0" r="r" b="b"/>
              <a:pathLst>
                <a:path w="68" h="58">
                  <a:moveTo>
                    <a:pt x="36" y="2"/>
                  </a:moveTo>
                  <a:cubicBezTo>
                    <a:pt x="18" y="0"/>
                    <a:pt x="2" y="11"/>
                    <a:pt x="1" y="26"/>
                  </a:cubicBezTo>
                  <a:cubicBezTo>
                    <a:pt x="0" y="41"/>
                    <a:pt x="13" y="54"/>
                    <a:pt x="31" y="56"/>
                  </a:cubicBezTo>
                  <a:cubicBezTo>
                    <a:pt x="49" y="58"/>
                    <a:pt x="65" y="47"/>
                    <a:pt x="66" y="32"/>
                  </a:cubicBezTo>
                  <a:cubicBezTo>
                    <a:pt x="68" y="17"/>
                    <a:pt x="55" y="4"/>
                    <a:pt x="36" y="2"/>
                  </a:cubicBezTo>
                  <a:close/>
                </a:path>
              </a:pathLst>
            </a:custGeom>
            <a:solidFill>
              <a:srgbClr val="F4E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58" name="Freeform 286"/>
            <p:cNvSpPr>
              <a:spLocks/>
            </p:cNvSpPr>
            <p:nvPr/>
          </p:nvSpPr>
          <p:spPr bwMode="auto">
            <a:xfrm>
              <a:off x="2497" y="-479"/>
              <a:ext cx="42" cy="38"/>
            </a:xfrm>
            <a:custGeom>
              <a:avLst/>
              <a:gdLst>
                <a:gd name="T0" fmla="*/ 11 w 26"/>
                <a:gd name="T1" fmla="*/ 22 h 23"/>
                <a:gd name="T2" fmla="*/ 25 w 26"/>
                <a:gd name="T3" fmla="*/ 13 h 23"/>
                <a:gd name="T4" fmla="*/ 14 w 26"/>
                <a:gd name="T5" fmla="*/ 1 h 23"/>
                <a:gd name="T6" fmla="*/ 1 w 26"/>
                <a:gd name="T7" fmla="*/ 10 h 23"/>
                <a:gd name="T8" fmla="*/ 11 w 26"/>
                <a:gd name="T9" fmla="*/ 22 h 23"/>
              </a:gdLst>
              <a:ahLst/>
              <a:cxnLst>
                <a:cxn ang="0">
                  <a:pos x="T0" y="T1"/>
                </a:cxn>
                <a:cxn ang="0">
                  <a:pos x="T2" y="T3"/>
                </a:cxn>
                <a:cxn ang="0">
                  <a:pos x="T4" y="T5"/>
                </a:cxn>
                <a:cxn ang="0">
                  <a:pos x="T6" y="T7"/>
                </a:cxn>
                <a:cxn ang="0">
                  <a:pos x="T8" y="T9"/>
                </a:cxn>
              </a:cxnLst>
              <a:rect l="0" t="0" r="r" b="b"/>
              <a:pathLst>
                <a:path w="26" h="23">
                  <a:moveTo>
                    <a:pt x="11" y="22"/>
                  </a:moveTo>
                  <a:cubicBezTo>
                    <a:pt x="18" y="23"/>
                    <a:pt x="24" y="19"/>
                    <a:pt x="25" y="13"/>
                  </a:cubicBezTo>
                  <a:cubicBezTo>
                    <a:pt x="26" y="8"/>
                    <a:pt x="21" y="2"/>
                    <a:pt x="14" y="1"/>
                  </a:cubicBezTo>
                  <a:cubicBezTo>
                    <a:pt x="7" y="0"/>
                    <a:pt x="1" y="4"/>
                    <a:pt x="1" y="10"/>
                  </a:cubicBezTo>
                  <a:cubicBezTo>
                    <a:pt x="0" y="16"/>
                    <a:pt x="5" y="21"/>
                    <a:pt x="11" y="22"/>
                  </a:cubicBezTo>
                  <a:close/>
                </a:path>
              </a:pathLst>
            </a:custGeom>
            <a:solidFill>
              <a:srgbClr val="EB175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59" name="Freeform 287"/>
            <p:cNvSpPr>
              <a:spLocks/>
            </p:cNvSpPr>
            <p:nvPr/>
          </p:nvSpPr>
          <p:spPr bwMode="auto">
            <a:xfrm>
              <a:off x="2243" y="-371"/>
              <a:ext cx="19" cy="18"/>
            </a:xfrm>
            <a:custGeom>
              <a:avLst/>
              <a:gdLst>
                <a:gd name="T0" fmla="*/ 6 w 12"/>
                <a:gd name="T1" fmla="*/ 0 h 11"/>
                <a:gd name="T2" fmla="*/ 0 w 12"/>
                <a:gd name="T3" fmla="*/ 5 h 11"/>
                <a:gd name="T4" fmla="*/ 6 w 12"/>
                <a:gd name="T5" fmla="*/ 10 h 11"/>
                <a:gd name="T6" fmla="*/ 12 w 12"/>
                <a:gd name="T7" fmla="*/ 6 h 11"/>
                <a:gd name="T8" fmla="*/ 6 w 12"/>
                <a:gd name="T9" fmla="*/ 0 h 11"/>
              </a:gdLst>
              <a:ahLst/>
              <a:cxnLst>
                <a:cxn ang="0">
                  <a:pos x="T0" y="T1"/>
                </a:cxn>
                <a:cxn ang="0">
                  <a:pos x="T2" y="T3"/>
                </a:cxn>
                <a:cxn ang="0">
                  <a:pos x="T4" y="T5"/>
                </a:cxn>
                <a:cxn ang="0">
                  <a:pos x="T6" y="T7"/>
                </a:cxn>
                <a:cxn ang="0">
                  <a:pos x="T8" y="T9"/>
                </a:cxn>
              </a:cxnLst>
              <a:rect l="0" t="0" r="r" b="b"/>
              <a:pathLst>
                <a:path w="12" h="11">
                  <a:moveTo>
                    <a:pt x="6" y="0"/>
                  </a:moveTo>
                  <a:cubicBezTo>
                    <a:pt x="3" y="0"/>
                    <a:pt x="0" y="2"/>
                    <a:pt x="0" y="5"/>
                  </a:cubicBezTo>
                  <a:cubicBezTo>
                    <a:pt x="0" y="8"/>
                    <a:pt x="2" y="10"/>
                    <a:pt x="6" y="10"/>
                  </a:cubicBezTo>
                  <a:cubicBezTo>
                    <a:pt x="9" y="11"/>
                    <a:pt x="12" y="8"/>
                    <a:pt x="12" y="6"/>
                  </a:cubicBezTo>
                  <a:cubicBezTo>
                    <a:pt x="12" y="3"/>
                    <a:pt x="9" y="0"/>
                    <a:pt x="6" y="0"/>
                  </a:cubicBezTo>
                  <a:close/>
                </a:path>
              </a:pathLst>
            </a:custGeom>
            <a:solidFill>
              <a:srgbClr val="EB175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60" name="Freeform 288"/>
            <p:cNvSpPr>
              <a:spLocks/>
            </p:cNvSpPr>
            <p:nvPr/>
          </p:nvSpPr>
          <p:spPr bwMode="auto">
            <a:xfrm>
              <a:off x="2335" y="-164"/>
              <a:ext cx="25" cy="23"/>
            </a:xfrm>
            <a:custGeom>
              <a:avLst/>
              <a:gdLst>
                <a:gd name="T0" fmla="*/ 8 w 15"/>
                <a:gd name="T1" fmla="*/ 0 h 14"/>
                <a:gd name="T2" fmla="*/ 1 w 15"/>
                <a:gd name="T3" fmla="*/ 6 h 14"/>
                <a:gd name="T4" fmla="*/ 7 w 15"/>
                <a:gd name="T5" fmla="*/ 13 h 14"/>
                <a:gd name="T6" fmla="*/ 14 w 15"/>
                <a:gd name="T7" fmla="*/ 7 h 14"/>
                <a:gd name="T8" fmla="*/ 8 w 15"/>
                <a:gd name="T9" fmla="*/ 0 h 14"/>
              </a:gdLst>
              <a:ahLst/>
              <a:cxnLst>
                <a:cxn ang="0">
                  <a:pos x="T0" y="T1"/>
                </a:cxn>
                <a:cxn ang="0">
                  <a:pos x="T2" y="T3"/>
                </a:cxn>
                <a:cxn ang="0">
                  <a:pos x="T4" y="T5"/>
                </a:cxn>
                <a:cxn ang="0">
                  <a:pos x="T6" y="T7"/>
                </a:cxn>
                <a:cxn ang="0">
                  <a:pos x="T8" y="T9"/>
                </a:cxn>
              </a:cxnLst>
              <a:rect l="0" t="0" r="r" b="b"/>
              <a:pathLst>
                <a:path w="15" h="14">
                  <a:moveTo>
                    <a:pt x="8" y="0"/>
                  </a:moveTo>
                  <a:cubicBezTo>
                    <a:pt x="4" y="0"/>
                    <a:pt x="1" y="3"/>
                    <a:pt x="1" y="6"/>
                  </a:cubicBezTo>
                  <a:cubicBezTo>
                    <a:pt x="0" y="10"/>
                    <a:pt x="3" y="13"/>
                    <a:pt x="7" y="13"/>
                  </a:cubicBezTo>
                  <a:cubicBezTo>
                    <a:pt x="11" y="14"/>
                    <a:pt x="14" y="11"/>
                    <a:pt x="14" y="7"/>
                  </a:cubicBezTo>
                  <a:cubicBezTo>
                    <a:pt x="15" y="4"/>
                    <a:pt x="12" y="1"/>
                    <a:pt x="8" y="0"/>
                  </a:cubicBezTo>
                  <a:close/>
                </a:path>
              </a:pathLst>
            </a:custGeom>
            <a:solidFill>
              <a:srgbClr val="F4EB2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61" name="Freeform 289"/>
            <p:cNvSpPr>
              <a:spLocks/>
            </p:cNvSpPr>
            <p:nvPr/>
          </p:nvSpPr>
          <p:spPr bwMode="auto">
            <a:xfrm>
              <a:off x="2404" y="-324"/>
              <a:ext cx="28" cy="24"/>
            </a:xfrm>
            <a:custGeom>
              <a:avLst/>
              <a:gdLst>
                <a:gd name="T0" fmla="*/ 9 w 17"/>
                <a:gd name="T1" fmla="*/ 0 h 15"/>
                <a:gd name="T2" fmla="*/ 1 w 17"/>
                <a:gd name="T3" fmla="*/ 7 h 15"/>
                <a:gd name="T4" fmla="*/ 8 w 17"/>
                <a:gd name="T5" fmla="*/ 15 h 15"/>
                <a:gd name="T6" fmla="*/ 17 w 17"/>
                <a:gd name="T7" fmla="*/ 8 h 15"/>
                <a:gd name="T8" fmla="*/ 9 w 17"/>
                <a:gd name="T9" fmla="*/ 0 h 15"/>
              </a:gdLst>
              <a:ahLst/>
              <a:cxnLst>
                <a:cxn ang="0">
                  <a:pos x="T0" y="T1"/>
                </a:cxn>
                <a:cxn ang="0">
                  <a:pos x="T2" y="T3"/>
                </a:cxn>
                <a:cxn ang="0">
                  <a:pos x="T4" y="T5"/>
                </a:cxn>
                <a:cxn ang="0">
                  <a:pos x="T6" y="T7"/>
                </a:cxn>
                <a:cxn ang="0">
                  <a:pos x="T8" y="T9"/>
                </a:cxn>
              </a:cxnLst>
              <a:rect l="0" t="0" r="r" b="b"/>
              <a:pathLst>
                <a:path w="17" h="15">
                  <a:moveTo>
                    <a:pt x="9" y="0"/>
                  </a:moveTo>
                  <a:cubicBezTo>
                    <a:pt x="5" y="0"/>
                    <a:pt x="1" y="3"/>
                    <a:pt x="1" y="7"/>
                  </a:cubicBezTo>
                  <a:cubicBezTo>
                    <a:pt x="0" y="11"/>
                    <a:pt x="3" y="14"/>
                    <a:pt x="8" y="15"/>
                  </a:cubicBezTo>
                  <a:cubicBezTo>
                    <a:pt x="12" y="15"/>
                    <a:pt x="16" y="12"/>
                    <a:pt x="17" y="8"/>
                  </a:cubicBezTo>
                  <a:cubicBezTo>
                    <a:pt x="17" y="4"/>
                    <a:pt x="14" y="1"/>
                    <a:pt x="9" y="0"/>
                  </a:cubicBezTo>
                  <a:close/>
                </a:path>
              </a:pathLst>
            </a:custGeom>
            <a:solidFill>
              <a:srgbClr val="EB175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62" name="Freeform 290"/>
            <p:cNvSpPr>
              <a:spLocks/>
            </p:cNvSpPr>
            <p:nvPr/>
          </p:nvSpPr>
          <p:spPr bwMode="auto">
            <a:xfrm>
              <a:off x="2424" y="-550"/>
              <a:ext cx="29" cy="26"/>
            </a:xfrm>
            <a:custGeom>
              <a:avLst/>
              <a:gdLst>
                <a:gd name="T0" fmla="*/ 1 w 18"/>
                <a:gd name="T1" fmla="*/ 7 h 16"/>
                <a:gd name="T2" fmla="*/ 9 w 18"/>
                <a:gd name="T3" fmla="*/ 15 h 16"/>
                <a:gd name="T4" fmla="*/ 18 w 18"/>
                <a:gd name="T5" fmla="*/ 9 h 16"/>
                <a:gd name="T6" fmla="*/ 10 w 18"/>
                <a:gd name="T7" fmla="*/ 1 h 16"/>
                <a:gd name="T8" fmla="*/ 1 w 18"/>
                <a:gd name="T9" fmla="*/ 7 h 16"/>
              </a:gdLst>
              <a:ahLst/>
              <a:cxnLst>
                <a:cxn ang="0">
                  <a:pos x="T0" y="T1"/>
                </a:cxn>
                <a:cxn ang="0">
                  <a:pos x="T2" y="T3"/>
                </a:cxn>
                <a:cxn ang="0">
                  <a:pos x="T4" y="T5"/>
                </a:cxn>
                <a:cxn ang="0">
                  <a:pos x="T6" y="T7"/>
                </a:cxn>
                <a:cxn ang="0">
                  <a:pos x="T8" y="T9"/>
                </a:cxn>
              </a:cxnLst>
              <a:rect l="0" t="0" r="r" b="b"/>
              <a:pathLst>
                <a:path w="18" h="16">
                  <a:moveTo>
                    <a:pt x="1" y="7"/>
                  </a:moveTo>
                  <a:cubicBezTo>
                    <a:pt x="0" y="11"/>
                    <a:pt x="4" y="15"/>
                    <a:pt x="9" y="15"/>
                  </a:cubicBezTo>
                  <a:cubicBezTo>
                    <a:pt x="13" y="16"/>
                    <a:pt x="18" y="13"/>
                    <a:pt x="18" y="9"/>
                  </a:cubicBezTo>
                  <a:cubicBezTo>
                    <a:pt x="18" y="5"/>
                    <a:pt x="15" y="1"/>
                    <a:pt x="10" y="1"/>
                  </a:cubicBezTo>
                  <a:cubicBezTo>
                    <a:pt x="5" y="0"/>
                    <a:pt x="1" y="3"/>
                    <a:pt x="1" y="7"/>
                  </a:cubicBezTo>
                  <a:close/>
                </a:path>
              </a:pathLst>
            </a:custGeom>
            <a:solidFill>
              <a:srgbClr val="F4EB2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63" name="Freeform 291"/>
            <p:cNvSpPr>
              <a:spLocks/>
            </p:cNvSpPr>
            <p:nvPr/>
          </p:nvSpPr>
          <p:spPr bwMode="auto">
            <a:xfrm>
              <a:off x="2521" y="-770"/>
              <a:ext cx="77" cy="80"/>
            </a:xfrm>
            <a:custGeom>
              <a:avLst/>
              <a:gdLst>
                <a:gd name="T0" fmla="*/ 1 w 47"/>
                <a:gd name="T1" fmla="*/ 21 h 49"/>
                <a:gd name="T2" fmla="*/ 27 w 47"/>
                <a:gd name="T3" fmla="*/ 48 h 49"/>
                <a:gd name="T4" fmla="*/ 47 w 47"/>
                <a:gd name="T5" fmla="*/ 44 h 49"/>
                <a:gd name="T6" fmla="*/ 45 w 47"/>
                <a:gd name="T7" fmla="*/ 20 h 49"/>
                <a:gd name="T8" fmla="*/ 39 w 47"/>
                <a:gd name="T9" fmla="*/ 3 h 49"/>
                <a:gd name="T10" fmla="*/ 33 w 47"/>
                <a:gd name="T11" fmla="*/ 2 h 49"/>
                <a:gd name="T12" fmla="*/ 1 w 47"/>
                <a:gd name="T13" fmla="*/ 21 h 49"/>
              </a:gdLst>
              <a:ahLst/>
              <a:cxnLst>
                <a:cxn ang="0">
                  <a:pos x="T0" y="T1"/>
                </a:cxn>
                <a:cxn ang="0">
                  <a:pos x="T2" y="T3"/>
                </a:cxn>
                <a:cxn ang="0">
                  <a:pos x="T4" y="T5"/>
                </a:cxn>
                <a:cxn ang="0">
                  <a:pos x="T6" y="T7"/>
                </a:cxn>
                <a:cxn ang="0">
                  <a:pos x="T8" y="T9"/>
                </a:cxn>
                <a:cxn ang="0">
                  <a:pos x="T10" y="T11"/>
                </a:cxn>
                <a:cxn ang="0">
                  <a:pos x="T12" y="T13"/>
                </a:cxn>
              </a:cxnLst>
              <a:rect l="0" t="0" r="r" b="b"/>
              <a:pathLst>
                <a:path w="47" h="49">
                  <a:moveTo>
                    <a:pt x="1" y="21"/>
                  </a:moveTo>
                  <a:cubicBezTo>
                    <a:pt x="0" y="34"/>
                    <a:pt x="11" y="46"/>
                    <a:pt x="27" y="48"/>
                  </a:cubicBezTo>
                  <a:cubicBezTo>
                    <a:pt x="35" y="49"/>
                    <a:pt x="42" y="47"/>
                    <a:pt x="47" y="44"/>
                  </a:cubicBezTo>
                  <a:cubicBezTo>
                    <a:pt x="47" y="34"/>
                    <a:pt x="46" y="26"/>
                    <a:pt x="45" y="20"/>
                  </a:cubicBezTo>
                  <a:cubicBezTo>
                    <a:pt x="44" y="15"/>
                    <a:pt x="42" y="9"/>
                    <a:pt x="39" y="3"/>
                  </a:cubicBezTo>
                  <a:cubicBezTo>
                    <a:pt x="37" y="3"/>
                    <a:pt x="35" y="2"/>
                    <a:pt x="33" y="2"/>
                  </a:cubicBezTo>
                  <a:cubicBezTo>
                    <a:pt x="17" y="0"/>
                    <a:pt x="3" y="9"/>
                    <a:pt x="1" y="21"/>
                  </a:cubicBezTo>
                  <a:close/>
                </a:path>
              </a:pathLst>
            </a:custGeom>
            <a:solidFill>
              <a:srgbClr val="F4E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64" name="Freeform 292"/>
            <p:cNvSpPr>
              <a:spLocks/>
            </p:cNvSpPr>
            <p:nvPr/>
          </p:nvSpPr>
          <p:spPr bwMode="auto">
            <a:xfrm>
              <a:off x="2147" y="-259"/>
              <a:ext cx="128" cy="154"/>
            </a:xfrm>
            <a:custGeom>
              <a:avLst/>
              <a:gdLst>
                <a:gd name="T0" fmla="*/ 77 w 79"/>
                <a:gd name="T1" fmla="*/ 51 h 94"/>
                <a:gd name="T2" fmla="*/ 28 w 79"/>
                <a:gd name="T3" fmla="*/ 1 h 94"/>
                <a:gd name="T4" fmla="*/ 1 w 79"/>
                <a:gd name="T5" fmla="*/ 7 h 94"/>
                <a:gd name="T6" fmla="*/ 9 w 79"/>
                <a:gd name="T7" fmla="*/ 57 h 94"/>
                <a:gd name="T8" fmla="*/ 45 w 79"/>
                <a:gd name="T9" fmla="*/ 94 h 94"/>
                <a:gd name="T10" fmla="*/ 77 w 79"/>
                <a:gd name="T11" fmla="*/ 51 h 94"/>
              </a:gdLst>
              <a:ahLst/>
              <a:cxnLst>
                <a:cxn ang="0">
                  <a:pos x="T0" y="T1"/>
                </a:cxn>
                <a:cxn ang="0">
                  <a:pos x="T2" y="T3"/>
                </a:cxn>
                <a:cxn ang="0">
                  <a:pos x="T4" y="T5"/>
                </a:cxn>
                <a:cxn ang="0">
                  <a:pos x="T6" y="T7"/>
                </a:cxn>
                <a:cxn ang="0">
                  <a:pos x="T8" y="T9"/>
                </a:cxn>
                <a:cxn ang="0">
                  <a:pos x="T10" y="T11"/>
                </a:cxn>
              </a:cxnLst>
              <a:rect l="0" t="0" r="r" b="b"/>
              <a:pathLst>
                <a:path w="79" h="94">
                  <a:moveTo>
                    <a:pt x="77" y="51"/>
                  </a:moveTo>
                  <a:cubicBezTo>
                    <a:pt x="79" y="25"/>
                    <a:pt x="57" y="2"/>
                    <a:pt x="28" y="1"/>
                  </a:cubicBezTo>
                  <a:cubicBezTo>
                    <a:pt x="18" y="0"/>
                    <a:pt x="9" y="3"/>
                    <a:pt x="1" y="7"/>
                  </a:cubicBezTo>
                  <a:cubicBezTo>
                    <a:pt x="0" y="26"/>
                    <a:pt x="2" y="43"/>
                    <a:pt x="9" y="57"/>
                  </a:cubicBezTo>
                  <a:cubicBezTo>
                    <a:pt x="16" y="72"/>
                    <a:pt x="29" y="84"/>
                    <a:pt x="45" y="94"/>
                  </a:cubicBezTo>
                  <a:cubicBezTo>
                    <a:pt x="63" y="87"/>
                    <a:pt x="76" y="71"/>
                    <a:pt x="77" y="51"/>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65" name="Freeform 293"/>
            <p:cNvSpPr>
              <a:spLocks/>
            </p:cNvSpPr>
            <p:nvPr/>
          </p:nvSpPr>
          <p:spPr bwMode="auto">
            <a:xfrm>
              <a:off x="2207" y="-657"/>
              <a:ext cx="402" cy="429"/>
            </a:xfrm>
            <a:custGeom>
              <a:avLst/>
              <a:gdLst>
                <a:gd name="T0" fmla="*/ 235 w 247"/>
                <a:gd name="T1" fmla="*/ 49 h 264"/>
                <a:gd name="T2" fmla="*/ 246 w 247"/>
                <a:gd name="T3" fmla="*/ 77 h 264"/>
                <a:gd name="T4" fmla="*/ 202 w 247"/>
                <a:gd name="T5" fmla="*/ 130 h 264"/>
                <a:gd name="T6" fmla="*/ 99 w 247"/>
                <a:gd name="T7" fmla="*/ 237 h 264"/>
                <a:gd name="T8" fmla="*/ 91 w 247"/>
                <a:gd name="T9" fmla="*/ 261 h 264"/>
                <a:gd name="T10" fmla="*/ 82 w 247"/>
                <a:gd name="T11" fmla="*/ 264 h 264"/>
                <a:gd name="T12" fmla="*/ 77 w 247"/>
                <a:gd name="T13" fmla="*/ 256 h 264"/>
                <a:gd name="T14" fmla="*/ 84 w 247"/>
                <a:gd name="T15" fmla="*/ 233 h 264"/>
                <a:gd name="T16" fmla="*/ 67 w 247"/>
                <a:gd name="T17" fmla="*/ 194 h 264"/>
                <a:gd name="T18" fmla="*/ 10 w 247"/>
                <a:gd name="T19" fmla="*/ 101 h 264"/>
                <a:gd name="T20" fmla="*/ 16 w 247"/>
                <a:gd name="T21" fmla="*/ 39 h 264"/>
                <a:gd name="T22" fmla="*/ 88 w 247"/>
                <a:gd name="T23" fmla="*/ 0 h 264"/>
                <a:gd name="T24" fmla="*/ 91 w 247"/>
                <a:gd name="T25" fmla="*/ 25 h 264"/>
                <a:gd name="T26" fmla="*/ 17 w 247"/>
                <a:gd name="T27" fmla="*/ 59 h 264"/>
                <a:gd name="T28" fmla="*/ 14 w 247"/>
                <a:gd name="T29" fmla="*/ 97 h 264"/>
                <a:gd name="T30" fmla="*/ 95 w 247"/>
                <a:gd name="T31" fmla="*/ 215 h 264"/>
                <a:gd name="T32" fmla="*/ 143 w 247"/>
                <a:gd name="T33" fmla="*/ 164 h 264"/>
                <a:gd name="T34" fmla="*/ 216 w 247"/>
                <a:gd name="T35" fmla="*/ 109 h 264"/>
                <a:gd name="T36" fmla="*/ 215 w 247"/>
                <a:gd name="T37" fmla="*/ 54 h 264"/>
                <a:gd name="T38" fmla="*/ 235 w 247"/>
                <a:gd name="T39" fmla="*/ 4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264">
                  <a:moveTo>
                    <a:pt x="235" y="49"/>
                  </a:moveTo>
                  <a:cubicBezTo>
                    <a:pt x="241" y="55"/>
                    <a:pt x="247" y="71"/>
                    <a:pt x="246" y="77"/>
                  </a:cubicBezTo>
                  <a:cubicBezTo>
                    <a:pt x="242" y="94"/>
                    <a:pt x="231" y="103"/>
                    <a:pt x="202" y="130"/>
                  </a:cubicBezTo>
                  <a:cubicBezTo>
                    <a:pt x="171" y="157"/>
                    <a:pt x="106" y="217"/>
                    <a:pt x="99" y="237"/>
                  </a:cubicBezTo>
                  <a:cubicBezTo>
                    <a:pt x="91" y="257"/>
                    <a:pt x="95" y="256"/>
                    <a:pt x="91" y="261"/>
                  </a:cubicBezTo>
                  <a:cubicBezTo>
                    <a:pt x="89" y="264"/>
                    <a:pt x="84" y="264"/>
                    <a:pt x="82" y="264"/>
                  </a:cubicBezTo>
                  <a:cubicBezTo>
                    <a:pt x="80" y="264"/>
                    <a:pt x="76" y="261"/>
                    <a:pt x="77" y="256"/>
                  </a:cubicBezTo>
                  <a:cubicBezTo>
                    <a:pt x="78" y="250"/>
                    <a:pt x="84" y="239"/>
                    <a:pt x="84" y="233"/>
                  </a:cubicBezTo>
                  <a:cubicBezTo>
                    <a:pt x="84" y="222"/>
                    <a:pt x="77" y="208"/>
                    <a:pt x="67" y="194"/>
                  </a:cubicBezTo>
                  <a:cubicBezTo>
                    <a:pt x="57" y="179"/>
                    <a:pt x="21" y="123"/>
                    <a:pt x="10" y="101"/>
                  </a:cubicBezTo>
                  <a:cubicBezTo>
                    <a:pt x="0" y="79"/>
                    <a:pt x="0" y="54"/>
                    <a:pt x="16" y="39"/>
                  </a:cubicBezTo>
                  <a:cubicBezTo>
                    <a:pt x="31" y="25"/>
                    <a:pt x="66" y="0"/>
                    <a:pt x="88" y="0"/>
                  </a:cubicBezTo>
                  <a:cubicBezTo>
                    <a:pt x="96" y="0"/>
                    <a:pt x="124" y="16"/>
                    <a:pt x="91" y="25"/>
                  </a:cubicBezTo>
                  <a:cubicBezTo>
                    <a:pt x="91" y="25"/>
                    <a:pt x="33" y="32"/>
                    <a:pt x="17" y="59"/>
                  </a:cubicBezTo>
                  <a:cubicBezTo>
                    <a:pt x="17" y="59"/>
                    <a:pt x="5" y="80"/>
                    <a:pt x="14" y="97"/>
                  </a:cubicBezTo>
                  <a:cubicBezTo>
                    <a:pt x="24" y="115"/>
                    <a:pt x="97" y="198"/>
                    <a:pt x="95" y="215"/>
                  </a:cubicBezTo>
                  <a:cubicBezTo>
                    <a:pt x="95" y="215"/>
                    <a:pt x="119" y="183"/>
                    <a:pt x="143" y="164"/>
                  </a:cubicBezTo>
                  <a:cubicBezTo>
                    <a:pt x="159" y="151"/>
                    <a:pt x="210" y="113"/>
                    <a:pt x="216" y="109"/>
                  </a:cubicBezTo>
                  <a:cubicBezTo>
                    <a:pt x="236" y="89"/>
                    <a:pt x="228" y="69"/>
                    <a:pt x="215" y="54"/>
                  </a:cubicBezTo>
                  <a:cubicBezTo>
                    <a:pt x="211" y="50"/>
                    <a:pt x="221" y="34"/>
                    <a:pt x="235" y="49"/>
                  </a:cubicBezTo>
                  <a:close/>
                </a:path>
              </a:pathLst>
            </a:custGeom>
            <a:solidFill>
              <a:srgbClr val="EA0D8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66" name="Freeform 294"/>
            <p:cNvSpPr>
              <a:spLocks/>
            </p:cNvSpPr>
            <p:nvPr/>
          </p:nvSpPr>
          <p:spPr bwMode="auto">
            <a:xfrm>
              <a:off x="2210" y="-657"/>
              <a:ext cx="199" cy="153"/>
            </a:xfrm>
            <a:custGeom>
              <a:avLst/>
              <a:gdLst>
                <a:gd name="T0" fmla="*/ 15 w 122"/>
                <a:gd name="T1" fmla="*/ 59 h 94"/>
                <a:gd name="T2" fmla="*/ 89 w 122"/>
                <a:gd name="T3" fmla="*/ 25 h 94"/>
                <a:gd name="T4" fmla="*/ 86 w 122"/>
                <a:gd name="T5" fmla="*/ 0 h 94"/>
                <a:gd name="T6" fmla="*/ 14 w 122"/>
                <a:gd name="T7" fmla="*/ 39 h 94"/>
                <a:gd name="T8" fmla="*/ 1 w 122"/>
                <a:gd name="T9" fmla="*/ 76 h 94"/>
                <a:gd name="T10" fmla="*/ 11 w 122"/>
                <a:gd name="T11" fmla="*/ 94 h 94"/>
                <a:gd name="T12" fmla="*/ 15 w 122"/>
                <a:gd name="T13" fmla="*/ 59 h 94"/>
              </a:gdLst>
              <a:ahLst/>
              <a:cxnLst>
                <a:cxn ang="0">
                  <a:pos x="T0" y="T1"/>
                </a:cxn>
                <a:cxn ang="0">
                  <a:pos x="T2" y="T3"/>
                </a:cxn>
                <a:cxn ang="0">
                  <a:pos x="T4" y="T5"/>
                </a:cxn>
                <a:cxn ang="0">
                  <a:pos x="T6" y="T7"/>
                </a:cxn>
                <a:cxn ang="0">
                  <a:pos x="T8" y="T9"/>
                </a:cxn>
                <a:cxn ang="0">
                  <a:pos x="T10" y="T11"/>
                </a:cxn>
                <a:cxn ang="0">
                  <a:pos x="T12" y="T13"/>
                </a:cxn>
              </a:cxnLst>
              <a:rect l="0" t="0" r="r" b="b"/>
              <a:pathLst>
                <a:path w="122" h="94">
                  <a:moveTo>
                    <a:pt x="15" y="59"/>
                  </a:moveTo>
                  <a:cubicBezTo>
                    <a:pt x="31" y="32"/>
                    <a:pt x="89" y="25"/>
                    <a:pt x="89" y="25"/>
                  </a:cubicBezTo>
                  <a:cubicBezTo>
                    <a:pt x="122" y="16"/>
                    <a:pt x="94" y="0"/>
                    <a:pt x="86" y="0"/>
                  </a:cubicBezTo>
                  <a:cubicBezTo>
                    <a:pt x="64" y="0"/>
                    <a:pt x="29" y="25"/>
                    <a:pt x="14" y="39"/>
                  </a:cubicBezTo>
                  <a:cubicBezTo>
                    <a:pt x="4" y="48"/>
                    <a:pt x="0" y="62"/>
                    <a:pt x="1" y="76"/>
                  </a:cubicBezTo>
                  <a:cubicBezTo>
                    <a:pt x="4" y="82"/>
                    <a:pt x="7" y="89"/>
                    <a:pt x="11" y="94"/>
                  </a:cubicBezTo>
                  <a:cubicBezTo>
                    <a:pt x="4" y="78"/>
                    <a:pt x="15" y="59"/>
                    <a:pt x="15" y="59"/>
                  </a:cubicBezTo>
                  <a:close/>
                </a:path>
              </a:pathLst>
            </a:custGeom>
            <a:solidFill>
              <a:srgbClr val="A21C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67" name="Freeform 295"/>
            <p:cNvSpPr>
              <a:spLocks/>
            </p:cNvSpPr>
            <p:nvPr/>
          </p:nvSpPr>
          <p:spPr bwMode="auto">
            <a:xfrm>
              <a:off x="2508" y="-602"/>
              <a:ext cx="101" cy="159"/>
            </a:xfrm>
            <a:custGeom>
              <a:avLst/>
              <a:gdLst>
                <a:gd name="T0" fmla="*/ 40 w 62"/>
                <a:gd name="T1" fmla="*/ 75 h 98"/>
                <a:gd name="T2" fmla="*/ 61 w 62"/>
                <a:gd name="T3" fmla="*/ 43 h 98"/>
                <a:gd name="T4" fmla="*/ 50 w 62"/>
                <a:gd name="T5" fmla="*/ 15 h 98"/>
                <a:gd name="T6" fmla="*/ 30 w 62"/>
                <a:gd name="T7" fmla="*/ 20 h 98"/>
                <a:gd name="T8" fmla="*/ 31 w 62"/>
                <a:gd name="T9" fmla="*/ 75 h 98"/>
                <a:gd name="T10" fmla="*/ 0 w 62"/>
                <a:gd name="T11" fmla="*/ 98 h 98"/>
                <a:gd name="T12" fmla="*/ 40 w 62"/>
                <a:gd name="T13" fmla="*/ 75 h 98"/>
              </a:gdLst>
              <a:ahLst/>
              <a:cxnLst>
                <a:cxn ang="0">
                  <a:pos x="T0" y="T1"/>
                </a:cxn>
                <a:cxn ang="0">
                  <a:pos x="T2" y="T3"/>
                </a:cxn>
                <a:cxn ang="0">
                  <a:pos x="T4" y="T5"/>
                </a:cxn>
                <a:cxn ang="0">
                  <a:pos x="T6" y="T7"/>
                </a:cxn>
                <a:cxn ang="0">
                  <a:pos x="T8" y="T9"/>
                </a:cxn>
                <a:cxn ang="0">
                  <a:pos x="T10" y="T11"/>
                </a:cxn>
                <a:cxn ang="0">
                  <a:pos x="T12" y="T13"/>
                </a:cxn>
              </a:cxnLst>
              <a:rect l="0" t="0" r="r" b="b"/>
              <a:pathLst>
                <a:path w="62" h="98">
                  <a:moveTo>
                    <a:pt x="40" y="75"/>
                  </a:moveTo>
                  <a:cubicBezTo>
                    <a:pt x="52" y="62"/>
                    <a:pt x="58" y="55"/>
                    <a:pt x="61" y="43"/>
                  </a:cubicBezTo>
                  <a:cubicBezTo>
                    <a:pt x="62" y="37"/>
                    <a:pt x="56" y="21"/>
                    <a:pt x="50" y="15"/>
                  </a:cubicBezTo>
                  <a:cubicBezTo>
                    <a:pt x="36" y="0"/>
                    <a:pt x="26" y="16"/>
                    <a:pt x="30" y="20"/>
                  </a:cubicBezTo>
                  <a:cubicBezTo>
                    <a:pt x="43" y="35"/>
                    <a:pt x="51" y="55"/>
                    <a:pt x="31" y="75"/>
                  </a:cubicBezTo>
                  <a:cubicBezTo>
                    <a:pt x="28" y="77"/>
                    <a:pt x="15" y="87"/>
                    <a:pt x="0" y="98"/>
                  </a:cubicBezTo>
                  <a:cubicBezTo>
                    <a:pt x="12" y="92"/>
                    <a:pt x="26" y="84"/>
                    <a:pt x="40" y="75"/>
                  </a:cubicBezTo>
                  <a:close/>
                </a:path>
              </a:pathLst>
            </a:custGeom>
            <a:solidFill>
              <a:srgbClr val="A21C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68" name="Freeform 296"/>
            <p:cNvSpPr>
              <a:spLocks/>
            </p:cNvSpPr>
            <p:nvPr/>
          </p:nvSpPr>
          <p:spPr bwMode="auto">
            <a:xfrm>
              <a:off x="1543" y="-947"/>
              <a:ext cx="673" cy="794"/>
            </a:xfrm>
            <a:custGeom>
              <a:avLst/>
              <a:gdLst>
                <a:gd name="T0" fmla="*/ 340 w 413"/>
                <a:gd name="T1" fmla="*/ 10 h 488"/>
                <a:gd name="T2" fmla="*/ 401 w 413"/>
                <a:gd name="T3" fmla="*/ 76 h 488"/>
                <a:gd name="T4" fmla="*/ 306 w 413"/>
                <a:gd name="T5" fmla="*/ 241 h 488"/>
                <a:gd name="T6" fmla="*/ 235 w 413"/>
                <a:gd name="T7" fmla="*/ 454 h 488"/>
                <a:gd name="T8" fmla="*/ 33 w 413"/>
                <a:gd name="T9" fmla="*/ 418 h 488"/>
                <a:gd name="T10" fmla="*/ 92 w 413"/>
                <a:gd name="T11" fmla="*/ 203 h 488"/>
                <a:gd name="T12" fmla="*/ 248 w 413"/>
                <a:gd name="T13" fmla="*/ 29 h 488"/>
                <a:gd name="T14" fmla="*/ 340 w 413"/>
                <a:gd name="T15" fmla="*/ 10 h 4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3" h="488">
                  <a:moveTo>
                    <a:pt x="340" y="10"/>
                  </a:moveTo>
                  <a:cubicBezTo>
                    <a:pt x="363" y="17"/>
                    <a:pt x="413" y="32"/>
                    <a:pt x="401" y="76"/>
                  </a:cubicBezTo>
                  <a:cubicBezTo>
                    <a:pt x="388" y="119"/>
                    <a:pt x="293" y="176"/>
                    <a:pt x="306" y="241"/>
                  </a:cubicBezTo>
                  <a:cubicBezTo>
                    <a:pt x="317" y="306"/>
                    <a:pt x="290" y="419"/>
                    <a:pt x="235" y="454"/>
                  </a:cubicBezTo>
                  <a:cubicBezTo>
                    <a:pt x="180" y="488"/>
                    <a:pt x="67" y="456"/>
                    <a:pt x="33" y="418"/>
                  </a:cubicBezTo>
                  <a:cubicBezTo>
                    <a:pt x="0" y="379"/>
                    <a:pt x="12" y="306"/>
                    <a:pt x="92" y="203"/>
                  </a:cubicBezTo>
                  <a:cubicBezTo>
                    <a:pt x="174" y="102"/>
                    <a:pt x="224" y="47"/>
                    <a:pt x="248" y="29"/>
                  </a:cubicBezTo>
                  <a:cubicBezTo>
                    <a:pt x="273" y="11"/>
                    <a:pt x="313" y="0"/>
                    <a:pt x="340" y="10"/>
                  </a:cubicBezTo>
                  <a:close/>
                </a:path>
              </a:pathLst>
            </a:custGeom>
            <a:solidFill>
              <a:srgbClr val="B4D33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69" name="Freeform 297"/>
            <p:cNvSpPr>
              <a:spLocks noEditPoints="1"/>
            </p:cNvSpPr>
            <p:nvPr/>
          </p:nvSpPr>
          <p:spPr bwMode="auto">
            <a:xfrm>
              <a:off x="1543" y="-946"/>
              <a:ext cx="661" cy="762"/>
            </a:xfrm>
            <a:custGeom>
              <a:avLst/>
              <a:gdLst>
                <a:gd name="T0" fmla="*/ 400 w 406"/>
                <a:gd name="T1" fmla="*/ 75 h 468"/>
                <a:gd name="T2" fmla="*/ 395 w 406"/>
                <a:gd name="T3" fmla="*/ 54 h 468"/>
                <a:gd name="T4" fmla="*/ 295 w 406"/>
                <a:gd name="T5" fmla="*/ 53 h 468"/>
                <a:gd name="T6" fmla="*/ 355 w 406"/>
                <a:gd name="T7" fmla="*/ 15 h 468"/>
                <a:gd name="T8" fmla="*/ 248 w 406"/>
                <a:gd name="T9" fmla="*/ 29 h 468"/>
                <a:gd name="T10" fmla="*/ 32 w 406"/>
                <a:gd name="T11" fmla="*/ 417 h 468"/>
                <a:gd name="T12" fmla="*/ 163 w 406"/>
                <a:gd name="T13" fmla="*/ 452 h 468"/>
                <a:gd name="T14" fmla="*/ 255 w 406"/>
                <a:gd name="T15" fmla="*/ 435 h 468"/>
                <a:gd name="T16" fmla="*/ 251 w 406"/>
                <a:gd name="T17" fmla="*/ 57 h 468"/>
                <a:gd name="T18" fmla="*/ 251 w 406"/>
                <a:gd name="T19" fmla="*/ 86 h 468"/>
                <a:gd name="T20" fmla="*/ 251 w 406"/>
                <a:gd name="T21" fmla="*/ 57 h 468"/>
                <a:gd name="T22" fmla="*/ 219 w 406"/>
                <a:gd name="T23" fmla="*/ 124 h 468"/>
                <a:gd name="T24" fmla="*/ 198 w 406"/>
                <a:gd name="T25" fmla="*/ 125 h 468"/>
                <a:gd name="T26" fmla="*/ 150 w 406"/>
                <a:gd name="T27" fmla="*/ 164 h 468"/>
                <a:gd name="T28" fmla="*/ 152 w 406"/>
                <a:gd name="T29" fmla="*/ 189 h 468"/>
                <a:gd name="T30" fmla="*/ 150 w 406"/>
                <a:gd name="T31" fmla="*/ 164 h 468"/>
                <a:gd name="T32" fmla="*/ 164 w 406"/>
                <a:gd name="T33" fmla="*/ 270 h 468"/>
                <a:gd name="T34" fmla="*/ 134 w 406"/>
                <a:gd name="T35" fmla="*/ 272 h 468"/>
                <a:gd name="T36" fmla="*/ 96 w 406"/>
                <a:gd name="T37" fmla="*/ 270 h 468"/>
                <a:gd name="T38" fmla="*/ 100 w 406"/>
                <a:gd name="T39" fmla="*/ 311 h 468"/>
                <a:gd name="T40" fmla="*/ 96 w 406"/>
                <a:gd name="T41" fmla="*/ 270 h 468"/>
                <a:gd name="T42" fmla="*/ 50 w 406"/>
                <a:gd name="T43" fmla="*/ 332 h 468"/>
                <a:gd name="T44" fmla="*/ 39 w 406"/>
                <a:gd name="T45" fmla="*/ 333 h 468"/>
                <a:gd name="T46" fmla="*/ 93 w 406"/>
                <a:gd name="T47" fmla="*/ 427 h 468"/>
                <a:gd name="T48" fmla="*/ 83 w 406"/>
                <a:gd name="T49" fmla="*/ 341 h 468"/>
                <a:gd name="T50" fmla="*/ 93 w 406"/>
                <a:gd name="T51" fmla="*/ 427 h 468"/>
                <a:gd name="T52" fmla="*/ 140 w 406"/>
                <a:gd name="T53" fmla="*/ 354 h 468"/>
                <a:gd name="T54" fmla="*/ 192 w 406"/>
                <a:gd name="T55" fmla="*/ 350 h 468"/>
                <a:gd name="T56" fmla="*/ 157 w 406"/>
                <a:gd name="T57" fmla="*/ 225 h 468"/>
                <a:gd name="T58" fmla="*/ 244 w 406"/>
                <a:gd name="T59" fmla="*/ 220 h 468"/>
                <a:gd name="T60" fmla="*/ 157 w 406"/>
                <a:gd name="T61" fmla="*/ 225 h 468"/>
                <a:gd name="T62" fmla="*/ 237 w 406"/>
                <a:gd name="T63" fmla="*/ 279 h 468"/>
                <a:gd name="T64" fmla="*/ 236 w 406"/>
                <a:gd name="T65" fmla="*/ 254 h 468"/>
                <a:gd name="T66" fmla="*/ 231 w 406"/>
                <a:gd name="T67" fmla="*/ 396 h 468"/>
                <a:gd name="T68" fmla="*/ 230 w 406"/>
                <a:gd name="T69" fmla="*/ 371 h 468"/>
                <a:gd name="T70" fmla="*/ 231 w 406"/>
                <a:gd name="T71" fmla="*/ 396 h 468"/>
                <a:gd name="T72" fmla="*/ 206 w 406"/>
                <a:gd name="T73" fmla="*/ 331 h 468"/>
                <a:gd name="T74" fmla="*/ 281 w 406"/>
                <a:gd name="T75" fmla="*/ 329 h 468"/>
                <a:gd name="T76" fmla="*/ 288 w 406"/>
                <a:gd name="T77" fmla="*/ 273 h 468"/>
                <a:gd name="T78" fmla="*/ 288 w 406"/>
                <a:gd name="T79" fmla="*/ 253 h 468"/>
                <a:gd name="T80" fmla="*/ 288 w 406"/>
                <a:gd name="T81" fmla="*/ 273 h 468"/>
                <a:gd name="T82" fmla="*/ 291 w 406"/>
                <a:gd name="T83" fmla="*/ 184 h 468"/>
                <a:gd name="T84" fmla="*/ 291 w 406"/>
                <a:gd name="T85" fmla="*/ 195 h 468"/>
                <a:gd name="T86" fmla="*/ 274 w 406"/>
                <a:gd name="T87" fmla="*/ 162 h 468"/>
                <a:gd name="T88" fmla="*/ 272 w 406"/>
                <a:gd name="T89" fmla="*/ 97 h 468"/>
                <a:gd name="T90" fmla="*/ 274 w 406"/>
                <a:gd name="T91" fmla="*/ 16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6" h="468">
                  <a:moveTo>
                    <a:pt x="306" y="240"/>
                  </a:moveTo>
                  <a:cubicBezTo>
                    <a:pt x="293" y="176"/>
                    <a:pt x="388" y="118"/>
                    <a:pt x="400" y="75"/>
                  </a:cubicBezTo>
                  <a:cubicBezTo>
                    <a:pt x="406" y="56"/>
                    <a:pt x="399" y="42"/>
                    <a:pt x="388" y="32"/>
                  </a:cubicBezTo>
                  <a:cubicBezTo>
                    <a:pt x="393" y="39"/>
                    <a:pt x="395" y="46"/>
                    <a:pt x="395" y="54"/>
                  </a:cubicBezTo>
                  <a:cubicBezTo>
                    <a:pt x="394" y="75"/>
                    <a:pt x="371" y="92"/>
                    <a:pt x="344" y="92"/>
                  </a:cubicBezTo>
                  <a:cubicBezTo>
                    <a:pt x="317" y="91"/>
                    <a:pt x="295" y="74"/>
                    <a:pt x="295" y="53"/>
                  </a:cubicBezTo>
                  <a:cubicBezTo>
                    <a:pt x="294" y="31"/>
                    <a:pt x="317" y="13"/>
                    <a:pt x="345" y="14"/>
                  </a:cubicBezTo>
                  <a:cubicBezTo>
                    <a:pt x="349" y="14"/>
                    <a:pt x="352" y="14"/>
                    <a:pt x="355" y="15"/>
                  </a:cubicBezTo>
                  <a:cubicBezTo>
                    <a:pt x="350" y="12"/>
                    <a:pt x="344" y="11"/>
                    <a:pt x="340" y="9"/>
                  </a:cubicBezTo>
                  <a:cubicBezTo>
                    <a:pt x="313" y="0"/>
                    <a:pt x="272" y="10"/>
                    <a:pt x="248" y="29"/>
                  </a:cubicBezTo>
                  <a:cubicBezTo>
                    <a:pt x="224" y="47"/>
                    <a:pt x="174" y="101"/>
                    <a:pt x="92" y="203"/>
                  </a:cubicBezTo>
                  <a:cubicBezTo>
                    <a:pt x="11" y="305"/>
                    <a:pt x="0" y="378"/>
                    <a:pt x="32" y="417"/>
                  </a:cubicBezTo>
                  <a:cubicBezTo>
                    <a:pt x="55" y="444"/>
                    <a:pt x="115" y="465"/>
                    <a:pt x="167" y="468"/>
                  </a:cubicBezTo>
                  <a:cubicBezTo>
                    <a:pt x="165" y="463"/>
                    <a:pt x="163" y="457"/>
                    <a:pt x="163" y="452"/>
                  </a:cubicBezTo>
                  <a:cubicBezTo>
                    <a:pt x="160" y="427"/>
                    <a:pt x="181" y="406"/>
                    <a:pt x="207" y="404"/>
                  </a:cubicBezTo>
                  <a:cubicBezTo>
                    <a:pt x="230" y="403"/>
                    <a:pt x="250" y="416"/>
                    <a:pt x="255" y="435"/>
                  </a:cubicBezTo>
                  <a:cubicBezTo>
                    <a:pt x="296" y="389"/>
                    <a:pt x="316" y="296"/>
                    <a:pt x="306" y="240"/>
                  </a:cubicBezTo>
                  <a:close/>
                  <a:moveTo>
                    <a:pt x="251" y="57"/>
                  </a:moveTo>
                  <a:cubicBezTo>
                    <a:pt x="261" y="57"/>
                    <a:pt x="269" y="63"/>
                    <a:pt x="269" y="71"/>
                  </a:cubicBezTo>
                  <a:cubicBezTo>
                    <a:pt x="270" y="79"/>
                    <a:pt x="261" y="86"/>
                    <a:pt x="251" y="86"/>
                  </a:cubicBezTo>
                  <a:cubicBezTo>
                    <a:pt x="241" y="86"/>
                    <a:pt x="233" y="80"/>
                    <a:pt x="232" y="72"/>
                  </a:cubicBezTo>
                  <a:cubicBezTo>
                    <a:pt x="232" y="64"/>
                    <a:pt x="240" y="57"/>
                    <a:pt x="251" y="57"/>
                  </a:cubicBezTo>
                  <a:close/>
                  <a:moveTo>
                    <a:pt x="208" y="115"/>
                  </a:moveTo>
                  <a:cubicBezTo>
                    <a:pt x="214" y="115"/>
                    <a:pt x="219" y="119"/>
                    <a:pt x="219" y="124"/>
                  </a:cubicBezTo>
                  <a:cubicBezTo>
                    <a:pt x="219" y="128"/>
                    <a:pt x="215" y="132"/>
                    <a:pt x="209" y="133"/>
                  </a:cubicBezTo>
                  <a:cubicBezTo>
                    <a:pt x="203" y="133"/>
                    <a:pt x="198" y="129"/>
                    <a:pt x="198" y="125"/>
                  </a:cubicBezTo>
                  <a:cubicBezTo>
                    <a:pt x="198" y="120"/>
                    <a:pt x="202" y="116"/>
                    <a:pt x="208" y="115"/>
                  </a:cubicBezTo>
                  <a:close/>
                  <a:moveTo>
                    <a:pt x="150" y="164"/>
                  </a:moveTo>
                  <a:cubicBezTo>
                    <a:pt x="159" y="163"/>
                    <a:pt x="166" y="169"/>
                    <a:pt x="166" y="176"/>
                  </a:cubicBezTo>
                  <a:cubicBezTo>
                    <a:pt x="167" y="182"/>
                    <a:pt x="160" y="189"/>
                    <a:pt x="152" y="189"/>
                  </a:cubicBezTo>
                  <a:cubicBezTo>
                    <a:pt x="144" y="190"/>
                    <a:pt x="136" y="185"/>
                    <a:pt x="136" y="178"/>
                  </a:cubicBezTo>
                  <a:cubicBezTo>
                    <a:pt x="135" y="171"/>
                    <a:pt x="142" y="165"/>
                    <a:pt x="150" y="164"/>
                  </a:cubicBezTo>
                  <a:close/>
                  <a:moveTo>
                    <a:pt x="148" y="258"/>
                  </a:moveTo>
                  <a:cubicBezTo>
                    <a:pt x="156" y="258"/>
                    <a:pt x="163" y="263"/>
                    <a:pt x="164" y="270"/>
                  </a:cubicBezTo>
                  <a:cubicBezTo>
                    <a:pt x="164" y="277"/>
                    <a:pt x="158" y="283"/>
                    <a:pt x="150" y="283"/>
                  </a:cubicBezTo>
                  <a:cubicBezTo>
                    <a:pt x="142" y="284"/>
                    <a:pt x="135" y="279"/>
                    <a:pt x="134" y="272"/>
                  </a:cubicBezTo>
                  <a:cubicBezTo>
                    <a:pt x="134" y="265"/>
                    <a:pt x="140" y="259"/>
                    <a:pt x="148" y="258"/>
                  </a:cubicBezTo>
                  <a:close/>
                  <a:moveTo>
                    <a:pt x="96" y="270"/>
                  </a:moveTo>
                  <a:cubicBezTo>
                    <a:pt x="109" y="269"/>
                    <a:pt x="121" y="277"/>
                    <a:pt x="122" y="288"/>
                  </a:cubicBezTo>
                  <a:cubicBezTo>
                    <a:pt x="123" y="299"/>
                    <a:pt x="113" y="309"/>
                    <a:pt x="100" y="311"/>
                  </a:cubicBezTo>
                  <a:cubicBezTo>
                    <a:pt x="87" y="312"/>
                    <a:pt x="76" y="304"/>
                    <a:pt x="74" y="293"/>
                  </a:cubicBezTo>
                  <a:cubicBezTo>
                    <a:pt x="73" y="282"/>
                    <a:pt x="83" y="271"/>
                    <a:pt x="96" y="270"/>
                  </a:cubicBezTo>
                  <a:close/>
                  <a:moveTo>
                    <a:pt x="44" y="328"/>
                  </a:moveTo>
                  <a:cubicBezTo>
                    <a:pt x="47" y="328"/>
                    <a:pt x="49" y="329"/>
                    <a:pt x="50" y="332"/>
                  </a:cubicBezTo>
                  <a:cubicBezTo>
                    <a:pt x="50" y="335"/>
                    <a:pt x="48" y="337"/>
                    <a:pt x="45" y="337"/>
                  </a:cubicBezTo>
                  <a:cubicBezTo>
                    <a:pt x="42" y="338"/>
                    <a:pt x="40" y="336"/>
                    <a:pt x="39" y="333"/>
                  </a:cubicBezTo>
                  <a:cubicBezTo>
                    <a:pt x="39" y="331"/>
                    <a:pt x="41" y="329"/>
                    <a:pt x="44" y="328"/>
                  </a:cubicBezTo>
                  <a:close/>
                  <a:moveTo>
                    <a:pt x="93" y="427"/>
                  </a:moveTo>
                  <a:cubicBezTo>
                    <a:pt x="67" y="430"/>
                    <a:pt x="43" y="414"/>
                    <a:pt x="40" y="390"/>
                  </a:cubicBezTo>
                  <a:cubicBezTo>
                    <a:pt x="36" y="366"/>
                    <a:pt x="55" y="344"/>
                    <a:pt x="83" y="341"/>
                  </a:cubicBezTo>
                  <a:cubicBezTo>
                    <a:pt x="110" y="337"/>
                    <a:pt x="134" y="355"/>
                    <a:pt x="136" y="379"/>
                  </a:cubicBezTo>
                  <a:cubicBezTo>
                    <a:pt x="138" y="403"/>
                    <a:pt x="119" y="424"/>
                    <a:pt x="93" y="427"/>
                  </a:cubicBezTo>
                  <a:close/>
                  <a:moveTo>
                    <a:pt x="167" y="375"/>
                  </a:moveTo>
                  <a:cubicBezTo>
                    <a:pt x="153" y="376"/>
                    <a:pt x="141" y="367"/>
                    <a:pt x="140" y="354"/>
                  </a:cubicBezTo>
                  <a:cubicBezTo>
                    <a:pt x="139" y="341"/>
                    <a:pt x="149" y="330"/>
                    <a:pt x="164" y="329"/>
                  </a:cubicBezTo>
                  <a:cubicBezTo>
                    <a:pt x="179" y="328"/>
                    <a:pt x="191" y="337"/>
                    <a:pt x="192" y="350"/>
                  </a:cubicBezTo>
                  <a:cubicBezTo>
                    <a:pt x="192" y="363"/>
                    <a:pt x="182" y="374"/>
                    <a:pt x="167" y="375"/>
                  </a:cubicBezTo>
                  <a:close/>
                  <a:moveTo>
                    <a:pt x="157" y="225"/>
                  </a:moveTo>
                  <a:cubicBezTo>
                    <a:pt x="156" y="205"/>
                    <a:pt x="174" y="187"/>
                    <a:pt x="199" y="186"/>
                  </a:cubicBezTo>
                  <a:cubicBezTo>
                    <a:pt x="223" y="185"/>
                    <a:pt x="243" y="200"/>
                    <a:pt x="244" y="220"/>
                  </a:cubicBezTo>
                  <a:cubicBezTo>
                    <a:pt x="245" y="241"/>
                    <a:pt x="226" y="257"/>
                    <a:pt x="202" y="259"/>
                  </a:cubicBezTo>
                  <a:cubicBezTo>
                    <a:pt x="179" y="260"/>
                    <a:pt x="159" y="245"/>
                    <a:pt x="157" y="225"/>
                  </a:cubicBezTo>
                  <a:close/>
                  <a:moveTo>
                    <a:pt x="251" y="266"/>
                  </a:moveTo>
                  <a:cubicBezTo>
                    <a:pt x="251" y="273"/>
                    <a:pt x="245" y="279"/>
                    <a:pt x="237" y="279"/>
                  </a:cubicBezTo>
                  <a:cubicBezTo>
                    <a:pt x="229" y="279"/>
                    <a:pt x="222" y="274"/>
                    <a:pt x="221" y="267"/>
                  </a:cubicBezTo>
                  <a:cubicBezTo>
                    <a:pt x="221" y="260"/>
                    <a:pt x="228" y="254"/>
                    <a:pt x="236" y="254"/>
                  </a:cubicBezTo>
                  <a:cubicBezTo>
                    <a:pt x="244" y="254"/>
                    <a:pt x="251" y="259"/>
                    <a:pt x="251" y="266"/>
                  </a:cubicBezTo>
                  <a:close/>
                  <a:moveTo>
                    <a:pt x="231" y="396"/>
                  </a:moveTo>
                  <a:cubicBezTo>
                    <a:pt x="223" y="396"/>
                    <a:pt x="217" y="391"/>
                    <a:pt x="216" y="384"/>
                  </a:cubicBezTo>
                  <a:cubicBezTo>
                    <a:pt x="216" y="377"/>
                    <a:pt x="222" y="371"/>
                    <a:pt x="230" y="371"/>
                  </a:cubicBezTo>
                  <a:cubicBezTo>
                    <a:pt x="238" y="370"/>
                    <a:pt x="244" y="376"/>
                    <a:pt x="244" y="383"/>
                  </a:cubicBezTo>
                  <a:cubicBezTo>
                    <a:pt x="244" y="389"/>
                    <a:pt x="239" y="395"/>
                    <a:pt x="231" y="396"/>
                  </a:cubicBezTo>
                  <a:close/>
                  <a:moveTo>
                    <a:pt x="244" y="363"/>
                  </a:moveTo>
                  <a:cubicBezTo>
                    <a:pt x="224" y="363"/>
                    <a:pt x="207" y="350"/>
                    <a:pt x="206" y="331"/>
                  </a:cubicBezTo>
                  <a:cubicBezTo>
                    <a:pt x="205" y="313"/>
                    <a:pt x="221" y="297"/>
                    <a:pt x="242" y="297"/>
                  </a:cubicBezTo>
                  <a:cubicBezTo>
                    <a:pt x="263" y="296"/>
                    <a:pt x="280" y="310"/>
                    <a:pt x="281" y="329"/>
                  </a:cubicBezTo>
                  <a:cubicBezTo>
                    <a:pt x="281" y="347"/>
                    <a:pt x="265" y="362"/>
                    <a:pt x="244" y="363"/>
                  </a:cubicBezTo>
                  <a:close/>
                  <a:moveTo>
                    <a:pt x="288" y="273"/>
                  </a:moveTo>
                  <a:cubicBezTo>
                    <a:pt x="282" y="273"/>
                    <a:pt x="276" y="269"/>
                    <a:pt x="276" y="263"/>
                  </a:cubicBezTo>
                  <a:cubicBezTo>
                    <a:pt x="276" y="258"/>
                    <a:pt x="281" y="253"/>
                    <a:pt x="288" y="253"/>
                  </a:cubicBezTo>
                  <a:cubicBezTo>
                    <a:pt x="294" y="253"/>
                    <a:pt x="299" y="257"/>
                    <a:pt x="300" y="263"/>
                  </a:cubicBezTo>
                  <a:cubicBezTo>
                    <a:pt x="300" y="268"/>
                    <a:pt x="294" y="273"/>
                    <a:pt x="288" y="273"/>
                  </a:cubicBezTo>
                  <a:close/>
                  <a:moveTo>
                    <a:pt x="285" y="190"/>
                  </a:moveTo>
                  <a:cubicBezTo>
                    <a:pt x="285" y="187"/>
                    <a:pt x="287" y="184"/>
                    <a:pt x="291" y="184"/>
                  </a:cubicBezTo>
                  <a:cubicBezTo>
                    <a:pt x="294" y="184"/>
                    <a:pt x="297" y="187"/>
                    <a:pt x="297" y="189"/>
                  </a:cubicBezTo>
                  <a:cubicBezTo>
                    <a:pt x="297" y="192"/>
                    <a:pt x="295" y="195"/>
                    <a:pt x="291" y="195"/>
                  </a:cubicBezTo>
                  <a:cubicBezTo>
                    <a:pt x="288" y="195"/>
                    <a:pt x="285" y="193"/>
                    <a:pt x="285" y="190"/>
                  </a:cubicBezTo>
                  <a:close/>
                  <a:moveTo>
                    <a:pt x="274" y="162"/>
                  </a:moveTo>
                  <a:cubicBezTo>
                    <a:pt x="252" y="163"/>
                    <a:pt x="233" y="149"/>
                    <a:pt x="233" y="131"/>
                  </a:cubicBezTo>
                  <a:cubicBezTo>
                    <a:pt x="232" y="113"/>
                    <a:pt x="250" y="98"/>
                    <a:pt x="272" y="97"/>
                  </a:cubicBezTo>
                  <a:cubicBezTo>
                    <a:pt x="295" y="97"/>
                    <a:pt x="313" y="111"/>
                    <a:pt x="313" y="129"/>
                  </a:cubicBezTo>
                  <a:cubicBezTo>
                    <a:pt x="313" y="147"/>
                    <a:pt x="296" y="162"/>
                    <a:pt x="274" y="162"/>
                  </a:cubicBezTo>
                  <a:close/>
                </a:path>
              </a:pathLst>
            </a:custGeom>
            <a:solidFill>
              <a:srgbClr val="B4D33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70" name="Freeform 298"/>
            <p:cNvSpPr>
              <a:spLocks/>
            </p:cNvSpPr>
            <p:nvPr/>
          </p:nvSpPr>
          <p:spPr bwMode="auto">
            <a:xfrm>
              <a:off x="2121" y="-921"/>
              <a:ext cx="54" cy="28"/>
            </a:xfrm>
            <a:custGeom>
              <a:avLst/>
              <a:gdLst>
                <a:gd name="T0" fmla="*/ 0 w 33"/>
                <a:gd name="T1" fmla="*/ 0 h 17"/>
                <a:gd name="T2" fmla="*/ 33 w 33"/>
                <a:gd name="T3" fmla="*/ 17 h 17"/>
                <a:gd name="T4" fmla="*/ 0 w 33"/>
                <a:gd name="T5" fmla="*/ 0 h 17"/>
              </a:gdLst>
              <a:ahLst/>
              <a:cxnLst>
                <a:cxn ang="0">
                  <a:pos x="T0" y="T1"/>
                </a:cxn>
                <a:cxn ang="0">
                  <a:pos x="T2" y="T3"/>
                </a:cxn>
                <a:cxn ang="0">
                  <a:pos x="T4" y="T5"/>
                </a:cxn>
              </a:cxnLst>
              <a:rect l="0" t="0" r="r" b="b"/>
              <a:pathLst>
                <a:path w="33" h="17">
                  <a:moveTo>
                    <a:pt x="0" y="0"/>
                  </a:moveTo>
                  <a:cubicBezTo>
                    <a:pt x="11" y="4"/>
                    <a:pt x="23" y="9"/>
                    <a:pt x="33" y="17"/>
                  </a:cubicBezTo>
                  <a:cubicBezTo>
                    <a:pt x="26" y="8"/>
                    <a:pt x="14" y="2"/>
                    <a:pt x="0" y="0"/>
                  </a:cubicBezTo>
                  <a:close/>
                </a:path>
              </a:pathLst>
            </a:custGeom>
            <a:solidFill>
              <a:srgbClr val="F4EB2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71" name="Freeform 299"/>
            <p:cNvSpPr>
              <a:spLocks/>
            </p:cNvSpPr>
            <p:nvPr/>
          </p:nvSpPr>
          <p:spPr bwMode="auto">
            <a:xfrm>
              <a:off x="2022" y="-924"/>
              <a:ext cx="164" cy="129"/>
            </a:xfrm>
            <a:custGeom>
              <a:avLst/>
              <a:gdLst>
                <a:gd name="T0" fmla="*/ 1 w 101"/>
                <a:gd name="T1" fmla="*/ 40 h 79"/>
                <a:gd name="T2" fmla="*/ 50 w 101"/>
                <a:gd name="T3" fmla="*/ 79 h 79"/>
                <a:gd name="T4" fmla="*/ 101 w 101"/>
                <a:gd name="T5" fmla="*/ 41 h 79"/>
                <a:gd name="T6" fmla="*/ 94 w 101"/>
                <a:gd name="T7" fmla="*/ 19 h 79"/>
                <a:gd name="T8" fmla="*/ 61 w 101"/>
                <a:gd name="T9" fmla="*/ 2 h 79"/>
                <a:gd name="T10" fmla="*/ 51 w 101"/>
                <a:gd name="T11" fmla="*/ 1 h 79"/>
                <a:gd name="T12" fmla="*/ 1 w 101"/>
                <a:gd name="T13" fmla="*/ 40 h 79"/>
              </a:gdLst>
              <a:ahLst/>
              <a:cxnLst>
                <a:cxn ang="0">
                  <a:pos x="T0" y="T1"/>
                </a:cxn>
                <a:cxn ang="0">
                  <a:pos x="T2" y="T3"/>
                </a:cxn>
                <a:cxn ang="0">
                  <a:pos x="T4" y="T5"/>
                </a:cxn>
                <a:cxn ang="0">
                  <a:pos x="T6" y="T7"/>
                </a:cxn>
                <a:cxn ang="0">
                  <a:pos x="T8" y="T9"/>
                </a:cxn>
                <a:cxn ang="0">
                  <a:pos x="T10" y="T11"/>
                </a:cxn>
                <a:cxn ang="0">
                  <a:pos x="T12" y="T13"/>
                </a:cxn>
              </a:cxnLst>
              <a:rect l="0" t="0" r="r" b="b"/>
              <a:pathLst>
                <a:path w="101" h="79">
                  <a:moveTo>
                    <a:pt x="1" y="40"/>
                  </a:moveTo>
                  <a:cubicBezTo>
                    <a:pt x="1" y="61"/>
                    <a:pt x="23" y="78"/>
                    <a:pt x="50" y="79"/>
                  </a:cubicBezTo>
                  <a:cubicBezTo>
                    <a:pt x="77" y="79"/>
                    <a:pt x="100" y="62"/>
                    <a:pt x="101" y="41"/>
                  </a:cubicBezTo>
                  <a:cubicBezTo>
                    <a:pt x="101" y="33"/>
                    <a:pt x="99" y="26"/>
                    <a:pt x="94" y="19"/>
                  </a:cubicBezTo>
                  <a:cubicBezTo>
                    <a:pt x="84" y="11"/>
                    <a:pt x="72" y="6"/>
                    <a:pt x="61" y="2"/>
                  </a:cubicBezTo>
                  <a:cubicBezTo>
                    <a:pt x="58" y="1"/>
                    <a:pt x="55" y="1"/>
                    <a:pt x="51" y="1"/>
                  </a:cubicBezTo>
                  <a:cubicBezTo>
                    <a:pt x="23" y="0"/>
                    <a:pt x="0" y="18"/>
                    <a:pt x="1" y="40"/>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72" name="Freeform 300"/>
            <p:cNvSpPr>
              <a:spLocks/>
            </p:cNvSpPr>
            <p:nvPr/>
          </p:nvSpPr>
          <p:spPr bwMode="auto">
            <a:xfrm>
              <a:off x="1602" y="-397"/>
              <a:ext cx="166" cy="151"/>
            </a:xfrm>
            <a:custGeom>
              <a:avLst/>
              <a:gdLst>
                <a:gd name="T0" fmla="*/ 47 w 102"/>
                <a:gd name="T1" fmla="*/ 4 h 93"/>
                <a:gd name="T2" fmla="*/ 4 w 102"/>
                <a:gd name="T3" fmla="*/ 53 h 93"/>
                <a:gd name="T4" fmla="*/ 57 w 102"/>
                <a:gd name="T5" fmla="*/ 90 h 93"/>
                <a:gd name="T6" fmla="*/ 100 w 102"/>
                <a:gd name="T7" fmla="*/ 42 h 93"/>
                <a:gd name="T8" fmla="*/ 47 w 102"/>
                <a:gd name="T9" fmla="*/ 4 h 93"/>
              </a:gdLst>
              <a:ahLst/>
              <a:cxnLst>
                <a:cxn ang="0">
                  <a:pos x="T0" y="T1"/>
                </a:cxn>
                <a:cxn ang="0">
                  <a:pos x="T2" y="T3"/>
                </a:cxn>
                <a:cxn ang="0">
                  <a:pos x="T4" y="T5"/>
                </a:cxn>
                <a:cxn ang="0">
                  <a:pos x="T6" y="T7"/>
                </a:cxn>
                <a:cxn ang="0">
                  <a:pos x="T8" y="T9"/>
                </a:cxn>
              </a:cxnLst>
              <a:rect l="0" t="0" r="r" b="b"/>
              <a:pathLst>
                <a:path w="102" h="93">
                  <a:moveTo>
                    <a:pt x="47" y="4"/>
                  </a:moveTo>
                  <a:cubicBezTo>
                    <a:pt x="19" y="7"/>
                    <a:pt x="0" y="29"/>
                    <a:pt x="4" y="53"/>
                  </a:cubicBezTo>
                  <a:cubicBezTo>
                    <a:pt x="7" y="77"/>
                    <a:pt x="31" y="93"/>
                    <a:pt x="57" y="90"/>
                  </a:cubicBezTo>
                  <a:cubicBezTo>
                    <a:pt x="83" y="87"/>
                    <a:pt x="102" y="66"/>
                    <a:pt x="100" y="42"/>
                  </a:cubicBezTo>
                  <a:cubicBezTo>
                    <a:pt x="98" y="18"/>
                    <a:pt x="74" y="0"/>
                    <a:pt x="47" y="4"/>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73" name="Freeform 301"/>
            <p:cNvSpPr>
              <a:spLocks/>
            </p:cNvSpPr>
            <p:nvPr/>
          </p:nvSpPr>
          <p:spPr bwMode="auto">
            <a:xfrm>
              <a:off x="1803" y="-289"/>
              <a:ext cx="155" cy="107"/>
            </a:xfrm>
            <a:custGeom>
              <a:avLst/>
              <a:gdLst>
                <a:gd name="T0" fmla="*/ 47 w 95"/>
                <a:gd name="T1" fmla="*/ 1 h 66"/>
                <a:gd name="T2" fmla="*/ 3 w 95"/>
                <a:gd name="T3" fmla="*/ 49 h 66"/>
                <a:gd name="T4" fmla="*/ 7 w 95"/>
                <a:gd name="T5" fmla="*/ 65 h 66"/>
                <a:gd name="T6" fmla="*/ 75 w 95"/>
                <a:gd name="T7" fmla="*/ 51 h 66"/>
                <a:gd name="T8" fmla="*/ 95 w 95"/>
                <a:gd name="T9" fmla="*/ 32 h 66"/>
                <a:gd name="T10" fmla="*/ 47 w 95"/>
                <a:gd name="T11" fmla="*/ 1 h 66"/>
              </a:gdLst>
              <a:ahLst/>
              <a:cxnLst>
                <a:cxn ang="0">
                  <a:pos x="T0" y="T1"/>
                </a:cxn>
                <a:cxn ang="0">
                  <a:pos x="T2" y="T3"/>
                </a:cxn>
                <a:cxn ang="0">
                  <a:pos x="T4" y="T5"/>
                </a:cxn>
                <a:cxn ang="0">
                  <a:pos x="T6" y="T7"/>
                </a:cxn>
                <a:cxn ang="0">
                  <a:pos x="T8" y="T9"/>
                </a:cxn>
                <a:cxn ang="0">
                  <a:pos x="T10" y="T11"/>
                </a:cxn>
              </a:cxnLst>
              <a:rect l="0" t="0" r="r" b="b"/>
              <a:pathLst>
                <a:path w="95" h="66">
                  <a:moveTo>
                    <a:pt x="47" y="1"/>
                  </a:moveTo>
                  <a:cubicBezTo>
                    <a:pt x="21" y="3"/>
                    <a:pt x="0" y="24"/>
                    <a:pt x="3" y="49"/>
                  </a:cubicBezTo>
                  <a:cubicBezTo>
                    <a:pt x="3" y="54"/>
                    <a:pt x="5" y="60"/>
                    <a:pt x="7" y="65"/>
                  </a:cubicBezTo>
                  <a:cubicBezTo>
                    <a:pt x="33" y="66"/>
                    <a:pt x="57" y="62"/>
                    <a:pt x="75" y="51"/>
                  </a:cubicBezTo>
                  <a:cubicBezTo>
                    <a:pt x="82" y="46"/>
                    <a:pt x="89" y="40"/>
                    <a:pt x="95" y="32"/>
                  </a:cubicBezTo>
                  <a:cubicBezTo>
                    <a:pt x="90" y="13"/>
                    <a:pt x="70" y="0"/>
                    <a:pt x="47" y="1"/>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74" name="Freeform 302"/>
            <p:cNvSpPr>
              <a:spLocks/>
            </p:cNvSpPr>
            <p:nvPr/>
          </p:nvSpPr>
          <p:spPr bwMode="auto">
            <a:xfrm>
              <a:off x="1877" y="-464"/>
              <a:ext cx="124" cy="109"/>
            </a:xfrm>
            <a:custGeom>
              <a:avLst/>
              <a:gdLst>
                <a:gd name="T0" fmla="*/ 37 w 76"/>
                <a:gd name="T1" fmla="*/ 1 h 67"/>
                <a:gd name="T2" fmla="*/ 1 w 76"/>
                <a:gd name="T3" fmla="*/ 35 h 67"/>
                <a:gd name="T4" fmla="*/ 39 w 76"/>
                <a:gd name="T5" fmla="*/ 67 h 67"/>
                <a:gd name="T6" fmla="*/ 76 w 76"/>
                <a:gd name="T7" fmla="*/ 33 h 67"/>
                <a:gd name="T8" fmla="*/ 37 w 76"/>
                <a:gd name="T9" fmla="*/ 1 h 67"/>
              </a:gdLst>
              <a:ahLst/>
              <a:cxnLst>
                <a:cxn ang="0">
                  <a:pos x="T0" y="T1"/>
                </a:cxn>
                <a:cxn ang="0">
                  <a:pos x="T2" y="T3"/>
                </a:cxn>
                <a:cxn ang="0">
                  <a:pos x="T4" y="T5"/>
                </a:cxn>
                <a:cxn ang="0">
                  <a:pos x="T6" y="T7"/>
                </a:cxn>
                <a:cxn ang="0">
                  <a:pos x="T8" y="T9"/>
                </a:cxn>
              </a:cxnLst>
              <a:rect l="0" t="0" r="r" b="b"/>
              <a:pathLst>
                <a:path w="76" h="67">
                  <a:moveTo>
                    <a:pt x="37" y="1"/>
                  </a:moveTo>
                  <a:cubicBezTo>
                    <a:pt x="16" y="1"/>
                    <a:pt x="0" y="17"/>
                    <a:pt x="1" y="35"/>
                  </a:cubicBezTo>
                  <a:cubicBezTo>
                    <a:pt x="2" y="54"/>
                    <a:pt x="19" y="67"/>
                    <a:pt x="39" y="67"/>
                  </a:cubicBezTo>
                  <a:cubicBezTo>
                    <a:pt x="60" y="66"/>
                    <a:pt x="76" y="51"/>
                    <a:pt x="76" y="33"/>
                  </a:cubicBezTo>
                  <a:cubicBezTo>
                    <a:pt x="75" y="14"/>
                    <a:pt x="58" y="0"/>
                    <a:pt x="37" y="1"/>
                  </a:cubicBezTo>
                  <a:close/>
                </a:path>
              </a:pathLst>
            </a:custGeom>
            <a:solidFill>
              <a:srgbClr val="F4E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75" name="Freeform 303"/>
            <p:cNvSpPr>
              <a:spLocks/>
            </p:cNvSpPr>
            <p:nvPr/>
          </p:nvSpPr>
          <p:spPr bwMode="auto">
            <a:xfrm>
              <a:off x="1797" y="-645"/>
              <a:ext cx="145" cy="123"/>
            </a:xfrm>
            <a:custGeom>
              <a:avLst/>
              <a:gdLst>
                <a:gd name="T0" fmla="*/ 88 w 89"/>
                <a:gd name="T1" fmla="*/ 35 h 75"/>
                <a:gd name="T2" fmla="*/ 43 w 89"/>
                <a:gd name="T3" fmla="*/ 1 h 75"/>
                <a:gd name="T4" fmla="*/ 1 w 89"/>
                <a:gd name="T5" fmla="*/ 40 h 75"/>
                <a:gd name="T6" fmla="*/ 46 w 89"/>
                <a:gd name="T7" fmla="*/ 74 h 75"/>
                <a:gd name="T8" fmla="*/ 88 w 89"/>
                <a:gd name="T9" fmla="*/ 35 h 75"/>
              </a:gdLst>
              <a:ahLst/>
              <a:cxnLst>
                <a:cxn ang="0">
                  <a:pos x="T0" y="T1"/>
                </a:cxn>
                <a:cxn ang="0">
                  <a:pos x="T2" y="T3"/>
                </a:cxn>
                <a:cxn ang="0">
                  <a:pos x="T4" y="T5"/>
                </a:cxn>
                <a:cxn ang="0">
                  <a:pos x="T6" y="T7"/>
                </a:cxn>
                <a:cxn ang="0">
                  <a:pos x="T8" y="T9"/>
                </a:cxn>
              </a:cxnLst>
              <a:rect l="0" t="0" r="r" b="b"/>
              <a:pathLst>
                <a:path w="89" h="75">
                  <a:moveTo>
                    <a:pt x="88" y="35"/>
                  </a:moveTo>
                  <a:cubicBezTo>
                    <a:pt x="87" y="15"/>
                    <a:pt x="67" y="0"/>
                    <a:pt x="43" y="1"/>
                  </a:cubicBezTo>
                  <a:cubicBezTo>
                    <a:pt x="18" y="2"/>
                    <a:pt x="0" y="20"/>
                    <a:pt x="1" y="40"/>
                  </a:cubicBezTo>
                  <a:cubicBezTo>
                    <a:pt x="3" y="60"/>
                    <a:pt x="23" y="75"/>
                    <a:pt x="46" y="74"/>
                  </a:cubicBezTo>
                  <a:cubicBezTo>
                    <a:pt x="70" y="72"/>
                    <a:pt x="89" y="56"/>
                    <a:pt x="88" y="35"/>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76" name="Freeform 304"/>
            <p:cNvSpPr>
              <a:spLocks/>
            </p:cNvSpPr>
            <p:nvPr/>
          </p:nvSpPr>
          <p:spPr bwMode="auto">
            <a:xfrm>
              <a:off x="1865" y="-758"/>
              <a:ext cx="34" cy="29"/>
            </a:xfrm>
            <a:custGeom>
              <a:avLst/>
              <a:gdLst>
                <a:gd name="T0" fmla="*/ 11 w 21"/>
                <a:gd name="T1" fmla="*/ 18 h 18"/>
                <a:gd name="T2" fmla="*/ 21 w 21"/>
                <a:gd name="T3" fmla="*/ 9 h 18"/>
                <a:gd name="T4" fmla="*/ 10 w 21"/>
                <a:gd name="T5" fmla="*/ 0 h 18"/>
                <a:gd name="T6" fmla="*/ 0 w 21"/>
                <a:gd name="T7" fmla="*/ 10 h 18"/>
                <a:gd name="T8" fmla="*/ 11 w 21"/>
                <a:gd name="T9" fmla="*/ 18 h 18"/>
              </a:gdLst>
              <a:ahLst/>
              <a:cxnLst>
                <a:cxn ang="0">
                  <a:pos x="T0" y="T1"/>
                </a:cxn>
                <a:cxn ang="0">
                  <a:pos x="T2" y="T3"/>
                </a:cxn>
                <a:cxn ang="0">
                  <a:pos x="T4" y="T5"/>
                </a:cxn>
                <a:cxn ang="0">
                  <a:pos x="T6" y="T7"/>
                </a:cxn>
                <a:cxn ang="0">
                  <a:pos x="T8" y="T9"/>
                </a:cxn>
              </a:cxnLst>
              <a:rect l="0" t="0" r="r" b="b"/>
              <a:pathLst>
                <a:path w="21" h="18">
                  <a:moveTo>
                    <a:pt x="11" y="18"/>
                  </a:moveTo>
                  <a:cubicBezTo>
                    <a:pt x="17" y="17"/>
                    <a:pt x="21" y="13"/>
                    <a:pt x="21" y="9"/>
                  </a:cubicBezTo>
                  <a:cubicBezTo>
                    <a:pt x="21" y="4"/>
                    <a:pt x="16" y="0"/>
                    <a:pt x="10" y="0"/>
                  </a:cubicBezTo>
                  <a:cubicBezTo>
                    <a:pt x="4" y="1"/>
                    <a:pt x="0" y="5"/>
                    <a:pt x="0" y="10"/>
                  </a:cubicBezTo>
                  <a:cubicBezTo>
                    <a:pt x="0" y="14"/>
                    <a:pt x="5" y="18"/>
                    <a:pt x="11" y="18"/>
                  </a:cubicBezTo>
                  <a:close/>
                </a:path>
              </a:pathLst>
            </a:custGeom>
            <a:solidFill>
              <a:srgbClr val="EB175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77" name="Freeform 305"/>
            <p:cNvSpPr>
              <a:spLocks/>
            </p:cNvSpPr>
            <p:nvPr/>
          </p:nvSpPr>
          <p:spPr bwMode="auto">
            <a:xfrm>
              <a:off x="1921" y="-788"/>
              <a:ext cx="131" cy="108"/>
            </a:xfrm>
            <a:custGeom>
              <a:avLst/>
              <a:gdLst>
                <a:gd name="T0" fmla="*/ 40 w 81"/>
                <a:gd name="T1" fmla="*/ 0 h 66"/>
                <a:gd name="T2" fmla="*/ 1 w 81"/>
                <a:gd name="T3" fmla="*/ 34 h 66"/>
                <a:gd name="T4" fmla="*/ 42 w 81"/>
                <a:gd name="T5" fmla="*/ 65 h 66"/>
                <a:gd name="T6" fmla="*/ 81 w 81"/>
                <a:gd name="T7" fmla="*/ 32 h 66"/>
                <a:gd name="T8" fmla="*/ 40 w 81"/>
                <a:gd name="T9" fmla="*/ 0 h 66"/>
              </a:gdLst>
              <a:ahLst/>
              <a:cxnLst>
                <a:cxn ang="0">
                  <a:pos x="T0" y="T1"/>
                </a:cxn>
                <a:cxn ang="0">
                  <a:pos x="T2" y="T3"/>
                </a:cxn>
                <a:cxn ang="0">
                  <a:pos x="T4" y="T5"/>
                </a:cxn>
                <a:cxn ang="0">
                  <a:pos x="T6" y="T7"/>
                </a:cxn>
                <a:cxn ang="0">
                  <a:pos x="T8" y="T9"/>
                </a:cxn>
              </a:cxnLst>
              <a:rect l="0" t="0" r="r" b="b"/>
              <a:pathLst>
                <a:path w="81" h="66">
                  <a:moveTo>
                    <a:pt x="40" y="0"/>
                  </a:moveTo>
                  <a:cubicBezTo>
                    <a:pt x="18" y="1"/>
                    <a:pt x="0" y="16"/>
                    <a:pt x="1" y="34"/>
                  </a:cubicBezTo>
                  <a:cubicBezTo>
                    <a:pt x="1" y="52"/>
                    <a:pt x="20" y="66"/>
                    <a:pt x="42" y="65"/>
                  </a:cubicBezTo>
                  <a:cubicBezTo>
                    <a:pt x="64" y="65"/>
                    <a:pt x="81" y="50"/>
                    <a:pt x="81" y="32"/>
                  </a:cubicBezTo>
                  <a:cubicBezTo>
                    <a:pt x="81" y="14"/>
                    <a:pt x="63" y="0"/>
                    <a:pt x="40" y="0"/>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78" name="Freeform 306"/>
            <p:cNvSpPr>
              <a:spLocks/>
            </p:cNvSpPr>
            <p:nvPr/>
          </p:nvSpPr>
          <p:spPr bwMode="auto">
            <a:xfrm>
              <a:off x="2007" y="-646"/>
              <a:ext cx="20" cy="18"/>
            </a:xfrm>
            <a:custGeom>
              <a:avLst/>
              <a:gdLst>
                <a:gd name="T0" fmla="*/ 12 w 12"/>
                <a:gd name="T1" fmla="*/ 5 h 11"/>
                <a:gd name="T2" fmla="*/ 6 w 12"/>
                <a:gd name="T3" fmla="*/ 0 h 11"/>
                <a:gd name="T4" fmla="*/ 0 w 12"/>
                <a:gd name="T5" fmla="*/ 6 h 11"/>
                <a:gd name="T6" fmla="*/ 6 w 12"/>
                <a:gd name="T7" fmla="*/ 11 h 11"/>
                <a:gd name="T8" fmla="*/ 12 w 12"/>
                <a:gd name="T9" fmla="*/ 5 h 11"/>
              </a:gdLst>
              <a:ahLst/>
              <a:cxnLst>
                <a:cxn ang="0">
                  <a:pos x="T0" y="T1"/>
                </a:cxn>
                <a:cxn ang="0">
                  <a:pos x="T2" y="T3"/>
                </a:cxn>
                <a:cxn ang="0">
                  <a:pos x="T4" y="T5"/>
                </a:cxn>
                <a:cxn ang="0">
                  <a:pos x="T6" y="T7"/>
                </a:cxn>
                <a:cxn ang="0">
                  <a:pos x="T8" y="T9"/>
                </a:cxn>
              </a:cxnLst>
              <a:rect l="0" t="0" r="r" b="b"/>
              <a:pathLst>
                <a:path w="12" h="11">
                  <a:moveTo>
                    <a:pt x="12" y="5"/>
                  </a:moveTo>
                  <a:cubicBezTo>
                    <a:pt x="12" y="3"/>
                    <a:pt x="9" y="0"/>
                    <a:pt x="6" y="0"/>
                  </a:cubicBezTo>
                  <a:cubicBezTo>
                    <a:pt x="2" y="0"/>
                    <a:pt x="0" y="3"/>
                    <a:pt x="0" y="6"/>
                  </a:cubicBezTo>
                  <a:cubicBezTo>
                    <a:pt x="0" y="9"/>
                    <a:pt x="3" y="11"/>
                    <a:pt x="6" y="11"/>
                  </a:cubicBezTo>
                  <a:cubicBezTo>
                    <a:pt x="10" y="11"/>
                    <a:pt x="12" y="8"/>
                    <a:pt x="12" y="5"/>
                  </a:cubicBezTo>
                  <a:close/>
                </a:path>
              </a:pathLst>
            </a:custGeom>
            <a:solidFill>
              <a:srgbClr val="EB175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79" name="Freeform 307"/>
            <p:cNvSpPr>
              <a:spLocks/>
            </p:cNvSpPr>
            <p:nvPr/>
          </p:nvSpPr>
          <p:spPr bwMode="auto">
            <a:xfrm>
              <a:off x="1662" y="-508"/>
              <a:ext cx="82" cy="71"/>
            </a:xfrm>
            <a:custGeom>
              <a:avLst/>
              <a:gdLst>
                <a:gd name="T0" fmla="*/ 27 w 50"/>
                <a:gd name="T1" fmla="*/ 42 h 43"/>
                <a:gd name="T2" fmla="*/ 49 w 50"/>
                <a:gd name="T3" fmla="*/ 19 h 43"/>
                <a:gd name="T4" fmla="*/ 23 w 50"/>
                <a:gd name="T5" fmla="*/ 1 h 43"/>
                <a:gd name="T6" fmla="*/ 1 w 50"/>
                <a:gd name="T7" fmla="*/ 24 h 43"/>
                <a:gd name="T8" fmla="*/ 27 w 50"/>
                <a:gd name="T9" fmla="*/ 42 h 43"/>
              </a:gdLst>
              <a:ahLst/>
              <a:cxnLst>
                <a:cxn ang="0">
                  <a:pos x="T0" y="T1"/>
                </a:cxn>
                <a:cxn ang="0">
                  <a:pos x="T2" y="T3"/>
                </a:cxn>
                <a:cxn ang="0">
                  <a:pos x="T4" y="T5"/>
                </a:cxn>
                <a:cxn ang="0">
                  <a:pos x="T6" y="T7"/>
                </a:cxn>
                <a:cxn ang="0">
                  <a:pos x="T8" y="T9"/>
                </a:cxn>
              </a:cxnLst>
              <a:rect l="0" t="0" r="r" b="b"/>
              <a:pathLst>
                <a:path w="50" h="43">
                  <a:moveTo>
                    <a:pt x="27" y="42"/>
                  </a:moveTo>
                  <a:cubicBezTo>
                    <a:pt x="40" y="40"/>
                    <a:pt x="50" y="30"/>
                    <a:pt x="49" y="19"/>
                  </a:cubicBezTo>
                  <a:cubicBezTo>
                    <a:pt x="48" y="8"/>
                    <a:pt x="36" y="0"/>
                    <a:pt x="23" y="1"/>
                  </a:cubicBezTo>
                  <a:cubicBezTo>
                    <a:pt x="10" y="2"/>
                    <a:pt x="0" y="13"/>
                    <a:pt x="1" y="24"/>
                  </a:cubicBezTo>
                  <a:cubicBezTo>
                    <a:pt x="3" y="35"/>
                    <a:pt x="14" y="43"/>
                    <a:pt x="27" y="42"/>
                  </a:cubicBezTo>
                  <a:close/>
                </a:path>
              </a:pathLst>
            </a:custGeom>
            <a:solidFill>
              <a:srgbClr val="F4E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80" name="Freeform 308"/>
            <p:cNvSpPr>
              <a:spLocks/>
            </p:cNvSpPr>
            <p:nvPr/>
          </p:nvSpPr>
          <p:spPr bwMode="auto">
            <a:xfrm>
              <a:off x="1606" y="-412"/>
              <a:ext cx="18" cy="17"/>
            </a:xfrm>
            <a:custGeom>
              <a:avLst/>
              <a:gdLst>
                <a:gd name="T0" fmla="*/ 6 w 11"/>
                <a:gd name="T1" fmla="*/ 9 h 10"/>
                <a:gd name="T2" fmla="*/ 11 w 11"/>
                <a:gd name="T3" fmla="*/ 4 h 10"/>
                <a:gd name="T4" fmla="*/ 5 w 11"/>
                <a:gd name="T5" fmla="*/ 0 h 10"/>
                <a:gd name="T6" fmla="*/ 0 w 11"/>
                <a:gd name="T7" fmla="*/ 5 h 10"/>
                <a:gd name="T8" fmla="*/ 6 w 11"/>
                <a:gd name="T9" fmla="*/ 9 h 10"/>
              </a:gdLst>
              <a:ahLst/>
              <a:cxnLst>
                <a:cxn ang="0">
                  <a:pos x="T0" y="T1"/>
                </a:cxn>
                <a:cxn ang="0">
                  <a:pos x="T2" y="T3"/>
                </a:cxn>
                <a:cxn ang="0">
                  <a:pos x="T4" y="T5"/>
                </a:cxn>
                <a:cxn ang="0">
                  <a:pos x="T6" y="T7"/>
                </a:cxn>
                <a:cxn ang="0">
                  <a:pos x="T8" y="T9"/>
                </a:cxn>
              </a:cxnLst>
              <a:rect l="0" t="0" r="r" b="b"/>
              <a:pathLst>
                <a:path w="11" h="10">
                  <a:moveTo>
                    <a:pt x="6" y="9"/>
                  </a:moveTo>
                  <a:cubicBezTo>
                    <a:pt x="9" y="9"/>
                    <a:pt x="11" y="7"/>
                    <a:pt x="11" y="4"/>
                  </a:cubicBezTo>
                  <a:cubicBezTo>
                    <a:pt x="10" y="1"/>
                    <a:pt x="8" y="0"/>
                    <a:pt x="5" y="0"/>
                  </a:cubicBezTo>
                  <a:cubicBezTo>
                    <a:pt x="2" y="1"/>
                    <a:pt x="0" y="3"/>
                    <a:pt x="0" y="5"/>
                  </a:cubicBezTo>
                  <a:cubicBezTo>
                    <a:pt x="1" y="8"/>
                    <a:pt x="3" y="10"/>
                    <a:pt x="6" y="9"/>
                  </a:cubicBezTo>
                  <a:close/>
                </a:path>
              </a:pathLst>
            </a:custGeom>
            <a:solidFill>
              <a:srgbClr val="EB175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81" name="Freeform 309"/>
            <p:cNvSpPr>
              <a:spLocks/>
            </p:cNvSpPr>
            <p:nvPr/>
          </p:nvSpPr>
          <p:spPr bwMode="auto">
            <a:xfrm>
              <a:off x="1770" y="-412"/>
              <a:ext cx="86" cy="79"/>
            </a:xfrm>
            <a:custGeom>
              <a:avLst/>
              <a:gdLst>
                <a:gd name="T0" fmla="*/ 25 w 53"/>
                <a:gd name="T1" fmla="*/ 1 h 48"/>
                <a:gd name="T2" fmla="*/ 1 w 53"/>
                <a:gd name="T3" fmla="*/ 26 h 48"/>
                <a:gd name="T4" fmla="*/ 28 w 53"/>
                <a:gd name="T5" fmla="*/ 47 h 48"/>
                <a:gd name="T6" fmla="*/ 53 w 53"/>
                <a:gd name="T7" fmla="*/ 22 h 48"/>
                <a:gd name="T8" fmla="*/ 25 w 53"/>
                <a:gd name="T9" fmla="*/ 1 h 48"/>
              </a:gdLst>
              <a:ahLst/>
              <a:cxnLst>
                <a:cxn ang="0">
                  <a:pos x="T0" y="T1"/>
                </a:cxn>
                <a:cxn ang="0">
                  <a:pos x="T2" y="T3"/>
                </a:cxn>
                <a:cxn ang="0">
                  <a:pos x="T4" y="T5"/>
                </a:cxn>
                <a:cxn ang="0">
                  <a:pos x="T6" y="T7"/>
                </a:cxn>
                <a:cxn ang="0">
                  <a:pos x="T8" y="T9"/>
                </a:cxn>
              </a:cxnLst>
              <a:rect l="0" t="0" r="r" b="b"/>
              <a:pathLst>
                <a:path w="53" h="48">
                  <a:moveTo>
                    <a:pt x="25" y="1"/>
                  </a:moveTo>
                  <a:cubicBezTo>
                    <a:pt x="10" y="2"/>
                    <a:pt x="0" y="13"/>
                    <a:pt x="1" y="26"/>
                  </a:cubicBezTo>
                  <a:cubicBezTo>
                    <a:pt x="2" y="39"/>
                    <a:pt x="14" y="48"/>
                    <a:pt x="28" y="47"/>
                  </a:cubicBezTo>
                  <a:cubicBezTo>
                    <a:pt x="43" y="46"/>
                    <a:pt x="53" y="35"/>
                    <a:pt x="53" y="22"/>
                  </a:cubicBezTo>
                  <a:cubicBezTo>
                    <a:pt x="52" y="9"/>
                    <a:pt x="40" y="0"/>
                    <a:pt x="25" y="1"/>
                  </a:cubicBezTo>
                  <a:close/>
                </a:path>
              </a:pathLst>
            </a:custGeom>
            <a:solidFill>
              <a:srgbClr val="F4E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82" name="Freeform 310"/>
            <p:cNvSpPr>
              <a:spLocks/>
            </p:cNvSpPr>
            <p:nvPr/>
          </p:nvSpPr>
          <p:spPr bwMode="auto">
            <a:xfrm>
              <a:off x="1992" y="-534"/>
              <a:ext cx="40" cy="33"/>
            </a:xfrm>
            <a:custGeom>
              <a:avLst/>
              <a:gdLst>
                <a:gd name="T0" fmla="*/ 12 w 24"/>
                <a:gd name="T1" fmla="*/ 0 h 20"/>
                <a:gd name="T2" fmla="*/ 0 w 24"/>
                <a:gd name="T3" fmla="*/ 10 h 20"/>
                <a:gd name="T4" fmla="*/ 12 w 24"/>
                <a:gd name="T5" fmla="*/ 20 h 20"/>
                <a:gd name="T6" fmla="*/ 24 w 24"/>
                <a:gd name="T7" fmla="*/ 10 h 20"/>
                <a:gd name="T8" fmla="*/ 12 w 24"/>
                <a:gd name="T9" fmla="*/ 0 h 20"/>
              </a:gdLst>
              <a:ahLst/>
              <a:cxnLst>
                <a:cxn ang="0">
                  <a:pos x="T0" y="T1"/>
                </a:cxn>
                <a:cxn ang="0">
                  <a:pos x="T2" y="T3"/>
                </a:cxn>
                <a:cxn ang="0">
                  <a:pos x="T4" y="T5"/>
                </a:cxn>
                <a:cxn ang="0">
                  <a:pos x="T6" y="T7"/>
                </a:cxn>
                <a:cxn ang="0">
                  <a:pos x="T8" y="T9"/>
                </a:cxn>
              </a:cxnLst>
              <a:rect l="0" t="0" r="r" b="b"/>
              <a:pathLst>
                <a:path w="24" h="20">
                  <a:moveTo>
                    <a:pt x="12" y="0"/>
                  </a:moveTo>
                  <a:cubicBezTo>
                    <a:pt x="5" y="0"/>
                    <a:pt x="0" y="5"/>
                    <a:pt x="0" y="10"/>
                  </a:cubicBezTo>
                  <a:cubicBezTo>
                    <a:pt x="0" y="16"/>
                    <a:pt x="6" y="20"/>
                    <a:pt x="12" y="20"/>
                  </a:cubicBezTo>
                  <a:cubicBezTo>
                    <a:pt x="18" y="20"/>
                    <a:pt x="24" y="15"/>
                    <a:pt x="24" y="10"/>
                  </a:cubicBezTo>
                  <a:cubicBezTo>
                    <a:pt x="23" y="4"/>
                    <a:pt x="18" y="0"/>
                    <a:pt x="12" y="0"/>
                  </a:cubicBezTo>
                  <a:close/>
                </a:path>
              </a:pathLst>
            </a:custGeom>
            <a:solidFill>
              <a:srgbClr val="F4EB2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83" name="Freeform 311"/>
            <p:cNvSpPr>
              <a:spLocks/>
            </p:cNvSpPr>
            <p:nvPr/>
          </p:nvSpPr>
          <p:spPr bwMode="auto">
            <a:xfrm>
              <a:off x="1763" y="-680"/>
              <a:ext cx="52" cy="44"/>
            </a:xfrm>
            <a:custGeom>
              <a:avLst/>
              <a:gdLst>
                <a:gd name="T0" fmla="*/ 17 w 32"/>
                <a:gd name="T1" fmla="*/ 26 h 27"/>
                <a:gd name="T2" fmla="*/ 31 w 32"/>
                <a:gd name="T3" fmla="*/ 13 h 27"/>
                <a:gd name="T4" fmla="*/ 15 w 32"/>
                <a:gd name="T5" fmla="*/ 1 h 27"/>
                <a:gd name="T6" fmla="*/ 1 w 32"/>
                <a:gd name="T7" fmla="*/ 15 h 27"/>
                <a:gd name="T8" fmla="*/ 17 w 32"/>
                <a:gd name="T9" fmla="*/ 26 h 27"/>
              </a:gdLst>
              <a:ahLst/>
              <a:cxnLst>
                <a:cxn ang="0">
                  <a:pos x="T0" y="T1"/>
                </a:cxn>
                <a:cxn ang="0">
                  <a:pos x="T2" y="T3"/>
                </a:cxn>
                <a:cxn ang="0">
                  <a:pos x="T4" y="T5"/>
                </a:cxn>
                <a:cxn ang="0">
                  <a:pos x="T6" y="T7"/>
                </a:cxn>
                <a:cxn ang="0">
                  <a:pos x="T8" y="T9"/>
                </a:cxn>
              </a:cxnLst>
              <a:rect l="0" t="0" r="r" b="b"/>
              <a:pathLst>
                <a:path w="32" h="27">
                  <a:moveTo>
                    <a:pt x="17" y="26"/>
                  </a:moveTo>
                  <a:cubicBezTo>
                    <a:pt x="25" y="26"/>
                    <a:pt x="32" y="19"/>
                    <a:pt x="31" y="13"/>
                  </a:cubicBezTo>
                  <a:cubicBezTo>
                    <a:pt x="31" y="6"/>
                    <a:pt x="24" y="0"/>
                    <a:pt x="15" y="1"/>
                  </a:cubicBezTo>
                  <a:cubicBezTo>
                    <a:pt x="7" y="2"/>
                    <a:pt x="0" y="8"/>
                    <a:pt x="1" y="15"/>
                  </a:cubicBezTo>
                  <a:cubicBezTo>
                    <a:pt x="1" y="22"/>
                    <a:pt x="9" y="27"/>
                    <a:pt x="17" y="26"/>
                  </a:cubicBezTo>
                  <a:close/>
                </a:path>
              </a:pathLst>
            </a:custGeom>
            <a:solidFill>
              <a:srgbClr val="F4E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84" name="Freeform 312"/>
            <p:cNvSpPr>
              <a:spLocks/>
            </p:cNvSpPr>
            <p:nvPr/>
          </p:nvSpPr>
          <p:spPr bwMode="auto">
            <a:xfrm>
              <a:off x="1761" y="-525"/>
              <a:ext cx="49" cy="42"/>
            </a:xfrm>
            <a:custGeom>
              <a:avLst/>
              <a:gdLst>
                <a:gd name="T0" fmla="*/ 16 w 30"/>
                <a:gd name="T1" fmla="*/ 25 h 26"/>
                <a:gd name="T2" fmla="*/ 30 w 30"/>
                <a:gd name="T3" fmla="*/ 12 h 26"/>
                <a:gd name="T4" fmla="*/ 14 w 30"/>
                <a:gd name="T5" fmla="*/ 0 h 26"/>
                <a:gd name="T6" fmla="*/ 0 w 30"/>
                <a:gd name="T7" fmla="*/ 14 h 26"/>
                <a:gd name="T8" fmla="*/ 16 w 30"/>
                <a:gd name="T9" fmla="*/ 25 h 26"/>
              </a:gdLst>
              <a:ahLst/>
              <a:cxnLst>
                <a:cxn ang="0">
                  <a:pos x="T0" y="T1"/>
                </a:cxn>
                <a:cxn ang="0">
                  <a:pos x="T2" y="T3"/>
                </a:cxn>
                <a:cxn ang="0">
                  <a:pos x="T4" y="T5"/>
                </a:cxn>
                <a:cxn ang="0">
                  <a:pos x="T6" y="T7"/>
                </a:cxn>
                <a:cxn ang="0">
                  <a:pos x="T8" y="T9"/>
                </a:cxn>
              </a:cxnLst>
              <a:rect l="0" t="0" r="r" b="b"/>
              <a:pathLst>
                <a:path w="30" h="26">
                  <a:moveTo>
                    <a:pt x="16" y="25"/>
                  </a:moveTo>
                  <a:cubicBezTo>
                    <a:pt x="24" y="25"/>
                    <a:pt x="30" y="19"/>
                    <a:pt x="30" y="12"/>
                  </a:cubicBezTo>
                  <a:cubicBezTo>
                    <a:pt x="29" y="5"/>
                    <a:pt x="22" y="0"/>
                    <a:pt x="14" y="0"/>
                  </a:cubicBezTo>
                  <a:cubicBezTo>
                    <a:pt x="6" y="1"/>
                    <a:pt x="0" y="7"/>
                    <a:pt x="0" y="14"/>
                  </a:cubicBezTo>
                  <a:cubicBezTo>
                    <a:pt x="1" y="21"/>
                    <a:pt x="8" y="26"/>
                    <a:pt x="16" y="25"/>
                  </a:cubicBezTo>
                  <a:close/>
                </a:path>
              </a:pathLst>
            </a:custGeom>
            <a:solidFill>
              <a:srgbClr val="F4EB2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85" name="Freeform 313"/>
            <p:cNvSpPr>
              <a:spLocks/>
            </p:cNvSpPr>
            <p:nvPr/>
          </p:nvSpPr>
          <p:spPr bwMode="auto">
            <a:xfrm>
              <a:off x="1894" y="-343"/>
              <a:ext cx="46" cy="42"/>
            </a:xfrm>
            <a:custGeom>
              <a:avLst/>
              <a:gdLst>
                <a:gd name="T0" fmla="*/ 14 w 28"/>
                <a:gd name="T1" fmla="*/ 1 h 26"/>
                <a:gd name="T2" fmla="*/ 0 w 28"/>
                <a:gd name="T3" fmla="*/ 14 h 26"/>
                <a:gd name="T4" fmla="*/ 15 w 28"/>
                <a:gd name="T5" fmla="*/ 26 h 26"/>
                <a:gd name="T6" fmla="*/ 28 w 28"/>
                <a:gd name="T7" fmla="*/ 13 h 26"/>
                <a:gd name="T8" fmla="*/ 14 w 28"/>
                <a:gd name="T9" fmla="*/ 1 h 26"/>
              </a:gdLst>
              <a:ahLst/>
              <a:cxnLst>
                <a:cxn ang="0">
                  <a:pos x="T0" y="T1"/>
                </a:cxn>
                <a:cxn ang="0">
                  <a:pos x="T2" y="T3"/>
                </a:cxn>
                <a:cxn ang="0">
                  <a:pos x="T4" y="T5"/>
                </a:cxn>
                <a:cxn ang="0">
                  <a:pos x="T6" y="T7"/>
                </a:cxn>
                <a:cxn ang="0">
                  <a:pos x="T8" y="T9"/>
                </a:cxn>
              </a:cxnLst>
              <a:rect l="0" t="0" r="r" b="b"/>
              <a:pathLst>
                <a:path w="28" h="26">
                  <a:moveTo>
                    <a:pt x="14" y="1"/>
                  </a:moveTo>
                  <a:cubicBezTo>
                    <a:pt x="6" y="1"/>
                    <a:pt x="0" y="7"/>
                    <a:pt x="0" y="14"/>
                  </a:cubicBezTo>
                  <a:cubicBezTo>
                    <a:pt x="1" y="21"/>
                    <a:pt x="7" y="26"/>
                    <a:pt x="15" y="26"/>
                  </a:cubicBezTo>
                  <a:cubicBezTo>
                    <a:pt x="23" y="25"/>
                    <a:pt x="28" y="19"/>
                    <a:pt x="28" y="13"/>
                  </a:cubicBezTo>
                  <a:cubicBezTo>
                    <a:pt x="28" y="6"/>
                    <a:pt x="22" y="0"/>
                    <a:pt x="14" y="1"/>
                  </a:cubicBezTo>
                  <a:close/>
                </a:path>
              </a:pathLst>
            </a:custGeom>
            <a:solidFill>
              <a:srgbClr val="F4EB2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86" name="Freeform 314"/>
            <p:cNvSpPr>
              <a:spLocks/>
            </p:cNvSpPr>
            <p:nvPr/>
          </p:nvSpPr>
          <p:spPr bwMode="auto">
            <a:xfrm>
              <a:off x="1903" y="-532"/>
              <a:ext cx="49" cy="41"/>
            </a:xfrm>
            <a:custGeom>
              <a:avLst/>
              <a:gdLst>
                <a:gd name="T0" fmla="*/ 0 w 30"/>
                <a:gd name="T1" fmla="*/ 13 h 25"/>
                <a:gd name="T2" fmla="*/ 16 w 30"/>
                <a:gd name="T3" fmla="*/ 25 h 25"/>
                <a:gd name="T4" fmla="*/ 30 w 30"/>
                <a:gd name="T5" fmla="*/ 12 h 25"/>
                <a:gd name="T6" fmla="*/ 15 w 30"/>
                <a:gd name="T7" fmla="*/ 0 h 25"/>
                <a:gd name="T8" fmla="*/ 0 w 30"/>
                <a:gd name="T9" fmla="*/ 13 h 25"/>
              </a:gdLst>
              <a:ahLst/>
              <a:cxnLst>
                <a:cxn ang="0">
                  <a:pos x="T0" y="T1"/>
                </a:cxn>
                <a:cxn ang="0">
                  <a:pos x="T2" y="T3"/>
                </a:cxn>
                <a:cxn ang="0">
                  <a:pos x="T4" y="T5"/>
                </a:cxn>
                <a:cxn ang="0">
                  <a:pos x="T6" y="T7"/>
                </a:cxn>
                <a:cxn ang="0">
                  <a:pos x="T8" y="T9"/>
                </a:cxn>
              </a:cxnLst>
              <a:rect l="0" t="0" r="r" b="b"/>
              <a:pathLst>
                <a:path w="30" h="25">
                  <a:moveTo>
                    <a:pt x="0" y="13"/>
                  </a:moveTo>
                  <a:cubicBezTo>
                    <a:pt x="1" y="20"/>
                    <a:pt x="8" y="25"/>
                    <a:pt x="16" y="25"/>
                  </a:cubicBezTo>
                  <a:cubicBezTo>
                    <a:pt x="24" y="25"/>
                    <a:pt x="30" y="19"/>
                    <a:pt x="30" y="12"/>
                  </a:cubicBezTo>
                  <a:cubicBezTo>
                    <a:pt x="30" y="5"/>
                    <a:pt x="23" y="0"/>
                    <a:pt x="15" y="0"/>
                  </a:cubicBezTo>
                  <a:cubicBezTo>
                    <a:pt x="7" y="0"/>
                    <a:pt x="0" y="6"/>
                    <a:pt x="0" y="13"/>
                  </a:cubicBezTo>
                  <a:close/>
                </a:path>
              </a:pathLst>
            </a:custGeom>
            <a:solidFill>
              <a:srgbClr val="F4E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87" name="Freeform 315"/>
            <p:cNvSpPr>
              <a:spLocks/>
            </p:cNvSpPr>
            <p:nvPr/>
          </p:nvSpPr>
          <p:spPr bwMode="auto">
            <a:xfrm>
              <a:off x="1921" y="-853"/>
              <a:ext cx="62" cy="48"/>
            </a:xfrm>
            <a:custGeom>
              <a:avLst/>
              <a:gdLst>
                <a:gd name="T0" fmla="*/ 19 w 38"/>
                <a:gd name="T1" fmla="*/ 29 h 29"/>
                <a:gd name="T2" fmla="*/ 37 w 38"/>
                <a:gd name="T3" fmla="*/ 14 h 29"/>
                <a:gd name="T4" fmla="*/ 19 w 38"/>
                <a:gd name="T5" fmla="*/ 0 h 29"/>
                <a:gd name="T6" fmla="*/ 0 w 38"/>
                <a:gd name="T7" fmla="*/ 15 h 29"/>
                <a:gd name="T8" fmla="*/ 19 w 38"/>
                <a:gd name="T9" fmla="*/ 29 h 29"/>
              </a:gdLst>
              <a:ahLst/>
              <a:cxnLst>
                <a:cxn ang="0">
                  <a:pos x="T0" y="T1"/>
                </a:cxn>
                <a:cxn ang="0">
                  <a:pos x="T2" y="T3"/>
                </a:cxn>
                <a:cxn ang="0">
                  <a:pos x="T4" y="T5"/>
                </a:cxn>
                <a:cxn ang="0">
                  <a:pos x="T6" y="T7"/>
                </a:cxn>
                <a:cxn ang="0">
                  <a:pos x="T8" y="T9"/>
                </a:cxn>
              </a:cxnLst>
              <a:rect l="0" t="0" r="r" b="b"/>
              <a:pathLst>
                <a:path w="38" h="29">
                  <a:moveTo>
                    <a:pt x="19" y="29"/>
                  </a:moveTo>
                  <a:cubicBezTo>
                    <a:pt x="29" y="29"/>
                    <a:pt x="38" y="22"/>
                    <a:pt x="37" y="14"/>
                  </a:cubicBezTo>
                  <a:cubicBezTo>
                    <a:pt x="37" y="6"/>
                    <a:pt x="29" y="0"/>
                    <a:pt x="19" y="0"/>
                  </a:cubicBezTo>
                  <a:cubicBezTo>
                    <a:pt x="8" y="0"/>
                    <a:pt x="0" y="7"/>
                    <a:pt x="0" y="15"/>
                  </a:cubicBezTo>
                  <a:cubicBezTo>
                    <a:pt x="1" y="23"/>
                    <a:pt x="9" y="29"/>
                    <a:pt x="19" y="29"/>
                  </a:cubicBezTo>
                  <a:close/>
                </a:path>
              </a:pathLst>
            </a:custGeom>
            <a:solidFill>
              <a:srgbClr val="F4E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88" name="Freeform 316"/>
            <p:cNvSpPr>
              <a:spLocks/>
            </p:cNvSpPr>
            <p:nvPr/>
          </p:nvSpPr>
          <p:spPr bwMode="auto">
            <a:xfrm>
              <a:off x="1548" y="-479"/>
              <a:ext cx="498" cy="349"/>
            </a:xfrm>
            <a:custGeom>
              <a:avLst/>
              <a:gdLst>
                <a:gd name="T0" fmla="*/ 14 w 306"/>
                <a:gd name="T1" fmla="*/ 62 h 214"/>
                <a:gd name="T2" fmla="*/ 14 w 306"/>
                <a:gd name="T3" fmla="*/ 62 h 214"/>
                <a:gd name="T4" fmla="*/ 30 w 306"/>
                <a:gd name="T5" fmla="*/ 130 h 214"/>
                <a:gd name="T6" fmla="*/ 232 w 306"/>
                <a:gd name="T7" fmla="*/ 166 h 214"/>
                <a:gd name="T8" fmla="*/ 305 w 306"/>
                <a:gd name="T9" fmla="*/ 0 h 214"/>
                <a:gd name="T10" fmla="*/ 293 w 306"/>
                <a:gd name="T11" fmla="*/ 94 h 214"/>
                <a:gd name="T12" fmla="*/ 184 w 306"/>
                <a:gd name="T13" fmla="*/ 207 h 214"/>
                <a:gd name="T14" fmla="*/ 32 w 306"/>
                <a:gd name="T15" fmla="*/ 159 h 214"/>
                <a:gd name="T16" fmla="*/ 14 w 306"/>
                <a:gd name="T17" fmla="*/ 62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6" h="214">
                  <a:moveTo>
                    <a:pt x="14" y="62"/>
                  </a:moveTo>
                  <a:cubicBezTo>
                    <a:pt x="14" y="62"/>
                    <a:pt x="14" y="62"/>
                    <a:pt x="14" y="62"/>
                  </a:cubicBezTo>
                  <a:cubicBezTo>
                    <a:pt x="10" y="90"/>
                    <a:pt x="16" y="113"/>
                    <a:pt x="30" y="130"/>
                  </a:cubicBezTo>
                  <a:cubicBezTo>
                    <a:pt x="64" y="168"/>
                    <a:pt x="177" y="200"/>
                    <a:pt x="232" y="166"/>
                  </a:cubicBezTo>
                  <a:cubicBezTo>
                    <a:pt x="275" y="139"/>
                    <a:pt x="301" y="63"/>
                    <a:pt x="305" y="0"/>
                  </a:cubicBezTo>
                  <a:cubicBezTo>
                    <a:pt x="306" y="29"/>
                    <a:pt x="303" y="64"/>
                    <a:pt x="293" y="94"/>
                  </a:cubicBezTo>
                  <a:cubicBezTo>
                    <a:pt x="274" y="146"/>
                    <a:pt x="252" y="201"/>
                    <a:pt x="184" y="207"/>
                  </a:cubicBezTo>
                  <a:cubicBezTo>
                    <a:pt x="116" y="214"/>
                    <a:pt x="50" y="185"/>
                    <a:pt x="32" y="159"/>
                  </a:cubicBezTo>
                  <a:cubicBezTo>
                    <a:pt x="0" y="112"/>
                    <a:pt x="14" y="62"/>
                    <a:pt x="14" y="62"/>
                  </a:cubicBezTo>
                  <a:close/>
                </a:path>
              </a:pathLst>
            </a:custGeom>
            <a:solidFill>
              <a:srgbClr val="EA0D8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89" name="Freeform 317"/>
            <p:cNvSpPr>
              <a:spLocks/>
            </p:cNvSpPr>
            <p:nvPr/>
          </p:nvSpPr>
          <p:spPr bwMode="auto">
            <a:xfrm>
              <a:off x="2040" y="-846"/>
              <a:ext cx="167" cy="272"/>
            </a:xfrm>
            <a:custGeom>
              <a:avLst/>
              <a:gdLst>
                <a:gd name="T0" fmla="*/ 95 w 103"/>
                <a:gd name="T1" fmla="*/ 1 h 167"/>
                <a:gd name="T2" fmla="*/ 96 w 103"/>
                <a:gd name="T3" fmla="*/ 0 h 167"/>
                <a:gd name="T4" fmla="*/ 100 w 103"/>
                <a:gd name="T5" fmla="*/ 35 h 167"/>
                <a:gd name="T6" fmla="*/ 74 w 103"/>
                <a:gd name="T7" fmla="*/ 77 h 167"/>
                <a:gd name="T8" fmla="*/ 0 w 103"/>
                <a:gd name="T9" fmla="*/ 167 h 167"/>
                <a:gd name="T10" fmla="*/ 96 w 103"/>
                <a:gd name="T11" fmla="*/ 14 h 167"/>
                <a:gd name="T12" fmla="*/ 95 w 103"/>
                <a:gd name="T13" fmla="*/ 1 h 167"/>
              </a:gdLst>
              <a:ahLst/>
              <a:cxnLst>
                <a:cxn ang="0">
                  <a:pos x="T0" y="T1"/>
                </a:cxn>
                <a:cxn ang="0">
                  <a:pos x="T2" y="T3"/>
                </a:cxn>
                <a:cxn ang="0">
                  <a:pos x="T4" y="T5"/>
                </a:cxn>
                <a:cxn ang="0">
                  <a:pos x="T6" y="T7"/>
                </a:cxn>
                <a:cxn ang="0">
                  <a:pos x="T8" y="T9"/>
                </a:cxn>
                <a:cxn ang="0">
                  <a:pos x="T10" y="T11"/>
                </a:cxn>
                <a:cxn ang="0">
                  <a:pos x="T12" y="T13"/>
                </a:cxn>
              </a:cxnLst>
              <a:rect l="0" t="0" r="r" b="b"/>
              <a:pathLst>
                <a:path w="103" h="167">
                  <a:moveTo>
                    <a:pt x="95" y="1"/>
                  </a:moveTo>
                  <a:cubicBezTo>
                    <a:pt x="96" y="1"/>
                    <a:pt x="96" y="0"/>
                    <a:pt x="96" y="0"/>
                  </a:cubicBezTo>
                  <a:cubicBezTo>
                    <a:pt x="96" y="0"/>
                    <a:pt x="103" y="24"/>
                    <a:pt x="100" y="35"/>
                  </a:cubicBezTo>
                  <a:cubicBezTo>
                    <a:pt x="98" y="46"/>
                    <a:pt x="90" y="61"/>
                    <a:pt x="74" y="77"/>
                  </a:cubicBezTo>
                  <a:cubicBezTo>
                    <a:pt x="59" y="91"/>
                    <a:pt x="8" y="141"/>
                    <a:pt x="0" y="167"/>
                  </a:cubicBezTo>
                  <a:cubicBezTo>
                    <a:pt x="0" y="107"/>
                    <a:pt x="84" y="54"/>
                    <a:pt x="96" y="14"/>
                  </a:cubicBezTo>
                  <a:cubicBezTo>
                    <a:pt x="97" y="10"/>
                    <a:pt x="96" y="5"/>
                    <a:pt x="95" y="1"/>
                  </a:cubicBezTo>
                  <a:close/>
                </a:path>
              </a:pathLst>
            </a:custGeom>
            <a:solidFill>
              <a:srgbClr val="EA0D8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90" name="Freeform 318"/>
            <p:cNvSpPr>
              <a:spLocks/>
            </p:cNvSpPr>
            <p:nvPr/>
          </p:nvSpPr>
          <p:spPr bwMode="auto">
            <a:xfrm>
              <a:off x="1768" y="-776"/>
              <a:ext cx="368" cy="430"/>
            </a:xfrm>
            <a:custGeom>
              <a:avLst/>
              <a:gdLst>
                <a:gd name="T0" fmla="*/ 38 w 226"/>
                <a:gd name="T1" fmla="*/ 6 h 264"/>
                <a:gd name="T2" fmla="*/ 9 w 226"/>
                <a:gd name="T3" fmla="*/ 24 h 264"/>
                <a:gd name="T4" fmla="*/ 8 w 226"/>
                <a:gd name="T5" fmla="*/ 90 h 264"/>
                <a:gd name="T6" fmla="*/ 25 w 226"/>
                <a:gd name="T7" fmla="*/ 232 h 264"/>
                <a:gd name="T8" fmla="*/ 17 w 226"/>
                <a:gd name="T9" fmla="*/ 256 h 264"/>
                <a:gd name="T10" fmla="*/ 23 w 226"/>
                <a:gd name="T11" fmla="*/ 263 h 264"/>
                <a:gd name="T12" fmla="*/ 33 w 226"/>
                <a:gd name="T13" fmla="*/ 258 h 264"/>
                <a:gd name="T14" fmla="*/ 41 w 226"/>
                <a:gd name="T15" fmla="*/ 236 h 264"/>
                <a:gd name="T16" fmla="*/ 80 w 226"/>
                <a:gd name="T17" fmla="*/ 211 h 264"/>
                <a:gd name="T18" fmla="*/ 186 w 226"/>
                <a:gd name="T19" fmla="*/ 161 h 264"/>
                <a:gd name="T20" fmla="*/ 223 w 226"/>
                <a:gd name="T21" fmla="*/ 108 h 264"/>
                <a:gd name="T22" fmla="*/ 192 w 226"/>
                <a:gd name="T23" fmla="*/ 40 h 264"/>
                <a:gd name="T24" fmla="*/ 172 w 226"/>
                <a:gd name="T25" fmla="*/ 59 h 264"/>
                <a:gd name="T26" fmla="*/ 209 w 226"/>
                <a:gd name="T27" fmla="*/ 123 h 264"/>
                <a:gd name="T28" fmla="*/ 186 w 226"/>
                <a:gd name="T29" fmla="*/ 156 h 264"/>
                <a:gd name="T30" fmla="*/ 42 w 226"/>
                <a:gd name="T31" fmla="*/ 215 h 264"/>
                <a:gd name="T32" fmla="*/ 34 w 226"/>
                <a:gd name="T33" fmla="*/ 148 h 264"/>
                <a:gd name="T34" fmla="*/ 11 w 226"/>
                <a:gd name="T35" fmla="*/ 65 h 264"/>
                <a:gd name="T36" fmla="*/ 51 w 226"/>
                <a:gd name="T37" fmla="*/ 21 h 264"/>
                <a:gd name="T38" fmla="*/ 38 w 226"/>
                <a:gd name="T39" fmla="*/ 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6" h="264">
                  <a:moveTo>
                    <a:pt x="38" y="6"/>
                  </a:moveTo>
                  <a:cubicBezTo>
                    <a:pt x="29" y="8"/>
                    <a:pt x="12" y="18"/>
                    <a:pt x="9" y="24"/>
                  </a:cubicBezTo>
                  <a:cubicBezTo>
                    <a:pt x="0" y="40"/>
                    <a:pt x="2" y="53"/>
                    <a:pt x="8" y="90"/>
                  </a:cubicBezTo>
                  <a:cubicBezTo>
                    <a:pt x="14" y="128"/>
                    <a:pt x="31" y="212"/>
                    <a:pt x="25" y="232"/>
                  </a:cubicBezTo>
                  <a:cubicBezTo>
                    <a:pt x="20" y="252"/>
                    <a:pt x="18" y="250"/>
                    <a:pt x="17" y="256"/>
                  </a:cubicBezTo>
                  <a:cubicBezTo>
                    <a:pt x="17" y="260"/>
                    <a:pt x="21" y="262"/>
                    <a:pt x="23" y="263"/>
                  </a:cubicBezTo>
                  <a:cubicBezTo>
                    <a:pt x="26" y="264"/>
                    <a:pt x="30" y="264"/>
                    <a:pt x="33" y="258"/>
                  </a:cubicBezTo>
                  <a:cubicBezTo>
                    <a:pt x="35" y="253"/>
                    <a:pt x="37" y="241"/>
                    <a:pt x="41" y="236"/>
                  </a:cubicBezTo>
                  <a:cubicBezTo>
                    <a:pt x="47" y="227"/>
                    <a:pt x="62" y="218"/>
                    <a:pt x="80" y="211"/>
                  </a:cubicBezTo>
                  <a:cubicBezTo>
                    <a:pt x="97" y="203"/>
                    <a:pt x="163" y="174"/>
                    <a:pt x="186" y="161"/>
                  </a:cubicBezTo>
                  <a:cubicBezTo>
                    <a:pt x="209" y="148"/>
                    <a:pt x="226" y="127"/>
                    <a:pt x="223" y="108"/>
                  </a:cubicBezTo>
                  <a:cubicBezTo>
                    <a:pt x="220" y="88"/>
                    <a:pt x="210" y="51"/>
                    <a:pt x="192" y="40"/>
                  </a:cubicBezTo>
                  <a:cubicBezTo>
                    <a:pt x="186" y="36"/>
                    <a:pt x="152" y="35"/>
                    <a:pt x="172" y="59"/>
                  </a:cubicBezTo>
                  <a:cubicBezTo>
                    <a:pt x="172" y="59"/>
                    <a:pt x="214" y="93"/>
                    <a:pt x="209" y="123"/>
                  </a:cubicBezTo>
                  <a:cubicBezTo>
                    <a:pt x="209" y="123"/>
                    <a:pt x="205" y="146"/>
                    <a:pt x="186" y="156"/>
                  </a:cubicBezTo>
                  <a:cubicBezTo>
                    <a:pt x="165" y="166"/>
                    <a:pt x="51" y="199"/>
                    <a:pt x="42" y="215"/>
                  </a:cubicBezTo>
                  <a:cubicBezTo>
                    <a:pt x="42" y="215"/>
                    <a:pt x="41" y="176"/>
                    <a:pt x="34" y="148"/>
                  </a:cubicBezTo>
                  <a:cubicBezTo>
                    <a:pt x="29" y="129"/>
                    <a:pt x="12" y="72"/>
                    <a:pt x="11" y="65"/>
                  </a:cubicBezTo>
                  <a:cubicBezTo>
                    <a:pt x="8" y="39"/>
                    <a:pt x="29" y="26"/>
                    <a:pt x="51" y="21"/>
                  </a:cubicBezTo>
                  <a:cubicBezTo>
                    <a:pt x="56" y="19"/>
                    <a:pt x="60" y="0"/>
                    <a:pt x="38" y="6"/>
                  </a:cubicBezTo>
                  <a:close/>
                </a:path>
              </a:pathLst>
            </a:custGeom>
            <a:solidFill>
              <a:srgbClr val="EA0D8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91" name="Freeform 319"/>
            <p:cNvSpPr>
              <a:spLocks/>
            </p:cNvSpPr>
            <p:nvPr/>
          </p:nvSpPr>
          <p:spPr bwMode="auto">
            <a:xfrm>
              <a:off x="2015" y="-719"/>
              <a:ext cx="119" cy="194"/>
            </a:xfrm>
            <a:custGeom>
              <a:avLst/>
              <a:gdLst>
                <a:gd name="T0" fmla="*/ 57 w 73"/>
                <a:gd name="T1" fmla="*/ 88 h 119"/>
                <a:gd name="T2" fmla="*/ 20 w 73"/>
                <a:gd name="T3" fmla="*/ 24 h 119"/>
                <a:gd name="T4" fmla="*/ 40 w 73"/>
                <a:gd name="T5" fmla="*/ 5 h 119"/>
                <a:gd name="T6" fmla="*/ 71 w 73"/>
                <a:gd name="T7" fmla="*/ 73 h 119"/>
                <a:gd name="T8" fmla="*/ 57 w 73"/>
                <a:gd name="T9" fmla="*/ 109 h 119"/>
                <a:gd name="T10" fmla="*/ 36 w 73"/>
                <a:gd name="T11" fmla="*/ 119 h 119"/>
                <a:gd name="T12" fmla="*/ 57 w 73"/>
                <a:gd name="T13" fmla="*/ 88 h 119"/>
              </a:gdLst>
              <a:ahLst/>
              <a:cxnLst>
                <a:cxn ang="0">
                  <a:pos x="T0" y="T1"/>
                </a:cxn>
                <a:cxn ang="0">
                  <a:pos x="T2" y="T3"/>
                </a:cxn>
                <a:cxn ang="0">
                  <a:pos x="T4" y="T5"/>
                </a:cxn>
                <a:cxn ang="0">
                  <a:pos x="T6" y="T7"/>
                </a:cxn>
                <a:cxn ang="0">
                  <a:pos x="T8" y="T9"/>
                </a:cxn>
                <a:cxn ang="0">
                  <a:pos x="T10" y="T11"/>
                </a:cxn>
                <a:cxn ang="0">
                  <a:pos x="T12" y="T13"/>
                </a:cxn>
              </a:cxnLst>
              <a:rect l="0" t="0" r="r" b="b"/>
              <a:pathLst>
                <a:path w="73" h="119">
                  <a:moveTo>
                    <a:pt x="57" y="88"/>
                  </a:moveTo>
                  <a:cubicBezTo>
                    <a:pt x="62" y="58"/>
                    <a:pt x="20" y="24"/>
                    <a:pt x="20" y="24"/>
                  </a:cubicBezTo>
                  <a:cubicBezTo>
                    <a:pt x="0" y="0"/>
                    <a:pt x="34" y="1"/>
                    <a:pt x="40" y="5"/>
                  </a:cubicBezTo>
                  <a:cubicBezTo>
                    <a:pt x="58" y="16"/>
                    <a:pt x="68" y="53"/>
                    <a:pt x="71" y="73"/>
                  </a:cubicBezTo>
                  <a:cubicBezTo>
                    <a:pt x="73" y="85"/>
                    <a:pt x="67" y="98"/>
                    <a:pt x="57" y="109"/>
                  </a:cubicBezTo>
                  <a:cubicBezTo>
                    <a:pt x="50" y="113"/>
                    <a:pt x="43" y="116"/>
                    <a:pt x="36" y="119"/>
                  </a:cubicBezTo>
                  <a:cubicBezTo>
                    <a:pt x="53" y="109"/>
                    <a:pt x="57" y="88"/>
                    <a:pt x="57" y="88"/>
                  </a:cubicBezTo>
                  <a:close/>
                </a:path>
              </a:pathLst>
            </a:custGeom>
            <a:solidFill>
              <a:srgbClr val="A21C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92" name="Freeform 320"/>
            <p:cNvSpPr>
              <a:spLocks/>
            </p:cNvSpPr>
            <p:nvPr/>
          </p:nvSpPr>
          <p:spPr bwMode="auto">
            <a:xfrm>
              <a:off x="1771" y="-776"/>
              <a:ext cx="94" cy="164"/>
            </a:xfrm>
            <a:custGeom>
              <a:avLst/>
              <a:gdLst>
                <a:gd name="T0" fmla="*/ 1 w 58"/>
                <a:gd name="T1" fmla="*/ 61 h 101"/>
                <a:gd name="T2" fmla="*/ 7 w 58"/>
                <a:gd name="T3" fmla="*/ 24 h 101"/>
                <a:gd name="T4" fmla="*/ 36 w 58"/>
                <a:gd name="T5" fmla="*/ 6 h 101"/>
                <a:gd name="T6" fmla="*/ 49 w 58"/>
                <a:gd name="T7" fmla="*/ 21 h 101"/>
                <a:gd name="T8" fmla="*/ 9 w 58"/>
                <a:gd name="T9" fmla="*/ 65 h 101"/>
                <a:gd name="T10" fmla="*/ 18 w 58"/>
                <a:gd name="T11" fmla="*/ 101 h 101"/>
                <a:gd name="T12" fmla="*/ 1 w 58"/>
                <a:gd name="T13" fmla="*/ 61 h 101"/>
              </a:gdLst>
              <a:ahLst/>
              <a:cxnLst>
                <a:cxn ang="0">
                  <a:pos x="T0" y="T1"/>
                </a:cxn>
                <a:cxn ang="0">
                  <a:pos x="T2" y="T3"/>
                </a:cxn>
                <a:cxn ang="0">
                  <a:pos x="T4" y="T5"/>
                </a:cxn>
                <a:cxn ang="0">
                  <a:pos x="T6" y="T7"/>
                </a:cxn>
                <a:cxn ang="0">
                  <a:pos x="T8" y="T9"/>
                </a:cxn>
                <a:cxn ang="0">
                  <a:pos x="T10" y="T11"/>
                </a:cxn>
                <a:cxn ang="0">
                  <a:pos x="T12" y="T13"/>
                </a:cxn>
              </a:cxnLst>
              <a:rect l="0" t="0" r="r" b="b"/>
              <a:pathLst>
                <a:path w="58" h="101">
                  <a:moveTo>
                    <a:pt x="1" y="61"/>
                  </a:moveTo>
                  <a:cubicBezTo>
                    <a:pt x="0" y="44"/>
                    <a:pt x="1" y="35"/>
                    <a:pt x="7" y="24"/>
                  </a:cubicBezTo>
                  <a:cubicBezTo>
                    <a:pt x="10" y="18"/>
                    <a:pt x="27" y="8"/>
                    <a:pt x="36" y="6"/>
                  </a:cubicBezTo>
                  <a:cubicBezTo>
                    <a:pt x="58" y="0"/>
                    <a:pt x="54" y="19"/>
                    <a:pt x="49" y="21"/>
                  </a:cubicBezTo>
                  <a:cubicBezTo>
                    <a:pt x="27" y="26"/>
                    <a:pt x="6" y="39"/>
                    <a:pt x="9" y="65"/>
                  </a:cubicBezTo>
                  <a:cubicBezTo>
                    <a:pt x="9" y="69"/>
                    <a:pt x="14" y="84"/>
                    <a:pt x="18" y="101"/>
                  </a:cubicBezTo>
                  <a:cubicBezTo>
                    <a:pt x="12" y="89"/>
                    <a:pt x="6" y="75"/>
                    <a:pt x="1" y="61"/>
                  </a:cubicBezTo>
                  <a:close/>
                </a:path>
              </a:pathLst>
            </a:custGeom>
            <a:solidFill>
              <a:srgbClr val="A21C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644048" name="Group 976"/>
          <p:cNvGrpSpPr>
            <a:grpSpLocks/>
          </p:cNvGrpSpPr>
          <p:nvPr/>
        </p:nvGrpSpPr>
        <p:grpSpPr bwMode="auto">
          <a:xfrm rot="-2038448">
            <a:off x="2132013" y="5907088"/>
            <a:ext cx="576262" cy="561975"/>
            <a:chOff x="1240" y="4440"/>
            <a:chExt cx="1528" cy="1488"/>
          </a:xfrm>
        </p:grpSpPr>
        <p:sp>
          <p:nvSpPr>
            <p:cNvPr id="644000" name="Freeform 928"/>
            <p:cNvSpPr>
              <a:spLocks/>
            </p:cNvSpPr>
            <p:nvPr/>
          </p:nvSpPr>
          <p:spPr bwMode="auto">
            <a:xfrm>
              <a:off x="2052" y="4669"/>
              <a:ext cx="709" cy="1212"/>
            </a:xfrm>
            <a:custGeom>
              <a:avLst/>
              <a:gdLst>
                <a:gd name="T0" fmla="*/ 237 w 300"/>
                <a:gd name="T1" fmla="*/ 19 h 513"/>
                <a:gd name="T2" fmla="*/ 139 w 300"/>
                <a:gd name="T3" fmla="*/ 40 h 513"/>
                <a:gd name="T4" fmla="*/ 97 w 300"/>
                <a:gd name="T5" fmla="*/ 219 h 513"/>
                <a:gd name="T6" fmla="*/ 29 w 300"/>
                <a:gd name="T7" fmla="*/ 432 h 513"/>
                <a:gd name="T8" fmla="*/ 216 w 300"/>
                <a:gd name="T9" fmla="*/ 496 h 513"/>
                <a:gd name="T10" fmla="*/ 295 w 300"/>
                <a:gd name="T11" fmla="*/ 291 h 513"/>
                <a:gd name="T12" fmla="*/ 295 w 300"/>
                <a:gd name="T13" fmla="*/ 80 h 513"/>
                <a:gd name="T14" fmla="*/ 237 w 300"/>
                <a:gd name="T15" fmla="*/ 19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513">
                  <a:moveTo>
                    <a:pt x="237" y="19"/>
                  </a:moveTo>
                  <a:cubicBezTo>
                    <a:pt x="214" y="14"/>
                    <a:pt x="163" y="0"/>
                    <a:pt x="139" y="40"/>
                  </a:cubicBezTo>
                  <a:cubicBezTo>
                    <a:pt x="115" y="80"/>
                    <a:pt x="151" y="173"/>
                    <a:pt x="97" y="219"/>
                  </a:cubicBezTo>
                  <a:cubicBezTo>
                    <a:pt x="44" y="266"/>
                    <a:pt x="0" y="375"/>
                    <a:pt x="29" y="432"/>
                  </a:cubicBezTo>
                  <a:cubicBezTo>
                    <a:pt x="58" y="487"/>
                    <a:pt x="168" y="513"/>
                    <a:pt x="216" y="496"/>
                  </a:cubicBezTo>
                  <a:cubicBezTo>
                    <a:pt x="263" y="477"/>
                    <a:pt x="293" y="411"/>
                    <a:pt x="295" y="291"/>
                  </a:cubicBezTo>
                  <a:cubicBezTo>
                    <a:pt x="297" y="172"/>
                    <a:pt x="300" y="106"/>
                    <a:pt x="295" y="80"/>
                  </a:cubicBezTo>
                  <a:cubicBezTo>
                    <a:pt x="289" y="54"/>
                    <a:pt x="266" y="26"/>
                    <a:pt x="237" y="19"/>
                  </a:cubicBezTo>
                  <a:close/>
                </a:path>
              </a:pathLst>
            </a:custGeom>
            <a:solidFill>
              <a:srgbClr val="FFF2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01" name="Freeform 929"/>
            <p:cNvSpPr>
              <a:spLocks/>
            </p:cNvSpPr>
            <p:nvPr/>
          </p:nvSpPr>
          <p:spPr bwMode="auto">
            <a:xfrm>
              <a:off x="2036" y="5274"/>
              <a:ext cx="644" cy="654"/>
            </a:xfrm>
            <a:custGeom>
              <a:avLst/>
              <a:gdLst>
                <a:gd name="T0" fmla="*/ 273 w 273"/>
                <a:gd name="T1" fmla="*/ 190 h 277"/>
                <a:gd name="T2" fmla="*/ 273 w 273"/>
                <a:gd name="T3" fmla="*/ 190 h 277"/>
                <a:gd name="T4" fmla="*/ 223 w 273"/>
                <a:gd name="T5" fmla="*/ 240 h 277"/>
                <a:gd name="T6" fmla="*/ 36 w 273"/>
                <a:gd name="T7" fmla="*/ 176 h 277"/>
                <a:gd name="T8" fmla="*/ 72 w 273"/>
                <a:gd name="T9" fmla="*/ 0 h 277"/>
                <a:gd name="T10" fmla="*/ 25 w 273"/>
                <a:gd name="T11" fmla="*/ 85 h 277"/>
                <a:gd name="T12" fmla="*/ 55 w 273"/>
                <a:gd name="T13" fmla="*/ 234 h 277"/>
                <a:gd name="T14" fmla="*/ 205 w 273"/>
                <a:gd name="T15" fmla="*/ 264 h 277"/>
                <a:gd name="T16" fmla="*/ 273 w 273"/>
                <a:gd name="T17" fmla="*/ 19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277">
                  <a:moveTo>
                    <a:pt x="273" y="190"/>
                  </a:moveTo>
                  <a:cubicBezTo>
                    <a:pt x="273" y="190"/>
                    <a:pt x="273" y="190"/>
                    <a:pt x="273" y="190"/>
                  </a:cubicBezTo>
                  <a:cubicBezTo>
                    <a:pt x="260" y="215"/>
                    <a:pt x="243" y="232"/>
                    <a:pt x="223" y="240"/>
                  </a:cubicBezTo>
                  <a:cubicBezTo>
                    <a:pt x="175" y="257"/>
                    <a:pt x="65" y="231"/>
                    <a:pt x="36" y="176"/>
                  </a:cubicBezTo>
                  <a:cubicBezTo>
                    <a:pt x="13" y="131"/>
                    <a:pt x="35" y="54"/>
                    <a:pt x="72" y="0"/>
                  </a:cubicBezTo>
                  <a:cubicBezTo>
                    <a:pt x="53" y="24"/>
                    <a:pt x="33" y="55"/>
                    <a:pt x="25" y="85"/>
                  </a:cubicBezTo>
                  <a:cubicBezTo>
                    <a:pt x="9" y="138"/>
                    <a:pt x="0" y="196"/>
                    <a:pt x="55" y="234"/>
                  </a:cubicBezTo>
                  <a:cubicBezTo>
                    <a:pt x="109" y="271"/>
                    <a:pt x="178" y="277"/>
                    <a:pt x="205" y="264"/>
                  </a:cubicBezTo>
                  <a:cubicBezTo>
                    <a:pt x="256" y="238"/>
                    <a:pt x="273" y="190"/>
                    <a:pt x="273" y="190"/>
                  </a:cubicBezTo>
                  <a:close/>
                </a:path>
              </a:pathLst>
            </a:custGeom>
            <a:solidFill>
              <a:srgbClr val="E11F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02" name="Freeform 930"/>
            <p:cNvSpPr>
              <a:spLocks/>
            </p:cNvSpPr>
            <p:nvPr/>
          </p:nvSpPr>
          <p:spPr bwMode="auto">
            <a:xfrm>
              <a:off x="2302" y="4738"/>
              <a:ext cx="102" cy="425"/>
            </a:xfrm>
            <a:custGeom>
              <a:avLst/>
              <a:gdLst>
                <a:gd name="T0" fmla="*/ 42 w 43"/>
                <a:gd name="T1" fmla="*/ 2 h 180"/>
                <a:gd name="T2" fmla="*/ 43 w 43"/>
                <a:gd name="T3" fmla="*/ 0 h 180"/>
                <a:gd name="T4" fmla="*/ 13 w 43"/>
                <a:gd name="T5" fmla="*/ 26 h 180"/>
                <a:gd name="T6" fmla="*/ 3 w 43"/>
                <a:gd name="T7" fmla="*/ 72 h 180"/>
                <a:gd name="T8" fmla="*/ 0 w 43"/>
                <a:gd name="T9" fmla="*/ 180 h 180"/>
                <a:gd name="T10" fmla="*/ 33 w 43"/>
                <a:gd name="T11" fmla="*/ 11 h 180"/>
                <a:gd name="T12" fmla="*/ 42 w 43"/>
                <a:gd name="T13" fmla="*/ 2 h 180"/>
              </a:gdLst>
              <a:ahLst/>
              <a:cxnLst>
                <a:cxn ang="0">
                  <a:pos x="T0" y="T1"/>
                </a:cxn>
                <a:cxn ang="0">
                  <a:pos x="T2" y="T3"/>
                </a:cxn>
                <a:cxn ang="0">
                  <a:pos x="T4" y="T5"/>
                </a:cxn>
                <a:cxn ang="0">
                  <a:pos x="T6" y="T7"/>
                </a:cxn>
                <a:cxn ang="0">
                  <a:pos x="T8" y="T9"/>
                </a:cxn>
                <a:cxn ang="0">
                  <a:pos x="T10" y="T11"/>
                </a:cxn>
                <a:cxn ang="0">
                  <a:pos x="T12" y="T13"/>
                </a:cxn>
              </a:cxnLst>
              <a:rect l="0" t="0" r="r" b="b"/>
              <a:pathLst>
                <a:path w="43" h="180">
                  <a:moveTo>
                    <a:pt x="42" y="2"/>
                  </a:moveTo>
                  <a:cubicBezTo>
                    <a:pt x="42" y="1"/>
                    <a:pt x="43" y="1"/>
                    <a:pt x="43" y="0"/>
                  </a:cubicBezTo>
                  <a:cubicBezTo>
                    <a:pt x="43" y="0"/>
                    <a:pt x="19" y="15"/>
                    <a:pt x="13" y="26"/>
                  </a:cubicBezTo>
                  <a:cubicBezTo>
                    <a:pt x="7" y="36"/>
                    <a:pt x="2" y="51"/>
                    <a:pt x="3" y="72"/>
                  </a:cubicBezTo>
                  <a:cubicBezTo>
                    <a:pt x="4" y="90"/>
                    <a:pt x="11" y="155"/>
                    <a:pt x="0" y="180"/>
                  </a:cubicBezTo>
                  <a:cubicBezTo>
                    <a:pt x="41" y="132"/>
                    <a:pt x="11" y="48"/>
                    <a:pt x="33" y="11"/>
                  </a:cubicBezTo>
                  <a:cubicBezTo>
                    <a:pt x="35" y="7"/>
                    <a:pt x="39" y="4"/>
                    <a:pt x="42" y="2"/>
                  </a:cubicBezTo>
                  <a:close/>
                </a:path>
              </a:pathLst>
            </a:custGeom>
            <a:solidFill>
              <a:srgbClr val="E11F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03" name="Freeform 931"/>
            <p:cNvSpPr>
              <a:spLocks/>
            </p:cNvSpPr>
            <p:nvPr/>
          </p:nvSpPr>
          <p:spPr bwMode="auto">
            <a:xfrm>
              <a:off x="1240" y="4440"/>
              <a:ext cx="999" cy="1153"/>
            </a:xfrm>
            <a:custGeom>
              <a:avLst/>
              <a:gdLst>
                <a:gd name="T0" fmla="*/ 348 w 423"/>
                <a:gd name="T1" fmla="*/ 9 h 488"/>
                <a:gd name="T2" fmla="*/ 411 w 423"/>
                <a:gd name="T3" fmla="*/ 75 h 488"/>
                <a:gd name="T4" fmla="*/ 314 w 423"/>
                <a:gd name="T5" fmla="*/ 240 h 488"/>
                <a:gd name="T6" fmla="*/ 241 w 423"/>
                <a:gd name="T7" fmla="*/ 454 h 488"/>
                <a:gd name="T8" fmla="*/ 33 w 423"/>
                <a:gd name="T9" fmla="*/ 419 h 488"/>
                <a:gd name="T10" fmla="*/ 94 w 423"/>
                <a:gd name="T11" fmla="*/ 204 h 488"/>
                <a:gd name="T12" fmla="*/ 254 w 423"/>
                <a:gd name="T13" fmla="*/ 29 h 488"/>
                <a:gd name="T14" fmla="*/ 348 w 423"/>
                <a:gd name="T15" fmla="*/ 9 h 4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3" h="488">
                  <a:moveTo>
                    <a:pt x="348" y="9"/>
                  </a:moveTo>
                  <a:cubicBezTo>
                    <a:pt x="372" y="17"/>
                    <a:pt x="423" y="32"/>
                    <a:pt x="411" y="75"/>
                  </a:cubicBezTo>
                  <a:cubicBezTo>
                    <a:pt x="398" y="118"/>
                    <a:pt x="300" y="176"/>
                    <a:pt x="314" y="240"/>
                  </a:cubicBezTo>
                  <a:cubicBezTo>
                    <a:pt x="326" y="305"/>
                    <a:pt x="298" y="419"/>
                    <a:pt x="241" y="454"/>
                  </a:cubicBezTo>
                  <a:cubicBezTo>
                    <a:pt x="185" y="488"/>
                    <a:pt x="69" y="457"/>
                    <a:pt x="33" y="419"/>
                  </a:cubicBezTo>
                  <a:cubicBezTo>
                    <a:pt x="0" y="380"/>
                    <a:pt x="12" y="307"/>
                    <a:pt x="94" y="204"/>
                  </a:cubicBezTo>
                  <a:cubicBezTo>
                    <a:pt x="178" y="101"/>
                    <a:pt x="229" y="47"/>
                    <a:pt x="254" y="29"/>
                  </a:cubicBezTo>
                  <a:cubicBezTo>
                    <a:pt x="279" y="11"/>
                    <a:pt x="320" y="0"/>
                    <a:pt x="348" y="9"/>
                  </a:cubicBezTo>
                  <a:close/>
                </a:path>
              </a:pathLst>
            </a:custGeom>
            <a:solidFill>
              <a:srgbClr val="FFF2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04" name="Freeform 932"/>
            <p:cNvSpPr>
              <a:spLocks noEditPoints="1"/>
            </p:cNvSpPr>
            <p:nvPr/>
          </p:nvSpPr>
          <p:spPr bwMode="auto">
            <a:xfrm>
              <a:off x="2097" y="4671"/>
              <a:ext cx="656" cy="1182"/>
            </a:xfrm>
            <a:custGeom>
              <a:avLst/>
              <a:gdLst>
                <a:gd name="T0" fmla="*/ 249 w 278"/>
                <a:gd name="T1" fmla="*/ 306 h 500"/>
                <a:gd name="T2" fmla="*/ 276 w 278"/>
                <a:gd name="T3" fmla="*/ 291 h 500"/>
                <a:gd name="T4" fmla="*/ 259 w 278"/>
                <a:gd name="T5" fmla="*/ 219 h 500"/>
                <a:gd name="T6" fmla="*/ 274 w 278"/>
                <a:gd name="T7" fmla="*/ 115 h 500"/>
                <a:gd name="T8" fmla="*/ 278 w 278"/>
                <a:gd name="T9" fmla="*/ 104 h 500"/>
                <a:gd name="T10" fmla="*/ 231 w 278"/>
                <a:gd name="T11" fmla="*/ 80 h 500"/>
                <a:gd name="T12" fmla="*/ 269 w 278"/>
                <a:gd name="T13" fmla="*/ 63 h 500"/>
                <a:gd name="T14" fmla="*/ 119 w 278"/>
                <a:gd name="T15" fmla="*/ 39 h 500"/>
                <a:gd name="T16" fmla="*/ 127 w 278"/>
                <a:gd name="T17" fmla="*/ 233 h 500"/>
                <a:gd name="T18" fmla="*/ 49 w 278"/>
                <a:gd name="T19" fmla="*/ 251 h 500"/>
                <a:gd name="T20" fmla="*/ 28 w 278"/>
                <a:gd name="T21" fmla="*/ 374 h 500"/>
                <a:gd name="T22" fmla="*/ 45 w 278"/>
                <a:gd name="T23" fmla="*/ 467 h 500"/>
                <a:gd name="T24" fmla="*/ 137 w 278"/>
                <a:gd name="T25" fmla="*/ 456 h 500"/>
                <a:gd name="T26" fmla="*/ 243 w 278"/>
                <a:gd name="T27" fmla="*/ 453 h 500"/>
                <a:gd name="T28" fmla="*/ 236 w 278"/>
                <a:gd name="T29" fmla="*/ 400 h 500"/>
                <a:gd name="T30" fmla="*/ 250 w 278"/>
                <a:gd name="T31" fmla="*/ 274 h 500"/>
                <a:gd name="T32" fmla="*/ 247 w 278"/>
                <a:gd name="T33" fmla="*/ 294 h 500"/>
                <a:gd name="T34" fmla="*/ 250 w 278"/>
                <a:gd name="T35" fmla="*/ 274 h 500"/>
                <a:gd name="T36" fmla="*/ 240 w 278"/>
                <a:gd name="T37" fmla="*/ 252 h 500"/>
                <a:gd name="T38" fmla="*/ 216 w 278"/>
                <a:gd name="T39" fmla="*/ 248 h 500"/>
                <a:gd name="T40" fmla="*/ 130 w 278"/>
                <a:gd name="T41" fmla="*/ 51 h 500"/>
                <a:gd name="T42" fmla="*/ 223 w 278"/>
                <a:gd name="T43" fmla="*/ 60 h 500"/>
                <a:gd name="T44" fmla="*/ 130 w 278"/>
                <a:gd name="T45" fmla="*/ 51 h 500"/>
                <a:gd name="T46" fmla="*/ 134 w 278"/>
                <a:gd name="T47" fmla="*/ 141 h 500"/>
                <a:gd name="T48" fmla="*/ 200 w 278"/>
                <a:gd name="T49" fmla="*/ 147 h 500"/>
                <a:gd name="T50" fmla="*/ 188 w 278"/>
                <a:gd name="T51" fmla="*/ 203 h 500"/>
                <a:gd name="T52" fmla="*/ 171 w 278"/>
                <a:gd name="T53" fmla="*/ 202 h 500"/>
                <a:gd name="T54" fmla="*/ 188 w 278"/>
                <a:gd name="T55" fmla="*/ 203 h 500"/>
                <a:gd name="T56" fmla="*/ 59 w 278"/>
                <a:gd name="T57" fmla="*/ 309 h 500"/>
                <a:gd name="T58" fmla="*/ 71 w 278"/>
                <a:gd name="T59" fmla="*/ 310 h 500"/>
                <a:gd name="T60" fmla="*/ 73 w 278"/>
                <a:gd name="T61" fmla="*/ 354 h 500"/>
                <a:gd name="T62" fmla="*/ 135 w 278"/>
                <a:gd name="T63" fmla="*/ 359 h 500"/>
                <a:gd name="T64" fmla="*/ 73 w 278"/>
                <a:gd name="T65" fmla="*/ 354 h 500"/>
                <a:gd name="T66" fmla="*/ 117 w 278"/>
                <a:gd name="T67" fmla="*/ 438 h 500"/>
                <a:gd name="T68" fmla="*/ 131 w 278"/>
                <a:gd name="T69" fmla="*/ 439 h 500"/>
                <a:gd name="T70" fmla="*/ 166 w 278"/>
                <a:gd name="T71" fmla="*/ 348 h 500"/>
                <a:gd name="T72" fmla="*/ 167 w 278"/>
                <a:gd name="T73" fmla="*/ 333 h 500"/>
                <a:gd name="T74" fmla="*/ 166 w 278"/>
                <a:gd name="T75" fmla="*/ 348 h 500"/>
                <a:gd name="T76" fmla="*/ 132 w 278"/>
                <a:gd name="T77" fmla="*/ 265 h 500"/>
                <a:gd name="T78" fmla="*/ 201 w 278"/>
                <a:gd name="T79" fmla="*/ 271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8" h="500">
                  <a:moveTo>
                    <a:pt x="190" y="347"/>
                  </a:moveTo>
                  <a:cubicBezTo>
                    <a:pt x="193" y="320"/>
                    <a:pt x="220" y="302"/>
                    <a:pt x="249" y="306"/>
                  </a:cubicBezTo>
                  <a:cubicBezTo>
                    <a:pt x="259" y="308"/>
                    <a:pt x="268" y="311"/>
                    <a:pt x="275" y="317"/>
                  </a:cubicBezTo>
                  <a:cubicBezTo>
                    <a:pt x="276" y="308"/>
                    <a:pt x="276" y="300"/>
                    <a:pt x="276" y="291"/>
                  </a:cubicBezTo>
                  <a:cubicBezTo>
                    <a:pt x="277" y="265"/>
                    <a:pt x="277" y="241"/>
                    <a:pt x="277" y="220"/>
                  </a:cubicBezTo>
                  <a:cubicBezTo>
                    <a:pt x="271" y="220"/>
                    <a:pt x="265" y="220"/>
                    <a:pt x="259" y="219"/>
                  </a:cubicBezTo>
                  <a:cubicBezTo>
                    <a:pt x="225" y="215"/>
                    <a:pt x="199" y="188"/>
                    <a:pt x="202" y="159"/>
                  </a:cubicBezTo>
                  <a:cubicBezTo>
                    <a:pt x="205" y="130"/>
                    <a:pt x="237" y="110"/>
                    <a:pt x="274" y="115"/>
                  </a:cubicBezTo>
                  <a:cubicBezTo>
                    <a:pt x="275" y="115"/>
                    <a:pt x="277" y="115"/>
                    <a:pt x="278" y="115"/>
                  </a:cubicBezTo>
                  <a:cubicBezTo>
                    <a:pt x="278" y="111"/>
                    <a:pt x="278" y="107"/>
                    <a:pt x="278" y="104"/>
                  </a:cubicBezTo>
                  <a:cubicBezTo>
                    <a:pt x="272" y="107"/>
                    <a:pt x="265" y="108"/>
                    <a:pt x="257" y="107"/>
                  </a:cubicBezTo>
                  <a:cubicBezTo>
                    <a:pt x="241" y="105"/>
                    <a:pt x="230" y="93"/>
                    <a:pt x="231" y="80"/>
                  </a:cubicBezTo>
                  <a:cubicBezTo>
                    <a:pt x="233" y="68"/>
                    <a:pt x="247" y="59"/>
                    <a:pt x="263" y="61"/>
                  </a:cubicBezTo>
                  <a:cubicBezTo>
                    <a:pt x="265" y="62"/>
                    <a:pt x="267" y="62"/>
                    <a:pt x="269" y="63"/>
                  </a:cubicBezTo>
                  <a:cubicBezTo>
                    <a:pt x="260" y="42"/>
                    <a:pt x="241" y="24"/>
                    <a:pt x="218" y="19"/>
                  </a:cubicBezTo>
                  <a:cubicBezTo>
                    <a:pt x="194" y="13"/>
                    <a:pt x="143" y="0"/>
                    <a:pt x="119" y="39"/>
                  </a:cubicBezTo>
                  <a:cubicBezTo>
                    <a:pt x="99" y="73"/>
                    <a:pt x="122" y="146"/>
                    <a:pt x="96" y="195"/>
                  </a:cubicBezTo>
                  <a:cubicBezTo>
                    <a:pt x="115" y="200"/>
                    <a:pt x="129" y="216"/>
                    <a:pt x="127" y="233"/>
                  </a:cubicBezTo>
                  <a:cubicBezTo>
                    <a:pt x="126" y="253"/>
                    <a:pt x="105" y="268"/>
                    <a:pt x="82" y="267"/>
                  </a:cubicBezTo>
                  <a:cubicBezTo>
                    <a:pt x="68" y="266"/>
                    <a:pt x="57" y="260"/>
                    <a:pt x="49" y="251"/>
                  </a:cubicBezTo>
                  <a:cubicBezTo>
                    <a:pt x="22" y="288"/>
                    <a:pt x="2" y="338"/>
                    <a:pt x="0" y="381"/>
                  </a:cubicBezTo>
                  <a:cubicBezTo>
                    <a:pt x="8" y="376"/>
                    <a:pt x="18" y="374"/>
                    <a:pt x="28" y="374"/>
                  </a:cubicBezTo>
                  <a:cubicBezTo>
                    <a:pt x="57" y="375"/>
                    <a:pt x="79" y="398"/>
                    <a:pt x="77" y="425"/>
                  </a:cubicBezTo>
                  <a:cubicBezTo>
                    <a:pt x="76" y="445"/>
                    <a:pt x="63" y="461"/>
                    <a:pt x="45" y="467"/>
                  </a:cubicBezTo>
                  <a:cubicBezTo>
                    <a:pt x="77" y="488"/>
                    <a:pt x="121" y="499"/>
                    <a:pt x="156" y="500"/>
                  </a:cubicBezTo>
                  <a:cubicBezTo>
                    <a:pt x="144" y="490"/>
                    <a:pt x="136" y="474"/>
                    <a:pt x="137" y="456"/>
                  </a:cubicBezTo>
                  <a:cubicBezTo>
                    <a:pt x="140" y="428"/>
                    <a:pt x="166" y="408"/>
                    <a:pt x="196" y="411"/>
                  </a:cubicBezTo>
                  <a:cubicBezTo>
                    <a:pt x="221" y="414"/>
                    <a:pt x="239" y="432"/>
                    <a:pt x="243" y="453"/>
                  </a:cubicBezTo>
                  <a:cubicBezTo>
                    <a:pt x="251" y="438"/>
                    <a:pt x="258" y="420"/>
                    <a:pt x="264" y="398"/>
                  </a:cubicBezTo>
                  <a:cubicBezTo>
                    <a:pt x="255" y="401"/>
                    <a:pt x="246" y="402"/>
                    <a:pt x="236" y="400"/>
                  </a:cubicBezTo>
                  <a:cubicBezTo>
                    <a:pt x="208" y="396"/>
                    <a:pt x="187" y="373"/>
                    <a:pt x="190" y="347"/>
                  </a:cubicBezTo>
                  <a:close/>
                  <a:moveTo>
                    <a:pt x="250" y="274"/>
                  </a:moveTo>
                  <a:cubicBezTo>
                    <a:pt x="256" y="275"/>
                    <a:pt x="261" y="280"/>
                    <a:pt x="260" y="286"/>
                  </a:cubicBezTo>
                  <a:cubicBezTo>
                    <a:pt x="259" y="291"/>
                    <a:pt x="254" y="295"/>
                    <a:pt x="247" y="294"/>
                  </a:cubicBezTo>
                  <a:cubicBezTo>
                    <a:pt x="241" y="293"/>
                    <a:pt x="237" y="288"/>
                    <a:pt x="238" y="283"/>
                  </a:cubicBezTo>
                  <a:cubicBezTo>
                    <a:pt x="238" y="277"/>
                    <a:pt x="244" y="273"/>
                    <a:pt x="250" y="274"/>
                  </a:cubicBezTo>
                  <a:close/>
                  <a:moveTo>
                    <a:pt x="229" y="239"/>
                  </a:moveTo>
                  <a:cubicBezTo>
                    <a:pt x="236" y="240"/>
                    <a:pt x="241" y="246"/>
                    <a:pt x="240" y="252"/>
                  </a:cubicBezTo>
                  <a:cubicBezTo>
                    <a:pt x="239" y="257"/>
                    <a:pt x="233" y="261"/>
                    <a:pt x="227" y="260"/>
                  </a:cubicBezTo>
                  <a:cubicBezTo>
                    <a:pt x="220" y="260"/>
                    <a:pt x="215" y="254"/>
                    <a:pt x="216" y="248"/>
                  </a:cubicBezTo>
                  <a:cubicBezTo>
                    <a:pt x="216" y="243"/>
                    <a:pt x="222" y="239"/>
                    <a:pt x="229" y="239"/>
                  </a:cubicBezTo>
                  <a:close/>
                  <a:moveTo>
                    <a:pt x="130" y="51"/>
                  </a:moveTo>
                  <a:cubicBezTo>
                    <a:pt x="131" y="31"/>
                    <a:pt x="154" y="16"/>
                    <a:pt x="180" y="19"/>
                  </a:cubicBezTo>
                  <a:cubicBezTo>
                    <a:pt x="206" y="21"/>
                    <a:pt x="226" y="40"/>
                    <a:pt x="223" y="60"/>
                  </a:cubicBezTo>
                  <a:cubicBezTo>
                    <a:pt x="221" y="81"/>
                    <a:pt x="198" y="95"/>
                    <a:pt x="173" y="92"/>
                  </a:cubicBezTo>
                  <a:cubicBezTo>
                    <a:pt x="148" y="90"/>
                    <a:pt x="128" y="72"/>
                    <a:pt x="130" y="51"/>
                  </a:cubicBezTo>
                  <a:close/>
                  <a:moveTo>
                    <a:pt x="165" y="171"/>
                  </a:moveTo>
                  <a:cubicBezTo>
                    <a:pt x="147" y="169"/>
                    <a:pt x="133" y="156"/>
                    <a:pt x="134" y="141"/>
                  </a:cubicBezTo>
                  <a:cubicBezTo>
                    <a:pt x="136" y="126"/>
                    <a:pt x="151" y="115"/>
                    <a:pt x="170" y="117"/>
                  </a:cubicBezTo>
                  <a:cubicBezTo>
                    <a:pt x="188" y="119"/>
                    <a:pt x="202" y="133"/>
                    <a:pt x="200" y="147"/>
                  </a:cubicBezTo>
                  <a:cubicBezTo>
                    <a:pt x="199" y="162"/>
                    <a:pt x="183" y="173"/>
                    <a:pt x="165" y="171"/>
                  </a:cubicBezTo>
                  <a:close/>
                  <a:moveTo>
                    <a:pt x="188" y="203"/>
                  </a:moveTo>
                  <a:cubicBezTo>
                    <a:pt x="187" y="207"/>
                    <a:pt x="183" y="210"/>
                    <a:pt x="179" y="210"/>
                  </a:cubicBezTo>
                  <a:cubicBezTo>
                    <a:pt x="174" y="209"/>
                    <a:pt x="170" y="206"/>
                    <a:pt x="171" y="202"/>
                  </a:cubicBezTo>
                  <a:cubicBezTo>
                    <a:pt x="171" y="198"/>
                    <a:pt x="175" y="195"/>
                    <a:pt x="180" y="195"/>
                  </a:cubicBezTo>
                  <a:cubicBezTo>
                    <a:pt x="185" y="196"/>
                    <a:pt x="188" y="199"/>
                    <a:pt x="188" y="203"/>
                  </a:cubicBezTo>
                  <a:close/>
                  <a:moveTo>
                    <a:pt x="64" y="315"/>
                  </a:moveTo>
                  <a:cubicBezTo>
                    <a:pt x="61" y="315"/>
                    <a:pt x="59" y="312"/>
                    <a:pt x="59" y="309"/>
                  </a:cubicBezTo>
                  <a:cubicBezTo>
                    <a:pt x="59" y="307"/>
                    <a:pt x="62" y="304"/>
                    <a:pt x="65" y="304"/>
                  </a:cubicBezTo>
                  <a:cubicBezTo>
                    <a:pt x="68" y="305"/>
                    <a:pt x="71" y="307"/>
                    <a:pt x="71" y="310"/>
                  </a:cubicBezTo>
                  <a:cubicBezTo>
                    <a:pt x="70" y="313"/>
                    <a:pt x="68" y="315"/>
                    <a:pt x="64" y="315"/>
                  </a:cubicBezTo>
                  <a:close/>
                  <a:moveTo>
                    <a:pt x="73" y="354"/>
                  </a:moveTo>
                  <a:cubicBezTo>
                    <a:pt x="73" y="339"/>
                    <a:pt x="88" y="327"/>
                    <a:pt x="106" y="328"/>
                  </a:cubicBezTo>
                  <a:cubicBezTo>
                    <a:pt x="123" y="329"/>
                    <a:pt x="136" y="343"/>
                    <a:pt x="135" y="359"/>
                  </a:cubicBezTo>
                  <a:cubicBezTo>
                    <a:pt x="133" y="375"/>
                    <a:pt x="119" y="386"/>
                    <a:pt x="102" y="385"/>
                  </a:cubicBezTo>
                  <a:cubicBezTo>
                    <a:pt x="85" y="384"/>
                    <a:pt x="72" y="370"/>
                    <a:pt x="73" y="354"/>
                  </a:cubicBezTo>
                  <a:close/>
                  <a:moveTo>
                    <a:pt x="123" y="445"/>
                  </a:moveTo>
                  <a:cubicBezTo>
                    <a:pt x="119" y="445"/>
                    <a:pt x="117" y="441"/>
                    <a:pt x="117" y="438"/>
                  </a:cubicBezTo>
                  <a:cubicBezTo>
                    <a:pt x="117" y="434"/>
                    <a:pt x="120" y="431"/>
                    <a:pt x="124" y="432"/>
                  </a:cubicBezTo>
                  <a:cubicBezTo>
                    <a:pt x="128" y="432"/>
                    <a:pt x="131" y="435"/>
                    <a:pt x="131" y="439"/>
                  </a:cubicBezTo>
                  <a:cubicBezTo>
                    <a:pt x="130" y="442"/>
                    <a:pt x="127" y="445"/>
                    <a:pt x="123" y="445"/>
                  </a:cubicBezTo>
                  <a:close/>
                  <a:moveTo>
                    <a:pt x="166" y="348"/>
                  </a:moveTo>
                  <a:cubicBezTo>
                    <a:pt x="161" y="347"/>
                    <a:pt x="158" y="344"/>
                    <a:pt x="159" y="340"/>
                  </a:cubicBezTo>
                  <a:cubicBezTo>
                    <a:pt x="159" y="336"/>
                    <a:pt x="163" y="333"/>
                    <a:pt x="167" y="333"/>
                  </a:cubicBezTo>
                  <a:cubicBezTo>
                    <a:pt x="172" y="334"/>
                    <a:pt x="175" y="338"/>
                    <a:pt x="175" y="342"/>
                  </a:cubicBezTo>
                  <a:cubicBezTo>
                    <a:pt x="174" y="346"/>
                    <a:pt x="170" y="348"/>
                    <a:pt x="166" y="348"/>
                  </a:cubicBezTo>
                  <a:close/>
                  <a:moveTo>
                    <a:pt x="164" y="297"/>
                  </a:moveTo>
                  <a:cubicBezTo>
                    <a:pt x="145" y="295"/>
                    <a:pt x="131" y="281"/>
                    <a:pt x="132" y="265"/>
                  </a:cubicBezTo>
                  <a:cubicBezTo>
                    <a:pt x="134" y="248"/>
                    <a:pt x="150" y="236"/>
                    <a:pt x="169" y="238"/>
                  </a:cubicBezTo>
                  <a:cubicBezTo>
                    <a:pt x="189" y="240"/>
                    <a:pt x="203" y="255"/>
                    <a:pt x="201" y="271"/>
                  </a:cubicBezTo>
                  <a:cubicBezTo>
                    <a:pt x="199" y="288"/>
                    <a:pt x="182" y="299"/>
                    <a:pt x="164" y="297"/>
                  </a:cubicBezTo>
                  <a:close/>
                </a:path>
              </a:pathLst>
            </a:custGeom>
            <a:solidFill>
              <a:srgbClr val="FFF2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05" name="Freeform 933"/>
            <p:cNvSpPr>
              <a:spLocks/>
            </p:cNvSpPr>
            <p:nvPr/>
          </p:nvSpPr>
          <p:spPr bwMode="auto">
            <a:xfrm>
              <a:off x="2418" y="5635"/>
              <a:ext cx="253" cy="220"/>
            </a:xfrm>
            <a:custGeom>
              <a:avLst/>
              <a:gdLst>
                <a:gd name="T0" fmla="*/ 60 w 107"/>
                <a:gd name="T1" fmla="*/ 3 h 93"/>
                <a:gd name="T2" fmla="*/ 1 w 107"/>
                <a:gd name="T3" fmla="*/ 48 h 93"/>
                <a:gd name="T4" fmla="*/ 20 w 107"/>
                <a:gd name="T5" fmla="*/ 92 h 93"/>
                <a:gd name="T6" fmla="*/ 61 w 107"/>
                <a:gd name="T7" fmla="*/ 87 h 93"/>
                <a:gd name="T8" fmla="*/ 107 w 107"/>
                <a:gd name="T9" fmla="*/ 45 h 93"/>
                <a:gd name="T10" fmla="*/ 60 w 107"/>
                <a:gd name="T11" fmla="*/ 3 h 93"/>
              </a:gdLst>
              <a:ahLst/>
              <a:cxnLst>
                <a:cxn ang="0">
                  <a:pos x="T0" y="T1"/>
                </a:cxn>
                <a:cxn ang="0">
                  <a:pos x="T2" y="T3"/>
                </a:cxn>
                <a:cxn ang="0">
                  <a:pos x="T4" y="T5"/>
                </a:cxn>
                <a:cxn ang="0">
                  <a:pos x="T6" y="T7"/>
                </a:cxn>
                <a:cxn ang="0">
                  <a:pos x="T8" y="T9"/>
                </a:cxn>
                <a:cxn ang="0">
                  <a:pos x="T10" y="T11"/>
                </a:cxn>
              </a:cxnLst>
              <a:rect l="0" t="0" r="r" b="b"/>
              <a:pathLst>
                <a:path w="107" h="93">
                  <a:moveTo>
                    <a:pt x="60" y="3"/>
                  </a:moveTo>
                  <a:cubicBezTo>
                    <a:pt x="30" y="0"/>
                    <a:pt x="4" y="20"/>
                    <a:pt x="1" y="48"/>
                  </a:cubicBezTo>
                  <a:cubicBezTo>
                    <a:pt x="0" y="66"/>
                    <a:pt x="8" y="82"/>
                    <a:pt x="20" y="92"/>
                  </a:cubicBezTo>
                  <a:cubicBezTo>
                    <a:pt x="36" y="93"/>
                    <a:pt x="50" y="91"/>
                    <a:pt x="61" y="87"/>
                  </a:cubicBezTo>
                  <a:cubicBezTo>
                    <a:pt x="79" y="80"/>
                    <a:pt x="94" y="66"/>
                    <a:pt x="107" y="45"/>
                  </a:cubicBezTo>
                  <a:cubicBezTo>
                    <a:pt x="103" y="24"/>
                    <a:pt x="85" y="6"/>
                    <a:pt x="60" y="3"/>
                  </a:cubicBezTo>
                  <a:close/>
                </a:path>
              </a:pathLst>
            </a:custGeom>
            <a:solidFill>
              <a:srgbClr val="F9A01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06" name="Freeform 934"/>
            <p:cNvSpPr>
              <a:spLocks/>
            </p:cNvSpPr>
            <p:nvPr/>
          </p:nvSpPr>
          <p:spPr bwMode="auto">
            <a:xfrm>
              <a:off x="2539" y="5385"/>
              <a:ext cx="207" cy="236"/>
            </a:xfrm>
            <a:custGeom>
              <a:avLst/>
              <a:gdLst>
                <a:gd name="T0" fmla="*/ 88 w 88"/>
                <a:gd name="T1" fmla="*/ 15 h 100"/>
                <a:gd name="T2" fmla="*/ 62 w 88"/>
                <a:gd name="T3" fmla="*/ 4 h 100"/>
                <a:gd name="T4" fmla="*/ 3 w 88"/>
                <a:gd name="T5" fmla="*/ 45 h 100"/>
                <a:gd name="T6" fmla="*/ 49 w 88"/>
                <a:gd name="T7" fmla="*/ 98 h 100"/>
                <a:gd name="T8" fmla="*/ 77 w 88"/>
                <a:gd name="T9" fmla="*/ 96 h 100"/>
                <a:gd name="T10" fmla="*/ 88 w 88"/>
                <a:gd name="T11" fmla="*/ 15 h 100"/>
              </a:gdLst>
              <a:ahLst/>
              <a:cxnLst>
                <a:cxn ang="0">
                  <a:pos x="T0" y="T1"/>
                </a:cxn>
                <a:cxn ang="0">
                  <a:pos x="T2" y="T3"/>
                </a:cxn>
                <a:cxn ang="0">
                  <a:pos x="T4" y="T5"/>
                </a:cxn>
                <a:cxn ang="0">
                  <a:pos x="T6" y="T7"/>
                </a:cxn>
                <a:cxn ang="0">
                  <a:pos x="T8" y="T9"/>
                </a:cxn>
                <a:cxn ang="0">
                  <a:pos x="T10" y="T11"/>
                </a:cxn>
              </a:cxnLst>
              <a:rect l="0" t="0" r="r" b="b"/>
              <a:pathLst>
                <a:path w="88" h="100">
                  <a:moveTo>
                    <a:pt x="88" y="15"/>
                  </a:moveTo>
                  <a:cubicBezTo>
                    <a:pt x="81" y="9"/>
                    <a:pt x="72" y="6"/>
                    <a:pt x="62" y="4"/>
                  </a:cubicBezTo>
                  <a:cubicBezTo>
                    <a:pt x="33" y="0"/>
                    <a:pt x="6" y="18"/>
                    <a:pt x="3" y="45"/>
                  </a:cubicBezTo>
                  <a:cubicBezTo>
                    <a:pt x="0" y="71"/>
                    <a:pt x="21" y="94"/>
                    <a:pt x="49" y="98"/>
                  </a:cubicBezTo>
                  <a:cubicBezTo>
                    <a:pt x="59" y="100"/>
                    <a:pt x="68" y="99"/>
                    <a:pt x="77" y="96"/>
                  </a:cubicBezTo>
                  <a:cubicBezTo>
                    <a:pt x="83" y="73"/>
                    <a:pt x="87" y="46"/>
                    <a:pt x="88" y="15"/>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07" name="Freeform 935"/>
            <p:cNvSpPr>
              <a:spLocks/>
            </p:cNvSpPr>
            <p:nvPr/>
          </p:nvSpPr>
          <p:spPr bwMode="auto">
            <a:xfrm>
              <a:off x="2267" y="5444"/>
              <a:ext cx="151" cy="139"/>
            </a:xfrm>
            <a:custGeom>
              <a:avLst/>
              <a:gdLst>
                <a:gd name="T0" fmla="*/ 63 w 64"/>
                <a:gd name="T1" fmla="*/ 32 h 59"/>
                <a:gd name="T2" fmla="*/ 34 w 64"/>
                <a:gd name="T3" fmla="*/ 1 h 59"/>
                <a:gd name="T4" fmla="*/ 1 w 64"/>
                <a:gd name="T5" fmla="*/ 27 h 59"/>
                <a:gd name="T6" fmla="*/ 30 w 64"/>
                <a:gd name="T7" fmla="*/ 58 h 59"/>
                <a:gd name="T8" fmla="*/ 63 w 64"/>
                <a:gd name="T9" fmla="*/ 32 h 59"/>
              </a:gdLst>
              <a:ahLst/>
              <a:cxnLst>
                <a:cxn ang="0">
                  <a:pos x="T0" y="T1"/>
                </a:cxn>
                <a:cxn ang="0">
                  <a:pos x="T2" y="T3"/>
                </a:cxn>
                <a:cxn ang="0">
                  <a:pos x="T4" y="T5"/>
                </a:cxn>
                <a:cxn ang="0">
                  <a:pos x="T6" y="T7"/>
                </a:cxn>
                <a:cxn ang="0">
                  <a:pos x="T8" y="T9"/>
                </a:cxn>
              </a:cxnLst>
              <a:rect l="0" t="0" r="r" b="b"/>
              <a:pathLst>
                <a:path w="64" h="59">
                  <a:moveTo>
                    <a:pt x="63" y="32"/>
                  </a:moveTo>
                  <a:cubicBezTo>
                    <a:pt x="64" y="16"/>
                    <a:pt x="51" y="2"/>
                    <a:pt x="34" y="1"/>
                  </a:cubicBezTo>
                  <a:cubicBezTo>
                    <a:pt x="16" y="0"/>
                    <a:pt x="1" y="12"/>
                    <a:pt x="1" y="27"/>
                  </a:cubicBezTo>
                  <a:cubicBezTo>
                    <a:pt x="0" y="43"/>
                    <a:pt x="13" y="57"/>
                    <a:pt x="30" y="58"/>
                  </a:cubicBezTo>
                  <a:cubicBezTo>
                    <a:pt x="47" y="59"/>
                    <a:pt x="61" y="48"/>
                    <a:pt x="63" y="32"/>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08" name="Freeform 936"/>
            <p:cNvSpPr>
              <a:spLocks/>
            </p:cNvSpPr>
            <p:nvPr/>
          </p:nvSpPr>
          <p:spPr bwMode="auto">
            <a:xfrm>
              <a:off x="2406" y="5229"/>
              <a:ext cx="170" cy="149"/>
            </a:xfrm>
            <a:custGeom>
              <a:avLst/>
              <a:gdLst>
                <a:gd name="T0" fmla="*/ 38 w 72"/>
                <a:gd name="T1" fmla="*/ 2 h 63"/>
                <a:gd name="T2" fmla="*/ 1 w 72"/>
                <a:gd name="T3" fmla="*/ 29 h 63"/>
                <a:gd name="T4" fmla="*/ 33 w 72"/>
                <a:gd name="T5" fmla="*/ 61 h 63"/>
                <a:gd name="T6" fmla="*/ 70 w 72"/>
                <a:gd name="T7" fmla="*/ 35 h 63"/>
                <a:gd name="T8" fmla="*/ 38 w 72"/>
                <a:gd name="T9" fmla="*/ 2 h 63"/>
              </a:gdLst>
              <a:ahLst/>
              <a:cxnLst>
                <a:cxn ang="0">
                  <a:pos x="T0" y="T1"/>
                </a:cxn>
                <a:cxn ang="0">
                  <a:pos x="T2" y="T3"/>
                </a:cxn>
                <a:cxn ang="0">
                  <a:pos x="T4" y="T5"/>
                </a:cxn>
                <a:cxn ang="0">
                  <a:pos x="T6" y="T7"/>
                </a:cxn>
                <a:cxn ang="0">
                  <a:pos x="T8" y="T9"/>
                </a:cxn>
              </a:cxnLst>
              <a:rect l="0" t="0" r="r" b="b"/>
              <a:pathLst>
                <a:path w="72" h="63">
                  <a:moveTo>
                    <a:pt x="38" y="2"/>
                  </a:moveTo>
                  <a:cubicBezTo>
                    <a:pt x="19" y="0"/>
                    <a:pt x="3" y="12"/>
                    <a:pt x="1" y="29"/>
                  </a:cubicBezTo>
                  <a:cubicBezTo>
                    <a:pt x="0" y="45"/>
                    <a:pt x="14" y="59"/>
                    <a:pt x="33" y="61"/>
                  </a:cubicBezTo>
                  <a:cubicBezTo>
                    <a:pt x="51" y="63"/>
                    <a:pt x="68" y="52"/>
                    <a:pt x="70" y="35"/>
                  </a:cubicBezTo>
                  <a:cubicBezTo>
                    <a:pt x="72" y="19"/>
                    <a:pt x="58" y="4"/>
                    <a:pt x="38" y="2"/>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09" name="Freeform 937"/>
            <p:cNvSpPr>
              <a:spLocks/>
            </p:cNvSpPr>
            <p:nvPr/>
          </p:nvSpPr>
          <p:spPr bwMode="auto">
            <a:xfrm>
              <a:off x="2399" y="4709"/>
              <a:ext cx="232" cy="187"/>
            </a:xfrm>
            <a:custGeom>
              <a:avLst/>
              <a:gdLst>
                <a:gd name="T0" fmla="*/ 45 w 98"/>
                <a:gd name="T1" fmla="*/ 76 h 79"/>
                <a:gd name="T2" fmla="*/ 95 w 98"/>
                <a:gd name="T3" fmla="*/ 44 h 79"/>
                <a:gd name="T4" fmla="*/ 52 w 98"/>
                <a:gd name="T5" fmla="*/ 3 h 79"/>
                <a:gd name="T6" fmla="*/ 2 w 98"/>
                <a:gd name="T7" fmla="*/ 35 h 79"/>
                <a:gd name="T8" fmla="*/ 45 w 98"/>
                <a:gd name="T9" fmla="*/ 76 h 79"/>
              </a:gdLst>
              <a:ahLst/>
              <a:cxnLst>
                <a:cxn ang="0">
                  <a:pos x="T0" y="T1"/>
                </a:cxn>
                <a:cxn ang="0">
                  <a:pos x="T2" y="T3"/>
                </a:cxn>
                <a:cxn ang="0">
                  <a:pos x="T4" y="T5"/>
                </a:cxn>
                <a:cxn ang="0">
                  <a:pos x="T6" y="T7"/>
                </a:cxn>
                <a:cxn ang="0">
                  <a:pos x="T8" y="T9"/>
                </a:cxn>
              </a:cxnLst>
              <a:rect l="0" t="0" r="r" b="b"/>
              <a:pathLst>
                <a:path w="98" h="79">
                  <a:moveTo>
                    <a:pt x="45" y="76"/>
                  </a:moveTo>
                  <a:cubicBezTo>
                    <a:pt x="70" y="79"/>
                    <a:pt x="93" y="65"/>
                    <a:pt x="95" y="44"/>
                  </a:cubicBezTo>
                  <a:cubicBezTo>
                    <a:pt x="98" y="24"/>
                    <a:pt x="78" y="5"/>
                    <a:pt x="52" y="3"/>
                  </a:cubicBezTo>
                  <a:cubicBezTo>
                    <a:pt x="26" y="0"/>
                    <a:pt x="3" y="15"/>
                    <a:pt x="2" y="35"/>
                  </a:cubicBezTo>
                  <a:cubicBezTo>
                    <a:pt x="0" y="56"/>
                    <a:pt x="20" y="74"/>
                    <a:pt x="45" y="76"/>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10" name="Freeform 938"/>
            <p:cNvSpPr>
              <a:spLocks/>
            </p:cNvSpPr>
            <p:nvPr/>
          </p:nvSpPr>
          <p:spPr bwMode="auto">
            <a:xfrm>
              <a:off x="2567" y="4931"/>
              <a:ext cx="189" cy="260"/>
            </a:xfrm>
            <a:custGeom>
              <a:avLst/>
              <a:gdLst>
                <a:gd name="T0" fmla="*/ 3 w 80"/>
                <a:gd name="T1" fmla="*/ 49 h 110"/>
                <a:gd name="T2" fmla="*/ 60 w 80"/>
                <a:gd name="T3" fmla="*/ 109 h 110"/>
                <a:gd name="T4" fmla="*/ 78 w 80"/>
                <a:gd name="T5" fmla="*/ 110 h 110"/>
                <a:gd name="T6" fmla="*/ 79 w 80"/>
                <a:gd name="T7" fmla="*/ 5 h 110"/>
                <a:gd name="T8" fmla="*/ 75 w 80"/>
                <a:gd name="T9" fmla="*/ 5 h 110"/>
                <a:gd name="T10" fmla="*/ 3 w 80"/>
                <a:gd name="T11" fmla="*/ 49 h 110"/>
              </a:gdLst>
              <a:ahLst/>
              <a:cxnLst>
                <a:cxn ang="0">
                  <a:pos x="T0" y="T1"/>
                </a:cxn>
                <a:cxn ang="0">
                  <a:pos x="T2" y="T3"/>
                </a:cxn>
                <a:cxn ang="0">
                  <a:pos x="T4" y="T5"/>
                </a:cxn>
                <a:cxn ang="0">
                  <a:pos x="T6" y="T7"/>
                </a:cxn>
                <a:cxn ang="0">
                  <a:pos x="T8" y="T9"/>
                </a:cxn>
                <a:cxn ang="0">
                  <a:pos x="T10" y="T11"/>
                </a:cxn>
              </a:cxnLst>
              <a:rect l="0" t="0" r="r" b="b"/>
              <a:pathLst>
                <a:path w="80" h="110">
                  <a:moveTo>
                    <a:pt x="3" y="49"/>
                  </a:moveTo>
                  <a:cubicBezTo>
                    <a:pt x="0" y="78"/>
                    <a:pt x="26" y="105"/>
                    <a:pt x="60" y="109"/>
                  </a:cubicBezTo>
                  <a:cubicBezTo>
                    <a:pt x="66" y="110"/>
                    <a:pt x="72" y="110"/>
                    <a:pt x="78" y="110"/>
                  </a:cubicBezTo>
                  <a:cubicBezTo>
                    <a:pt x="79" y="64"/>
                    <a:pt x="80" y="30"/>
                    <a:pt x="79" y="5"/>
                  </a:cubicBezTo>
                  <a:cubicBezTo>
                    <a:pt x="78" y="5"/>
                    <a:pt x="76" y="5"/>
                    <a:pt x="75" y="5"/>
                  </a:cubicBezTo>
                  <a:cubicBezTo>
                    <a:pt x="38" y="0"/>
                    <a:pt x="6" y="20"/>
                    <a:pt x="3" y="49"/>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11" name="Freeform 939"/>
            <p:cNvSpPr>
              <a:spLocks/>
            </p:cNvSpPr>
            <p:nvPr/>
          </p:nvSpPr>
          <p:spPr bwMode="auto">
            <a:xfrm>
              <a:off x="2213" y="5132"/>
              <a:ext cx="189" cy="173"/>
            </a:xfrm>
            <a:custGeom>
              <a:avLst/>
              <a:gdLst>
                <a:gd name="T0" fmla="*/ 33 w 80"/>
                <a:gd name="T1" fmla="*/ 72 h 73"/>
                <a:gd name="T2" fmla="*/ 78 w 80"/>
                <a:gd name="T3" fmla="*/ 38 h 73"/>
                <a:gd name="T4" fmla="*/ 47 w 80"/>
                <a:gd name="T5" fmla="*/ 0 h 73"/>
                <a:gd name="T6" fmla="*/ 29 w 80"/>
                <a:gd name="T7" fmla="*/ 23 h 73"/>
                <a:gd name="T8" fmla="*/ 0 w 80"/>
                <a:gd name="T9" fmla="*/ 56 h 73"/>
                <a:gd name="T10" fmla="*/ 33 w 80"/>
                <a:gd name="T11" fmla="*/ 72 h 73"/>
              </a:gdLst>
              <a:ahLst/>
              <a:cxnLst>
                <a:cxn ang="0">
                  <a:pos x="T0" y="T1"/>
                </a:cxn>
                <a:cxn ang="0">
                  <a:pos x="T2" y="T3"/>
                </a:cxn>
                <a:cxn ang="0">
                  <a:pos x="T4" y="T5"/>
                </a:cxn>
                <a:cxn ang="0">
                  <a:pos x="T6" y="T7"/>
                </a:cxn>
                <a:cxn ang="0">
                  <a:pos x="T8" y="T9"/>
                </a:cxn>
                <a:cxn ang="0">
                  <a:pos x="T10" y="T11"/>
                </a:cxn>
              </a:cxnLst>
              <a:rect l="0" t="0" r="r" b="b"/>
              <a:pathLst>
                <a:path w="80" h="73">
                  <a:moveTo>
                    <a:pt x="33" y="72"/>
                  </a:moveTo>
                  <a:cubicBezTo>
                    <a:pt x="56" y="73"/>
                    <a:pt x="77" y="58"/>
                    <a:pt x="78" y="38"/>
                  </a:cubicBezTo>
                  <a:cubicBezTo>
                    <a:pt x="80" y="21"/>
                    <a:pt x="66" y="5"/>
                    <a:pt x="47" y="0"/>
                  </a:cubicBezTo>
                  <a:cubicBezTo>
                    <a:pt x="43" y="8"/>
                    <a:pt x="37" y="16"/>
                    <a:pt x="29" y="23"/>
                  </a:cubicBezTo>
                  <a:cubicBezTo>
                    <a:pt x="19" y="32"/>
                    <a:pt x="9" y="43"/>
                    <a:pt x="0" y="56"/>
                  </a:cubicBezTo>
                  <a:cubicBezTo>
                    <a:pt x="8" y="65"/>
                    <a:pt x="19" y="71"/>
                    <a:pt x="33" y="72"/>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12" name="Freeform 940"/>
            <p:cNvSpPr>
              <a:spLocks/>
            </p:cNvSpPr>
            <p:nvPr/>
          </p:nvSpPr>
          <p:spPr bwMode="auto">
            <a:xfrm>
              <a:off x="2411" y="4943"/>
              <a:ext cx="163" cy="137"/>
            </a:xfrm>
            <a:custGeom>
              <a:avLst/>
              <a:gdLst>
                <a:gd name="T0" fmla="*/ 37 w 69"/>
                <a:gd name="T1" fmla="*/ 2 h 58"/>
                <a:gd name="T2" fmla="*/ 1 w 69"/>
                <a:gd name="T3" fmla="*/ 26 h 58"/>
                <a:gd name="T4" fmla="*/ 32 w 69"/>
                <a:gd name="T5" fmla="*/ 56 h 58"/>
                <a:gd name="T6" fmla="*/ 67 w 69"/>
                <a:gd name="T7" fmla="*/ 32 h 58"/>
                <a:gd name="T8" fmla="*/ 37 w 69"/>
                <a:gd name="T9" fmla="*/ 2 h 58"/>
              </a:gdLst>
              <a:ahLst/>
              <a:cxnLst>
                <a:cxn ang="0">
                  <a:pos x="T0" y="T1"/>
                </a:cxn>
                <a:cxn ang="0">
                  <a:pos x="T2" y="T3"/>
                </a:cxn>
                <a:cxn ang="0">
                  <a:pos x="T4" y="T5"/>
                </a:cxn>
                <a:cxn ang="0">
                  <a:pos x="T6" y="T7"/>
                </a:cxn>
                <a:cxn ang="0">
                  <a:pos x="T8" y="T9"/>
                </a:cxn>
              </a:cxnLst>
              <a:rect l="0" t="0" r="r" b="b"/>
              <a:pathLst>
                <a:path w="69" h="58">
                  <a:moveTo>
                    <a:pt x="37" y="2"/>
                  </a:moveTo>
                  <a:cubicBezTo>
                    <a:pt x="18" y="0"/>
                    <a:pt x="3" y="11"/>
                    <a:pt x="1" y="26"/>
                  </a:cubicBezTo>
                  <a:cubicBezTo>
                    <a:pt x="0" y="41"/>
                    <a:pt x="14" y="54"/>
                    <a:pt x="32" y="56"/>
                  </a:cubicBezTo>
                  <a:cubicBezTo>
                    <a:pt x="50" y="58"/>
                    <a:pt x="66" y="47"/>
                    <a:pt x="67" y="32"/>
                  </a:cubicBezTo>
                  <a:cubicBezTo>
                    <a:pt x="69" y="18"/>
                    <a:pt x="55" y="4"/>
                    <a:pt x="37" y="2"/>
                  </a:cubicBezTo>
                  <a:close/>
                </a:path>
              </a:pathLst>
            </a:custGeom>
            <a:solidFill>
              <a:srgbClr val="F9A01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13" name="Freeform 941"/>
            <p:cNvSpPr>
              <a:spLocks/>
            </p:cNvSpPr>
            <p:nvPr/>
          </p:nvSpPr>
          <p:spPr bwMode="auto">
            <a:xfrm>
              <a:off x="2605" y="5236"/>
              <a:ext cx="61" cy="52"/>
            </a:xfrm>
            <a:custGeom>
              <a:avLst/>
              <a:gdLst>
                <a:gd name="T0" fmla="*/ 12 w 26"/>
                <a:gd name="T1" fmla="*/ 21 h 22"/>
                <a:gd name="T2" fmla="*/ 25 w 26"/>
                <a:gd name="T3" fmla="*/ 13 h 22"/>
                <a:gd name="T4" fmla="*/ 14 w 26"/>
                <a:gd name="T5" fmla="*/ 0 h 22"/>
                <a:gd name="T6" fmla="*/ 1 w 26"/>
                <a:gd name="T7" fmla="*/ 9 h 22"/>
                <a:gd name="T8" fmla="*/ 12 w 26"/>
                <a:gd name="T9" fmla="*/ 21 h 22"/>
              </a:gdLst>
              <a:ahLst/>
              <a:cxnLst>
                <a:cxn ang="0">
                  <a:pos x="T0" y="T1"/>
                </a:cxn>
                <a:cxn ang="0">
                  <a:pos x="T2" y="T3"/>
                </a:cxn>
                <a:cxn ang="0">
                  <a:pos x="T4" y="T5"/>
                </a:cxn>
                <a:cxn ang="0">
                  <a:pos x="T6" y="T7"/>
                </a:cxn>
                <a:cxn ang="0">
                  <a:pos x="T8" y="T9"/>
                </a:cxn>
              </a:cxnLst>
              <a:rect l="0" t="0" r="r" b="b"/>
              <a:pathLst>
                <a:path w="26" h="22">
                  <a:moveTo>
                    <a:pt x="12" y="21"/>
                  </a:moveTo>
                  <a:cubicBezTo>
                    <a:pt x="18" y="22"/>
                    <a:pt x="24" y="18"/>
                    <a:pt x="25" y="13"/>
                  </a:cubicBezTo>
                  <a:cubicBezTo>
                    <a:pt x="26" y="7"/>
                    <a:pt x="21" y="1"/>
                    <a:pt x="14" y="0"/>
                  </a:cubicBezTo>
                  <a:cubicBezTo>
                    <a:pt x="7" y="0"/>
                    <a:pt x="1" y="4"/>
                    <a:pt x="1" y="9"/>
                  </a:cubicBezTo>
                  <a:cubicBezTo>
                    <a:pt x="0" y="15"/>
                    <a:pt x="5" y="21"/>
                    <a:pt x="12" y="21"/>
                  </a:cubicBez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14" name="Freeform 942"/>
            <p:cNvSpPr>
              <a:spLocks/>
            </p:cNvSpPr>
            <p:nvPr/>
          </p:nvSpPr>
          <p:spPr bwMode="auto">
            <a:xfrm>
              <a:off x="2236" y="5390"/>
              <a:ext cx="29" cy="26"/>
            </a:xfrm>
            <a:custGeom>
              <a:avLst/>
              <a:gdLst>
                <a:gd name="T0" fmla="*/ 6 w 12"/>
                <a:gd name="T1" fmla="*/ 0 h 11"/>
                <a:gd name="T2" fmla="*/ 0 w 12"/>
                <a:gd name="T3" fmla="*/ 5 h 11"/>
                <a:gd name="T4" fmla="*/ 5 w 12"/>
                <a:gd name="T5" fmla="*/ 11 h 11"/>
                <a:gd name="T6" fmla="*/ 12 w 12"/>
                <a:gd name="T7" fmla="*/ 6 h 11"/>
                <a:gd name="T8" fmla="*/ 6 w 12"/>
                <a:gd name="T9" fmla="*/ 0 h 11"/>
              </a:gdLst>
              <a:ahLst/>
              <a:cxnLst>
                <a:cxn ang="0">
                  <a:pos x="T0" y="T1"/>
                </a:cxn>
                <a:cxn ang="0">
                  <a:pos x="T2" y="T3"/>
                </a:cxn>
                <a:cxn ang="0">
                  <a:pos x="T4" y="T5"/>
                </a:cxn>
                <a:cxn ang="0">
                  <a:pos x="T6" y="T7"/>
                </a:cxn>
                <a:cxn ang="0">
                  <a:pos x="T8" y="T9"/>
                </a:cxn>
              </a:cxnLst>
              <a:rect l="0" t="0" r="r" b="b"/>
              <a:pathLst>
                <a:path w="12" h="11">
                  <a:moveTo>
                    <a:pt x="6" y="0"/>
                  </a:moveTo>
                  <a:cubicBezTo>
                    <a:pt x="3" y="0"/>
                    <a:pt x="0" y="3"/>
                    <a:pt x="0" y="5"/>
                  </a:cubicBezTo>
                  <a:cubicBezTo>
                    <a:pt x="0" y="8"/>
                    <a:pt x="2" y="11"/>
                    <a:pt x="5" y="11"/>
                  </a:cubicBezTo>
                  <a:cubicBezTo>
                    <a:pt x="9" y="11"/>
                    <a:pt x="11" y="9"/>
                    <a:pt x="12" y="6"/>
                  </a:cubicBezTo>
                  <a:cubicBezTo>
                    <a:pt x="12" y="3"/>
                    <a:pt x="9" y="1"/>
                    <a:pt x="6" y="0"/>
                  </a:cubicBez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15" name="Freeform 943"/>
            <p:cNvSpPr>
              <a:spLocks/>
            </p:cNvSpPr>
            <p:nvPr/>
          </p:nvSpPr>
          <p:spPr bwMode="auto">
            <a:xfrm>
              <a:off x="2373" y="5690"/>
              <a:ext cx="33" cy="33"/>
            </a:xfrm>
            <a:custGeom>
              <a:avLst/>
              <a:gdLst>
                <a:gd name="T0" fmla="*/ 7 w 14"/>
                <a:gd name="T1" fmla="*/ 1 h 14"/>
                <a:gd name="T2" fmla="*/ 0 w 14"/>
                <a:gd name="T3" fmla="*/ 7 h 14"/>
                <a:gd name="T4" fmla="*/ 6 w 14"/>
                <a:gd name="T5" fmla="*/ 14 h 14"/>
                <a:gd name="T6" fmla="*/ 14 w 14"/>
                <a:gd name="T7" fmla="*/ 8 h 14"/>
                <a:gd name="T8" fmla="*/ 7 w 14"/>
                <a:gd name="T9" fmla="*/ 1 h 14"/>
              </a:gdLst>
              <a:ahLst/>
              <a:cxnLst>
                <a:cxn ang="0">
                  <a:pos x="T0" y="T1"/>
                </a:cxn>
                <a:cxn ang="0">
                  <a:pos x="T2" y="T3"/>
                </a:cxn>
                <a:cxn ang="0">
                  <a:pos x="T4" y="T5"/>
                </a:cxn>
                <a:cxn ang="0">
                  <a:pos x="T6" y="T7"/>
                </a:cxn>
                <a:cxn ang="0">
                  <a:pos x="T8" y="T9"/>
                </a:cxn>
              </a:cxnLst>
              <a:rect l="0" t="0" r="r" b="b"/>
              <a:pathLst>
                <a:path w="14" h="14">
                  <a:moveTo>
                    <a:pt x="7" y="1"/>
                  </a:moveTo>
                  <a:cubicBezTo>
                    <a:pt x="3" y="0"/>
                    <a:pt x="0" y="3"/>
                    <a:pt x="0" y="7"/>
                  </a:cubicBezTo>
                  <a:cubicBezTo>
                    <a:pt x="0" y="10"/>
                    <a:pt x="2" y="14"/>
                    <a:pt x="6" y="14"/>
                  </a:cubicBezTo>
                  <a:cubicBezTo>
                    <a:pt x="10" y="14"/>
                    <a:pt x="13" y="11"/>
                    <a:pt x="14" y="8"/>
                  </a:cubicBezTo>
                  <a:cubicBezTo>
                    <a:pt x="14" y="4"/>
                    <a:pt x="11" y="1"/>
                    <a:pt x="7" y="1"/>
                  </a:cubicBezTo>
                  <a:close/>
                </a:path>
              </a:pathLst>
            </a:custGeom>
            <a:solidFill>
              <a:srgbClr val="FBB04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16" name="Freeform 944"/>
            <p:cNvSpPr>
              <a:spLocks/>
            </p:cNvSpPr>
            <p:nvPr/>
          </p:nvSpPr>
          <p:spPr bwMode="auto">
            <a:xfrm>
              <a:off x="2470" y="5458"/>
              <a:ext cx="40" cy="35"/>
            </a:xfrm>
            <a:custGeom>
              <a:avLst/>
              <a:gdLst>
                <a:gd name="T0" fmla="*/ 9 w 17"/>
                <a:gd name="T1" fmla="*/ 0 h 15"/>
                <a:gd name="T2" fmla="*/ 1 w 17"/>
                <a:gd name="T3" fmla="*/ 7 h 15"/>
                <a:gd name="T4" fmla="*/ 8 w 17"/>
                <a:gd name="T5" fmla="*/ 15 h 15"/>
                <a:gd name="T6" fmla="*/ 17 w 17"/>
                <a:gd name="T7" fmla="*/ 9 h 15"/>
                <a:gd name="T8" fmla="*/ 9 w 17"/>
                <a:gd name="T9" fmla="*/ 0 h 15"/>
              </a:gdLst>
              <a:ahLst/>
              <a:cxnLst>
                <a:cxn ang="0">
                  <a:pos x="T0" y="T1"/>
                </a:cxn>
                <a:cxn ang="0">
                  <a:pos x="T2" y="T3"/>
                </a:cxn>
                <a:cxn ang="0">
                  <a:pos x="T4" y="T5"/>
                </a:cxn>
                <a:cxn ang="0">
                  <a:pos x="T6" y="T7"/>
                </a:cxn>
                <a:cxn ang="0">
                  <a:pos x="T8" y="T9"/>
                </a:cxn>
              </a:cxnLst>
              <a:rect l="0" t="0" r="r" b="b"/>
              <a:pathLst>
                <a:path w="17" h="15">
                  <a:moveTo>
                    <a:pt x="9" y="0"/>
                  </a:moveTo>
                  <a:cubicBezTo>
                    <a:pt x="5" y="0"/>
                    <a:pt x="1" y="3"/>
                    <a:pt x="1" y="7"/>
                  </a:cubicBezTo>
                  <a:cubicBezTo>
                    <a:pt x="0" y="11"/>
                    <a:pt x="3" y="14"/>
                    <a:pt x="8" y="15"/>
                  </a:cubicBezTo>
                  <a:cubicBezTo>
                    <a:pt x="12" y="15"/>
                    <a:pt x="16" y="13"/>
                    <a:pt x="17" y="9"/>
                  </a:cubicBezTo>
                  <a:cubicBezTo>
                    <a:pt x="17" y="5"/>
                    <a:pt x="14" y="1"/>
                    <a:pt x="9" y="0"/>
                  </a:cubicBez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17" name="Freeform 945"/>
            <p:cNvSpPr>
              <a:spLocks/>
            </p:cNvSpPr>
            <p:nvPr/>
          </p:nvSpPr>
          <p:spPr bwMode="auto">
            <a:xfrm>
              <a:off x="2498" y="5132"/>
              <a:ext cx="43" cy="35"/>
            </a:xfrm>
            <a:custGeom>
              <a:avLst/>
              <a:gdLst>
                <a:gd name="T0" fmla="*/ 1 w 18"/>
                <a:gd name="T1" fmla="*/ 7 h 15"/>
                <a:gd name="T2" fmla="*/ 9 w 18"/>
                <a:gd name="T3" fmla="*/ 15 h 15"/>
                <a:gd name="T4" fmla="*/ 18 w 18"/>
                <a:gd name="T5" fmla="*/ 8 h 15"/>
                <a:gd name="T6" fmla="*/ 10 w 18"/>
                <a:gd name="T7" fmla="*/ 0 h 15"/>
                <a:gd name="T8" fmla="*/ 1 w 18"/>
                <a:gd name="T9" fmla="*/ 7 h 15"/>
              </a:gdLst>
              <a:ahLst/>
              <a:cxnLst>
                <a:cxn ang="0">
                  <a:pos x="T0" y="T1"/>
                </a:cxn>
                <a:cxn ang="0">
                  <a:pos x="T2" y="T3"/>
                </a:cxn>
                <a:cxn ang="0">
                  <a:pos x="T4" y="T5"/>
                </a:cxn>
                <a:cxn ang="0">
                  <a:pos x="T6" y="T7"/>
                </a:cxn>
                <a:cxn ang="0">
                  <a:pos x="T8" y="T9"/>
                </a:cxn>
              </a:cxnLst>
              <a:rect l="0" t="0" r="r" b="b"/>
              <a:pathLst>
                <a:path w="18" h="15">
                  <a:moveTo>
                    <a:pt x="1" y="7"/>
                  </a:moveTo>
                  <a:cubicBezTo>
                    <a:pt x="0" y="11"/>
                    <a:pt x="4" y="14"/>
                    <a:pt x="9" y="15"/>
                  </a:cubicBezTo>
                  <a:cubicBezTo>
                    <a:pt x="13" y="15"/>
                    <a:pt x="17" y="12"/>
                    <a:pt x="18" y="8"/>
                  </a:cubicBezTo>
                  <a:cubicBezTo>
                    <a:pt x="18" y="4"/>
                    <a:pt x="15" y="1"/>
                    <a:pt x="10" y="0"/>
                  </a:cubicBezTo>
                  <a:cubicBezTo>
                    <a:pt x="5" y="0"/>
                    <a:pt x="1" y="3"/>
                    <a:pt x="1" y="7"/>
                  </a:cubicBezTo>
                  <a:close/>
                </a:path>
              </a:pathLst>
            </a:custGeom>
            <a:solidFill>
              <a:srgbClr val="FBB04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18" name="Freeform 946"/>
            <p:cNvSpPr>
              <a:spLocks/>
            </p:cNvSpPr>
            <p:nvPr/>
          </p:nvSpPr>
          <p:spPr bwMode="auto">
            <a:xfrm>
              <a:off x="2640" y="4811"/>
              <a:ext cx="113" cy="116"/>
            </a:xfrm>
            <a:custGeom>
              <a:avLst/>
              <a:gdLst>
                <a:gd name="T0" fmla="*/ 1 w 48"/>
                <a:gd name="T1" fmla="*/ 21 h 49"/>
                <a:gd name="T2" fmla="*/ 27 w 48"/>
                <a:gd name="T3" fmla="*/ 48 h 49"/>
                <a:gd name="T4" fmla="*/ 48 w 48"/>
                <a:gd name="T5" fmla="*/ 45 h 49"/>
                <a:gd name="T6" fmla="*/ 45 w 48"/>
                <a:gd name="T7" fmla="*/ 20 h 49"/>
                <a:gd name="T8" fmla="*/ 39 w 48"/>
                <a:gd name="T9" fmla="*/ 4 h 49"/>
                <a:gd name="T10" fmla="*/ 33 w 48"/>
                <a:gd name="T11" fmla="*/ 2 h 49"/>
                <a:gd name="T12" fmla="*/ 1 w 48"/>
                <a:gd name="T13" fmla="*/ 21 h 49"/>
              </a:gdLst>
              <a:ahLst/>
              <a:cxnLst>
                <a:cxn ang="0">
                  <a:pos x="T0" y="T1"/>
                </a:cxn>
                <a:cxn ang="0">
                  <a:pos x="T2" y="T3"/>
                </a:cxn>
                <a:cxn ang="0">
                  <a:pos x="T4" y="T5"/>
                </a:cxn>
                <a:cxn ang="0">
                  <a:pos x="T6" y="T7"/>
                </a:cxn>
                <a:cxn ang="0">
                  <a:pos x="T8" y="T9"/>
                </a:cxn>
                <a:cxn ang="0">
                  <a:pos x="T10" y="T11"/>
                </a:cxn>
                <a:cxn ang="0">
                  <a:pos x="T12" y="T13"/>
                </a:cxn>
              </a:cxnLst>
              <a:rect l="0" t="0" r="r" b="b"/>
              <a:pathLst>
                <a:path w="48" h="49">
                  <a:moveTo>
                    <a:pt x="1" y="21"/>
                  </a:moveTo>
                  <a:cubicBezTo>
                    <a:pt x="0" y="34"/>
                    <a:pt x="11" y="46"/>
                    <a:pt x="27" y="48"/>
                  </a:cubicBezTo>
                  <a:cubicBezTo>
                    <a:pt x="35" y="49"/>
                    <a:pt x="42" y="48"/>
                    <a:pt x="48" y="45"/>
                  </a:cubicBezTo>
                  <a:cubicBezTo>
                    <a:pt x="47" y="34"/>
                    <a:pt x="46" y="26"/>
                    <a:pt x="45" y="20"/>
                  </a:cubicBezTo>
                  <a:cubicBezTo>
                    <a:pt x="44" y="15"/>
                    <a:pt x="42" y="9"/>
                    <a:pt x="39" y="4"/>
                  </a:cubicBezTo>
                  <a:cubicBezTo>
                    <a:pt x="37" y="3"/>
                    <a:pt x="35" y="3"/>
                    <a:pt x="33" y="2"/>
                  </a:cubicBezTo>
                  <a:cubicBezTo>
                    <a:pt x="17" y="0"/>
                    <a:pt x="3" y="9"/>
                    <a:pt x="1" y="21"/>
                  </a:cubicBezTo>
                  <a:close/>
                </a:path>
              </a:pathLst>
            </a:custGeom>
            <a:solidFill>
              <a:srgbClr val="F9A01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19" name="Freeform 947"/>
            <p:cNvSpPr>
              <a:spLocks/>
            </p:cNvSpPr>
            <p:nvPr/>
          </p:nvSpPr>
          <p:spPr bwMode="auto">
            <a:xfrm>
              <a:off x="2657" y="5316"/>
              <a:ext cx="56" cy="52"/>
            </a:xfrm>
            <a:custGeom>
              <a:avLst/>
              <a:gdLst>
                <a:gd name="T0" fmla="*/ 10 w 24"/>
                <a:gd name="T1" fmla="*/ 21 h 22"/>
                <a:gd name="T2" fmla="*/ 23 w 24"/>
                <a:gd name="T3" fmla="*/ 13 h 22"/>
                <a:gd name="T4" fmla="*/ 13 w 24"/>
                <a:gd name="T5" fmla="*/ 1 h 22"/>
                <a:gd name="T6" fmla="*/ 1 w 24"/>
                <a:gd name="T7" fmla="*/ 10 h 22"/>
                <a:gd name="T8" fmla="*/ 10 w 24"/>
                <a:gd name="T9" fmla="*/ 21 h 22"/>
              </a:gdLst>
              <a:ahLst/>
              <a:cxnLst>
                <a:cxn ang="0">
                  <a:pos x="T0" y="T1"/>
                </a:cxn>
                <a:cxn ang="0">
                  <a:pos x="T2" y="T3"/>
                </a:cxn>
                <a:cxn ang="0">
                  <a:pos x="T4" y="T5"/>
                </a:cxn>
                <a:cxn ang="0">
                  <a:pos x="T6" y="T7"/>
                </a:cxn>
                <a:cxn ang="0">
                  <a:pos x="T8" y="T9"/>
                </a:cxn>
              </a:cxnLst>
              <a:rect l="0" t="0" r="r" b="b"/>
              <a:pathLst>
                <a:path w="24" h="22">
                  <a:moveTo>
                    <a:pt x="10" y="21"/>
                  </a:moveTo>
                  <a:cubicBezTo>
                    <a:pt x="17" y="22"/>
                    <a:pt x="22" y="18"/>
                    <a:pt x="23" y="13"/>
                  </a:cubicBezTo>
                  <a:cubicBezTo>
                    <a:pt x="24" y="7"/>
                    <a:pt x="19" y="2"/>
                    <a:pt x="13" y="1"/>
                  </a:cubicBezTo>
                  <a:cubicBezTo>
                    <a:pt x="7" y="0"/>
                    <a:pt x="1" y="4"/>
                    <a:pt x="1" y="10"/>
                  </a:cubicBezTo>
                  <a:cubicBezTo>
                    <a:pt x="0" y="15"/>
                    <a:pt x="4" y="20"/>
                    <a:pt x="10" y="21"/>
                  </a:cubicBezTo>
                  <a:close/>
                </a:path>
              </a:pathLst>
            </a:custGeom>
            <a:solidFill>
              <a:srgbClr val="FBB04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20" name="Freeform 948"/>
            <p:cNvSpPr>
              <a:spLocks noEditPoints="1"/>
            </p:cNvSpPr>
            <p:nvPr/>
          </p:nvSpPr>
          <p:spPr bwMode="auto">
            <a:xfrm>
              <a:off x="1240" y="4440"/>
              <a:ext cx="982" cy="1108"/>
            </a:xfrm>
            <a:custGeom>
              <a:avLst/>
              <a:gdLst>
                <a:gd name="T0" fmla="*/ 411 w 416"/>
                <a:gd name="T1" fmla="*/ 76 h 469"/>
                <a:gd name="T2" fmla="*/ 405 w 416"/>
                <a:gd name="T3" fmla="*/ 54 h 469"/>
                <a:gd name="T4" fmla="*/ 302 w 416"/>
                <a:gd name="T5" fmla="*/ 53 h 469"/>
                <a:gd name="T6" fmla="*/ 364 w 416"/>
                <a:gd name="T7" fmla="*/ 15 h 469"/>
                <a:gd name="T8" fmla="*/ 254 w 416"/>
                <a:gd name="T9" fmla="*/ 29 h 469"/>
                <a:gd name="T10" fmla="*/ 33 w 416"/>
                <a:gd name="T11" fmla="*/ 419 h 469"/>
                <a:gd name="T12" fmla="*/ 167 w 416"/>
                <a:gd name="T13" fmla="*/ 453 h 469"/>
                <a:gd name="T14" fmla="*/ 262 w 416"/>
                <a:gd name="T15" fmla="*/ 436 h 469"/>
                <a:gd name="T16" fmla="*/ 256 w 416"/>
                <a:gd name="T17" fmla="*/ 57 h 469"/>
                <a:gd name="T18" fmla="*/ 257 w 416"/>
                <a:gd name="T19" fmla="*/ 86 h 469"/>
                <a:gd name="T20" fmla="*/ 256 w 416"/>
                <a:gd name="T21" fmla="*/ 57 h 469"/>
                <a:gd name="T22" fmla="*/ 224 w 416"/>
                <a:gd name="T23" fmla="*/ 124 h 469"/>
                <a:gd name="T24" fmla="*/ 202 w 416"/>
                <a:gd name="T25" fmla="*/ 125 h 469"/>
                <a:gd name="T26" fmla="*/ 154 w 416"/>
                <a:gd name="T27" fmla="*/ 165 h 469"/>
                <a:gd name="T28" fmla="*/ 156 w 416"/>
                <a:gd name="T29" fmla="*/ 190 h 469"/>
                <a:gd name="T30" fmla="*/ 154 w 416"/>
                <a:gd name="T31" fmla="*/ 165 h 469"/>
                <a:gd name="T32" fmla="*/ 168 w 416"/>
                <a:gd name="T33" fmla="*/ 271 h 469"/>
                <a:gd name="T34" fmla="*/ 138 w 416"/>
                <a:gd name="T35" fmla="*/ 273 h 469"/>
                <a:gd name="T36" fmla="*/ 98 w 416"/>
                <a:gd name="T37" fmla="*/ 271 h 469"/>
                <a:gd name="T38" fmla="*/ 103 w 416"/>
                <a:gd name="T39" fmla="*/ 312 h 469"/>
                <a:gd name="T40" fmla="*/ 98 w 416"/>
                <a:gd name="T41" fmla="*/ 271 h 469"/>
                <a:gd name="T42" fmla="*/ 51 w 416"/>
                <a:gd name="T43" fmla="*/ 334 h 469"/>
                <a:gd name="T44" fmla="*/ 40 w 416"/>
                <a:gd name="T45" fmla="*/ 335 h 469"/>
                <a:gd name="T46" fmla="*/ 95 w 416"/>
                <a:gd name="T47" fmla="*/ 429 h 469"/>
                <a:gd name="T48" fmla="*/ 85 w 416"/>
                <a:gd name="T49" fmla="*/ 342 h 469"/>
                <a:gd name="T50" fmla="*/ 95 w 416"/>
                <a:gd name="T51" fmla="*/ 429 h 469"/>
                <a:gd name="T52" fmla="*/ 143 w 416"/>
                <a:gd name="T53" fmla="*/ 355 h 469"/>
                <a:gd name="T54" fmla="*/ 197 w 416"/>
                <a:gd name="T55" fmla="*/ 351 h 469"/>
                <a:gd name="T56" fmla="*/ 161 w 416"/>
                <a:gd name="T57" fmla="*/ 226 h 469"/>
                <a:gd name="T58" fmla="*/ 250 w 416"/>
                <a:gd name="T59" fmla="*/ 221 h 469"/>
                <a:gd name="T60" fmla="*/ 161 w 416"/>
                <a:gd name="T61" fmla="*/ 226 h 469"/>
                <a:gd name="T62" fmla="*/ 243 w 416"/>
                <a:gd name="T63" fmla="*/ 280 h 469"/>
                <a:gd name="T64" fmla="*/ 242 w 416"/>
                <a:gd name="T65" fmla="*/ 254 h 469"/>
                <a:gd name="T66" fmla="*/ 237 w 416"/>
                <a:gd name="T67" fmla="*/ 396 h 469"/>
                <a:gd name="T68" fmla="*/ 236 w 416"/>
                <a:gd name="T69" fmla="*/ 371 h 469"/>
                <a:gd name="T70" fmla="*/ 237 w 416"/>
                <a:gd name="T71" fmla="*/ 396 h 469"/>
                <a:gd name="T72" fmla="*/ 211 w 416"/>
                <a:gd name="T73" fmla="*/ 332 h 469"/>
                <a:gd name="T74" fmla="*/ 288 w 416"/>
                <a:gd name="T75" fmla="*/ 329 h 469"/>
                <a:gd name="T76" fmla="*/ 296 w 416"/>
                <a:gd name="T77" fmla="*/ 273 h 469"/>
                <a:gd name="T78" fmla="*/ 295 w 416"/>
                <a:gd name="T79" fmla="*/ 254 h 469"/>
                <a:gd name="T80" fmla="*/ 296 w 416"/>
                <a:gd name="T81" fmla="*/ 273 h 469"/>
                <a:gd name="T82" fmla="*/ 298 w 416"/>
                <a:gd name="T83" fmla="*/ 185 h 469"/>
                <a:gd name="T84" fmla="*/ 298 w 416"/>
                <a:gd name="T85" fmla="*/ 195 h 469"/>
                <a:gd name="T86" fmla="*/ 281 w 416"/>
                <a:gd name="T87" fmla="*/ 163 h 469"/>
                <a:gd name="T88" fmla="*/ 279 w 416"/>
                <a:gd name="T89" fmla="*/ 98 h 469"/>
                <a:gd name="T90" fmla="*/ 281 w 416"/>
                <a:gd name="T91" fmla="*/ 163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6" h="469">
                  <a:moveTo>
                    <a:pt x="314" y="241"/>
                  </a:moveTo>
                  <a:cubicBezTo>
                    <a:pt x="300" y="176"/>
                    <a:pt x="398" y="118"/>
                    <a:pt x="411" y="76"/>
                  </a:cubicBezTo>
                  <a:cubicBezTo>
                    <a:pt x="416" y="56"/>
                    <a:pt x="409" y="43"/>
                    <a:pt x="397" y="33"/>
                  </a:cubicBezTo>
                  <a:cubicBezTo>
                    <a:pt x="402" y="39"/>
                    <a:pt x="405" y="46"/>
                    <a:pt x="405" y="54"/>
                  </a:cubicBezTo>
                  <a:cubicBezTo>
                    <a:pt x="404" y="76"/>
                    <a:pt x="381" y="92"/>
                    <a:pt x="353" y="92"/>
                  </a:cubicBezTo>
                  <a:cubicBezTo>
                    <a:pt x="325" y="92"/>
                    <a:pt x="302" y="75"/>
                    <a:pt x="302" y="53"/>
                  </a:cubicBezTo>
                  <a:cubicBezTo>
                    <a:pt x="301" y="32"/>
                    <a:pt x="325" y="14"/>
                    <a:pt x="354" y="14"/>
                  </a:cubicBezTo>
                  <a:cubicBezTo>
                    <a:pt x="357" y="14"/>
                    <a:pt x="361" y="14"/>
                    <a:pt x="364" y="15"/>
                  </a:cubicBezTo>
                  <a:cubicBezTo>
                    <a:pt x="358" y="13"/>
                    <a:pt x="352" y="11"/>
                    <a:pt x="348" y="10"/>
                  </a:cubicBezTo>
                  <a:cubicBezTo>
                    <a:pt x="320" y="0"/>
                    <a:pt x="279" y="11"/>
                    <a:pt x="254" y="29"/>
                  </a:cubicBezTo>
                  <a:cubicBezTo>
                    <a:pt x="229" y="47"/>
                    <a:pt x="177" y="102"/>
                    <a:pt x="94" y="204"/>
                  </a:cubicBezTo>
                  <a:cubicBezTo>
                    <a:pt x="11" y="307"/>
                    <a:pt x="0" y="381"/>
                    <a:pt x="33" y="419"/>
                  </a:cubicBezTo>
                  <a:cubicBezTo>
                    <a:pt x="56" y="445"/>
                    <a:pt x="118" y="467"/>
                    <a:pt x="172" y="469"/>
                  </a:cubicBezTo>
                  <a:cubicBezTo>
                    <a:pt x="169" y="464"/>
                    <a:pt x="168" y="458"/>
                    <a:pt x="167" y="453"/>
                  </a:cubicBezTo>
                  <a:cubicBezTo>
                    <a:pt x="165" y="428"/>
                    <a:pt x="185" y="406"/>
                    <a:pt x="213" y="405"/>
                  </a:cubicBezTo>
                  <a:cubicBezTo>
                    <a:pt x="236" y="403"/>
                    <a:pt x="256" y="417"/>
                    <a:pt x="262" y="436"/>
                  </a:cubicBezTo>
                  <a:cubicBezTo>
                    <a:pt x="304" y="389"/>
                    <a:pt x="324" y="297"/>
                    <a:pt x="314" y="241"/>
                  </a:cubicBezTo>
                  <a:close/>
                  <a:moveTo>
                    <a:pt x="256" y="57"/>
                  </a:moveTo>
                  <a:cubicBezTo>
                    <a:pt x="267" y="57"/>
                    <a:pt x="276" y="63"/>
                    <a:pt x="276" y="71"/>
                  </a:cubicBezTo>
                  <a:cubicBezTo>
                    <a:pt x="276" y="79"/>
                    <a:pt x="268" y="86"/>
                    <a:pt x="257" y="86"/>
                  </a:cubicBezTo>
                  <a:cubicBezTo>
                    <a:pt x="247" y="87"/>
                    <a:pt x="238" y="81"/>
                    <a:pt x="238" y="73"/>
                  </a:cubicBezTo>
                  <a:cubicBezTo>
                    <a:pt x="237" y="65"/>
                    <a:pt x="246" y="58"/>
                    <a:pt x="256" y="57"/>
                  </a:cubicBezTo>
                  <a:close/>
                  <a:moveTo>
                    <a:pt x="213" y="116"/>
                  </a:moveTo>
                  <a:cubicBezTo>
                    <a:pt x="219" y="116"/>
                    <a:pt x="224" y="119"/>
                    <a:pt x="224" y="124"/>
                  </a:cubicBezTo>
                  <a:cubicBezTo>
                    <a:pt x="225" y="129"/>
                    <a:pt x="220" y="133"/>
                    <a:pt x="214" y="133"/>
                  </a:cubicBezTo>
                  <a:cubicBezTo>
                    <a:pt x="208" y="134"/>
                    <a:pt x="203" y="130"/>
                    <a:pt x="202" y="125"/>
                  </a:cubicBezTo>
                  <a:cubicBezTo>
                    <a:pt x="202" y="121"/>
                    <a:pt x="207" y="116"/>
                    <a:pt x="213" y="116"/>
                  </a:cubicBezTo>
                  <a:close/>
                  <a:moveTo>
                    <a:pt x="154" y="165"/>
                  </a:moveTo>
                  <a:cubicBezTo>
                    <a:pt x="162" y="164"/>
                    <a:pt x="170" y="169"/>
                    <a:pt x="170" y="176"/>
                  </a:cubicBezTo>
                  <a:cubicBezTo>
                    <a:pt x="171" y="183"/>
                    <a:pt x="164" y="189"/>
                    <a:pt x="156" y="190"/>
                  </a:cubicBezTo>
                  <a:cubicBezTo>
                    <a:pt x="147" y="191"/>
                    <a:pt x="140" y="186"/>
                    <a:pt x="139" y="179"/>
                  </a:cubicBezTo>
                  <a:cubicBezTo>
                    <a:pt x="138" y="172"/>
                    <a:pt x="145" y="166"/>
                    <a:pt x="154" y="165"/>
                  </a:cubicBezTo>
                  <a:close/>
                  <a:moveTo>
                    <a:pt x="152" y="259"/>
                  </a:moveTo>
                  <a:cubicBezTo>
                    <a:pt x="160" y="259"/>
                    <a:pt x="167" y="264"/>
                    <a:pt x="168" y="271"/>
                  </a:cubicBezTo>
                  <a:cubicBezTo>
                    <a:pt x="168" y="278"/>
                    <a:pt x="162" y="284"/>
                    <a:pt x="154" y="284"/>
                  </a:cubicBezTo>
                  <a:cubicBezTo>
                    <a:pt x="145" y="285"/>
                    <a:pt x="138" y="280"/>
                    <a:pt x="138" y="273"/>
                  </a:cubicBezTo>
                  <a:cubicBezTo>
                    <a:pt x="137" y="266"/>
                    <a:pt x="143" y="260"/>
                    <a:pt x="152" y="259"/>
                  </a:cubicBezTo>
                  <a:close/>
                  <a:moveTo>
                    <a:pt x="98" y="271"/>
                  </a:moveTo>
                  <a:cubicBezTo>
                    <a:pt x="112" y="270"/>
                    <a:pt x="124" y="278"/>
                    <a:pt x="125" y="289"/>
                  </a:cubicBezTo>
                  <a:cubicBezTo>
                    <a:pt x="126" y="300"/>
                    <a:pt x="116" y="311"/>
                    <a:pt x="103" y="312"/>
                  </a:cubicBezTo>
                  <a:cubicBezTo>
                    <a:pt x="89" y="313"/>
                    <a:pt x="77" y="306"/>
                    <a:pt x="76" y="294"/>
                  </a:cubicBezTo>
                  <a:cubicBezTo>
                    <a:pt x="75" y="283"/>
                    <a:pt x="84" y="273"/>
                    <a:pt x="98" y="271"/>
                  </a:cubicBezTo>
                  <a:close/>
                  <a:moveTo>
                    <a:pt x="45" y="330"/>
                  </a:moveTo>
                  <a:cubicBezTo>
                    <a:pt x="48" y="329"/>
                    <a:pt x="51" y="331"/>
                    <a:pt x="51" y="334"/>
                  </a:cubicBezTo>
                  <a:cubicBezTo>
                    <a:pt x="51" y="336"/>
                    <a:pt x="49" y="339"/>
                    <a:pt x="46" y="339"/>
                  </a:cubicBezTo>
                  <a:cubicBezTo>
                    <a:pt x="43" y="339"/>
                    <a:pt x="41" y="338"/>
                    <a:pt x="40" y="335"/>
                  </a:cubicBezTo>
                  <a:cubicBezTo>
                    <a:pt x="40" y="333"/>
                    <a:pt x="42" y="330"/>
                    <a:pt x="45" y="330"/>
                  </a:cubicBezTo>
                  <a:close/>
                  <a:moveTo>
                    <a:pt x="95" y="429"/>
                  </a:moveTo>
                  <a:cubicBezTo>
                    <a:pt x="69" y="432"/>
                    <a:pt x="44" y="416"/>
                    <a:pt x="41" y="392"/>
                  </a:cubicBezTo>
                  <a:cubicBezTo>
                    <a:pt x="37" y="368"/>
                    <a:pt x="57" y="345"/>
                    <a:pt x="85" y="342"/>
                  </a:cubicBezTo>
                  <a:cubicBezTo>
                    <a:pt x="113" y="339"/>
                    <a:pt x="138" y="356"/>
                    <a:pt x="140" y="380"/>
                  </a:cubicBezTo>
                  <a:cubicBezTo>
                    <a:pt x="142" y="404"/>
                    <a:pt x="122" y="425"/>
                    <a:pt x="95" y="429"/>
                  </a:cubicBezTo>
                  <a:close/>
                  <a:moveTo>
                    <a:pt x="172" y="376"/>
                  </a:moveTo>
                  <a:cubicBezTo>
                    <a:pt x="157" y="377"/>
                    <a:pt x="145" y="368"/>
                    <a:pt x="143" y="355"/>
                  </a:cubicBezTo>
                  <a:cubicBezTo>
                    <a:pt x="142" y="342"/>
                    <a:pt x="153" y="331"/>
                    <a:pt x="168" y="330"/>
                  </a:cubicBezTo>
                  <a:cubicBezTo>
                    <a:pt x="183" y="329"/>
                    <a:pt x="196" y="338"/>
                    <a:pt x="197" y="351"/>
                  </a:cubicBezTo>
                  <a:cubicBezTo>
                    <a:pt x="198" y="364"/>
                    <a:pt x="186" y="375"/>
                    <a:pt x="172" y="376"/>
                  </a:cubicBezTo>
                  <a:close/>
                  <a:moveTo>
                    <a:pt x="161" y="226"/>
                  </a:moveTo>
                  <a:cubicBezTo>
                    <a:pt x="159" y="206"/>
                    <a:pt x="178" y="188"/>
                    <a:pt x="203" y="187"/>
                  </a:cubicBezTo>
                  <a:cubicBezTo>
                    <a:pt x="229" y="185"/>
                    <a:pt x="249" y="201"/>
                    <a:pt x="250" y="221"/>
                  </a:cubicBezTo>
                  <a:cubicBezTo>
                    <a:pt x="251" y="241"/>
                    <a:pt x="232" y="258"/>
                    <a:pt x="208" y="259"/>
                  </a:cubicBezTo>
                  <a:cubicBezTo>
                    <a:pt x="183" y="261"/>
                    <a:pt x="163" y="246"/>
                    <a:pt x="161" y="226"/>
                  </a:cubicBezTo>
                  <a:close/>
                  <a:moveTo>
                    <a:pt x="257" y="266"/>
                  </a:moveTo>
                  <a:cubicBezTo>
                    <a:pt x="258" y="273"/>
                    <a:pt x="251" y="279"/>
                    <a:pt x="243" y="280"/>
                  </a:cubicBezTo>
                  <a:cubicBezTo>
                    <a:pt x="235" y="280"/>
                    <a:pt x="228" y="275"/>
                    <a:pt x="227" y="268"/>
                  </a:cubicBezTo>
                  <a:cubicBezTo>
                    <a:pt x="227" y="261"/>
                    <a:pt x="233" y="255"/>
                    <a:pt x="242" y="254"/>
                  </a:cubicBezTo>
                  <a:cubicBezTo>
                    <a:pt x="250" y="254"/>
                    <a:pt x="257" y="259"/>
                    <a:pt x="257" y="266"/>
                  </a:cubicBezTo>
                  <a:close/>
                  <a:moveTo>
                    <a:pt x="237" y="396"/>
                  </a:moveTo>
                  <a:cubicBezTo>
                    <a:pt x="229" y="397"/>
                    <a:pt x="223" y="391"/>
                    <a:pt x="222" y="384"/>
                  </a:cubicBezTo>
                  <a:cubicBezTo>
                    <a:pt x="222" y="377"/>
                    <a:pt x="228" y="372"/>
                    <a:pt x="236" y="371"/>
                  </a:cubicBezTo>
                  <a:cubicBezTo>
                    <a:pt x="244" y="371"/>
                    <a:pt x="251" y="376"/>
                    <a:pt x="251" y="383"/>
                  </a:cubicBezTo>
                  <a:cubicBezTo>
                    <a:pt x="251" y="390"/>
                    <a:pt x="245" y="396"/>
                    <a:pt x="237" y="396"/>
                  </a:cubicBezTo>
                  <a:close/>
                  <a:moveTo>
                    <a:pt x="251" y="363"/>
                  </a:moveTo>
                  <a:cubicBezTo>
                    <a:pt x="230" y="364"/>
                    <a:pt x="212" y="350"/>
                    <a:pt x="211" y="332"/>
                  </a:cubicBezTo>
                  <a:cubicBezTo>
                    <a:pt x="210" y="314"/>
                    <a:pt x="227" y="298"/>
                    <a:pt x="248" y="297"/>
                  </a:cubicBezTo>
                  <a:cubicBezTo>
                    <a:pt x="270" y="296"/>
                    <a:pt x="288" y="311"/>
                    <a:pt x="288" y="329"/>
                  </a:cubicBezTo>
                  <a:cubicBezTo>
                    <a:pt x="288" y="347"/>
                    <a:pt x="272" y="362"/>
                    <a:pt x="251" y="363"/>
                  </a:cubicBezTo>
                  <a:close/>
                  <a:moveTo>
                    <a:pt x="296" y="273"/>
                  </a:moveTo>
                  <a:cubicBezTo>
                    <a:pt x="289" y="273"/>
                    <a:pt x="284" y="269"/>
                    <a:pt x="284" y="264"/>
                  </a:cubicBezTo>
                  <a:cubicBezTo>
                    <a:pt x="283" y="258"/>
                    <a:pt x="289" y="254"/>
                    <a:pt x="295" y="254"/>
                  </a:cubicBezTo>
                  <a:cubicBezTo>
                    <a:pt x="302" y="253"/>
                    <a:pt x="307" y="258"/>
                    <a:pt x="307" y="263"/>
                  </a:cubicBezTo>
                  <a:cubicBezTo>
                    <a:pt x="307" y="269"/>
                    <a:pt x="302" y="273"/>
                    <a:pt x="296" y="273"/>
                  </a:cubicBezTo>
                  <a:close/>
                  <a:moveTo>
                    <a:pt x="292" y="190"/>
                  </a:moveTo>
                  <a:cubicBezTo>
                    <a:pt x="292" y="187"/>
                    <a:pt x="295" y="185"/>
                    <a:pt x="298" y="185"/>
                  </a:cubicBezTo>
                  <a:cubicBezTo>
                    <a:pt x="302" y="185"/>
                    <a:pt x="305" y="187"/>
                    <a:pt x="305" y="190"/>
                  </a:cubicBezTo>
                  <a:cubicBezTo>
                    <a:pt x="305" y="193"/>
                    <a:pt x="302" y="195"/>
                    <a:pt x="298" y="195"/>
                  </a:cubicBezTo>
                  <a:cubicBezTo>
                    <a:pt x="295" y="195"/>
                    <a:pt x="292" y="193"/>
                    <a:pt x="292" y="190"/>
                  </a:cubicBezTo>
                  <a:close/>
                  <a:moveTo>
                    <a:pt x="281" y="163"/>
                  </a:moveTo>
                  <a:cubicBezTo>
                    <a:pt x="258" y="163"/>
                    <a:pt x="239" y="149"/>
                    <a:pt x="238" y="131"/>
                  </a:cubicBezTo>
                  <a:cubicBezTo>
                    <a:pt x="238" y="114"/>
                    <a:pt x="256" y="98"/>
                    <a:pt x="279" y="98"/>
                  </a:cubicBezTo>
                  <a:cubicBezTo>
                    <a:pt x="302" y="97"/>
                    <a:pt x="321" y="112"/>
                    <a:pt x="321" y="130"/>
                  </a:cubicBezTo>
                  <a:cubicBezTo>
                    <a:pt x="321" y="148"/>
                    <a:pt x="303" y="162"/>
                    <a:pt x="281" y="163"/>
                  </a:cubicBezTo>
                  <a:close/>
                </a:path>
              </a:pathLst>
            </a:custGeom>
            <a:solidFill>
              <a:srgbClr val="FFF2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21" name="Freeform 949"/>
            <p:cNvSpPr>
              <a:spLocks/>
            </p:cNvSpPr>
            <p:nvPr/>
          </p:nvSpPr>
          <p:spPr bwMode="auto">
            <a:xfrm>
              <a:off x="2097" y="5555"/>
              <a:ext cx="186" cy="220"/>
            </a:xfrm>
            <a:custGeom>
              <a:avLst/>
              <a:gdLst>
                <a:gd name="T0" fmla="*/ 77 w 79"/>
                <a:gd name="T1" fmla="*/ 51 h 93"/>
                <a:gd name="T2" fmla="*/ 28 w 79"/>
                <a:gd name="T3" fmla="*/ 0 h 93"/>
                <a:gd name="T4" fmla="*/ 0 w 79"/>
                <a:gd name="T5" fmla="*/ 7 h 93"/>
                <a:gd name="T6" fmla="*/ 9 w 79"/>
                <a:gd name="T7" fmla="*/ 57 h 93"/>
                <a:gd name="T8" fmla="*/ 45 w 79"/>
                <a:gd name="T9" fmla="*/ 93 h 93"/>
                <a:gd name="T10" fmla="*/ 77 w 79"/>
                <a:gd name="T11" fmla="*/ 51 h 93"/>
              </a:gdLst>
              <a:ahLst/>
              <a:cxnLst>
                <a:cxn ang="0">
                  <a:pos x="T0" y="T1"/>
                </a:cxn>
                <a:cxn ang="0">
                  <a:pos x="T2" y="T3"/>
                </a:cxn>
                <a:cxn ang="0">
                  <a:pos x="T4" y="T5"/>
                </a:cxn>
                <a:cxn ang="0">
                  <a:pos x="T6" y="T7"/>
                </a:cxn>
                <a:cxn ang="0">
                  <a:pos x="T8" y="T9"/>
                </a:cxn>
                <a:cxn ang="0">
                  <a:pos x="T10" y="T11"/>
                </a:cxn>
              </a:cxnLst>
              <a:rect l="0" t="0" r="r" b="b"/>
              <a:pathLst>
                <a:path w="79" h="93">
                  <a:moveTo>
                    <a:pt x="77" y="51"/>
                  </a:moveTo>
                  <a:cubicBezTo>
                    <a:pt x="79" y="24"/>
                    <a:pt x="57" y="1"/>
                    <a:pt x="28" y="0"/>
                  </a:cubicBezTo>
                  <a:cubicBezTo>
                    <a:pt x="18" y="0"/>
                    <a:pt x="8" y="2"/>
                    <a:pt x="0" y="7"/>
                  </a:cubicBezTo>
                  <a:cubicBezTo>
                    <a:pt x="0" y="26"/>
                    <a:pt x="2" y="43"/>
                    <a:pt x="9" y="57"/>
                  </a:cubicBezTo>
                  <a:cubicBezTo>
                    <a:pt x="17" y="71"/>
                    <a:pt x="29" y="83"/>
                    <a:pt x="45" y="93"/>
                  </a:cubicBezTo>
                  <a:cubicBezTo>
                    <a:pt x="63" y="87"/>
                    <a:pt x="76" y="71"/>
                    <a:pt x="77" y="51"/>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22" name="Freeform 950"/>
            <p:cNvSpPr>
              <a:spLocks/>
            </p:cNvSpPr>
            <p:nvPr/>
          </p:nvSpPr>
          <p:spPr bwMode="auto">
            <a:xfrm>
              <a:off x="2099" y="4475"/>
              <a:ext cx="78" cy="43"/>
            </a:xfrm>
            <a:custGeom>
              <a:avLst/>
              <a:gdLst>
                <a:gd name="T0" fmla="*/ 0 w 33"/>
                <a:gd name="T1" fmla="*/ 0 h 18"/>
                <a:gd name="T2" fmla="*/ 33 w 33"/>
                <a:gd name="T3" fmla="*/ 18 h 18"/>
                <a:gd name="T4" fmla="*/ 0 w 33"/>
                <a:gd name="T5" fmla="*/ 0 h 18"/>
              </a:gdLst>
              <a:ahLst/>
              <a:cxnLst>
                <a:cxn ang="0">
                  <a:pos x="T0" y="T1"/>
                </a:cxn>
                <a:cxn ang="0">
                  <a:pos x="T2" y="T3"/>
                </a:cxn>
                <a:cxn ang="0">
                  <a:pos x="T4" y="T5"/>
                </a:cxn>
              </a:cxnLst>
              <a:rect l="0" t="0" r="r" b="b"/>
              <a:pathLst>
                <a:path w="33" h="18">
                  <a:moveTo>
                    <a:pt x="0" y="0"/>
                  </a:moveTo>
                  <a:cubicBezTo>
                    <a:pt x="11" y="4"/>
                    <a:pt x="24" y="10"/>
                    <a:pt x="33" y="18"/>
                  </a:cubicBezTo>
                  <a:cubicBezTo>
                    <a:pt x="26" y="9"/>
                    <a:pt x="14" y="2"/>
                    <a:pt x="0" y="0"/>
                  </a:cubicBezTo>
                  <a:close/>
                </a:path>
              </a:pathLst>
            </a:custGeom>
            <a:solidFill>
              <a:srgbClr val="FBB04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23" name="Freeform 951"/>
            <p:cNvSpPr>
              <a:spLocks/>
            </p:cNvSpPr>
            <p:nvPr/>
          </p:nvSpPr>
          <p:spPr bwMode="auto">
            <a:xfrm>
              <a:off x="1950" y="4473"/>
              <a:ext cx="246" cy="184"/>
            </a:xfrm>
            <a:custGeom>
              <a:avLst/>
              <a:gdLst>
                <a:gd name="T0" fmla="*/ 1 w 104"/>
                <a:gd name="T1" fmla="*/ 39 h 78"/>
                <a:gd name="T2" fmla="*/ 52 w 104"/>
                <a:gd name="T3" fmla="*/ 78 h 78"/>
                <a:gd name="T4" fmla="*/ 104 w 104"/>
                <a:gd name="T5" fmla="*/ 40 h 78"/>
                <a:gd name="T6" fmla="*/ 96 w 104"/>
                <a:gd name="T7" fmla="*/ 19 h 78"/>
                <a:gd name="T8" fmla="*/ 63 w 104"/>
                <a:gd name="T9" fmla="*/ 1 h 78"/>
                <a:gd name="T10" fmla="*/ 53 w 104"/>
                <a:gd name="T11" fmla="*/ 0 h 78"/>
                <a:gd name="T12" fmla="*/ 1 w 104"/>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104" h="78">
                  <a:moveTo>
                    <a:pt x="1" y="39"/>
                  </a:moveTo>
                  <a:cubicBezTo>
                    <a:pt x="1" y="61"/>
                    <a:pt x="24" y="78"/>
                    <a:pt x="52" y="78"/>
                  </a:cubicBezTo>
                  <a:cubicBezTo>
                    <a:pt x="80" y="78"/>
                    <a:pt x="103" y="62"/>
                    <a:pt x="104" y="40"/>
                  </a:cubicBezTo>
                  <a:cubicBezTo>
                    <a:pt x="104" y="32"/>
                    <a:pt x="101" y="25"/>
                    <a:pt x="96" y="19"/>
                  </a:cubicBezTo>
                  <a:cubicBezTo>
                    <a:pt x="87" y="11"/>
                    <a:pt x="74" y="5"/>
                    <a:pt x="63" y="1"/>
                  </a:cubicBezTo>
                  <a:cubicBezTo>
                    <a:pt x="60" y="0"/>
                    <a:pt x="56" y="0"/>
                    <a:pt x="53" y="0"/>
                  </a:cubicBezTo>
                  <a:cubicBezTo>
                    <a:pt x="24" y="0"/>
                    <a:pt x="0" y="18"/>
                    <a:pt x="1" y="39"/>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24" name="Freeform 952"/>
            <p:cNvSpPr>
              <a:spLocks/>
            </p:cNvSpPr>
            <p:nvPr/>
          </p:nvSpPr>
          <p:spPr bwMode="auto">
            <a:xfrm>
              <a:off x="1327" y="5241"/>
              <a:ext cx="248" cy="219"/>
            </a:xfrm>
            <a:custGeom>
              <a:avLst/>
              <a:gdLst>
                <a:gd name="T0" fmla="*/ 48 w 105"/>
                <a:gd name="T1" fmla="*/ 3 h 93"/>
                <a:gd name="T2" fmla="*/ 4 w 105"/>
                <a:gd name="T3" fmla="*/ 53 h 93"/>
                <a:gd name="T4" fmla="*/ 58 w 105"/>
                <a:gd name="T5" fmla="*/ 90 h 93"/>
                <a:gd name="T6" fmla="*/ 103 w 105"/>
                <a:gd name="T7" fmla="*/ 41 h 93"/>
                <a:gd name="T8" fmla="*/ 48 w 105"/>
                <a:gd name="T9" fmla="*/ 3 h 93"/>
              </a:gdLst>
              <a:ahLst/>
              <a:cxnLst>
                <a:cxn ang="0">
                  <a:pos x="T0" y="T1"/>
                </a:cxn>
                <a:cxn ang="0">
                  <a:pos x="T2" y="T3"/>
                </a:cxn>
                <a:cxn ang="0">
                  <a:pos x="T4" y="T5"/>
                </a:cxn>
                <a:cxn ang="0">
                  <a:pos x="T6" y="T7"/>
                </a:cxn>
                <a:cxn ang="0">
                  <a:pos x="T8" y="T9"/>
                </a:cxn>
              </a:cxnLst>
              <a:rect l="0" t="0" r="r" b="b"/>
              <a:pathLst>
                <a:path w="105" h="93">
                  <a:moveTo>
                    <a:pt x="48" y="3"/>
                  </a:moveTo>
                  <a:cubicBezTo>
                    <a:pt x="20" y="6"/>
                    <a:pt x="0" y="29"/>
                    <a:pt x="4" y="53"/>
                  </a:cubicBezTo>
                  <a:cubicBezTo>
                    <a:pt x="7" y="77"/>
                    <a:pt x="32" y="93"/>
                    <a:pt x="58" y="90"/>
                  </a:cubicBezTo>
                  <a:cubicBezTo>
                    <a:pt x="85" y="86"/>
                    <a:pt x="105" y="65"/>
                    <a:pt x="103" y="41"/>
                  </a:cubicBezTo>
                  <a:cubicBezTo>
                    <a:pt x="101" y="17"/>
                    <a:pt x="76" y="0"/>
                    <a:pt x="48" y="3"/>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25" name="Freeform 953"/>
            <p:cNvSpPr>
              <a:spLocks/>
            </p:cNvSpPr>
            <p:nvPr/>
          </p:nvSpPr>
          <p:spPr bwMode="auto">
            <a:xfrm>
              <a:off x="1629" y="5392"/>
              <a:ext cx="229" cy="156"/>
            </a:xfrm>
            <a:custGeom>
              <a:avLst/>
              <a:gdLst>
                <a:gd name="T0" fmla="*/ 48 w 97"/>
                <a:gd name="T1" fmla="*/ 2 h 66"/>
                <a:gd name="T2" fmla="*/ 2 w 97"/>
                <a:gd name="T3" fmla="*/ 50 h 66"/>
                <a:gd name="T4" fmla="*/ 7 w 97"/>
                <a:gd name="T5" fmla="*/ 66 h 66"/>
                <a:gd name="T6" fmla="*/ 76 w 97"/>
                <a:gd name="T7" fmla="*/ 51 h 66"/>
                <a:gd name="T8" fmla="*/ 97 w 97"/>
                <a:gd name="T9" fmla="*/ 33 h 66"/>
                <a:gd name="T10" fmla="*/ 48 w 97"/>
                <a:gd name="T11" fmla="*/ 2 h 66"/>
              </a:gdLst>
              <a:ahLst/>
              <a:cxnLst>
                <a:cxn ang="0">
                  <a:pos x="T0" y="T1"/>
                </a:cxn>
                <a:cxn ang="0">
                  <a:pos x="T2" y="T3"/>
                </a:cxn>
                <a:cxn ang="0">
                  <a:pos x="T4" y="T5"/>
                </a:cxn>
                <a:cxn ang="0">
                  <a:pos x="T6" y="T7"/>
                </a:cxn>
                <a:cxn ang="0">
                  <a:pos x="T8" y="T9"/>
                </a:cxn>
                <a:cxn ang="0">
                  <a:pos x="T10" y="T11"/>
                </a:cxn>
              </a:cxnLst>
              <a:rect l="0" t="0" r="r" b="b"/>
              <a:pathLst>
                <a:path w="97" h="66">
                  <a:moveTo>
                    <a:pt x="48" y="2"/>
                  </a:moveTo>
                  <a:cubicBezTo>
                    <a:pt x="20" y="3"/>
                    <a:pt x="0" y="25"/>
                    <a:pt x="2" y="50"/>
                  </a:cubicBezTo>
                  <a:cubicBezTo>
                    <a:pt x="3" y="55"/>
                    <a:pt x="4" y="61"/>
                    <a:pt x="7" y="66"/>
                  </a:cubicBezTo>
                  <a:cubicBezTo>
                    <a:pt x="33" y="66"/>
                    <a:pt x="58" y="63"/>
                    <a:pt x="76" y="51"/>
                  </a:cubicBezTo>
                  <a:cubicBezTo>
                    <a:pt x="84" y="46"/>
                    <a:pt x="91" y="40"/>
                    <a:pt x="97" y="33"/>
                  </a:cubicBezTo>
                  <a:cubicBezTo>
                    <a:pt x="91" y="14"/>
                    <a:pt x="71" y="0"/>
                    <a:pt x="48" y="2"/>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26" name="Freeform 954"/>
            <p:cNvSpPr>
              <a:spLocks/>
            </p:cNvSpPr>
            <p:nvPr/>
          </p:nvSpPr>
          <p:spPr bwMode="auto">
            <a:xfrm>
              <a:off x="1736" y="5139"/>
              <a:ext cx="184" cy="161"/>
            </a:xfrm>
            <a:custGeom>
              <a:avLst/>
              <a:gdLst>
                <a:gd name="T0" fmla="*/ 38 w 78"/>
                <a:gd name="T1" fmla="*/ 1 h 68"/>
                <a:gd name="T2" fmla="*/ 1 w 78"/>
                <a:gd name="T3" fmla="*/ 36 h 68"/>
                <a:gd name="T4" fmla="*/ 41 w 78"/>
                <a:gd name="T5" fmla="*/ 67 h 68"/>
                <a:gd name="T6" fmla="*/ 78 w 78"/>
                <a:gd name="T7" fmla="*/ 33 h 68"/>
                <a:gd name="T8" fmla="*/ 38 w 78"/>
                <a:gd name="T9" fmla="*/ 1 h 68"/>
              </a:gdLst>
              <a:ahLst/>
              <a:cxnLst>
                <a:cxn ang="0">
                  <a:pos x="T0" y="T1"/>
                </a:cxn>
                <a:cxn ang="0">
                  <a:pos x="T2" y="T3"/>
                </a:cxn>
                <a:cxn ang="0">
                  <a:pos x="T4" y="T5"/>
                </a:cxn>
                <a:cxn ang="0">
                  <a:pos x="T6" y="T7"/>
                </a:cxn>
                <a:cxn ang="0">
                  <a:pos x="T8" y="T9"/>
                </a:cxn>
              </a:cxnLst>
              <a:rect l="0" t="0" r="r" b="b"/>
              <a:pathLst>
                <a:path w="78" h="68">
                  <a:moveTo>
                    <a:pt x="38" y="1"/>
                  </a:moveTo>
                  <a:cubicBezTo>
                    <a:pt x="17" y="2"/>
                    <a:pt x="0" y="18"/>
                    <a:pt x="1" y="36"/>
                  </a:cubicBezTo>
                  <a:cubicBezTo>
                    <a:pt x="2" y="54"/>
                    <a:pt x="20" y="68"/>
                    <a:pt x="41" y="67"/>
                  </a:cubicBezTo>
                  <a:cubicBezTo>
                    <a:pt x="62" y="66"/>
                    <a:pt x="78" y="51"/>
                    <a:pt x="78" y="33"/>
                  </a:cubicBezTo>
                  <a:cubicBezTo>
                    <a:pt x="78" y="15"/>
                    <a:pt x="60" y="0"/>
                    <a:pt x="38" y="1"/>
                  </a:cubicBezTo>
                  <a:close/>
                </a:path>
              </a:pathLst>
            </a:custGeom>
            <a:solidFill>
              <a:srgbClr val="F9A01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27" name="Freeform 955"/>
            <p:cNvSpPr>
              <a:spLocks/>
            </p:cNvSpPr>
            <p:nvPr/>
          </p:nvSpPr>
          <p:spPr bwMode="auto">
            <a:xfrm>
              <a:off x="1615" y="4877"/>
              <a:ext cx="217" cy="179"/>
            </a:xfrm>
            <a:custGeom>
              <a:avLst/>
              <a:gdLst>
                <a:gd name="T0" fmla="*/ 91 w 92"/>
                <a:gd name="T1" fmla="*/ 36 h 76"/>
                <a:gd name="T2" fmla="*/ 44 w 92"/>
                <a:gd name="T3" fmla="*/ 2 h 76"/>
                <a:gd name="T4" fmla="*/ 2 w 92"/>
                <a:gd name="T5" fmla="*/ 41 h 76"/>
                <a:gd name="T6" fmla="*/ 49 w 92"/>
                <a:gd name="T7" fmla="*/ 74 h 76"/>
                <a:gd name="T8" fmla="*/ 91 w 92"/>
                <a:gd name="T9" fmla="*/ 36 h 76"/>
              </a:gdLst>
              <a:ahLst/>
              <a:cxnLst>
                <a:cxn ang="0">
                  <a:pos x="T0" y="T1"/>
                </a:cxn>
                <a:cxn ang="0">
                  <a:pos x="T2" y="T3"/>
                </a:cxn>
                <a:cxn ang="0">
                  <a:pos x="T4" y="T5"/>
                </a:cxn>
                <a:cxn ang="0">
                  <a:pos x="T6" y="T7"/>
                </a:cxn>
                <a:cxn ang="0">
                  <a:pos x="T8" y="T9"/>
                </a:cxn>
              </a:cxnLst>
              <a:rect l="0" t="0" r="r" b="b"/>
              <a:pathLst>
                <a:path w="92" h="76">
                  <a:moveTo>
                    <a:pt x="91" y="36"/>
                  </a:moveTo>
                  <a:cubicBezTo>
                    <a:pt x="90" y="16"/>
                    <a:pt x="70" y="0"/>
                    <a:pt x="44" y="2"/>
                  </a:cubicBezTo>
                  <a:cubicBezTo>
                    <a:pt x="19" y="3"/>
                    <a:pt x="0" y="21"/>
                    <a:pt x="2" y="41"/>
                  </a:cubicBezTo>
                  <a:cubicBezTo>
                    <a:pt x="4" y="61"/>
                    <a:pt x="24" y="76"/>
                    <a:pt x="49" y="74"/>
                  </a:cubicBezTo>
                  <a:cubicBezTo>
                    <a:pt x="73" y="73"/>
                    <a:pt x="92" y="56"/>
                    <a:pt x="91" y="36"/>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28" name="Freeform 956"/>
            <p:cNvSpPr>
              <a:spLocks/>
            </p:cNvSpPr>
            <p:nvPr/>
          </p:nvSpPr>
          <p:spPr bwMode="auto">
            <a:xfrm>
              <a:off x="1717" y="4714"/>
              <a:ext cx="54" cy="42"/>
            </a:xfrm>
            <a:custGeom>
              <a:avLst/>
              <a:gdLst>
                <a:gd name="T0" fmla="*/ 12 w 23"/>
                <a:gd name="T1" fmla="*/ 17 h 18"/>
                <a:gd name="T2" fmla="*/ 22 w 23"/>
                <a:gd name="T3" fmla="*/ 8 h 18"/>
                <a:gd name="T4" fmla="*/ 11 w 23"/>
                <a:gd name="T5" fmla="*/ 0 h 18"/>
                <a:gd name="T6" fmla="*/ 0 w 23"/>
                <a:gd name="T7" fmla="*/ 9 h 18"/>
                <a:gd name="T8" fmla="*/ 12 w 23"/>
                <a:gd name="T9" fmla="*/ 17 h 18"/>
              </a:gdLst>
              <a:ahLst/>
              <a:cxnLst>
                <a:cxn ang="0">
                  <a:pos x="T0" y="T1"/>
                </a:cxn>
                <a:cxn ang="0">
                  <a:pos x="T2" y="T3"/>
                </a:cxn>
                <a:cxn ang="0">
                  <a:pos x="T4" y="T5"/>
                </a:cxn>
                <a:cxn ang="0">
                  <a:pos x="T6" y="T7"/>
                </a:cxn>
                <a:cxn ang="0">
                  <a:pos x="T8" y="T9"/>
                </a:cxn>
              </a:cxnLst>
              <a:rect l="0" t="0" r="r" b="b"/>
              <a:pathLst>
                <a:path w="23" h="18">
                  <a:moveTo>
                    <a:pt x="12" y="17"/>
                  </a:moveTo>
                  <a:cubicBezTo>
                    <a:pt x="18" y="17"/>
                    <a:pt x="23" y="13"/>
                    <a:pt x="22" y="8"/>
                  </a:cubicBezTo>
                  <a:cubicBezTo>
                    <a:pt x="22" y="3"/>
                    <a:pt x="17" y="0"/>
                    <a:pt x="11" y="0"/>
                  </a:cubicBezTo>
                  <a:cubicBezTo>
                    <a:pt x="5" y="0"/>
                    <a:pt x="0" y="5"/>
                    <a:pt x="0" y="9"/>
                  </a:cubicBezTo>
                  <a:cubicBezTo>
                    <a:pt x="1" y="14"/>
                    <a:pt x="6" y="18"/>
                    <a:pt x="12" y="17"/>
                  </a:cubicBez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29" name="Freeform 957"/>
            <p:cNvSpPr>
              <a:spLocks/>
            </p:cNvSpPr>
            <p:nvPr/>
          </p:nvSpPr>
          <p:spPr bwMode="auto">
            <a:xfrm>
              <a:off x="1802" y="4669"/>
              <a:ext cx="196" cy="156"/>
            </a:xfrm>
            <a:custGeom>
              <a:avLst/>
              <a:gdLst>
                <a:gd name="T0" fmla="*/ 41 w 83"/>
                <a:gd name="T1" fmla="*/ 1 h 66"/>
                <a:gd name="T2" fmla="*/ 0 w 83"/>
                <a:gd name="T3" fmla="*/ 34 h 66"/>
                <a:gd name="T4" fmla="*/ 43 w 83"/>
                <a:gd name="T5" fmla="*/ 66 h 66"/>
                <a:gd name="T6" fmla="*/ 83 w 83"/>
                <a:gd name="T7" fmla="*/ 33 h 66"/>
                <a:gd name="T8" fmla="*/ 41 w 83"/>
                <a:gd name="T9" fmla="*/ 1 h 66"/>
              </a:gdLst>
              <a:ahLst/>
              <a:cxnLst>
                <a:cxn ang="0">
                  <a:pos x="T0" y="T1"/>
                </a:cxn>
                <a:cxn ang="0">
                  <a:pos x="T2" y="T3"/>
                </a:cxn>
                <a:cxn ang="0">
                  <a:pos x="T4" y="T5"/>
                </a:cxn>
                <a:cxn ang="0">
                  <a:pos x="T6" y="T7"/>
                </a:cxn>
                <a:cxn ang="0">
                  <a:pos x="T8" y="T9"/>
                </a:cxn>
              </a:cxnLst>
              <a:rect l="0" t="0" r="r" b="b"/>
              <a:pathLst>
                <a:path w="83" h="66">
                  <a:moveTo>
                    <a:pt x="41" y="1"/>
                  </a:moveTo>
                  <a:cubicBezTo>
                    <a:pt x="18" y="1"/>
                    <a:pt x="0" y="17"/>
                    <a:pt x="0" y="34"/>
                  </a:cubicBezTo>
                  <a:cubicBezTo>
                    <a:pt x="1" y="52"/>
                    <a:pt x="20" y="66"/>
                    <a:pt x="43" y="66"/>
                  </a:cubicBezTo>
                  <a:cubicBezTo>
                    <a:pt x="65" y="65"/>
                    <a:pt x="83" y="51"/>
                    <a:pt x="83" y="33"/>
                  </a:cubicBezTo>
                  <a:cubicBezTo>
                    <a:pt x="83" y="15"/>
                    <a:pt x="64" y="0"/>
                    <a:pt x="41" y="1"/>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30" name="Oval 958"/>
            <p:cNvSpPr>
              <a:spLocks noChangeArrowheads="1"/>
            </p:cNvSpPr>
            <p:nvPr/>
          </p:nvSpPr>
          <p:spPr bwMode="auto">
            <a:xfrm>
              <a:off x="1929" y="4877"/>
              <a:ext cx="31" cy="24"/>
            </a:xfrm>
            <a:prstGeom prst="ellipse">
              <a:avLst/>
            </a:pr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31" name="Freeform 959"/>
            <p:cNvSpPr>
              <a:spLocks/>
            </p:cNvSpPr>
            <p:nvPr/>
          </p:nvSpPr>
          <p:spPr bwMode="auto">
            <a:xfrm>
              <a:off x="1417" y="5078"/>
              <a:ext cx="120" cy="101"/>
            </a:xfrm>
            <a:custGeom>
              <a:avLst/>
              <a:gdLst>
                <a:gd name="T0" fmla="*/ 28 w 51"/>
                <a:gd name="T1" fmla="*/ 42 h 43"/>
                <a:gd name="T2" fmla="*/ 50 w 51"/>
                <a:gd name="T3" fmla="*/ 19 h 43"/>
                <a:gd name="T4" fmla="*/ 23 w 51"/>
                <a:gd name="T5" fmla="*/ 1 h 43"/>
                <a:gd name="T6" fmla="*/ 1 w 51"/>
                <a:gd name="T7" fmla="*/ 24 h 43"/>
                <a:gd name="T8" fmla="*/ 28 w 51"/>
                <a:gd name="T9" fmla="*/ 42 h 43"/>
              </a:gdLst>
              <a:ahLst/>
              <a:cxnLst>
                <a:cxn ang="0">
                  <a:pos x="T0" y="T1"/>
                </a:cxn>
                <a:cxn ang="0">
                  <a:pos x="T2" y="T3"/>
                </a:cxn>
                <a:cxn ang="0">
                  <a:pos x="T4" y="T5"/>
                </a:cxn>
                <a:cxn ang="0">
                  <a:pos x="T6" y="T7"/>
                </a:cxn>
                <a:cxn ang="0">
                  <a:pos x="T8" y="T9"/>
                </a:cxn>
              </a:cxnLst>
              <a:rect l="0" t="0" r="r" b="b"/>
              <a:pathLst>
                <a:path w="51" h="43">
                  <a:moveTo>
                    <a:pt x="28" y="42"/>
                  </a:moveTo>
                  <a:cubicBezTo>
                    <a:pt x="41" y="41"/>
                    <a:pt x="51" y="30"/>
                    <a:pt x="50" y="19"/>
                  </a:cubicBezTo>
                  <a:cubicBezTo>
                    <a:pt x="49" y="8"/>
                    <a:pt x="37" y="0"/>
                    <a:pt x="23" y="1"/>
                  </a:cubicBezTo>
                  <a:cubicBezTo>
                    <a:pt x="9" y="3"/>
                    <a:pt x="0" y="13"/>
                    <a:pt x="1" y="24"/>
                  </a:cubicBezTo>
                  <a:cubicBezTo>
                    <a:pt x="2" y="36"/>
                    <a:pt x="14" y="43"/>
                    <a:pt x="28" y="42"/>
                  </a:cubicBezTo>
                  <a:close/>
                </a:path>
              </a:pathLst>
            </a:custGeom>
            <a:solidFill>
              <a:srgbClr val="F9A01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32" name="Freeform 960"/>
            <p:cNvSpPr>
              <a:spLocks/>
            </p:cNvSpPr>
            <p:nvPr/>
          </p:nvSpPr>
          <p:spPr bwMode="auto">
            <a:xfrm>
              <a:off x="1334" y="5217"/>
              <a:ext cx="26" cy="24"/>
            </a:xfrm>
            <a:custGeom>
              <a:avLst/>
              <a:gdLst>
                <a:gd name="T0" fmla="*/ 6 w 11"/>
                <a:gd name="T1" fmla="*/ 10 h 10"/>
                <a:gd name="T2" fmla="*/ 11 w 11"/>
                <a:gd name="T3" fmla="*/ 5 h 10"/>
                <a:gd name="T4" fmla="*/ 5 w 11"/>
                <a:gd name="T5" fmla="*/ 1 h 10"/>
                <a:gd name="T6" fmla="*/ 0 w 11"/>
                <a:gd name="T7" fmla="*/ 6 h 10"/>
                <a:gd name="T8" fmla="*/ 6 w 11"/>
                <a:gd name="T9" fmla="*/ 10 h 10"/>
              </a:gdLst>
              <a:ahLst/>
              <a:cxnLst>
                <a:cxn ang="0">
                  <a:pos x="T0" y="T1"/>
                </a:cxn>
                <a:cxn ang="0">
                  <a:pos x="T2" y="T3"/>
                </a:cxn>
                <a:cxn ang="0">
                  <a:pos x="T4" y="T5"/>
                </a:cxn>
                <a:cxn ang="0">
                  <a:pos x="T6" y="T7"/>
                </a:cxn>
                <a:cxn ang="0">
                  <a:pos x="T8" y="T9"/>
                </a:cxn>
              </a:cxnLst>
              <a:rect l="0" t="0" r="r" b="b"/>
              <a:pathLst>
                <a:path w="11" h="10">
                  <a:moveTo>
                    <a:pt x="6" y="10"/>
                  </a:moveTo>
                  <a:cubicBezTo>
                    <a:pt x="9" y="10"/>
                    <a:pt x="11" y="7"/>
                    <a:pt x="11" y="5"/>
                  </a:cubicBezTo>
                  <a:cubicBezTo>
                    <a:pt x="11" y="2"/>
                    <a:pt x="8" y="0"/>
                    <a:pt x="5" y="1"/>
                  </a:cubicBezTo>
                  <a:cubicBezTo>
                    <a:pt x="2" y="1"/>
                    <a:pt x="0" y="4"/>
                    <a:pt x="0" y="6"/>
                  </a:cubicBezTo>
                  <a:cubicBezTo>
                    <a:pt x="1" y="9"/>
                    <a:pt x="3" y="10"/>
                    <a:pt x="6" y="10"/>
                  </a:cubicBez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33" name="Freeform 961"/>
            <p:cNvSpPr>
              <a:spLocks/>
            </p:cNvSpPr>
            <p:nvPr/>
          </p:nvSpPr>
          <p:spPr bwMode="auto">
            <a:xfrm>
              <a:off x="1575" y="5217"/>
              <a:ext cx="132" cy="113"/>
            </a:xfrm>
            <a:custGeom>
              <a:avLst/>
              <a:gdLst>
                <a:gd name="T0" fmla="*/ 26 w 56"/>
                <a:gd name="T1" fmla="*/ 1 h 48"/>
                <a:gd name="T2" fmla="*/ 1 w 56"/>
                <a:gd name="T3" fmla="*/ 26 h 48"/>
                <a:gd name="T4" fmla="*/ 30 w 56"/>
                <a:gd name="T5" fmla="*/ 47 h 48"/>
                <a:gd name="T6" fmla="*/ 55 w 56"/>
                <a:gd name="T7" fmla="*/ 22 h 48"/>
                <a:gd name="T8" fmla="*/ 26 w 56"/>
                <a:gd name="T9" fmla="*/ 1 h 48"/>
              </a:gdLst>
              <a:ahLst/>
              <a:cxnLst>
                <a:cxn ang="0">
                  <a:pos x="T0" y="T1"/>
                </a:cxn>
                <a:cxn ang="0">
                  <a:pos x="T2" y="T3"/>
                </a:cxn>
                <a:cxn ang="0">
                  <a:pos x="T4" y="T5"/>
                </a:cxn>
                <a:cxn ang="0">
                  <a:pos x="T6" y="T7"/>
                </a:cxn>
                <a:cxn ang="0">
                  <a:pos x="T8" y="T9"/>
                </a:cxn>
              </a:cxnLst>
              <a:rect l="0" t="0" r="r" b="b"/>
              <a:pathLst>
                <a:path w="56" h="48">
                  <a:moveTo>
                    <a:pt x="26" y="1"/>
                  </a:moveTo>
                  <a:cubicBezTo>
                    <a:pt x="11" y="2"/>
                    <a:pt x="0" y="13"/>
                    <a:pt x="1" y="26"/>
                  </a:cubicBezTo>
                  <a:cubicBezTo>
                    <a:pt x="3" y="39"/>
                    <a:pt x="15" y="48"/>
                    <a:pt x="30" y="47"/>
                  </a:cubicBezTo>
                  <a:cubicBezTo>
                    <a:pt x="44" y="46"/>
                    <a:pt x="56" y="35"/>
                    <a:pt x="55" y="22"/>
                  </a:cubicBezTo>
                  <a:cubicBezTo>
                    <a:pt x="54" y="9"/>
                    <a:pt x="41" y="0"/>
                    <a:pt x="26" y="1"/>
                  </a:cubicBezTo>
                  <a:close/>
                </a:path>
              </a:pathLst>
            </a:custGeom>
            <a:solidFill>
              <a:srgbClr val="F9A01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34" name="Freeform 962"/>
            <p:cNvSpPr>
              <a:spLocks/>
            </p:cNvSpPr>
            <p:nvPr/>
          </p:nvSpPr>
          <p:spPr bwMode="auto">
            <a:xfrm>
              <a:off x="1908" y="5038"/>
              <a:ext cx="57" cy="47"/>
            </a:xfrm>
            <a:custGeom>
              <a:avLst/>
              <a:gdLst>
                <a:gd name="T0" fmla="*/ 12 w 24"/>
                <a:gd name="T1" fmla="*/ 1 h 20"/>
                <a:gd name="T2" fmla="*/ 1 w 24"/>
                <a:gd name="T3" fmla="*/ 11 h 20"/>
                <a:gd name="T4" fmla="*/ 13 w 24"/>
                <a:gd name="T5" fmla="*/ 20 h 20"/>
                <a:gd name="T6" fmla="*/ 24 w 24"/>
                <a:gd name="T7" fmla="*/ 10 h 20"/>
                <a:gd name="T8" fmla="*/ 12 w 24"/>
                <a:gd name="T9" fmla="*/ 1 h 20"/>
              </a:gdLst>
              <a:ahLst/>
              <a:cxnLst>
                <a:cxn ang="0">
                  <a:pos x="T0" y="T1"/>
                </a:cxn>
                <a:cxn ang="0">
                  <a:pos x="T2" y="T3"/>
                </a:cxn>
                <a:cxn ang="0">
                  <a:pos x="T4" y="T5"/>
                </a:cxn>
                <a:cxn ang="0">
                  <a:pos x="T6" y="T7"/>
                </a:cxn>
                <a:cxn ang="0">
                  <a:pos x="T8" y="T9"/>
                </a:cxn>
              </a:cxnLst>
              <a:rect l="0" t="0" r="r" b="b"/>
              <a:pathLst>
                <a:path w="24" h="20">
                  <a:moveTo>
                    <a:pt x="12" y="1"/>
                  </a:moveTo>
                  <a:cubicBezTo>
                    <a:pt x="6" y="1"/>
                    <a:pt x="0" y="5"/>
                    <a:pt x="1" y="11"/>
                  </a:cubicBezTo>
                  <a:cubicBezTo>
                    <a:pt x="1" y="16"/>
                    <a:pt x="6" y="20"/>
                    <a:pt x="13" y="20"/>
                  </a:cubicBezTo>
                  <a:cubicBezTo>
                    <a:pt x="19" y="20"/>
                    <a:pt x="24" y="16"/>
                    <a:pt x="24" y="10"/>
                  </a:cubicBezTo>
                  <a:cubicBezTo>
                    <a:pt x="24" y="5"/>
                    <a:pt x="19" y="0"/>
                    <a:pt x="12" y="1"/>
                  </a:cubicBezTo>
                  <a:close/>
                </a:path>
              </a:pathLst>
            </a:custGeom>
            <a:solidFill>
              <a:srgbClr val="FBB04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35" name="Freeform 963"/>
            <p:cNvSpPr>
              <a:spLocks/>
            </p:cNvSpPr>
            <p:nvPr/>
          </p:nvSpPr>
          <p:spPr bwMode="auto">
            <a:xfrm>
              <a:off x="1566" y="4827"/>
              <a:ext cx="77" cy="64"/>
            </a:xfrm>
            <a:custGeom>
              <a:avLst/>
              <a:gdLst>
                <a:gd name="T0" fmla="*/ 18 w 33"/>
                <a:gd name="T1" fmla="*/ 26 h 27"/>
                <a:gd name="T2" fmla="*/ 32 w 33"/>
                <a:gd name="T3" fmla="*/ 12 h 27"/>
                <a:gd name="T4" fmla="*/ 16 w 33"/>
                <a:gd name="T5" fmla="*/ 1 h 27"/>
                <a:gd name="T6" fmla="*/ 1 w 33"/>
                <a:gd name="T7" fmla="*/ 15 h 27"/>
                <a:gd name="T8" fmla="*/ 18 w 33"/>
                <a:gd name="T9" fmla="*/ 26 h 27"/>
              </a:gdLst>
              <a:ahLst/>
              <a:cxnLst>
                <a:cxn ang="0">
                  <a:pos x="T0" y="T1"/>
                </a:cxn>
                <a:cxn ang="0">
                  <a:pos x="T2" y="T3"/>
                </a:cxn>
                <a:cxn ang="0">
                  <a:pos x="T4" y="T5"/>
                </a:cxn>
                <a:cxn ang="0">
                  <a:pos x="T6" y="T7"/>
                </a:cxn>
                <a:cxn ang="0">
                  <a:pos x="T8" y="T9"/>
                </a:cxn>
              </a:cxnLst>
              <a:rect l="0" t="0" r="r" b="b"/>
              <a:pathLst>
                <a:path w="33" h="27">
                  <a:moveTo>
                    <a:pt x="18" y="26"/>
                  </a:moveTo>
                  <a:cubicBezTo>
                    <a:pt x="26" y="25"/>
                    <a:pt x="33" y="19"/>
                    <a:pt x="32" y="12"/>
                  </a:cubicBezTo>
                  <a:cubicBezTo>
                    <a:pt x="32" y="5"/>
                    <a:pt x="24" y="0"/>
                    <a:pt x="16" y="1"/>
                  </a:cubicBezTo>
                  <a:cubicBezTo>
                    <a:pt x="7" y="2"/>
                    <a:pt x="0" y="8"/>
                    <a:pt x="1" y="15"/>
                  </a:cubicBezTo>
                  <a:cubicBezTo>
                    <a:pt x="2" y="22"/>
                    <a:pt x="9" y="27"/>
                    <a:pt x="18" y="26"/>
                  </a:cubicBezTo>
                  <a:close/>
                </a:path>
              </a:pathLst>
            </a:custGeom>
            <a:solidFill>
              <a:srgbClr val="F9A01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36" name="Freeform 964"/>
            <p:cNvSpPr>
              <a:spLocks/>
            </p:cNvSpPr>
            <p:nvPr/>
          </p:nvSpPr>
          <p:spPr bwMode="auto">
            <a:xfrm>
              <a:off x="1563" y="5052"/>
              <a:ext cx="73" cy="61"/>
            </a:xfrm>
            <a:custGeom>
              <a:avLst/>
              <a:gdLst>
                <a:gd name="T0" fmla="*/ 17 w 31"/>
                <a:gd name="T1" fmla="*/ 25 h 26"/>
                <a:gd name="T2" fmla="*/ 31 w 31"/>
                <a:gd name="T3" fmla="*/ 12 h 26"/>
                <a:gd name="T4" fmla="*/ 15 w 31"/>
                <a:gd name="T5" fmla="*/ 0 h 26"/>
                <a:gd name="T6" fmla="*/ 1 w 31"/>
                <a:gd name="T7" fmla="*/ 14 h 26"/>
                <a:gd name="T8" fmla="*/ 17 w 31"/>
                <a:gd name="T9" fmla="*/ 25 h 26"/>
              </a:gdLst>
              <a:ahLst/>
              <a:cxnLst>
                <a:cxn ang="0">
                  <a:pos x="T0" y="T1"/>
                </a:cxn>
                <a:cxn ang="0">
                  <a:pos x="T2" y="T3"/>
                </a:cxn>
                <a:cxn ang="0">
                  <a:pos x="T4" y="T5"/>
                </a:cxn>
                <a:cxn ang="0">
                  <a:pos x="T6" y="T7"/>
                </a:cxn>
                <a:cxn ang="0">
                  <a:pos x="T8" y="T9"/>
                </a:cxn>
              </a:cxnLst>
              <a:rect l="0" t="0" r="r" b="b"/>
              <a:pathLst>
                <a:path w="31" h="26">
                  <a:moveTo>
                    <a:pt x="17" y="25"/>
                  </a:moveTo>
                  <a:cubicBezTo>
                    <a:pt x="25" y="25"/>
                    <a:pt x="31" y="19"/>
                    <a:pt x="31" y="12"/>
                  </a:cubicBezTo>
                  <a:cubicBezTo>
                    <a:pt x="30" y="5"/>
                    <a:pt x="23" y="0"/>
                    <a:pt x="15" y="0"/>
                  </a:cubicBezTo>
                  <a:cubicBezTo>
                    <a:pt x="6" y="1"/>
                    <a:pt x="0" y="7"/>
                    <a:pt x="1" y="14"/>
                  </a:cubicBezTo>
                  <a:cubicBezTo>
                    <a:pt x="1" y="21"/>
                    <a:pt x="8" y="26"/>
                    <a:pt x="17" y="25"/>
                  </a:cubicBezTo>
                  <a:close/>
                </a:path>
              </a:pathLst>
            </a:custGeom>
            <a:solidFill>
              <a:srgbClr val="FBB04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37" name="Freeform 965"/>
            <p:cNvSpPr>
              <a:spLocks/>
            </p:cNvSpPr>
            <p:nvPr/>
          </p:nvSpPr>
          <p:spPr bwMode="auto">
            <a:xfrm>
              <a:off x="1764" y="5316"/>
              <a:ext cx="68" cy="62"/>
            </a:xfrm>
            <a:custGeom>
              <a:avLst/>
              <a:gdLst>
                <a:gd name="T0" fmla="*/ 14 w 29"/>
                <a:gd name="T1" fmla="*/ 0 h 26"/>
                <a:gd name="T2" fmla="*/ 0 w 29"/>
                <a:gd name="T3" fmla="*/ 13 h 26"/>
                <a:gd name="T4" fmla="*/ 15 w 29"/>
                <a:gd name="T5" fmla="*/ 25 h 26"/>
                <a:gd name="T6" fmla="*/ 29 w 29"/>
                <a:gd name="T7" fmla="*/ 12 h 26"/>
                <a:gd name="T8" fmla="*/ 14 w 29"/>
                <a:gd name="T9" fmla="*/ 0 h 26"/>
              </a:gdLst>
              <a:ahLst/>
              <a:cxnLst>
                <a:cxn ang="0">
                  <a:pos x="T0" y="T1"/>
                </a:cxn>
                <a:cxn ang="0">
                  <a:pos x="T2" y="T3"/>
                </a:cxn>
                <a:cxn ang="0">
                  <a:pos x="T4" y="T5"/>
                </a:cxn>
                <a:cxn ang="0">
                  <a:pos x="T6" y="T7"/>
                </a:cxn>
                <a:cxn ang="0">
                  <a:pos x="T8" y="T9"/>
                </a:cxn>
              </a:cxnLst>
              <a:rect l="0" t="0" r="r" b="b"/>
              <a:pathLst>
                <a:path w="29" h="26">
                  <a:moveTo>
                    <a:pt x="14" y="0"/>
                  </a:moveTo>
                  <a:cubicBezTo>
                    <a:pt x="6" y="1"/>
                    <a:pt x="0" y="6"/>
                    <a:pt x="0" y="13"/>
                  </a:cubicBezTo>
                  <a:cubicBezTo>
                    <a:pt x="1" y="20"/>
                    <a:pt x="7" y="26"/>
                    <a:pt x="15" y="25"/>
                  </a:cubicBezTo>
                  <a:cubicBezTo>
                    <a:pt x="23" y="25"/>
                    <a:pt x="29" y="19"/>
                    <a:pt x="29" y="12"/>
                  </a:cubicBezTo>
                  <a:cubicBezTo>
                    <a:pt x="29" y="5"/>
                    <a:pt x="22" y="0"/>
                    <a:pt x="14" y="0"/>
                  </a:cubicBezTo>
                  <a:close/>
                </a:path>
              </a:pathLst>
            </a:custGeom>
            <a:solidFill>
              <a:srgbClr val="FBB04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38" name="Freeform 966"/>
            <p:cNvSpPr>
              <a:spLocks/>
            </p:cNvSpPr>
            <p:nvPr/>
          </p:nvSpPr>
          <p:spPr bwMode="auto">
            <a:xfrm>
              <a:off x="1776" y="5040"/>
              <a:ext cx="73" cy="61"/>
            </a:xfrm>
            <a:custGeom>
              <a:avLst/>
              <a:gdLst>
                <a:gd name="T0" fmla="*/ 0 w 31"/>
                <a:gd name="T1" fmla="*/ 14 h 26"/>
                <a:gd name="T2" fmla="*/ 16 w 31"/>
                <a:gd name="T3" fmla="*/ 26 h 26"/>
                <a:gd name="T4" fmla="*/ 30 w 31"/>
                <a:gd name="T5" fmla="*/ 12 h 26"/>
                <a:gd name="T6" fmla="*/ 15 w 31"/>
                <a:gd name="T7" fmla="*/ 0 h 26"/>
                <a:gd name="T8" fmla="*/ 0 w 31"/>
                <a:gd name="T9" fmla="*/ 14 h 26"/>
              </a:gdLst>
              <a:ahLst/>
              <a:cxnLst>
                <a:cxn ang="0">
                  <a:pos x="T0" y="T1"/>
                </a:cxn>
                <a:cxn ang="0">
                  <a:pos x="T2" y="T3"/>
                </a:cxn>
                <a:cxn ang="0">
                  <a:pos x="T4" y="T5"/>
                </a:cxn>
                <a:cxn ang="0">
                  <a:pos x="T6" y="T7"/>
                </a:cxn>
                <a:cxn ang="0">
                  <a:pos x="T8" y="T9"/>
                </a:cxn>
              </a:cxnLst>
              <a:rect l="0" t="0" r="r" b="b"/>
              <a:pathLst>
                <a:path w="31" h="26">
                  <a:moveTo>
                    <a:pt x="0" y="14"/>
                  </a:moveTo>
                  <a:cubicBezTo>
                    <a:pt x="1" y="21"/>
                    <a:pt x="8" y="26"/>
                    <a:pt x="16" y="26"/>
                  </a:cubicBezTo>
                  <a:cubicBezTo>
                    <a:pt x="24" y="25"/>
                    <a:pt x="31" y="19"/>
                    <a:pt x="30" y="12"/>
                  </a:cubicBezTo>
                  <a:cubicBezTo>
                    <a:pt x="30" y="5"/>
                    <a:pt x="23" y="0"/>
                    <a:pt x="15" y="0"/>
                  </a:cubicBezTo>
                  <a:cubicBezTo>
                    <a:pt x="6" y="1"/>
                    <a:pt x="0" y="7"/>
                    <a:pt x="0" y="14"/>
                  </a:cubicBezTo>
                  <a:close/>
                </a:path>
              </a:pathLst>
            </a:custGeom>
            <a:solidFill>
              <a:srgbClr val="F9A01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39" name="Freeform 967"/>
            <p:cNvSpPr>
              <a:spLocks/>
            </p:cNvSpPr>
            <p:nvPr/>
          </p:nvSpPr>
          <p:spPr bwMode="auto">
            <a:xfrm>
              <a:off x="1799" y="4575"/>
              <a:ext cx="92" cy="70"/>
            </a:xfrm>
            <a:custGeom>
              <a:avLst/>
              <a:gdLst>
                <a:gd name="T0" fmla="*/ 20 w 39"/>
                <a:gd name="T1" fmla="*/ 29 h 30"/>
                <a:gd name="T2" fmla="*/ 39 w 39"/>
                <a:gd name="T3" fmla="*/ 14 h 30"/>
                <a:gd name="T4" fmla="*/ 19 w 39"/>
                <a:gd name="T5" fmla="*/ 0 h 30"/>
                <a:gd name="T6" fmla="*/ 1 w 39"/>
                <a:gd name="T7" fmla="*/ 16 h 30"/>
                <a:gd name="T8" fmla="*/ 20 w 39"/>
                <a:gd name="T9" fmla="*/ 29 h 30"/>
              </a:gdLst>
              <a:ahLst/>
              <a:cxnLst>
                <a:cxn ang="0">
                  <a:pos x="T0" y="T1"/>
                </a:cxn>
                <a:cxn ang="0">
                  <a:pos x="T2" y="T3"/>
                </a:cxn>
                <a:cxn ang="0">
                  <a:pos x="T4" y="T5"/>
                </a:cxn>
                <a:cxn ang="0">
                  <a:pos x="T6" y="T7"/>
                </a:cxn>
                <a:cxn ang="0">
                  <a:pos x="T8" y="T9"/>
                </a:cxn>
              </a:cxnLst>
              <a:rect l="0" t="0" r="r" b="b"/>
              <a:pathLst>
                <a:path w="39" h="30">
                  <a:moveTo>
                    <a:pt x="20" y="29"/>
                  </a:moveTo>
                  <a:cubicBezTo>
                    <a:pt x="31" y="29"/>
                    <a:pt x="39" y="22"/>
                    <a:pt x="39" y="14"/>
                  </a:cubicBezTo>
                  <a:cubicBezTo>
                    <a:pt x="39" y="6"/>
                    <a:pt x="30" y="0"/>
                    <a:pt x="19" y="0"/>
                  </a:cubicBezTo>
                  <a:cubicBezTo>
                    <a:pt x="9" y="1"/>
                    <a:pt x="0" y="8"/>
                    <a:pt x="1" y="16"/>
                  </a:cubicBezTo>
                  <a:cubicBezTo>
                    <a:pt x="1" y="24"/>
                    <a:pt x="10" y="30"/>
                    <a:pt x="20" y="29"/>
                  </a:cubicBezTo>
                  <a:close/>
                </a:path>
              </a:pathLst>
            </a:custGeom>
            <a:solidFill>
              <a:srgbClr val="F9A01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40" name="Freeform 968"/>
            <p:cNvSpPr>
              <a:spLocks/>
            </p:cNvSpPr>
            <p:nvPr/>
          </p:nvSpPr>
          <p:spPr bwMode="auto">
            <a:xfrm>
              <a:off x="1247" y="5118"/>
              <a:ext cx="741" cy="508"/>
            </a:xfrm>
            <a:custGeom>
              <a:avLst/>
              <a:gdLst>
                <a:gd name="T0" fmla="*/ 14 w 314"/>
                <a:gd name="T1" fmla="*/ 64 h 215"/>
                <a:gd name="T2" fmla="*/ 14 w 314"/>
                <a:gd name="T3" fmla="*/ 64 h 215"/>
                <a:gd name="T4" fmla="*/ 30 w 314"/>
                <a:gd name="T5" fmla="*/ 132 h 215"/>
                <a:gd name="T6" fmla="*/ 238 w 314"/>
                <a:gd name="T7" fmla="*/ 167 h 215"/>
                <a:gd name="T8" fmla="*/ 313 w 314"/>
                <a:gd name="T9" fmla="*/ 0 h 215"/>
                <a:gd name="T10" fmla="*/ 301 w 314"/>
                <a:gd name="T11" fmla="*/ 94 h 215"/>
                <a:gd name="T12" fmla="*/ 189 w 314"/>
                <a:gd name="T13" fmla="*/ 208 h 215"/>
                <a:gd name="T14" fmla="*/ 33 w 314"/>
                <a:gd name="T15" fmla="*/ 161 h 215"/>
                <a:gd name="T16" fmla="*/ 14 w 314"/>
                <a:gd name="T17" fmla="*/ 6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 h="215">
                  <a:moveTo>
                    <a:pt x="14" y="64"/>
                  </a:moveTo>
                  <a:cubicBezTo>
                    <a:pt x="14" y="64"/>
                    <a:pt x="14" y="64"/>
                    <a:pt x="14" y="64"/>
                  </a:cubicBezTo>
                  <a:cubicBezTo>
                    <a:pt x="10" y="92"/>
                    <a:pt x="16" y="115"/>
                    <a:pt x="30" y="132"/>
                  </a:cubicBezTo>
                  <a:cubicBezTo>
                    <a:pt x="66" y="170"/>
                    <a:pt x="182" y="201"/>
                    <a:pt x="238" y="167"/>
                  </a:cubicBezTo>
                  <a:cubicBezTo>
                    <a:pt x="283" y="139"/>
                    <a:pt x="309" y="63"/>
                    <a:pt x="313" y="0"/>
                  </a:cubicBezTo>
                  <a:cubicBezTo>
                    <a:pt x="314" y="29"/>
                    <a:pt x="312" y="65"/>
                    <a:pt x="301" y="94"/>
                  </a:cubicBezTo>
                  <a:cubicBezTo>
                    <a:pt x="282" y="147"/>
                    <a:pt x="259" y="201"/>
                    <a:pt x="189" y="208"/>
                  </a:cubicBezTo>
                  <a:cubicBezTo>
                    <a:pt x="120" y="215"/>
                    <a:pt x="51" y="187"/>
                    <a:pt x="33" y="161"/>
                  </a:cubicBezTo>
                  <a:cubicBezTo>
                    <a:pt x="0" y="114"/>
                    <a:pt x="14" y="64"/>
                    <a:pt x="14" y="64"/>
                  </a:cubicBezTo>
                  <a:close/>
                </a:path>
              </a:pathLst>
            </a:custGeom>
            <a:solidFill>
              <a:srgbClr val="E11F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41" name="Freeform 969"/>
            <p:cNvSpPr>
              <a:spLocks/>
            </p:cNvSpPr>
            <p:nvPr/>
          </p:nvSpPr>
          <p:spPr bwMode="auto">
            <a:xfrm>
              <a:off x="1976" y="4584"/>
              <a:ext cx="251" cy="395"/>
            </a:xfrm>
            <a:custGeom>
              <a:avLst/>
              <a:gdLst>
                <a:gd name="T0" fmla="*/ 98 w 106"/>
                <a:gd name="T1" fmla="*/ 2 h 167"/>
                <a:gd name="T2" fmla="*/ 99 w 106"/>
                <a:gd name="T3" fmla="*/ 0 h 167"/>
                <a:gd name="T4" fmla="*/ 104 w 106"/>
                <a:gd name="T5" fmla="*/ 35 h 167"/>
                <a:gd name="T6" fmla="*/ 76 w 106"/>
                <a:gd name="T7" fmla="*/ 77 h 167"/>
                <a:gd name="T8" fmla="*/ 1 w 106"/>
                <a:gd name="T9" fmla="*/ 167 h 167"/>
                <a:gd name="T10" fmla="*/ 99 w 106"/>
                <a:gd name="T11" fmla="*/ 14 h 167"/>
                <a:gd name="T12" fmla="*/ 98 w 106"/>
                <a:gd name="T13" fmla="*/ 2 h 167"/>
              </a:gdLst>
              <a:ahLst/>
              <a:cxnLst>
                <a:cxn ang="0">
                  <a:pos x="T0" y="T1"/>
                </a:cxn>
                <a:cxn ang="0">
                  <a:pos x="T2" y="T3"/>
                </a:cxn>
                <a:cxn ang="0">
                  <a:pos x="T4" y="T5"/>
                </a:cxn>
                <a:cxn ang="0">
                  <a:pos x="T6" y="T7"/>
                </a:cxn>
                <a:cxn ang="0">
                  <a:pos x="T8" y="T9"/>
                </a:cxn>
                <a:cxn ang="0">
                  <a:pos x="T10" y="T11"/>
                </a:cxn>
                <a:cxn ang="0">
                  <a:pos x="T12" y="T13"/>
                </a:cxn>
              </a:cxnLst>
              <a:rect l="0" t="0" r="r" b="b"/>
              <a:pathLst>
                <a:path w="106" h="167">
                  <a:moveTo>
                    <a:pt x="98" y="2"/>
                  </a:moveTo>
                  <a:cubicBezTo>
                    <a:pt x="99" y="1"/>
                    <a:pt x="99" y="1"/>
                    <a:pt x="99" y="0"/>
                  </a:cubicBezTo>
                  <a:cubicBezTo>
                    <a:pt x="99" y="0"/>
                    <a:pt x="106" y="24"/>
                    <a:pt x="104" y="35"/>
                  </a:cubicBezTo>
                  <a:cubicBezTo>
                    <a:pt x="101" y="47"/>
                    <a:pt x="93" y="61"/>
                    <a:pt x="76" y="77"/>
                  </a:cubicBezTo>
                  <a:cubicBezTo>
                    <a:pt x="61" y="91"/>
                    <a:pt x="9" y="141"/>
                    <a:pt x="1" y="167"/>
                  </a:cubicBezTo>
                  <a:cubicBezTo>
                    <a:pt x="0" y="107"/>
                    <a:pt x="87" y="54"/>
                    <a:pt x="99" y="14"/>
                  </a:cubicBezTo>
                  <a:cubicBezTo>
                    <a:pt x="100" y="10"/>
                    <a:pt x="99" y="5"/>
                    <a:pt x="98" y="2"/>
                  </a:cubicBezTo>
                  <a:close/>
                </a:path>
              </a:pathLst>
            </a:custGeom>
            <a:solidFill>
              <a:srgbClr val="E11F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42" name="Freeform 970"/>
            <p:cNvSpPr>
              <a:spLocks/>
            </p:cNvSpPr>
            <p:nvPr/>
          </p:nvSpPr>
          <p:spPr bwMode="auto">
            <a:xfrm>
              <a:off x="2182" y="4976"/>
              <a:ext cx="586" cy="624"/>
            </a:xfrm>
            <a:custGeom>
              <a:avLst/>
              <a:gdLst>
                <a:gd name="T0" fmla="*/ 237 w 248"/>
                <a:gd name="T1" fmla="*/ 49 h 264"/>
                <a:gd name="T2" fmla="*/ 247 w 248"/>
                <a:gd name="T3" fmla="*/ 77 h 264"/>
                <a:gd name="T4" fmla="*/ 203 w 248"/>
                <a:gd name="T5" fmla="*/ 129 h 264"/>
                <a:gd name="T6" fmla="*/ 100 w 248"/>
                <a:gd name="T7" fmla="*/ 237 h 264"/>
                <a:gd name="T8" fmla="*/ 92 w 248"/>
                <a:gd name="T9" fmla="*/ 260 h 264"/>
                <a:gd name="T10" fmla="*/ 83 w 248"/>
                <a:gd name="T11" fmla="*/ 264 h 264"/>
                <a:gd name="T12" fmla="*/ 78 w 248"/>
                <a:gd name="T13" fmla="*/ 255 h 264"/>
                <a:gd name="T14" fmla="*/ 85 w 248"/>
                <a:gd name="T15" fmla="*/ 232 h 264"/>
                <a:gd name="T16" fmla="*/ 68 w 248"/>
                <a:gd name="T17" fmla="*/ 193 h 264"/>
                <a:gd name="T18" fmla="*/ 11 w 248"/>
                <a:gd name="T19" fmla="*/ 101 h 264"/>
                <a:gd name="T20" fmla="*/ 16 w 248"/>
                <a:gd name="T21" fmla="*/ 39 h 264"/>
                <a:gd name="T22" fmla="*/ 89 w 248"/>
                <a:gd name="T23" fmla="*/ 0 h 264"/>
                <a:gd name="T24" fmla="*/ 92 w 248"/>
                <a:gd name="T25" fmla="*/ 25 h 264"/>
                <a:gd name="T26" fmla="*/ 17 w 248"/>
                <a:gd name="T27" fmla="*/ 59 h 264"/>
                <a:gd name="T28" fmla="*/ 14 w 248"/>
                <a:gd name="T29" fmla="*/ 96 h 264"/>
                <a:gd name="T30" fmla="*/ 96 w 248"/>
                <a:gd name="T31" fmla="*/ 215 h 264"/>
                <a:gd name="T32" fmla="*/ 144 w 248"/>
                <a:gd name="T33" fmla="*/ 164 h 264"/>
                <a:gd name="T34" fmla="*/ 217 w 248"/>
                <a:gd name="T35" fmla="*/ 108 h 264"/>
                <a:gd name="T36" fmla="*/ 216 w 248"/>
                <a:gd name="T37" fmla="*/ 53 h 264"/>
                <a:gd name="T38" fmla="*/ 237 w 248"/>
                <a:gd name="T39" fmla="*/ 4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8" h="264">
                  <a:moveTo>
                    <a:pt x="237" y="49"/>
                  </a:moveTo>
                  <a:cubicBezTo>
                    <a:pt x="242" y="55"/>
                    <a:pt x="248" y="71"/>
                    <a:pt x="247" y="77"/>
                  </a:cubicBezTo>
                  <a:cubicBezTo>
                    <a:pt x="243" y="93"/>
                    <a:pt x="233" y="102"/>
                    <a:pt x="203" y="129"/>
                  </a:cubicBezTo>
                  <a:cubicBezTo>
                    <a:pt x="172" y="156"/>
                    <a:pt x="107" y="217"/>
                    <a:pt x="100" y="237"/>
                  </a:cubicBezTo>
                  <a:cubicBezTo>
                    <a:pt x="93" y="256"/>
                    <a:pt x="96" y="255"/>
                    <a:pt x="92" y="260"/>
                  </a:cubicBezTo>
                  <a:cubicBezTo>
                    <a:pt x="90" y="264"/>
                    <a:pt x="85" y="264"/>
                    <a:pt x="83" y="264"/>
                  </a:cubicBezTo>
                  <a:cubicBezTo>
                    <a:pt x="81" y="264"/>
                    <a:pt x="77" y="261"/>
                    <a:pt x="78" y="255"/>
                  </a:cubicBezTo>
                  <a:cubicBezTo>
                    <a:pt x="79" y="249"/>
                    <a:pt x="85" y="238"/>
                    <a:pt x="85" y="232"/>
                  </a:cubicBezTo>
                  <a:cubicBezTo>
                    <a:pt x="85" y="222"/>
                    <a:pt x="78" y="207"/>
                    <a:pt x="68" y="193"/>
                  </a:cubicBezTo>
                  <a:cubicBezTo>
                    <a:pt x="58" y="178"/>
                    <a:pt x="22" y="123"/>
                    <a:pt x="11" y="101"/>
                  </a:cubicBezTo>
                  <a:cubicBezTo>
                    <a:pt x="0" y="79"/>
                    <a:pt x="0" y="54"/>
                    <a:pt x="16" y="39"/>
                  </a:cubicBezTo>
                  <a:cubicBezTo>
                    <a:pt x="32" y="24"/>
                    <a:pt x="66" y="0"/>
                    <a:pt x="89" y="0"/>
                  </a:cubicBezTo>
                  <a:cubicBezTo>
                    <a:pt x="96" y="0"/>
                    <a:pt x="125" y="15"/>
                    <a:pt x="92" y="25"/>
                  </a:cubicBezTo>
                  <a:cubicBezTo>
                    <a:pt x="92" y="25"/>
                    <a:pt x="33" y="32"/>
                    <a:pt x="17" y="59"/>
                  </a:cubicBezTo>
                  <a:cubicBezTo>
                    <a:pt x="17" y="59"/>
                    <a:pt x="6" y="79"/>
                    <a:pt x="14" y="96"/>
                  </a:cubicBezTo>
                  <a:cubicBezTo>
                    <a:pt x="25" y="115"/>
                    <a:pt x="98" y="197"/>
                    <a:pt x="96" y="215"/>
                  </a:cubicBezTo>
                  <a:cubicBezTo>
                    <a:pt x="96" y="215"/>
                    <a:pt x="120" y="183"/>
                    <a:pt x="144" y="164"/>
                  </a:cubicBezTo>
                  <a:cubicBezTo>
                    <a:pt x="161" y="150"/>
                    <a:pt x="212" y="113"/>
                    <a:pt x="217" y="108"/>
                  </a:cubicBezTo>
                  <a:cubicBezTo>
                    <a:pt x="237" y="88"/>
                    <a:pt x="229" y="68"/>
                    <a:pt x="216" y="53"/>
                  </a:cubicBezTo>
                  <a:cubicBezTo>
                    <a:pt x="212" y="50"/>
                    <a:pt x="223" y="33"/>
                    <a:pt x="237" y="49"/>
                  </a:cubicBezTo>
                  <a:close/>
                </a:path>
              </a:pathLst>
            </a:custGeom>
            <a:solidFill>
              <a:srgbClr val="E11F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43" name="Freeform 971"/>
            <p:cNvSpPr>
              <a:spLocks/>
            </p:cNvSpPr>
            <p:nvPr/>
          </p:nvSpPr>
          <p:spPr bwMode="auto">
            <a:xfrm>
              <a:off x="2189" y="4976"/>
              <a:ext cx="288" cy="222"/>
            </a:xfrm>
            <a:custGeom>
              <a:avLst/>
              <a:gdLst>
                <a:gd name="T0" fmla="*/ 14 w 122"/>
                <a:gd name="T1" fmla="*/ 59 h 94"/>
                <a:gd name="T2" fmla="*/ 89 w 122"/>
                <a:gd name="T3" fmla="*/ 25 h 94"/>
                <a:gd name="T4" fmla="*/ 86 w 122"/>
                <a:gd name="T5" fmla="*/ 0 h 94"/>
                <a:gd name="T6" fmla="*/ 13 w 122"/>
                <a:gd name="T7" fmla="*/ 39 h 94"/>
                <a:gd name="T8" fmla="*/ 1 w 122"/>
                <a:gd name="T9" fmla="*/ 75 h 94"/>
                <a:gd name="T10" fmla="*/ 10 w 122"/>
                <a:gd name="T11" fmla="*/ 94 h 94"/>
                <a:gd name="T12" fmla="*/ 14 w 122"/>
                <a:gd name="T13" fmla="*/ 59 h 94"/>
              </a:gdLst>
              <a:ahLst/>
              <a:cxnLst>
                <a:cxn ang="0">
                  <a:pos x="T0" y="T1"/>
                </a:cxn>
                <a:cxn ang="0">
                  <a:pos x="T2" y="T3"/>
                </a:cxn>
                <a:cxn ang="0">
                  <a:pos x="T4" y="T5"/>
                </a:cxn>
                <a:cxn ang="0">
                  <a:pos x="T6" y="T7"/>
                </a:cxn>
                <a:cxn ang="0">
                  <a:pos x="T8" y="T9"/>
                </a:cxn>
                <a:cxn ang="0">
                  <a:pos x="T10" y="T11"/>
                </a:cxn>
                <a:cxn ang="0">
                  <a:pos x="T12" y="T13"/>
                </a:cxn>
              </a:cxnLst>
              <a:rect l="0" t="0" r="r" b="b"/>
              <a:pathLst>
                <a:path w="122" h="94">
                  <a:moveTo>
                    <a:pt x="14" y="59"/>
                  </a:moveTo>
                  <a:cubicBezTo>
                    <a:pt x="30" y="32"/>
                    <a:pt x="89" y="25"/>
                    <a:pt x="89" y="25"/>
                  </a:cubicBezTo>
                  <a:cubicBezTo>
                    <a:pt x="122" y="15"/>
                    <a:pt x="93" y="0"/>
                    <a:pt x="86" y="0"/>
                  </a:cubicBezTo>
                  <a:cubicBezTo>
                    <a:pt x="63" y="0"/>
                    <a:pt x="29" y="24"/>
                    <a:pt x="13" y="39"/>
                  </a:cubicBezTo>
                  <a:cubicBezTo>
                    <a:pt x="3" y="48"/>
                    <a:pt x="0" y="61"/>
                    <a:pt x="1" y="75"/>
                  </a:cubicBezTo>
                  <a:cubicBezTo>
                    <a:pt x="4" y="82"/>
                    <a:pt x="7" y="88"/>
                    <a:pt x="10" y="94"/>
                  </a:cubicBezTo>
                  <a:cubicBezTo>
                    <a:pt x="3" y="77"/>
                    <a:pt x="14" y="59"/>
                    <a:pt x="14" y="59"/>
                  </a:cubicBezTo>
                  <a:close/>
                </a:path>
              </a:pathLst>
            </a:custGeom>
            <a:solidFill>
              <a:srgbClr val="A125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44" name="Freeform 972"/>
            <p:cNvSpPr>
              <a:spLocks/>
            </p:cNvSpPr>
            <p:nvPr/>
          </p:nvSpPr>
          <p:spPr bwMode="auto">
            <a:xfrm>
              <a:off x="2621" y="5054"/>
              <a:ext cx="147" cy="234"/>
            </a:xfrm>
            <a:custGeom>
              <a:avLst/>
              <a:gdLst>
                <a:gd name="T0" fmla="*/ 40 w 62"/>
                <a:gd name="T1" fmla="*/ 75 h 99"/>
                <a:gd name="T2" fmla="*/ 61 w 62"/>
                <a:gd name="T3" fmla="*/ 44 h 99"/>
                <a:gd name="T4" fmla="*/ 51 w 62"/>
                <a:gd name="T5" fmla="*/ 16 h 99"/>
                <a:gd name="T6" fmla="*/ 30 w 62"/>
                <a:gd name="T7" fmla="*/ 20 h 99"/>
                <a:gd name="T8" fmla="*/ 31 w 62"/>
                <a:gd name="T9" fmla="*/ 75 h 99"/>
                <a:gd name="T10" fmla="*/ 0 w 62"/>
                <a:gd name="T11" fmla="*/ 99 h 99"/>
                <a:gd name="T12" fmla="*/ 40 w 62"/>
                <a:gd name="T13" fmla="*/ 75 h 99"/>
              </a:gdLst>
              <a:ahLst/>
              <a:cxnLst>
                <a:cxn ang="0">
                  <a:pos x="T0" y="T1"/>
                </a:cxn>
                <a:cxn ang="0">
                  <a:pos x="T2" y="T3"/>
                </a:cxn>
                <a:cxn ang="0">
                  <a:pos x="T4" y="T5"/>
                </a:cxn>
                <a:cxn ang="0">
                  <a:pos x="T6" y="T7"/>
                </a:cxn>
                <a:cxn ang="0">
                  <a:pos x="T8" y="T9"/>
                </a:cxn>
                <a:cxn ang="0">
                  <a:pos x="T10" y="T11"/>
                </a:cxn>
                <a:cxn ang="0">
                  <a:pos x="T12" y="T13"/>
                </a:cxn>
              </a:cxnLst>
              <a:rect l="0" t="0" r="r" b="b"/>
              <a:pathLst>
                <a:path w="62" h="99">
                  <a:moveTo>
                    <a:pt x="40" y="75"/>
                  </a:moveTo>
                  <a:cubicBezTo>
                    <a:pt x="53" y="63"/>
                    <a:pt x="58" y="55"/>
                    <a:pt x="61" y="44"/>
                  </a:cubicBezTo>
                  <a:cubicBezTo>
                    <a:pt x="62" y="38"/>
                    <a:pt x="56" y="22"/>
                    <a:pt x="51" y="16"/>
                  </a:cubicBezTo>
                  <a:cubicBezTo>
                    <a:pt x="37" y="0"/>
                    <a:pt x="26" y="17"/>
                    <a:pt x="30" y="20"/>
                  </a:cubicBezTo>
                  <a:cubicBezTo>
                    <a:pt x="43" y="35"/>
                    <a:pt x="51" y="55"/>
                    <a:pt x="31" y="75"/>
                  </a:cubicBezTo>
                  <a:cubicBezTo>
                    <a:pt x="28" y="77"/>
                    <a:pt x="15" y="87"/>
                    <a:pt x="0" y="99"/>
                  </a:cubicBezTo>
                  <a:cubicBezTo>
                    <a:pt x="13" y="92"/>
                    <a:pt x="26" y="84"/>
                    <a:pt x="40" y="75"/>
                  </a:cubicBezTo>
                  <a:close/>
                </a:path>
              </a:pathLst>
            </a:custGeom>
            <a:solidFill>
              <a:srgbClr val="A125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45" name="Freeform 973"/>
            <p:cNvSpPr>
              <a:spLocks/>
            </p:cNvSpPr>
            <p:nvPr/>
          </p:nvSpPr>
          <p:spPr bwMode="auto">
            <a:xfrm>
              <a:off x="1573" y="4688"/>
              <a:ext cx="548" cy="624"/>
            </a:xfrm>
            <a:custGeom>
              <a:avLst/>
              <a:gdLst>
                <a:gd name="T0" fmla="*/ 38 w 232"/>
                <a:gd name="T1" fmla="*/ 6 h 264"/>
                <a:gd name="T2" fmla="*/ 9 w 232"/>
                <a:gd name="T3" fmla="*/ 24 h 264"/>
                <a:gd name="T4" fmla="*/ 8 w 232"/>
                <a:gd name="T5" fmla="*/ 90 h 264"/>
                <a:gd name="T6" fmla="*/ 26 w 232"/>
                <a:gd name="T7" fmla="*/ 232 h 264"/>
                <a:gd name="T8" fmla="*/ 19 w 232"/>
                <a:gd name="T9" fmla="*/ 256 h 264"/>
                <a:gd name="T10" fmla="*/ 25 w 232"/>
                <a:gd name="T11" fmla="*/ 263 h 264"/>
                <a:gd name="T12" fmla="*/ 34 w 232"/>
                <a:gd name="T13" fmla="*/ 258 h 264"/>
                <a:gd name="T14" fmla="*/ 42 w 232"/>
                <a:gd name="T15" fmla="*/ 235 h 264"/>
                <a:gd name="T16" fmla="*/ 82 w 232"/>
                <a:gd name="T17" fmla="*/ 210 h 264"/>
                <a:gd name="T18" fmla="*/ 192 w 232"/>
                <a:gd name="T19" fmla="*/ 161 h 264"/>
                <a:gd name="T20" fmla="*/ 230 w 232"/>
                <a:gd name="T21" fmla="*/ 107 h 264"/>
                <a:gd name="T22" fmla="*/ 198 w 232"/>
                <a:gd name="T23" fmla="*/ 40 h 264"/>
                <a:gd name="T24" fmla="*/ 177 w 232"/>
                <a:gd name="T25" fmla="*/ 58 h 264"/>
                <a:gd name="T26" fmla="*/ 215 w 232"/>
                <a:gd name="T27" fmla="*/ 123 h 264"/>
                <a:gd name="T28" fmla="*/ 192 w 232"/>
                <a:gd name="T29" fmla="*/ 155 h 264"/>
                <a:gd name="T30" fmla="*/ 44 w 232"/>
                <a:gd name="T31" fmla="*/ 215 h 264"/>
                <a:gd name="T32" fmla="*/ 35 w 232"/>
                <a:gd name="T33" fmla="*/ 148 h 264"/>
                <a:gd name="T34" fmla="*/ 11 w 232"/>
                <a:gd name="T35" fmla="*/ 65 h 264"/>
                <a:gd name="T36" fmla="*/ 52 w 232"/>
                <a:gd name="T37" fmla="*/ 20 h 264"/>
                <a:gd name="T38" fmla="*/ 38 w 232"/>
                <a:gd name="T39" fmla="*/ 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264">
                  <a:moveTo>
                    <a:pt x="38" y="6"/>
                  </a:moveTo>
                  <a:cubicBezTo>
                    <a:pt x="30" y="8"/>
                    <a:pt x="12" y="18"/>
                    <a:pt x="9" y="24"/>
                  </a:cubicBezTo>
                  <a:cubicBezTo>
                    <a:pt x="0" y="40"/>
                    <a:pt x="2" y="53"/>
                    <a:pt x="8" y="90"/>
                  </a:cubicBezTo>
                  <a:cubicBezTo>
                    <a:pt x="14" y="128"/>
                    <a:pt x="32" y="211"/>
                    <a:pt x="26" y="232"/>
                  </a:cubicBezTo>
                  <a:cubicBezTo>
                    <a:pt x="21" y="252"/>
                    <a:pt x="19" y="250"/>
                    <a:pt x="19" y="256"/>
                  </a:cubicBezTo>
                  <a:cubicBezTo>
                    <a:pt x="19" y="260"/>
                    <a:pt x="23" y="262"/>
                    <a:pt x="25" y="263"/>
                  </a:cubicBezTo>
                  <a:cubicBezTo>
                    <a:pt x="27" y="264"/>
                    <a:pt x="32" y="263"/>
                    <a:pt x="34" y="258"/>
                  </a:cubicBezTo>
                  <a:cubicBezTo>
                    <a:pt x="37" y="253"/>
                    <a:pt x="39" y="241"/>
                    <a:pt x="42" y="235"/>
                  </a:cubicBezTo>
                  <a:cubicBezTo>
                    <a:pt x="49" y="226"/>
                    <a:pt x="64" y="218"/>
                    <a:pt x="82" y="210"/>
                  </a:cubicBezTo>
                  <a:cubicBezTo>
                    <a:pt x="100" y="203"/>
                    <a:pt x="168" y="174"/>
                    <a:pt x="192" y="161"/>
                  </a:cubicBezTo>
                  <a:cubicBezTo>
                    <a:pt x="216" y="148"/>
                    <a:pt x="232" y="127"/>
                    <a:pt x="230" y="107"/>
                  </a:cubicBezTo>
                  <a:cubicBezTo>
                    <a:pt x="227" y="88"/>
                    <a:pt x="216" y="51"/>
                    <a:pt x="198" y="40"/>
                  </a:cubicBezTo>
                  <a:cubicBezTo>
                    <a:pt x="191" y="36"/>
                    <a:pt x="157" y="34"/>
                    <a:pt x="177" y="58"/>
                  </a:cubicBezTo>
                  <a:cubicBezTo>
                    <a:pt x="177" y="58"/>
                    <a:pt x="220" y="93"/>
                    <a:pt x="215" y="123"/>
                  </a:cubicBezTo>
                  <a:cubicBezTo>
                    <a:pt x="215" y="123"/>
                    <a:pt x="211" y="145"/>
                    <a:pt x="192" y="155"/>
                  </a:cubicBezTo>
                  <a:cubicBezTo>
                    <a:pt x="170" y="165"/>
                    <a:pt x="53" y="199"/>
                    <a:pt x="44" y="215"/>
                  </a:cubicBezTo>
                  <a:cubicBezTo>
                    <a:pt x="44" y="215"/>
                    <a:pt x="43" y="176"/>
                    <a:pt x="35" y="148"/>
                  </a:cubicBezTo>
                  <a:cubicBezTo>
                    <a:pt x="30" y="128"/>
                    <a:pt x="12" y="72"/>
                    <a:pt x="11" y="65"/>
                  </a:cubicBezTo>
                  <a:cubicBezTo>
                    <a:pt x="8" y="39"/>
                    <a:pt x="30" y="26"/>
                    <a:pt x="52" y="20"/>
                  </a:cubicBezTo>
                  <a:cubicBezTo>
                    <a:pt x="58" y="19"/>
                    <a:pt x="62" y="0"/>
                    <a:pt x="38" y="6"/>
                  </a:cubicBezTo>
                  <a:close/>
                </a:path>
              </a:pathLst>
            </a:custGeom>
            <a:solidFill>
              <a:srgbClr val="E11F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46" name="Freeform 974"/>
            <p:cNvSpPr>
              <a:spLocks/>
            </p:cNvSpPr>
            <p:nvPr/>
          </p:nvSpPr>
          <p:spPr bwMode="auto">
            <a:xfrm>
              <a:off x="1943" y="4768"/>
              <a:ext cx="175" cy="284"/>
            </a:xfrm>
            <a:custGeom>
              <a:avLst/>
              <a:gdLst>
                <a:gd name="T0" fmla="*/ 58 w 74"/>
                <a:gd name="T1" fmla="*/ 89 h 120"/>
                <a:gd name="T2" fmla="*/ 20 w 74"/>
                <a:gd name="T3" fmla="*/ 24 h 120"/>
                <a:gd name="T4" fmla="*/ 41 w 74"/>
                <a:gd name="T5" fmla="*/ 6 h 120"/>
                <a:gd name="T6" fmla="*/ 73 w 74"/>
                <a:gd name="T7" fmla="*/ 73 h 120"/>
                <a:gd name="T8" fmla="*/ 58 w 74"/>
                <a:gd name="T9" fmla="*/ 109 h 120"/>
                <a:gd name="T10" fmla="*/ 37 w 74"/>
                <a:gd name="T11" fmla="*/ 120 h 120"/>
                <a:gd name="T12" fmla="*/ 58 w 74"/>
                <a:gd name="T13" fmla="*/ 89 h 120"/>
              </a:gdLst>
              <a:ahLst/>
              <a:cxnLst>
                <a:cxn ang="0">
                  <a:pos x="T0" y="T1"/>
                </a:cxn>
                <a:cxn ang="0">
                  <a:pos x="T2" y="T3"/>
                </a:cxn>
                <a:cxn ang="0">
                  <a:pos x="T4" y="T5"/>
                </a:cxn>
                <a:cxn ang="0">
                  <a:pos x="T6" y="T7"/>
                </a:cxn>
                <a:cxn ang="0">
                  <a:pos x="T8" y="T9"/>
                </a:cxn>
                <a:cxn ang="0">
                  <a:pos x="T10" y="T11"/>
                </a:cxn>
                <a:cxn ang="0">
                  <a:pos x="T12" y="T13"/>
                </a:cxn>
              </a:cxnLst>
              <a:rect l="0" t="0" r="r" b="b"/>
              <a:pathLst>
                <a:path w="74" h="120">
                  <a:moveTo>
                    <a:pt x="58" y="89"/>
                  </a:moveTo>
                  <a:cubicBezTo>
                    <a:pt x="63" y="59"/>
                    <a:pt x="20" y="24"/>
                    <a:pt x="20" y="24"/>
                  </a:cubicBezTo>
                  <a:cubicBezTo>
                    <a:pt x="0" y="0"/>
                    <a:pt x="34" y="2"/>
                    <a:pt x="41" y="6"/>
                  </a:cubicBezTo>
                  <a:cubicBezTo>
                    <a:pt x="59" y="17"/>
                    <a:pt x="70" y="54"/>
                    <a:pt x="73" y="73"/>
                  </a:cubicBezTo>
                  <a:cubicBezTo>
                    <a:pt x="74" y="85"/>
                    <a:pt x="68" y="98"/>
                    <a:pt x="58" y="109"/>
                  </a:cubicBezTo>
                  <a:cubicBezTo>
                    <a:pt x="51" y="113"/>
                    <a:pt x="44" y="117"/>
                    <a:pt x="37" y="120"/>
                  </a:cubicBezTo>
                  <a:cubicBezTo>
                    <a:pt x="54" y="109"/>
                    <a:pt x="58" y="89"/>
                    <a:pt x="58" y="89"/>
                  </a:cubicBezTo>
                  <a:close/>
                </a:path>
              </a:pathLst>
            </a:custGeom>
            <a:solidFill>
              <a:srgbClr val="A125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47" name="Freeform 975"/>
            <p:cNvSpPr>
              <a:spLocks/>
            </p:cNvSpPr>
            <p:nvPr/>
          </p:nvSpPr>
          <p:spPr bwMode="auto">
            <a:xfrm>
              <a:off x="1577" y="4688"/>
              <a:ext cx="142" cy="239"/>
            </a:xfrm>
            <a:custGeom>
              <a:avLst/>
              <a:gdLst>
                <a:gd name="T0" fmla="*/ 2 w 60"/>
                <a:gd name="T1" fmla="*/ 61 h 101"/>
                <a:gd name="T2" fmla="*/ 7 w 60"/>
                <a:gd name="T3" fmla="*/ 24 h 101"/>
                <a:gd name="T4" fmla="*/ 36 w 60"/>
                <a:gd name="T5" fmla="*/ 6 h 101"/>
                <a:gd name="T6" fmla="*/ 50 w 60"/>
                <a:gd name="T7" fmla="*/ 20 h 101"/>
                <a:gd name="T8" fmla="*/ 9 w 60"/>
                <a:gd name="T9" fmla="*/ 65 h 101"/>
                <a:gd name="T10" fmla="*/ 19 w 60"/>
                <a:gd name="T11" fmla="*/ 101 h 101"/>
                <a:gd name="T12" fmla="*/ 2 w 60"/>
                <a:gd name="T13" fmla="*/ 61 h 101"/>
              </a:gdLst>
              <a:ahLst/>
              <a:cxnLst>
                <a:cxn ang="0">
                  <a:pos x="T0" y="T1"/>
                </a:cxn>
                <a:cxn ang="0">
                  <a:pos x="T2" y="T3"/>
                </a:cxn>
                <a:cxn ang="0">
                  <a:pos x="T4" y="T5"/>
                </a:cxn>
                <a:cxn ang="0">
                  <a:pos x="T6" y="T7"/>
                </a:cxn>
                <a:cxn ang="0">
                  <a:pos x="T8" y="T9"/>
                </a:cxn>
                <a:cxn ang="0">
                  <a:pos x="T10" y="T11"/>
                </a:cxn>
                <a:cxn ang="0">
                  <a:pos x="T12" y="T13"/>
                </a:cxn>
              </a:cxnLst>
              <a:rect l="0" t="0" r="r" b="b"/>
              <a:pathLst>
                <a:path w="60" h="101">
                  <a:moveTo>
                    <a:pt x="2" y="61"/>
                  </a:moveTo>
                  <a:cubicBezTo>
                    <a:pt x="0" y="44"/>
                    <a:pt x="1" y="35"/>
                    <a:pt x="7" y="24"/>
                  </a:cubicBezTo>
                  <a:cubicBezTo>
                    <a:pt x="10" y="18"/>
                    <a:pt x="28" y="8"/>
                    <a:pt x="36" y="6"/>
                  </a:cubicBezTo>
                  <a:cubicBezTo>
                    <a:pt x="60" y="0"/>
                    <a:pt x="56" y="19"/>
                    <a:pt x="50" y="20"/>
                  </a:cubicBezTo>
                  <a:cubicBezTo>
                    <a:pt x="28" y="26"/>
                    <a:pt x="6" y="39"/>
                    <a:pt x="9" y="65"/>
                  </a:cubicBezTo>
                  <a:cubicBezTo>
                    <a:pt x="10" y="69"/>
                    <a:pt x="14" y="84"/>
                    <a:pt x="19" y="101"/>
                  </a:cubicBezTo>
                  <a:cubicBezTo>
                    <a:pt x="13" y="89"/>
                    <a:pt x="7" y="75"/>
                    <a:pt x="2" y="61"/>
                  </a:cubicBezTo>
                  <a:close/>
                </a:path>
              </a:pathLst>
            </a:custGeom>
            <a:solidFill>
              <a:srgbClr val="A125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 name="TextBox 1"/>
          <p:cNvSpPr txBox="1"/>
          <p:nvPr/>
        </p:nvSpPr>
        <p:spPr>
          <a:xfrm>
            <a:off x="6803070" y="4579200"/>
            <a:ext cx="1733231" cy="461665"/>
          </a:xfrm>
          <a:prstGeom prst="rect">
            <a:avLst/>
          </a:prstGeom>
          <a:noFill/>
        </p:spPr>
        <p:txBody>
          <a:bodyPr wrap="none" rtlCol="0">
            <a:spAutoFit/>
          </a:bodyPr>
          <a:lstStyle/>
          <a:p>
            <a:r>
              <a:rPr lang="en-US" dirty="0" smtClean="0">
                <a:latin typeface="Cooper Black" pitchFamily="18" charset="0"/>
              </a:rPr>
              <a:t>CAUTION</a:t>
            </a:r>
          </a:p>
        </p:txBody>
      </p:sp>
      <p:sp>
        <p:nvSpPr>
          <p:cNvPr id="106" name="TextBox 105"/>
          <p:cNvSpPr txBox="1"/>
          <p:nvPr/>
        </p:nvSpPr>
        <p:spPr>
          <a:xfrm rot="21372584">
            <a:off x="6681552" y="5150365"/>
            <a:ext cx="1979003" cy="338554"/>
          </a:xfrm>
          <a:prstGeom prst="rect">
            <a:avLst/>
          </a:prstGeom>
          <a:noFill/>
        </p:spPr>
        <p:txBody>
          <a:bodyPr wrap="none" rtlCol="0">
            <a:spAutoFit/>
          </a:bodyPr>
          <a:lstStyle/>
          <a:p>
            <a:r>
              <a:rPr lang="en-US" sz="1600" dirty="0" smtClean="0">
                <a:latin typeface="Cooper Black" pitchFamily="18" charset="0"/>
              </a:rPr>
              <a:t>Watch U Privacy!</a:t>
            </a:r>
          </a:p>
        </p:txBody>
      </p:sp>
      <p:sp>
        <p:nvSpPr>
          <p:cNvPr id="107" name="TextBox 106"/>
          <p:cNvSpPr txBox="1"/>
          <p:nvPr/>
        </p:nvSpPr>
        <p:spPr>
          <a:xfrm>
            <a:off x="79200" y="194400"/>
            <a:ext cx="8408278" cy="2108299"/>
          </a:xfrm>
          <a:prstGeom prst="cloud">
            <a:avLst/>
          </a:prstGeom>
          <a:solidFill>
            <a:schemeClr val="bg1"/>
          </a:solidFill>
          <a:effectLst>
            <a:outerShdw blurRad="76200" dist="12700" dir="2700000" sy="-23000" kx="-800400" algn="bl" rotWithShape="0">
              <a:prstClr val="black">
                <a:alpha val="20000"/>
              </a:prstClr>
            </a:outerShdw>
          </a:effectLst>
        </p:spPr>
        <p:txBody>
          <a:bodyPr wrap="square" rtlCol="0">
            <a:spAutoFit/>
          </a:bodyPr>
          <a:lstStyle/>
          <a:p>
            <a:pPr algn="ctr"/>
            <a:r>
              <a:rPr lang="en-US" dirty="0" smtClean="0"/>
              <a:t>Middle School students are active digitally, especially in social media.</a:t>
            </a:r>
          </a:p>
          <a:p>
            <a:pPr algn="ctr"/>
            <a:r>
              <a:rPr lang="en-US" dirty="0" smtClean="0"/>
              <a:t>In this unit, they will learn about:</a:t>
            </a:r>
          </a:p>
        </p:txBody>
      </p:sp>
      <p:pic>
        <p:nvPicPr>
          <p:cNvPr id="1028" name="Picture 4" descr="C:\Users\DiMiHome\AppData\Local\Microsoft\Windows\Temporary Internet Files\Content.IE5\6OLY2922\MC900027164[1].wm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97896" y="3780000"/>
            <a:ext cx="1364272" cy="1192368"/>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C:\Users\DiMiHome\AppData\Local\Microsoft\Windows\Temporary Internet Files\Content.IE5\HIWUKGMG\MC900371102[1].wmf"/>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086119" y="2719476"/>
            <a:ext cx="1326820" cy="1060524"/>
          </a:xfrm>
          <a:prstGeom prst="rect">
            <a:avLst/>
          </a:prstGeom>
          <a:noFill/>
          <a:extLst>
            <a:ext uri="{909E8E84-426E-40DD-AFC4-6F175D3DCCD1}">
              <a14:hiddenFill xmlns:a14="http://schemas.microsoft.com/office/drawing/2010/main" xmlns="">
                <a:solidFill>
                  <a:srgbClr val="FFFFFF"/>
                </a:solidFill>
              </a14:hiddenFill>
            </a:ext>
          </a:extLst>
        </p:spPr>
      </p:pic>
      <p:pic>
        <p:nvPicPr>
          <p:cNvPr id="112" name="Picture 4" descr="C:\Users\DiMiHome\AppData\Local\Microsoft\Windows\Temporary Internet Files\Content.IE5\6OLY2922\MC900027164[1].wm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206296" y="4830899"/>
            <a:ext cx="1364272" cy="1192368"/>
          </a:xfrm>
          <a:prstGeom prst="rect">
            <a:avLst/>
          </a:prstGeom>
          <a:noFill/>
          <a:extLst>
            <a:ext uri="{909E8E84-426E-40DD-AFC4-6F175D3DCCD1}">
              <a14:hiddenFill xmlns:a14="http://schemas.microsoft.com/office/drawing/2010/main" xmlns="">
                <a:solidFill>
                  <a:srgbClr val="FFFFFF"/>
                </a:solidFill>
              </a14:hiddenFill>
            </a:ext>
          </a:extLst>
        </p:spPr>
      </p:pic>
      <p:pic>
        <p:nvPicPr>
          <p:cNvPr id="113" name="Picture 5" descr="C:\Users\DiMiHome\AppData\Local\Microsoft\Windows\Temporary Internet Files\Content.IE5\HIWUKGMG\MC900371102[1].wmf"/>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076119" y="2793600"/>
            <a:ext cx="1326820" cy="106052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rot="21168703">
            <a:off x="111069" y="3350538"/>
            <a:ext cx="2666114" cy="461665"/>
          </a:xfrm>
          <a:prstGeom prst="rect">
            <a:avLst/>
          </a:prstGeom>
          <a:noFill/>
        </p:spPr>
        <p:txBody>
          <a:bodyPr wrap="none" rtlCol="0">
            <a:spAutoFit/>
          </a:bodyPr>
          <a:lstStyle/>
          <a:p>
            <a:r>
              <a:rPr lang="en-US" dirty="0" smtClean="0">
                <a:latin typeface="Aharoni" pitchFamily="2" charset="-79"/>
                <a:cs typeface="Aharoni" pitchFamily="2" charset="-79"/>
              </a:rPr>
              <a:t>Digital Footprints</a:t>
            </a:r>
            <a:endParaRPr lang="en-US" dirty="0">
              <a:latin typeface="Aharoni" pitchFamily="2" charset="-79"/>
              <a:cs typeface="Aharoni" pitchFamily="2" charset="-79"/>
            </a:endParaRPr>
          </a:p>
        </p:txBody>
      </p:sp>
      <p:sp>
        <p:nvSpPr>
          <p:cNvPr id="115" name="TextBox 114"/>
          <p:cNvSpPr txBox="1"/>
          <p:nvPr/>
        </p:nvSpPr>
        <p:spPr>
          <a:xfrm rot="21168703">
            <a:off x="3128215" y="4544353"/>
            <a:ext cx="2310248" cy="461665"/>
          </a:xfrm>
          <a:prstGeom prst="rect">
            <a:avLst/>
          </a:prstGeom>
          <a:noFill/>
        </p:spPr>
        <p:txBody>
          <a:bodyPr wrap="none" rtlCol="0">
            <a:spAutoFit/>
          </a:bodyPr>
          <a:lstStyle/>
          <a:p>
            <a:r>
              <a:rPr lang="en-US" dirty="0" smtClean="0">
                <a:latin typeface="Aharoni" pitchFamily="2" charset="-79"/>
                <a:cs typeface="Aharoni" pitchFamily="2" charset="-79"/>
              </a:rPr>
              <a:t>Online Privacy</a:t>
            </a:r>
            <a:endParaRPr lang="en-US" dirty="0">
              <a:latin typeface="Aharoni" pitchFamily="2" charset="-79"/>
              <a:cs typeface="Aharoni" pitchFamily="2" charset="-79"/>
            </a:endParaRPr>
          </a:p>
        </p:txBody>
      </p:sp>
      <p:sp>
        <p:nvSpPr>
          <p:cNvPr id="116" name="TextBox 115"/>
          <p:cNvSpPr txBox="1"/>
          <p:nvPr/>
        </p:nvSpPr>
        <p:spPr>
          <a:xfrm rot="21168703">
            <a:off x="7230455" y="2255192"/>
            <a:ext cx="1721946" cy="461665"/>
          </a:xfrm>
          <a:prstGeom prst="rect">
            <a:avLst/>
          </a:prstGeom>
          <a:noFill/>
        </p:spPr>
        <p:txBody>
          <a:bodyPr wrap="none" rtlCol="0">
            <a:spAutoFit/>
          </a:bodyPr>
          <a:lstStyle/>
          <a:p>
            <a:r>
              <a:rPr lang="en-US" dirty="0" smtClean="0">
                <a:latin typeface="Aharoni" pitchFamily="2" charset="-79"/>
                <a:cs typeface="Aharoni" pitchFamily="2" charset="-79"/>
              </a:rPr>
              <a:t>Netiquette</a:t>
            </a:r>
            <a:endParaRPr lang="en-US" dirty="0">
              <a:latin typeface="Aharoni" pitchFamily="2" charset="-79"/>
              <a:cs typeface="Aharoni" pitchFamily="2" charset="-79"/>
            </a:endParaRPr>
          </a:p>
        </p:txBody>
      </p:sp>
      <p:sp>
        <p:nvSpPr>
          <p:cNvPr id="117" name="TextBox 116"/>
          <p:cNvSpPr txBox="1"/>
          <p:nvPr/>
        </p:nvSpPr>
        <p:spPr>
          <a:xfrm rot="21168703">
            <a:off x="4183810" y="3192970"/>
            <a:ext cx="2773516" cy="461665"/>
          </a:xfrm>
          <a:prstGeom prst="rect">
            <a:avLst/>
          </a:prstGeom>
          <a:noFill/>
        </p:spPr>
        <p:txBody>
          <a:bodyPr wrap="none" rtlCol="0">
            <a:spAutoFit/>
          </a:bodyPr>
          <a:lstStyle/>
          <a:p>
            <a:r>
              <a:rPr lang="en-US" dirty="0" smtClean="0">
                <a:latin typeface="Aharoni" pitchFamily="2" charset="-79"/>
                <a:cs typeface="Aharoni" pitchFamily="2" charset="-79"/>
              </a:rPr>
              <a:t>Digital Citizenship</a:t>
            </a:r>
            <a:endParaRPr lang="en-US" dirty="0">
              <a:latin typeface="Aharoni" pitchFamily="2" charset="-79"/>
              <a:cs typeface="Aharoni" pitchFamily="2" charset="-79"/>
            </a:endParaRPr>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8382000" y="6096000"/>
            <a:ext cx="609600" cy="609600"/>
          </a:xfrm>
          <a:prstGeom prst="rect">
            <a:avLst/>
          </a:prstGeom>
        </p:spPr>
      </p:pic>
    </p:spTree>
  </p:cSld>
  <p:clrMapOvr>
    <a:masterClrMapping/>
  </p:clrMapOvr>
  <p:transition spd="slow" advTm="2313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fade">
                                      <p:cBhvr>
                                        <p:cTn id="10" dur="1000"/>
                                        <p:tgtEl>
                                          <p:spTgt spid="107"/>
                                        </p:tgtEl>
                                      </p:cBhvr>
                                    </p:animEffect>
                                    <p:anim calcmode="lin" valueType="num">
                                      <p:cBhvr>
                                        <p:cTn id="11" dur="1000" fill="hold"/>
                                        <p:tgtEl>
                                          <p:spTgt spid="107"/>
                                        </p:tgtEl>
                                        <p:attrNameLst>
                                          <p:attrName>ppt_x</p:attrName>
                                        </p:attrNameLst>
                                      </p:cBhvr>
                                      <p:tavLst>
                                        <p:tav tm="0">
                                          <p:val>
                                            <p:strVal val="#ppt_x"/>
                                          </p:val>
                                        </p:tav>
                                        <p:tav tm="100000">
                                          <p:val>
                                            <p:strVal val="#ppt_x"/>
                                          </p:val>
                                        </p:tav>
                                      </p:tavLst>
                                    </p:anim>
                                    <p:anim calcmode="lin" valueType="num">
                                      <p:cBhvr>
                                        <p:cTn id="12" dur="1000" fill="hold"/>
                                        <p:tgtEl>
                                          <p:spTgt spid="10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6" presetClass="entr" presetSubtype="0"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wipe(down)">
                                      <p:cBhvr>
                                        <p:cTn id="16" dur="580">
                                          <p:stCondLst>
                                            <p:cond delay="0"/>
                                          </p:stCondLst>
                                        </p:cTn>
                                        <p:tgtEl>
                                          <p:spTgt spid="1028"/>
                                        </p:tgtEl>
                                      </p:cBhvr>
                                    </p:animEffect>
                                    <p:anim calcmode="lin" valueType="num">
                                      <p:cBhvr>
                                        <p:cTn id="17"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22" dur="26">
                                          <p:stCondLst>
                                            <p:cond delay="650"/>
                                          </p:stCondLst>
                                        </p:cTn>
                                        <p:tgtEl>
                                          <p:spTgt spid="1028"/>
                                        </p:tgtEl>
                                      </p:cBhvr>
                                      <p:to x="100000" y="60000"/>
                                    </p:animScale>
                                    <p:animScale>
                                      <p:cBhvr>
                                        <p:cTn id="23" dur="166" decel="50000">
                                          <p:stCondLst>
                                            <p:cond delay="676"/>
                                          </p:stCondLst>
                                        </p:cTn>
                                        <p:tgtEl>
                                          <p:spTgt spid="1028"/>
                                        </p:tgtEl>
                                      </p:cBhvr>
                                      <p:to x="100000" y="100000"/>
                                    </p:animScale>
                                    <p:animScale>
                                      <p:cBhvr>
                                        <p:cTn id="24" dur="26">
                                          <p:stCondLst>
                                            <p:cond delay="1312"/>
                                          </p:stCondLst>
                                        </p:cTn>
                                        <p:tgtEl>
                                          <p:spTgt spid="1028"/>
                                        </p:tgtEl>
                                      </p:cBhvr>
                                      <p:to x="100000" y="80000"/>
                                    </p:animScale>
                                    <p:animScale>
                                      <p:cBhvr>
                                        <p:cTn id="25" dur="166" decel="50000">
                                          <p:stCondLst>
                                            <p:cond delay="1338"/>
                                          </p:stCondLst>
                                        </p:cTn>
                                        <p:tgtEl>
                                          <p:spTgt spid="1028"/>
                                        </p:tgtEl>
                                      </p:cBhvr>
                                      <p:to x="100000" y="100000"/>
                                    </p:animScale>
                                    <p:animScale>
                                      <p:cBhvr>
                                        <p:cTn id="26" dur="26">
                                          <p:stCondLst>
                                            <p:cond delay="1642"/>
                                          </p:stCondLst>
                                        </p:cTn>
                                        <p:tgtEl>
                                          <p:spTgt spid="1028"/>
                                        </p:tgtEl>
                                      </p:cBhvr>
                                      <p:to x="100000" y="90000"/>
                                    </p:animScale>
                                    <p:animScale>
                                      <p:cBhvr>
                                        <p:cTn id="27" dur="166" decel="50000">
                                          <p:stCondLst>
                                            <p:cond delay="1668"/>
                                          </p:stCondLst>
                                        </p:cTn>
                                        <p:tgtEl>
                                          <p:spTgt spid="1028"/>
                                        </p:tgtEl>
                                      </p:cBhvr>
                                      <p:to x="100000" y="100000"/>
                                    </p:animScale>
                                    <p:animScale>
                                      <p:cBhvr>
                                        <p:cTn id="28" dur="26">
                                          <p:stCondLst>
                                            <p:cond delay="1808"/>
                                          </p:stCondLst>
                                        </p:cTn>
                                        <p:tgtEl>
                                          <p:spTgt spid="1028"/>
                                        </p:tgtEl>
                                      </p:cBhvr>
                                      <p:to x="100000" y="95000"/>
                                    </p:animScale>
                                    <p:animScale>
                                      <p:cBhvr>
                                        <p:cTn id="29" dur="166" decel="50000">
                                          <p:stCondLst>
                                            <p:cond delay="1834"/>
                                          </p:stCondLst>
                                        </p:cTn>
                                        <p:tgtEl>
                                          <p:spTgt spid="1028"/>
                                        </p:tgtEl>
                                      </p:cBhvr>
                                      <p:to x="100000" y="100000"/>
                                    </p:animScale>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par>
                          <p:cTn id="34" fill="hold">
                            <p:stCondLst>
                              <p:cond delay="3500"/>
                            </p:stCondLst>
                            <p:childTnLst>
                              <p:par>
                                <p:cTn id="35" presetID="26" presetClass="entr" presetSubtype="0" fill="hold" nodeType="afterEffect">
                                  <p:stCondLst>
                                    <p:cond delay="0"/>
                                  </p:stCondLst>
                                  <p:childTnLst>
                                    <p:set>
                                      <p:cBhvr>
                                        <p:cTn id="36" dur="1" fill="hold">
                                          <p:stCondLst>
                                            <p:cond delay="0"/>
                                          </p:stCondLst>
                                        </p:cTn>
                                        <p:tgtEl>
                                          <p:spTgt spid="112"/>
                                        </p:tgtEl>
                                        <p:attrNameLst>
                                          <p:attrName>style.visibility</p:attrName>
                                        </p:attrNameLst>
                                      </p:cBhvr>
                                      <p:to>
                                        <p:strVal val="visible"/>
                                      </p:to>
                                    </p:set>
                                    <p:animEffect transition="in" filter="wipe(down)">
                                      <p:cBhvr>
                                        <p:cTn id="37" dur="580">
                                          <p:stCondLst>
                                            <p:cond delay="0"/>
                                          </p:stCondLst>
                                        </p:cTn>
                                        <p:tgtEl>
                                          <p:spTgt spid="112"/>
                                        </p:tgtEl>
                                      </p:cBhvr>
                                    </p:animEffect>
                                    <p:anim calcmode="lin" valueType="num">
                                      <p:cBhvr>
                                        <p:cTn id="38" dur="1822" tmFilter="0,0; 0.14,0.36; 0.43,0.73; 0.71,0.91; 1.0,1.0">
                                          <p:stCondLst>
                                            <p:cond delay="0"/>
                                          </p:stCondLst>
                                        </p:cTn>
                                        <p:tgtEl>
                                          <p:spTgt spid="11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1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1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1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12"/>
                                        </p:tgtEl>
                                        <p:attrNameLst>
                                          <p:attrName>ppt_y</p:attrName>
                                        </p:attrNameLst>
                                      </p:cBhvr>
                                      <p:tavLst>
                                        <p:tav tm="0" fmla="#ppt_y-sin(pi*$)/81">
                                          <p:val>
                                            <p:fltVal val="0"/>
                                          </p:val>
                                        </p:tav>
                                        <p:tav tm="100000">
                                          <p:val>
                                            <p:fltVal val="1"/>
                                          </p:val>
                                        </p:tav>
                                      </p:tavLst>
                                    </p:anim>
                                    <p:animScale>
                                      <p:cBhvr>
                                        <p:cTn id="43" dur="26">
                                          <p:stCondLst>
                                            <p:cond delay="650"/>
                                          </p:stCondLst>
                                        </p:cTn>
                                        <p:tgtEl>
                                          <p:spTgt spid="112"/>
                                        </p:tgtEl>
                                      </p:cBhvr>
                                      <p:to x="100000" y="60000"/>
                                    </p:animScale>
                                    <p:animScale>
                                      <p:cBhvr>
                                        <p:cTn id="44" dur="166" decel="50000">
                                          <p:stCondLst>
                                            <p:cond delay="676"/>
                                          </p:stCondLst>
                                        </p:cTn>
                                        <p:tgtEl>
                                          <p:spTgt spid="112"/>
                                        </p:tgtEl>
                                      </p:cBhvr>
                                      <p:to x="100000" y="100000"/>
                                    </p:animScale>
                                    <p:animScale>
                                      <p:cBhvr>
                                        <p:cTn id="45" dur="26">
                                          <p:stCondLst>
                                            <p:cond delay="1312"/>
                                          </p:stCondLst>
                                        </p:cTn>
                                        <p:tgtEl>
                                          <p:spTgt spid="112"/>
                                        </p:tgtEl>
                                      </p:cBhvr>
                                      <p:to x="100000" y="80000"/>
                                    </p:animScale>
                                    <p:animScale>
                                      <p:cBhvr>
                                        <p:cTn id="46" dur="166" decel="50000">
                                          <p:stCondLst>
                                            <p:cond delay="1338"/>
                                          </p:stCondLst>
                                        </p:cTn>
                                        <p:tgtEl>
                                          <p:spTgt spid="112"/>
                                        </p:tgtEl>
                                      </p:cBhvr>
                                      <p:to x="100000" y="100000"/>
                                    </p:animScale>
                                    <p:animScale>
                                      <p:cBhvr>
                                        <p:cTn id="47" dur="26">
                                          <p:stCondLst>
                                            <p:cond delay="1642"/>
                                          </p:stCondLst>
                                        </p:cTn>
                                        <p:tgtEl>
                                          <p:spTgt spid="112"/>
                                        </p:tgtEl>
                                      </p:cBhvr>
                                      <p:to x="100000" y="90000"/>
                                    </p:animScale>
                                    <p:animScale>
                                      <p:cBhvr>
                                        <p:cTn id="48" dur="166" decel="50000">
                                          <p:stCondLst>
                                            <p:cond delay="1668"/>
                                          </p:stCondLst>
                                        </p:cTn>
                                        <p:tgtEl>
                                          <p:spTgt spid="112"/>
                                        </p:tgtEl>
                                      </p:cBhvr>
                                      <p:to x="100000" y="100000"/>
                                    </p:animScale>
                                    <p:animScale>
                                      <p:cBhvr>
                                        <p:cTn id="49" dur="26">
                                          <p:stCondLst>
                                            <p:cond delay="1808"/>
                                          </p:stCondLst>
                                        </p:cTn>
                                        <p:tgtEl>
                                          <p:spTgt spid="112"/>
                                        </p:tgtEl>
                                      </p:cBhvr>
                                      <p:to x="100000" y="95000"/>
                                    </p:animScale>
                                    <p:animScale>
                                      <p:cBhvr>
                                        <p:cTn id="50" dur="166" decel="50000">
                                          <p:stCondLst>
                                            <p:cond delay="1834"/>
                                          </p:stCondLst>
                                        </p:cTn>
                                        <p:tgtEl>
                                          <p:spTgt spid="112"/>
                                        </p:tgtEl>
                                      </p:cBhvr>
                                      <p:to x="100000" y="100000"/>
                                    </p:animScale>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115"/>
                                        </p:tgtEl>
                                        <p:attrNameLst>
                                          <p:attrName>style.visibility</p:attrName>
                                        </p:attrNameLst>
                                      </p:cBhvr>
                                      <p:to>
                                        <p:strVal val="visible"/>
                                      </p:to>
                                    </p:set>
                                    <p:animEffect transition="in" filter="fade">
                                      <p:cBhvr>
                                        <p:cTn id="54" dur="500"/>
                                        <p:tgtEl>
                                          <p:spTgt spid="115"/>
                                        </p:tgtEl>
                                      </p:cBhvr>
                                    </p:animEffect>
                                  </p:childTnLst>
                                </p:cTn>
                              </p:par>
                            </p:childTnLst>
                          </p:cTn>
                        </p:par>
                        <p:par>
                          <p:cTn id="55" fill="hold">
                            <p:stCondLst>
                              <p:cond delay="6000"/>
                            </p:stCondLst>
                            <p:childTnLst>
                              <p:par>
                                <p:cTn id="56" presetID="26" presetClass="entr" presetSubtype="0" fill="hold" nodeType="afterEffect">
                                  <p:stCondLst>
                                    <p:cond delay="0"/>
                                  </p:stCondLst>
                                  <p:childTnLst>
                                    <p:set>
                                      <p:cBhvr>
                                        <p:cTn id="57" dur="1" fill="hold">
                                          <p:stCondLst>
                                            <p:cond delay="0"/>
                                          </p:stCondLst>
                                        </p:cTn>
                                        <p:tgtEl>
                                          <p:spTgt spid="1029"/>
                                        </p:tgtEl>
                                        <p:attrNameLst>
                                          <p:attrName>style.visibility</p:attrName>
                                        </p:attrNameLst>
                                      </p:cBhvr>
                                      <p:to>
                                        <p:strVal val="visible"/>
                                      </p:to>
                                    </p:set>
                                    <p:animEffect transition="in" filter="wipe(down)">
                                      <p:cBhvr>
                                        <p:cTn id="58" dur="580">
                                          <p:stCondLst>
                                            <p:cond delay="0"/>
                                          </p:stCondLst>
                                        </p:cTn>
                                        <p:tgtEl>
                                          <p:spTgt spid="1029"/>
                                        </p:tgtEl>
                                      </p:cBhvr>
                                    </p:animEffect>
                                    <p:anim calcmode="lin" valueType="num">
                                      <p:cBhvr>
                                        <p:cTn id="59" dur="1822" tmFilter="0,0; 0.14,0.36; 0.43,0.73; 0.71,0.91; 1.0,1.0">
                                          <p:stCondLst>
                                            <p:cond delay="0"/>
                                          </p:stCondLst>
                                        </p:cTn>
                                        <p:tgtEl>
                                          <p:spTgt spid="1029"/>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029"/>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029"/>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029"/>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029"/>
                                        </p:tgtEl>
                                        <p:attrNameLst>
                                          <p:attrName>ppt_y</p:attrName>
                                        </p:attrNameLst>
                                      </p:cBhvr>
                                      <p:tavLst>
                                        <p:tav tm="0" fmla="#ppt_y-sin(pi*$)/81">
                                          <p:val>
                                            <p:fltVal val="0"/>
                                          </p:val>
                                        </p:tav>
                                        <p:tav tm="100000">
                                          <p:val>
                                            <p:fltVal val="1"/>
                                          </p:val>
                                        </p:tav>
                                      </p:tavLst>
                                    </p:anim>
                                    <p:animScale>
                                      <p:cBhvr>
                                        <p:cTn id="64" dur="26">
                                          <p:stCondLst>
                                            <p:cond delay="650"/>
                                          </p:stCondLst>
                                        </p:cTn>
                                        <p:tgtEl>
                                          <p:spTgt spid="1029"/>
                                        </p:tgtEl>
                                      </p:cBhvr>
                                      <p:to x="100000" y="60000"/>
                                    </p:animScale>
                                    <p:animScale>
                                      <p:cBhvr>
                                        <p:cTn id="65" dur="166" decel="50000">
                                          <p:stCondLst>
                                            <p:cond delay="676"/>
                                          </p:stCondLst>
                                        </p:cTn>
                                        <p:tgtEl>
                                          <p:spTgt spid="1029"/>
                                        </p:tgtEl>
                                      </p:cBhvr>
                                      <p:to x="100000" y="100000"/>
                                    </p:animScale>
                                    <p:animScale>
                                      <p:cBhvr>
                                        <p:cTn id="66" dur="26">
                                          <p:stCondLst>
                                            <p:cond delay="1312"/>
                                          </p:stCondLst>
                                        </p:cTn>
                                        <p:tgtEl>
                                          <p:spTgt spid="1029"/>
                                        </p:tgtEl>
                                      </p:cBhvr>
                                      <p:to x="100000" y="80000"/>
                                    </p:animScale>
                                    <p:animScale>
                                      <p:cBhvr>
                                        <p:cTn id="67" dur="166" decel="50000">
                                          <p:stCondLst>
                                            <p:cond delay="1338"/>
                                          </p:stCondLst>
                                        </p:cTn>
                                        <p:tgtEl>
                                          <p:spTgt spid="1029"/>
                                        </p:tgtEl>
                                      </p:cBhvr>
                                      <p:to x="100000" y="100000"/>
                                    </p:animScale>
                                    <p:animScale>
                                      <p:cBhvr>
                                        <p:cTn id="68" dur="26">
                                          <p:stCondLst>
                                            <p:cond delay="1642"/>
                                          </p:stCondLst>
                                        </p:cTn>
                                        <p:tgtEl>
                                          <p:spTgt spid="1029"/>
                                        </p:tgtEl>
                                      </p:cBhvr>
                                      <p:to x="100000" y="90000"/>
                                    </p:animScale>
                                    <p:animScale>
                                      <p:cBhvr>
                                        <p:cTn id="69" dur="166" decel="50000">
                                          <p:stCondLst>
                                            <p:cond delay="1668"/>
                                          </p:stCondLst>
                                        </p:cTn>
                                        <p:tgtEl>
                                          <p:spTgt spid="1029"/>
                                        </p:tgtEl>
                                      </p:cBhvr>
                                      <p:to x="100000" y="100000"/>
                                    </p:animScale>
                                    <p:animScale>
                                      <p:cBhvr>
                                        <p:cTn id="70" dur="26">
                                          <p:stCondLst>
                                            <p:cond delay="1808"/>
                                          </p:stCondLst>
                                        </p:cTn>
                                        <p:tgtEl>
                                          <p:spTgt spid="1029"/>
                                        </p:tgtEl>
                                      </p:cBhvr>
                                      <p:to x="100000" y="95000"/>
                                    </p:animScale>
                                    <p:animScale>
                                      <p:cBhvr>
                                        <p:cTn id="71" dur="166" decel="50000">
                                          <p:stCondLst>
                                            <p:cond delay="1834"/>
                                          </p:stCondLst>
                                        </p:cTn>
                                        <p:tgtEl>
                                          <p:spTgt spid="1029"/>
                                        </p:tgtEl>
                                      </p:cBhvr>
                                      <p:to x="100000" y="100000"/>
                                    </p:animScale>
                                  </p:childTnLst>
                                </p:cTn>
                              </p:par>
                            </p:childTnLst>
                          </p:cTn>
                        </p:par>
                        <p:par>
                          <p:cTn id="72" fill="hold">
                            <p:stCondLst>
                              <p:cond delay="8000"/>
                            </p:stCondLst>
                            <p:childTnLst>
                              <p:par>
                                <p:cTn id="73" presetID="10" presetClass="entr" presetSubtype="0" fill="hold" grpId="0" nodeType="afterEffect">
                                  <p:stCondLst>
                                    <p:cond delay="0"/>
                                  </p:stCondLst>
                                  <p:childTnLst>
                                    <p:set>
                                      <p:cBhvr>
                                        <p:cTn id="74" dur="1" fill="hold">
                                          <p:stCondLst>
                                            <p:cond delay="0"/>
                                          </p:stCondLst>
                                        </p:cTn>
                                        <p:tgtEl>
                                          <p:spTgt spid="117"/>
                                        </p:tgtEl>
                                        <p:attrNameLst>
                                          <p:attrName>style.visibility</p:attrName>
                                        </p:attrNameLst>
                                      </p:cBhvr>
                                      <p:to>
                                        <p:strVal val="visible"/>
                                      </p:to>
                                    </p:set>
                                    <p:animEffect transition="in" filter="fade">
                                      <p:cBhvr>
                                        <p:cTn id="75" dur="500"/>
                                        <p:tgtEl>
                                          <p:spTgt spid="117"/>
                                        </p:tgtEl>
                                      </p:cBhvr>
                                    </p:animEffect>
                                  </p:childTnLst>
                                </p:cTn>
                              </p:par>
                            </p:childTnLst>
                          </p:cTn>
                        </p:par>
                        <p:par>
                          <p:cTn id="76" fill="hold">
                            <p:stCondLst>
                              <p:cond delay="8500"/>
                            </p:stCondLst>
                            <p:childTnLst>
                              <p:par>
                                <p:cTn id="77" presetID="26" presetClass="entr" presetSubtype="0" fill="hold" nodeType="afterEffect">
                                  <p:stCondLst>
                                    <p:cond delay="0"/>
                                  </p:stCondLst>
                                  <p:childTnLst>
                                    <p:set>
                                      <p:cBhvr>
                                        <p:cTn id="78" dur="1" fill="hold">
                                          <p:stCondLst>
                                            <p:cond delay="0"/>
                                          </p:stCondLst>
                                        </p:cTn>
                                        <p:tgtEl>
                                          <p:spTgt spid="113"/>
                                        </p:tgtEl>
                                        <p:attrNameLst>
                                          <p:attrName>style.visibility</p:attrName>
                                        </p:attrNameLst>
                                      </p:cBhvr>
                                      <p:to>
                                        <p:strVal val="visible"/>
                                      </p:to>
                                    </p:set>
                                    <p:animEffect transition="in" filter="wipe(down)">
                                      <p:cBhvr>
                                        <p:cTn id="79" dur="580">
                                          <p:stCondLst>
                                            <p:cond delay="0"/>
                                          </p:stCondLst>
                                        </p:cTn>
                                        <p:tgtEl>
                                          <p:spTgt spid="113"/>
                                        </p:tgtEl>
                                      </p:cBhvr>
                                    </p:animEffect>
                                    <p:anim calcmode="lin" valueType="num">
                                      <p:cBhvr>
                                        <p:cTn id="80" dur="1822" tmFilter="0,0; 0.14,0.36; 0.43,0.73; 0.71,0.91; 1.0,1.0">
                                          <p:stCondLst>
                                            <p:cond delay="0"/>
                                          </p:stCondLst>
                                        </p:cTn>
                                        <p:tgtEl>
                                          <p:spTgt spid="113"/>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13"/>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13"/>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13"/>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13"/>
                                        </p:tgtEl>
                                        <p:attrNameLst>
                                          <p:attrName>ppt_y</p:attrName>
                                        </p:attrNameLst>
                                      </p:cBhvr>
                                      <p:tavLst>
                                        <p:tav tm="0" fmla="#ppt_y-sin(pi*$)/81">
                                          <p:val>
                                            <p:fltVal val="0"/>
                                          </p:val>
                                        </p:tav>
                                        <p:tav tm="100000">
                                          <p:val>
                                            <p:fltVal val="1"/>
                                          </p:val>
                                        </p:tav>
                                      </p:tavLst>
                                    </p:anim>
                                    <p:animScale>
                                      <p:cBhvr>
                                        <p:cTn id="85" dur="26">
                                          <p:stCondLst>
                                            <p:cond delay="650"/>
                                          </p:stCondLst>
                                        </p:cTn>
                                        <p:tgtEl>
                                          <p:spTgt spid="113"/>
                                        </p:tgtEl>
                                      </p:cBhvr>
                                      <p:to x="100000" y="60000"/>
                                    </p:animScale>
                                    <p:animScale>
                                      <p:cBhvr>
                                        <p:cTn id="86" dur="166" decel="50000">
                                          <p:stCondLst>
                                            <p:cond delay="676"/>
                                          </p:stCondLst>
                                        </p:cTn>
                                        <p:tgtEl>
                                          <p:spTgt spid="113"/>
                                        </p:tgtEl>
                                      </p:cBhvr>
                                      <p:to x="100000" y="100000"/>
                                    </p:animScale>
                                    <p:animScale>
                                      <p:cBhvr>
                                        <p:cTn id="87" dur="26">
                                          <p:stCondLst>
                                            <p:cond delay="1312"/>
                                          </p:stCondLst>
                                        </p:cTn>
                                        <p:tgtEl>
                                          <p:spTgt spid="113"/>
                                        </p:tgtEl>
                                      </p:cBhvr>
                                      <p:to x="100000" y="80000"/>
                                    </p:animScale>
                                    <p:animScale>
                                      <p:cBhvr>
                                        <p:cTn id="88" dur="166" decel="50000">
                                          <p:stCondLst>
                                            <p:cond delay="1338"/>
                                          </p:stCondLst>
                                        </p:cTn>
                                        <p:tgtEl>
                                          <p:spTgt spid="113"/>
                                        </p:tgtEl>
                                      </p:cBhvr>
                                      <p:to x="100000" y="100000"/>
                                    </p:animScale>
                                    <p:animScale>
                                      <p:cBhvr>
                                        <p:cTn id="89" dur="26">
                                          <p:stCondLst>
                                            <p:cond delay="1642"/>
                                          </p:stCondLst>
                                        </p:cTn>
                                        <p:tgtEl>
                                          <p:spTgt spid="113"/>
                                        </p:tgtEl>
                                      </p:cBhvr>
                                      <p:to x="100000" y="90000"/>
                                    </p:animScale>
                                    <p:animScale>
                                      <p:cBhvr>
                                        <p:cTn id="90" dur="166" decel="50000">
                                          <p:stCondLst>
                                            <p:cond delay="1668"/>
                                          </p:stCondLst>
                                        </p:cTn>
                                        <p:tgtEl>
                                          <p:spTgt spid="113"/>
                                        </p:tgtEl>
                                      </p:cBhvr>
                                      <p:to x="100000" y="100000"/>
                                    </p:animScale>
                                    <p:animScale>
                                      <p:cBhvr>
                                        <p:cTn id="91" dur="26">
                                          <p:stCondLst>
                                            <p:cond delay="1808"/>
                                          </p:stCondLst>
                                        </p:cTn>
                                        <p:tgtEl>
                                          <p:spTgt spid="113"/>
                                        </p:tgtEl>
                                      </p:cBhvr>
                                      <p:to x="100000" y="95000"/>
                                    </p:animScale>
                                    <p:animScale>
                                      <p:cBhvr>
                                        <p:cTn id="92" dur="166" decel="50000">
                                          <p:stCondLst>
                                            <p:cond delay="1834"/>
                                          </p:stCondLst>
                                        </p:cTn>
                                        <p:tgtEl>
                                          <p:spTgt spid="113"/>
                                        </p:tgtEl>
                                      </p:cBhvr>
                                      <p:to x="100000" y="100000"/>
                                    </p:animScale>
                                  </p:childTnLst>
                                </p:cTn>
                              </p:par>
                            </p:childTnLst>
                          </p:cTn>
                        </p:par>
                        <p:par>
                          <p:cTn id="93" fill="hold">
                            <p:stCondLst>
                              <p:cond delay="10500"/>
                            </p:stCondLst>
                            <p:childTnLst>
                              <p:par>
                                <p:cTn id="94" presetID="10" presetClass="entr" presetSubtype="0" fill="hold" grpId="0" nodeType="afterEffect">
                                  <p:stCondLst>
                                    <p:cond delay="0"/>
                                  </p:stCondLst>
                                  <p:childTnLst>
                                    <p:set>
                                      <p:cBhvr>
                                        <p:cTn id="95" dur="1" fill="hold">
                                          <p:stCondLst>
                                            <p:cond delay="0"/>
                                          </p:stCondLst>
                                        </p:cTn>
                                        <p:tgtEl>
                                          <p:spTgt spid="116"/>
                                        </p:tgtEl>
                                        <p:attrNameLst>
                                          <p:attrName>style.visibility</p:attrName>
                                        </p:attrNameLst>
                                      </p:cBhvr>
                                      <p:to>
                                        <p:strVal val="visible"/>
                                      </p:to>
                                    </p:set>
                                    <p:animEffect transition="in" filter="fade">
                                      <p:cBhvr>
                                        <p:cTn id="96"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7" fill="hold" display="0">
                  <p:stCondLst>
                    <p:cond delay="indefinite"/>
                  </p:stCondLst>
                  <p:endCondLst>
                    <p:cond evt="onStopAudio" delay="0">
                      <p:tgtEl>
                        <p:sldTgt/>
                      </p:tgtEl>
                    </p:cond>
                  </p:endCondLst>
                </p:cTn>
                <p:tgtEl>
                  <p:spTgt spid="5"/>
                </p:tgtEl>
              </p:cMediaNode>
            </p:audio>
          </p:childTnLst>
        </p:cTn>
      </p:par>
    </p:tnLst>
    <p:bldLst>
      <p:bldP spid="107" grpId="0" animBg="1"/>
      <p:bldP spid="3" grpId="0"/>
      <p:bldP spid="115" grpId="0"/>
      <p:bldP spid="116" grpId="0"/>
      <p:bldP spid="1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4289" name="Picture 19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70675" y="2997200"/>
            <a:ext cx="4945063" cy="1354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44685" name="Group 589"/>
          <p:cNvGrpSpPr>
            <a:grpSpLocks/>
          </p:cNvGrpSpPr>
          <p:nvPr/>
        </p:nvGrpSpPr>
        <p:grpSpPr bwMode="auto">
          <a:xfrm>
            <a:off x="0" y="4238625"/>
            <a:ext cx="9155113" cy="2635250"/>
            <a:chOff x="0" y="2670"/>
            <a:chExt cx="5767" cy="1660"/>
          </a:xfrm>
        </p:grpSpPr>
        <p:sp>
          <p:nvSpPr>
            <p:cNvPr id="644686" name="Freeform 590"/>
            <p:cNvSpPr>
              <a:spLocks/>
            </p:cNvSpPr>
            <p:nvPr/>
          </p:nvSpPr>
          <p:spPr bwMode="auto">
            <a:xfrm flipH="1">
              <a:off x="0" y="2670"/>
              <a:ext cx="5762" cy="1650"/>
            </a:xfrm>
            <a:custGeom>
              <a:avLst/>
              <a:gdLst>
                <a:gd name="T0" fmla="*/ 771 w 4991"/>
                <a:gd name="T1" fmla="*/ 746 h 763"/>
                <a:gd name="T2" fmla="*/ 2238 w 4991"/>
                <a:gd name="T3" fmla="*/ 759 h 763"/>
                <a:gd name="T4" fmla="*/ 4991 w 4991"/>
                <a:gd name="T5" fmla="*/ 749 h 763"/>
                <a:gd name="T6" fmla="*/ 4991 w 4991"/>
                <a:gd name="T7" fmla="*/ 0 h 763"/>
                <a:gd name="T8" fmla="*/ 0 w 4991"/>
                <a:gd name="T9" fmla="*/ 0 h 763"/>
                <a:gd name="T10" fmla="*/ 0 w 4991"/>
                <a:gd name="T11" fmla="*/ 745 h 763"/>
                <a:gd name="T12" fmla="*/ 771 w 4991"/>
                <a:gd name="T13" fmla="*/ 746 h 763"/>
              </a:gdLst>
              <a:ahLst/>
              <a:cxnLst>
                <a:cxn ang="0">
                  <a:pos x="T0" y="T1"/>
                </a:cxn>
                <a:cxn ang="0">
                  <a:pos x="T2" y="T3"/>
                </a:cxn>
                <a:cxn ang="0">
                  <a:pos x="T4" y="T5"/>
                </a:cxn>
                <a:cxn ang="0">
                  <a:pos x="T6" y="T7"/>
                </a:cxn>
                <a:cxn ang="0">
                  <a:pos x="T8" y="T9"/>
                </a:cxn>
                <a:cxn ang="0">
                  <a:pos x="T10" y="T11"/>
                </a:cxn>
                <a:cxn ang="0">
                  <a:pos x="T12" y="T13"/>
                </a:cxn>
              </a:cxnLst>
              <a:rect l="0" t="0" r="r" b="b"/>
              <a:pathLst>
                <a:path w="4991" h="763">
                  <a:moveTo>
                    <a:pt x="771" y="746"/>
                  </a:moveTo>
                  <a:cubicBezTo>
                    <a:pt x="1262" y="742"/>
                    <a:pt x="1746" y="763"/>
                    <a:pt x="2238" y="759"/>
                  </a:cubicBezTo>
                  <a:cubicBezTo>
                    <a:pt x="3151" y="753"/>
                    <a:pt x="4084" y="693"/>
                    <a:pt x="4991" y="749"/>
                  </a:cubicBezTo>
                  <a:cubicBezTo>
                    <a:pt x="4991" y="0"/>
                    <a:pt x="4991" y="0"/>
                    <a:pt x="4991" y="0"/>
                  </a:cubicBezTo>
                  <a:cubicBezTo>
                    <a:pt x="0" y="0"/>
                    <a:pt x="0" y="0"/>
                    <a:pt x="0" y="0"/>
                  </a:cubicBezTo>
                  <a:cubicBezTo>
                    <a:pt x="0" y="745"/>
                    <a:pt x="0" y="745"/>
                    <a:pt x="0" y="745"/>
                  </a:cubicBezTo>
                  <a:cubicBezTo>
                    <a:pt x="257" y="745"/>
                    <a:pt x="515" y="748"/>
                    <a:pt x="771" y="746"/>
                  </a:cubicBezTo>
                  <a:close/>
                </a:path>
              </a:pathLst>
            </a:custGeom>
            <a:gradFill rotWithShape="1">
              <a:gsLst>
                <a:gs pos="0">
                  <a:srgbClr val="004BA5"/>
                </a:gs>
                <a:gs pos="100000">
                  <a:srgbClr val="52A1FF"/>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grpSp>
          <p:nvGrpSpPr>
            <p:cNvPr id="644687" name="Group 591"/>
            <p:cNvGrpSpPr>
              <a:grpSpLocks/>
            </p:cNvGrpSpPr>
            <p:nvPr/>
          </p:nvGrpSpPr>
          <p:grpSpPr bwMode="auto">
            <a:xfrm>
              <a:off x="0" y="2693"/>
              <a:ext cx="5762" cy="738"/>
              <a:chOff x="0" y="2693"/>
              <a:chExt cx="5762" cy="738"/>
            </a:xfrm>
          </p:grpSpPr>
          <p:sp>
            <p:nvSpPr>
              <p:cNvPr id="644688" name="Freeform 592"/>
              <p:cNvSpPr>
                <a:spLocks/>
              </p:cNvSpPr>
              <p:nvPr/>
            </p:nvSpPr>
            <p:spPr bwMode="auto">
              <a:xfrm flipH="1">
                <a:off x="2394" y="3076"/>
                <a:ext cx="1142" cy="42"/>
              </a:xfrm>
              <a:custGeom>
                <a:avLst/>
                <a:gdLst>
                  <a:gd name="T0" fmla="*/ 717 w 989"/>
                  <a:gd name="T1" fmla="*/ 18 h 37"/>
                  <a:gd name="T2" fmla="*/ 989 w 989"/>
                  <a:gd name="T3" fmla="*/ 0 h 37"/>
                  <a:gd name="T4" fmla="*/ 0 w 989"/>
                  <a:gd name="T5" fmla="*/ 37 h 37"/>
                  <a:gd name="T6" fmla="*/ 717 w 989"/>
                  <a:gd name="T7" fmla="*/ 18 h 37"/>
                </a:gdLst>
                <a:ahLst/>
                <a:cxnLst>
                  <a:cxn ang="0">
                    <a:pos x="T0" y="T1"/>
                  </a:cxn>
                  <a:cxn ang="0">
                    <a:pos x="T2" y="T3"/>
                  </a:cxn>
                  <a:cxn ang="0">
                    <a:pos x="T4" y="T5"/>
                  </a:cxn>
                  <a:cxn ang="0">
                    <a:pos x="T6" y="T7"/>
                  </a:cxn>
                </a:cxnLst>
                <a:rect l="0" t="0" r="r" b="b"/>
                <a:pathLst>
                  <a:path w="989" h="37">
                    <a:moveTo>
                      <a:pt x="717" y="18"/>
                    </a:moveTo>
                    <a:cubicBezTo>
                      <a:pt x="782" y="17"/>
                      <a:pt x="885" y="6"/>
                      <a:pt x="989" y="0"/>
                    </a:cubicBezTo>
                    <a:cubicBezTo>
                      <a:pt x="659" y="2"/>
                      <a:pt x="327" y="16"/>
                      <a:pt x="0" y="37"/>
                    </a:cubicBezTo>
                    <a:cubicBezTo>
                      <a:pt x="242" y="21"/>
                      <a:pt x="474" y="23"/>
                      <a:pt x="717" y="18"/>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689" name="Freeform 593"/>
              <p:cNvSpPr>
                <a:spLocks/>
              </p:cNvSpPr>
              <p:nvPr/>
            </p:nvSpPr>
            <p:spPr bwMode="auto">
              <a:xfrm flipH="1">
                <a:off x="2082" y="2981"/>
                <a:ext cx="3680" cy="151"/>
              </a:xfrm>
              <a:custGeom>
                <a:avLst/>
                <a:gdLst>
                  <a:gd name="T0" fmla="*/ 919 w 3188"/>
                  <a:gd name="T1" fmla="*/ 126 h 131"/>
                  <a:gd name="T2" fmla="*/ 1016 w 3188"/>
                  <a:gd name="T3" fmla="*/ 118 h 131"/>
                  <a:gd name="T4" fmla="*/ 884 w 3188"/>
                  <a:gd name="T5" fmla="*/ 109 h 131"/>
                  <a:gd name="T6" fmla="*/ 3188 w 3188"/>
                  <a:gd name="T7" fmla="*/ 7 h 131"/>
                  <a:gd name="T8" fmla="*/ 0 w 3188"/>
                  <a:gd name="T9" fmla="*/ 1 h 131"/>
                  <a:gd name="T10" fmla="*/ 0 w 3188"/>
                  <a:gd name="T11" fmla="*/ 13 h 131"/>
                  <a:gd name="T12" fmla="*/ 2972 w 3188"/>
                  <a:gd name="T13" fmla="*/ 12 h 131"/>
                  <a:gd name="T14" fmla="*/ 0 w 3188"/>
                  <a:gd name="T15" fmla="*/ 114 h 131"/>
                  <a:gd name="T16" fmla="*/ 0 w 3188"/>
                  <a:gd name="T17" fmla="*/ 117 h 131"/>
                  <a:gd name="T18" fmla="*/ 919 w 3188"/>
                  <a:gd name="T19" fmla="*/ 12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8" h="131">
                    <a:moveTo>
                      <a:pt x="919" y="126"/>
                    </a:moveTo>
                    <a:cubicBezTo>
                      <a:pt x="974" y="124"/>
                      <a:pt x="1009" y="122"/>
                      <a:pt x="1016" y="118"/>
                    </a:cubicBezTo>
                    <a:cubicBezTo>
                      <a:pt x="1020" y="117"/>
                      <a:pt x="956" y="112"/>
                      <a:pt x="884" y="109"/>
                    </a:cubicBezTo>
                    <a:cubicBezTo>
                      <a:pt x="1093" y="77"/>
                      <a:pt x="3188" y="24"/>
                      <a:pt x="3188" y="7"/>
                    </a:cubicBezTo>
                    <a:cubicBezTo>
                      <a:pt x="3188" y="0"/>
                      <a:pt x="1316" y="0"/>
                      <a:pt x="0" y="1"/>
                    </a:cubicBezTo>
                    <a:cubicBezTo>
                      <a:pt x="0" y="13"/>
                      <a:pt x="0" y="13"/>
                      <a:pt x="0" y="13"/>
                    </a:cubicBezTo>
                    <a:cubicBezTo>
                      <a:pt x="1152" y="14"/>
                      <a:pt x="2724" y="12"/>
                      <a:pt x="2972" y="12"/>
                    </a:cubicBezTo>
                    <a:cubicBezTo>
                      <a:pt x="2788" y="17"/>
                      <a:pt x="877" y="68"/>
                      <a:pt x="0" y="114"/>
                    </a:cubicBezTo>
                    <a:cubicBezTo>
                      <a:pt x="0" y="117"/>
                      <a:pt x="0" y="117"/>
                      <a:pt x="0" y="117"/>
                    </a:cubicBezTo>
                    <a:cubicBezTo>
                      <a:pt x="315" y="113"/>
                      <a:pt x="635" y="131"/>
                      <a:pt x="919" y="126"/>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690" name="Freeform 594"/>
              <p:cNvSpPr>
                <a:spLocks/>
              </p:cNvSpPr>
              <p:nvPr/>
            </p:nvSpPr>
            <p:spPr bwMode="auto">
              <a:xfrm flipH="1">
                <a:off x="652" y="3297"/>
                <a:ext cx="4396" cy="90"/>
              </a:xfrm>
              <a:custGeom>
                <a:avLst/>
                <a:gdLst>
                  <a:gd name="T0" fmla="*/ 3484 w 3807"/>
                  <a:gd name="T1" fmla="*/ 14 h 78"/>
                  <a:gd name="T2" fmla="*/ 3807 w 3807"/>
                  <a:gd name="T3" fmla="*/ 0 h 78"/>
                  <a:gd name="T4" fmla="*/ 0 w 3807"/>
                  <a:gd name="T5" fmla="*/ 78 h 78"/>
                  <a:gd name="T6" fmla="*/ 586 w 3807"/>
                  <a:gd name="T7" fmla="*/ 75 h 78"/>
                  <a:gd name="T8" fmla="*/ 775 w 3807"/>
                  <a:gd name="T9" fmla="*/ 70 h 78"/>
                  <a:gd name="T10" fmla="*/ 3484 w 3807"/>
                  <a:gd name="T11" fmla="*/ 14 h 78"/>
                </a:gdLst>
                <a:ahLst/>
                <a:cxnLst>
                  <a:cxn ang="0">
                    <a:pos x="T0" y="T1"/>
                  </a:cxn>
                  <a:cxn ang="0">
                    <a:pos x="T2" y="T3"/>
                  </a:cxn>
                  <a:cxn ang="0">
                    <a:pos x="T4" y="T5"/>
                  </a:cxn>
                  <a:cxn ang="0">
                    <a:pos x="T6" y="T7"/>
                  </a:cxn>
                  <a:cxn ang="0">
                    <a:pos x="T8" y="T9"/>
                  </a:cxn>
                  <a:cxn ang="0">
                    <a:pos x="T10" y="T11"/>
                  </a:cxn>
                </a:cxnLst>
                <a:rect l="0" t="0" r="r" b="b"/>
                <a:pathLst>
                  <a:path w="3807" h="78">
                    <a:moveTo>
                      <a:pt x="3484" y="14"/>
                    </a:moveTo>
                    <a:cubicBezTo>
                      <a:pt x="3522" y="13"/>
                      <a:pt x="3648" y="6"/>
                      <a:pt x="3807" y="0"/>
                    </a:cubicBezTo>
                    <a:cubicBezTo>
                      <a:pt x="2842" y="1"/>
                      <a:pt x="1356" y="44"/>
                      <a:pt x="0" y="78"/>
                    </a:cubicBezTo>
                    <a:cubicBezTo>
                      <a:pt x="183" y="76"/>
                      <a:pt x="380" y="75"/>
                      <a:pt x="586" y="75"/>
                    </a:cubicBezTo>
                    <a:cubicBezTo>
                      <a:pt x="649" y="73"/>
                      <a:pt x="712" y="72"/>
                      <a:pt x="775" y="70"/>
                    </a:cubicBezTo>
                    <a:cubicBezTo>
                      <a:pt x="1678" y="48"/>
                      <a:pt x="2580" y="23"/>
                      <a:pt x="3484" y="14"/>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691" name="Freeform 595"/>
              <p:cNvSpPr>
                <a:spLocks/>
              </p:cNvSpPr>
              <p:nvPr/>
            </p:nvSpPr>
            <p:spPr bwMode="auto">
              <a:xfrm flipH="1">
                <a:off x="0" y="3383"/>
                <a:ext cx="4509" cy="31"/>
              </a:xfrm>
              <a:custGeom>
                <a:avLst/>
                <a:gdLst>
                  <a:gd name="T0" fmla="*/ 2680 w 3906"/>
                  <a:gd name="T1" fmla="*/ 3 h 27"/>
                  <a:gd name="T2" fmla="*/ 0 w 3906"/>
                  <a:gd name="T3" fmla="*/ 25 h 27"/>
                  <a:gd name="T4" fmla="*/ 3906 w 3906"/>
                  <a:gd name="T5" fmla="*/ 19 h 27"/>
                  <a:gd name="T6" fmla="*/ 3906 w 3906"/>
                  <a:gd name="T7" fmla="*/ 3 h 27"/>
                  <a:gd name="T8" fmla="*/ 3891 w 3906"/>
                  <a:gd name="T9" fmla="*/ 3 h 27"/>
                  <a:gd name="T10" fmla="*/ 2680 w 3906"/>
                  <a:gd name="T11" fmla="*/ 3 h 27"/>
                </a:gdLst>
                <a:ahLst/>
                <a:cxnLst>
                  <a:cxn ang="0">
                    <a:pos x="T0" y="T1"/>
                  </a:cxn>
                  <a:cxn ang="0">
                    <a:pos x="T2" y="T3"/>
                  </a:cxn>
                  <a:cxn ang="0">
                    <a:pos x="T4" y="T5"/>
                  </a:cxn>
                  <a:cxn ang="0">
                    <a:pos x="T6" y="T7"/>
                  </a:cxn>
                  <a:cxn ang="0">
                    <a:pos x="T8" y="T9"/>
                  </a:cxn>
                  <a:cxn ang="0">
                    <a:pos x="T10" y="T11"/>
                  </a:cxn>
                </a:cxnLst>
                <a:rect l="0" t="0" r="r" b="b"/>
                <a:pathLst>
                  <a:path w="3906" h="27">
                    <a:moveTo>
                      <a:pt x="2680" y="3"/>
                    </a:moveTo>
                    <a:cubicBezTo>
                      <a:pt x="1841" y="0"/>
                      <a:pt x="839" y="21"/>
                      <a:pt x="0" y="25"/>
                    </a:cubicBezTo>
                    <a:cubicBezTo>
                      <a:pt x="1302" y="25"/>
                      <a:pt x="3108" y="27"/>
                      <a:pt x="3906" y="19"/>
                    </a:cubicBezTo>
                    <a:cubicBezTo>
                      <a:pt x="3906" y="3"/>
                      <a:pt x="3906" y="3"/>
                      <a:pt x="3906" y="3"/>
                    </a:cubicBezTo>
                    <a:cubicBezTo>
                      <a:pt x="3901" y="3"/>
                      <a:pt x="3896" y="3"/>
                      <a:pt x="3891" y="3"/>
                    </a:cubicBezTo>
                    <a:cubicBezTo>
                      <a:pt x="3487" y="6"/>
                      <a:pt x="3083" y="4"/>
                      <a:pt x="2680" y="3"/>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692" name="Freeform 596"/>
              <p:cNvSpPr>
                <a:spLocks/>
              </p:cNvSpPr>
              <p:nvPr/>
            </p:nvSpPr>
            <p:spPr bwMode="auto">
              <a:xfrm flipH="1">
                <a:off x="4744" y="3394"/>
                <a:ext cx="1018" cy="37"/>
              </a:xfrm>
              <a:custGeom>
                <a:avLst/>
                <a:gdLst>
                  <a:gd name="T0" fmla="*/ 0 w 882"/>
                  <a:gd name="T1" fmla="*/ 32 h 32"/>
                  <a:gd name="T2" fmla="*/ 882 w 882"/>
                  <a:gd name="T3" fmla="*/ 14 h 32"/>
                  <a:gd name="T4" fmla="*/ 0 w 882"/>
                  <a:gd name="T5" fmla="*/ 6 h 32"/>
                  <a:gd name="T6" fmla="*/ 0 w 882"/>
                  <a:gd name="T7" fmla="*/ 32 h 32"/>
                </a:gdLst>
                <a:ahLst/>
                <a:cxnLst>
                  <a:cxn ang="0">
                    <a:pos x="T0" y="T1"/>
                  </a:cxn>
                  <a:cxn ang="0">
                    <a:pos x="T2" y="T3"/>
                  </a:cxn>
                  <a:cxn ang="0">
                    <a:pos x="T4" y="T5"/>
                  </a:cxn>
                  <a:cxn ang="0">
                    <a:pos x="T6" y="T7"/>
                  </a:cxn>
                </a:cxnLst>
                <a:rect l="0" t="0" r="r" b="b"/>
                <a:pathLst>
                  <a:path w="882" h="32">
                    <a:moveTo>
                      <a:pt x="0" y="32"/>
                    </a:moveTo>
                    <a:cubicBezTo>
                      <a:pt x="201" y="27"/>
                      <a:pt x="672" y="19"/>
                      <a:pt x="882" y="14"/>
                    </a:cubicBezTo>
                    <a:cubicBezTo>
                      <a:pt x="651" y="16"/>
                      <a:pt x="178" y="0"/>
                      <a:pt x="0" y="6"/>
                    </a:cubicBezTo>
                    <a:lnTo>
                      <a:pt x="0" y="32"/>
                    </a:ln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693" name="Freeform 597"/>
              <p:cNvSpPr>
                <a:spLocks/>
              </p:cNvSpPr>
              <p:nvPr/>
            </p:nvSpPr>
            <p:spPr bwMode="auto">
              <a:xfrm flipH="1">
                <a:off x="0" y="3283"/>
                <a:ext cx="652" cy="22"/>
              </a:xfrm>
              <a:custGeom>
                <a:avLst/>
                <a:gdLst>
                  <a:gd name="T0" fmla="*/ 0 w 565"/>
                  <a:gd name="T1" fmla="*/ 12 h 19"/>
                  <a:gd name="T2" fmla="*/ 565 w 565"/>
                  <a:gd name="T3" fmla="*/ 19 h 19"/>
                  <a:gd name="T4" fmla="*/ 565 w 565"/>
                  <a:gd name="T5" fmla="*/ 3 h 19"/>
                  <a:gd name="T6" fmla="*/ 0 w 565"/>
                  <a:gd name="T7" fmla="*/ 12 h 19"/>
                </a:gdLst>
                <a:ahLst/>
                <a:cxnLst>
                  <a:cxn ang="0">
                    <a:pos x="T0" y="T1"/>
                  </a:cxn>
                  <a:cxn ang="0">
                    <a:pos x="T2" y="T3"/>
                  </a:cxn>
                  <a:cxn ang="0">
                    <a:pos x="T4" y="T5"/>
                  </a:cxn>
                  <a:cxn ang="0">
                    <a:pos x="T6" y="T7"/>
                  </a:cxn>
                </a:cxnLst>
                <a:rect l="0" t="0" r="r" b="b"/>
                <a:pathLst>
                  <a:path w="565" h="19">
                    <a:moveTo>
                      <a:pt x="0" y="12"/>
                    </a:moveTo>
                    <a:cubicBezTo>
                      <a:pt x="217" y="12"/>
                      <a:pt x="408" y="14"/>
                      <a:pt x="565" y="19"/>
                    </a:cubicBezTo>
                    <a:cubicBezTo>
                      <a:pt x="565" y="3"/>
                      <a:pt x="565" y="3"/>
                      <a:pt x="565" y="3"/>
                    </a:cubicBezTo>
                    <a:cubicBezTo>
                      <a:pt x="380" y="0"/>
                      <a:pt x="171" y="6"/>
                      <a:pt x="0" y="12"/>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694" name="Freeform 598"/>
              <p:cNvSpPr>
                <a:spLocks/>
              </p:cNvSpPr>
              <p:nvPr/>
            </p:nvSpPr>
            <p:spPr bwMode="auto">
              <a:xfrm flipH="1">
                <a:off x="4320" y="3383"/>
                <a:ext cx="60" cy="0"/>
              </a:xfrm>
              <a:custGeom>
                <a:avLst/>
                <a:gdLst>
                  <a:gd name="T0" fmla="*/ 0 w 52"/>
                  <a:gd name="T1" fmla="*/ 52 w 52"/>
                  <a:gd name="T2" fmla="*/ 8 w 52"/>
                  <a:gd name="T3" fmla="*/ 0 w 52"/>
                </a:gdLst>
                <a:ahLst/>
                <a:cxnLst>
                  <a:cxn ang="0">
                    <a:pos x="T0" y="0"/>
                  </a:cxn>
                  <a:cxn ang="0">
                    <a:pos x="T1" y="0"/>
                  </a:cxn>
                  <a:cxn ang="0">
                    <a:pos x="T2" y="0"/>
                  </a:cxn>
                  <a:cxn ang="0">
                    <a:pos x="T3" y="0"/>
                  </a:cxn>
                </a:cxnLst>
                <a:rect l="0" t="0" r="r" b="b"/>
                <a:pathLst>
                  <a:path w="52">
                    <a:moveTo>
                      <a:pt x="0" y="0"/>
                    </a:moveTo>
                    <a:cubicBezTo>
                      <a:pt x="17" y="0"/>
                      <a:pt x="35" y="0"/>
                      <a:pt x="52" y="0"/>
                    </a:cubicBezTo>
                    <a:cubicBezTo>
                      <a:pt x="37" y="0"/>
                      <a:pt x="23" y="0"/>
                      <a:pt x="8" y="0"/>
                    </a:cubicBezTo>
                    <a:cubicBezTo>
                      <a:pt x="6" y="0"/>
                      <a:pt x="3" y="0"/>
                      <a:pt x="0" y="0"/>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695" name="Freeform 599"/>
              <p:cNvSpPr>
                <a:spLocks/>
              </p:cNvSpPr>
              <p:nvPr/>
            </p:nvSpPr>
            <p:spPr bwMode="auto">
              <a:xfrm flipH="1">
                <a:off x="81" y="3187"/>
                <a:ext cx="5681" cy="51"/>
              </a:xfrm>
              <a:custGeom>
                <a:avLst/>
                <a:gdLst>
                  <a:gd name="T0" fmla="*/ 4921 w 4921"/>
                  <a:gd name="T1" fmla="*/ 11 h 44"/>
                  <a:gd name="T2" fmla="*/ 0 w 4921"/>
                  <a:gd name="T3" fmla="*/ 6 h 44"/>
                  <a:gd name="T4" fmla="*/ 0 w 4921"/>
                  <a:gd name="T5" fmla="*/ 17 h 44"/>
                  <a:gd name="T6" fmla="*/ 4921 w 4921"/>
                  <a:gd name="T7" fmla="*/ 11 h 44"/>
                </a:gdLst>
                <a:ahLst/>
                <a:cxnLst>
                  <a:cxn ang="0">
                    <a:pos x="T0" y="T1"/>
                  </a:cxn>
                  <a:cxn ang="0">
                    <a:pos x="T2" y="T3"/>
                  </a:cxn>
                  <a:cxn ang="0">
                    <a:pos x="T4" y="T5"/>
                  </a:cxn>
                  <a:cxn ang="0">
                    <a:pos x="T6" y="T7"/>
                  </a:cxn>
                </a:cxnLst>
                <a:rect l="0" t="0" r="r" b="b"/>
                <a:pathLst>
                  <a:path w="4921" h="44">
                    <a:moveTo>
                      <a:pt x="4921" y="11"/>
                    </a:moveTo>
                    <a:cubicBezTo>
                      <a:pt x="4921" y="0"/>
                      <a:pt x="1320" y="5"/>
                      <a:pt x="0" y="6"/>
                    </a:cubicBezTo>
                    <a:cubicBezTo>
                      <a:pt x="0" y="17"/>
                      <a:pt x="0" y="17"/>
                      <a:pt x="0" y="17"/>
                    </a:cubicBezTo>
                    <a:cubicBezTo>
                      <a:pt x="2172" y="1"/>
                      <a:pt x="4920" y="44"/>
                      <a:pt x="4921" y="11"/>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696" name="Freeform 600"/>
              <p:cNvSpPr>
                <a:spLocks/>
              </p:cNvSpPr>
              <p:nvPr/>
            </p:nvSpPr>
            <p:spPr bwMode="auto">
              <a:xfrm flipH="1">
                <a:off x="914" y="3115"/>
                <a:ext cx="1686" cy="45"/>
              </a:xfrm>
              <a:custGeom>
                <a:avLst/>
                <a:gdLst>
                  <a:gd name="T0" fmla="*/ 1401 w 1460"/>
                  <a:gd name="T1" fmla="*/ 10 h 39"/>
                  <a:gd name="T2" fmla="*/ 508 w 1460"/>
                  <a:gd name="T3" fmla="*/ 16 h 39"/>
                  <a:gd name="T4" fmla="*/ 0 w 1460"/>
                  <a:gd name="T5" fmla="*/ 23 h 39"/>
                  <a:gd name="T6" fmla="*/ 847 w 1460"/>
                  <a:gd name="T7" fmla="*/ 39 h 39"/>
                  <a:gd name="T8" fmla="*/ 1401 w 1460"/>
                  <a:gd name="T9" fmla="*/ 10 h 39"/>
                </a:gdLst>
                <a:ahLst/>
                <a:cxnLst>
                  <a:cxn ang="0">
                    <a:pos x="T0" y="T1"/>
                  </a:cxn>
                  <a:cxn ang="0">
                    <a:pos x="T2" y="T3"/>
                  </a:cxn>
                  <a:cxn ang="0">
                    <a:pos x="T4" y="T5"/>
                  </a:cxn>
                  <a:cxn ang="0">
                    <a:pos x="T6" y="T7"/>
                  </a:cxn>
                  <a:cxn ang="0">
                    <a:pos x="T8" y="T9"/>
                  </a:cxn>
                </a:cxnLst>
                <a:rect l="0" t="0" r="r" b="b"/>
                <a:pathLst>
                  <a:path w="1460" h="39">
                    <a:moveTo>
                      <a:pt x="1401" y="10"/>
                    </a:moveTo>
                    <a:cubicBezTo>
                      <a:pt x="1363" y="0"/>
                      <a:pt x="630" y="17"/>
                      <a:pt x="508" y="16"/>
                    </a:cubicBezTo>
                    <a:cubicBezTo>
                      <a:pt x="341" y="15"/>
                      <a:pt x="167" y="24"/>
                      <a:pt x="0" y="23"/>
                    </a:cubicBezTo>
                    <a:cubicBezTo>
                      <a:pt x="284" y="29"/>
                      <a:pt x="567" y="37"/>
                      <a:pt x="847" y="39"/>
                    </a:cubicBezTo>
                    <a:cubicBezTo>
                      <a:pt x="893" y="39"/>
                      <a:pt x="1460" y="26"/>
                      <a:pt x="1401" y="10"/>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697" name="Freeform 601"/>
              <p:cNvSpPr>
                <a:spLocks noEditPoints="1"/>
              </p:cNvSpPr>
              <p:nvPr/>
            </p:nvSpPr>
            <p:spPr bwMode="auto">
              <a:xfrm flipH="1">
                <a:off x="0" y="2693"/>
                <a:ext cx="5762" cy="210"/>
              </a:xfrm>
              <a:custGeom>
                <a:avLst/>
                <a:gdLst>
                  <a:gd name="T0" fmla="*/ 4873 w 4991"/>
                  <a:gd name="T1" fmla="*/ 16 h 182"/>
                  <a:gd name="T2" fmla="*/ 3473 w 4991"/>
                  <a:gd name="T3" fmla="*/ 20 h 182"/>
                  <a:gd name="T4" fmla="*/ 556 w 4991"/>
                  <a:gd name="T5" fmla="*/ 9 h 182"/>
                  <a:gd name="T6" fmla="*/ 0 w 4991"/>
                  <a:gd name="T7" fmla="*/ 3 h 182"/>
                  <a:gd name="T8" fmla="*/ 0 w 4991"/>
                  <a:gd name="T9" fmla="*/ 37 h 182"/>
                  <a:gd name="T10" fmla="*/ 206 w 4991"/>
                  <a:gd name="T11" fmla="*/ 49 h 182"/>
                  <a:gd name="T12" fmla="*/ 3123 w 4991"/>
                  <a:gd name="T13" fmla="*/ 68 h 182"/>
                  <a:gd name="T14" fmla="*/ 125 w 4991"/>
                  <a:gd name="T15" fmla="*/ 138 h 182"/>
                  <a:gd name="T16" fmla="*/ 0 w 4991"/>
                  <a:gd name="T17" fmla="*/ 140 h 182"/>
                  <a:gd name="T18" fmla="*/ 0 w 4991"/>
                  <a:gd name="T19" fmla="*/ 150 h 182"/>
                  <a:gd name="T20" fmla="*/ 212 w 4991"/>
                  <a:gd name="T21" fmla="*/ 149 h 182"/>
                  <a:gd name="T22" fmla="*/ 0 w 4991"/>
                  <a:gd name="T23" fmla="*/ 154 h 182"/>
                  <a:gd name="T24" fmla="*/ 0 w 4991"/>
                  <a:gd name="T25" fmla="*/ 173 h 182"/>
                  <a:gd name="T26" fmla="*/ 209 w 4991"/>
                  <a:gd name="T27" fmla="*/ 176 h 182"/>
                  <a:gd name="T28" fmla="*/ 3192 w 4991"/>
                  <a:gd name="T29" fmla="*/ 167 h 182"/>
                  <a:gd name="T30" fmla="*/ 4991 w 4991"/>
                  <a:gd name="T31" fmla="*/ 182 h 182"/>
                  <a:gd name="T32" fmla="*/ 4991 w 4991"/>
                  <a:gd name="T33" fmla="*/ 166 h 182"/>
                  <a:gd name="T34" fmla="*/ 4083 w 4991"/>
                  <a:gd name="T35" fmla="*/ 159 h 182"/>
                  <a:gd name="T36" fmla="*/ 913 w 4991"/>
                  <a:gd name="T37" fmla="*/ 138 h 182"/>
                  <a:gd name="T38" fmla="*/ 4991 w 4991"/>
                  <a:gd name="T39" fmla="*/ 25 h 182"/>
                  <a:gd name="T40" fmla="*/ 4991 w 4991"/>
                  <a:gd name="T41" fmla="*/ 19 h 182"/>
                  <a:gd name="T42" fmla="*/ 4873 w 4991"/>
                  <a:gd name="T43" fmla="*/ 16 h 182"/>
                  <a:gd name="T44" fmla="*/ 823 w 4991"/>
                  <a:gd name="T45" fmla="*/ 28 h 182"/>
                  <a:gd name="T46" fmla="*/ 497 w 4991"/>
                  <a:gd name="T47" fmla="*/ 19 h 182"/>
                  <a:gd name="T48" fmla="*/ 2365 w 4991"/>
                  <a:gd name="T49" fmla="*/ 24 h 182"/>
                  <a:gd name="T50" fmla="*/ 3705 w 4991"/>
                  <a:gd name="T51" fmla="*/ 31 h 182"/>
                  <a:gd name="T52" fmla="*/ 823 w 4991"/>
                  <a:gd name="T53" fmla="*/ 28 h 182"/>
                  <a:gd name="T54" fmla="*/ 2499 w 4991"/>
                  <a:gd name="T55" fmla="*/ 53 h 182"/>
                  <a:gd name="T56" fmla="*/ 3823 w 4991"/>
                  <a:gd name="T57" fmla="*/ 39 h 182"/>
                  <a:gd name="T58" fmla="*/ 2499 w 4991"/>
                  <a:gd name="T59" fmla="*/ 5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91" h="182">
                    <a:moveTo>
                      <a:pt x="4873" y="16"/>
                    </a:moveTo>
                    <a:cubicBezTo>
                      <a:pt x="4407" y="23"/>
                      <a:pt x="3940" y="22"/>
                      <a:pt x="3473" y="20"/>
                    </a:cubicBezTo>
                    <a:cubicBezTo>
                      <a:pt x="2501" y="16"/>
                      <a:pt x="1528" y="0"/>
                      <a:pt x="556" y="9"/>
                    </a:cubicBezTo>
                    <a:cubicBezTo>
                      <a:pt x="373" y="11"/>
                      <a:pt x="187" y="7"/>
                      <a:pt x="0" y="3"/>
                    </a:cubicBezTo>
                    <a:cubicBezTo>
                      <a:pt x="0" y="37"/>
                      <a:pt x="0" y="37"/>
                      <a:pt x="0" y="37"/>
                    </a:cubicBezTo>
                    <a:cubicBezTo>
                      <a:pt x="68" y="41"/>
                      <a:pt x="136" y="45"/>
                      <a:pt x="206" y="49"/>
                    </a:cubicBezTo>
                    <a:cubicBezTo>
                      <a:pt x="1170" y="103"/>
                      <a:pt x="2157" y="66"/>
                      <a:pt x="3123" y="68"/>
                    </a:cubicBezTo>
                    <a:cubicBezTo>
                      <a:pt x="2124" y="96"/>
                      <a:pt x="1124" y="127"/>
                      <a:pt x="125" y="138"/>
                    </a:cubicBezTo>
                    <a:cubicBezTo>
                      <a:pt x="83" y="139"/>
                      <a:pt x="42" y="139"/>
                      <a:pt x="0" y="140"/>
                    </a:cubicBezTo>
                    <a:cubicBezTo>
                      <a:pt x="0" y="150"/>
                      <a:pt x="0" y="150"/>
                      <a:pt x="0" y="150"/>
                    </a:cubicBezTo>
                    <a:cubicBezTo>
                      <a:pt x="70" y="150"/>
                      <a:pt x="141" y="149"/>
                      <a:pt x="212" y="149"/>
                    </a:cubicBezTo>
                    <a:cubicBezTo>
                      <a:pt x="139" y="150"/>
                      <a:pt x="69" y="152"/>
                      <a:pt x="0" y="154"/>
                    </a:cubicBezTo>
                    <a:cubicBezTo>
                      <a:pt x="0" y="173"/>
                      <a:pt x="0" y="173"/>
                      <a:pt x="0" y="173"/>
                    </a:cubicBezTo>
                    <a:cubicBezTo>
                      <a:pt x="99" y="175"/>
                      <a:pt x="174" y="177"/>
                      <a:pt x="209" y="176"/>
                    </a:cubicBezTo>
                    <a:cubicBezTo>
                      <a:pt x="1203" y="158"/>
                      <a:pt x="2198" y="164"/>
                      <a:pt x="3192" y="167"/>
                    </a:cubicBezTo>
                    <a:cubicBezTo>
                      <a:pt x="3787" y="168"/>
                      <a:pt x="4389" y="182"/>
                      <a:pt x="4991" y="182"/>
                    </a:cubicBezTo>
                    <a:cubicBezTo>
                      <a:pt x="4991" y="166"/>
                      <a:pt x="4991" y="166"/>
                      <a:pt x="4991" y="166"/>
                    </a:cubicBezTo>
                    <a:cubicBezTo>
                      <a:pt x="4687" y="163"/>
                      <a:pt x="4383" y="159"/>
                      <a:pt x="4083" y="159"/>
                    </a:cubicBezTo>
                    <a:cubicBezTo>
                      <a:pt x="3867" y="159"/>
                      <a:pt x="2294" y="127"/>
                      <a:pt x="913" y="138"/>
                    </a:cubicBezTo>
                    <a:cubicBezTo>
                      <a:pt x="2272" y="112"/>
                      <a:pt x="3631" y="53"/>
                      <a:pt x="4991" y="25"/>
                    </a:cubicBezTo>
                    <a:cubicBezTo>
                      <a:pt x="4991" y="19"/>
                      <a:pt x="4991" y="19"/>
                      <a:pt x="4991" y="19"/>
                    </a:cubicBezTo>
                    <a:cubicBezTo>
                      <a:pt x="4937" y="17"/>
                      <a:pt x="4894" y="16"/>
                      <a:pt x="4873" y="16"/>
                    </a:cubicBezTo>
                    <a:close/>
                    <a:moveTo>
                      <a:pt x="823" y="28"/>
                    </a:moveTo>
                    <a:cubicBezTo>
                      <a:pt x="711" y="24"/>
                      <a:pt x="600" y="20"/>
                      <a:pt x="497" y="19"/>
                    </a:cubicBezTo>
                    <a:cubicBezTo>
                      <a:pt x="1119" y="8"/>
                      <a:pt x="1743" y="20"/>
                      <a:pt x="2365" y="24"/>
                    </a:cubicBezTo>
                    <a:cubicBezTo>
                      <a:pt x="2812" y="27"/>
                      <a:pt x="3259" y="30"/>
                      <a:pt x="3705" y="31"/>
                    </a:cubicBezTo>
                    <a:cubicBezTo>
                      <a:pt x="2744" y="42"/>
                      <a:pt x="1784" y="38"/>
                      <a:pt x="823" y="28"/>
                    </a:cubicBezTo>
                    <a:close/>
                    <a:moveTo>
                      <a:pt x="2499" y="53"/>
                    </a:moveTo>
                    <a:cubicBezTo>
                      <a:pt x="3147" y="48"/>
                      <a:pt x="3708" y="41"/>
                      <a:pt x="3823" y="39"/>
                    </a:cubicBezTo>
                    <a:cubicBezTo>
                      <a:pt x="3726" y="61"/>
                      <a:pt x="3182" y="60"/>
                      <a:pt x="2499" y="53"/>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698" name="Freeform 602"/>
              <p:cNvSpPr>
                <a:spLocks/>
              </p:cNvSpPr>
              <p:nvPr/>
            </p:nvSpPr>
            <p:spPr bwMode="auto">
              <a:xfrm flipH="1">
                <a:off x="2954" y="3137"/>
                <a:ext cx="1307" cy="31"/>
              </a:xfrm>
              <a:custGeom>
                <a:avLst/>
                <a:gdLst>
                  <a:gd name="T0" fmla="*/ 0 w 1132"/>
                  <a:gd name="T1" fmla="*/ 11 h 27"/>
                  <a:gd name="T2" fmla="*/ 1132 w 1132"/>
                  <a:gd name="T3" fmla="*/ 14 h 27"/>
                  <a:gd name="T4" fmla="*/ 0 w 1132"/>
                  <a:gd name="T5" fmla="*/ 11 h 27"/>
                </a:gdLst>
                <a:ahLst/>
                <a:cxnLst>
                  <a:cxn ang="0">
                    <a:pos x="T0" y="T1"/>
                  </a:cxn>
                  <a:cxn ang="0">
                    <a:pos x="T2" y="T3"/>
                  </a:cxn>
                  <a:cxn ang="0">
                    <a:pos x="T4" y="T5"/>
                  </a:cxn>
                </a:cxnLst>
                <a:rect l="0" t="0" r="r" b="b"/>
                <a:pathLst>
                  <a:path w="1132" h="27">
                    <a:moveTo>
                      <a:pt x="0" y="11"/>
                    </a:moveTo>
                    <a:cubicBezTo>
                      <a:pt x="404" y="27"/>
                      <a:pt x="755" y="12"/>
                      <a:pt x="1132" y="14"/>
                    </a:cubicBezTo>
                    <a:cubicBezTo>
                      <a:pt x="754" y="6"/>
                      <a:pt x="375" y="0"/>
                      <a:pt x="0" y="11"/>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grpSp>
        <p:sp>
          <p:nvSpPr>
            <p:cNvPr id="644699" name="Freeform 603"/>
            <p:cNvSpPr>
              <a:spLocks/>
            </p:cNvSpPr>
            <p:nvPr/>
          </p:nvSpPr>
          <p:spPr bwMode="auto">
            <a:xfrm flipH="1">
              <a:off x="0" y="3442"/>
              <a:ext cx="5762" cy="876"/>
            </a:xfrm>
            <a:custGeom>
              <a:avLst/>
              <a:gdLst>
                <a:gd name="T0" fmla="*/ 2238 w 4991"/>
                <a:gd name="T1" fmla="*/ 88 h 760"/>
                <a:gd name="T2" fmla="*/ 771 w 4991"/>
                <a:gd name="T3" fmla="*/ 45 h 760"/>
                <a:gd name="T4" fmla="*/ 0 w 4991"/>
                <a:gd name="T5" fmla="*/ 41 h 760"/>
                <a:gd name="T6" fmla="*/ 0 w 4991"/>
                <a:gd name="T7" fmla="*/ 760 h 760"/>
                <a:gd name="T8" fmla="*/ 4991 w 4991"/>
                <a:gd name="T9" fmla="*/ 760 h 760"/>
                <a:gd name="T10" fmla="*/ 4991 w 4991"/>
                <a:gd name="T11" fmla="*/ 1 h 760"/>
                <a:gd name="T12" fmla="*/ 2238 w 4991"/>
                <a:gd name="T13" fmla="*/ 88 h 760"/>
              </a:gdLst>
              <a:ahLst/>
              <a:cxnLst>
                <a:cxn ang="0">
                  <a:pos x="T0" y="T1"/>
                </a:cxn>
                <a:cxn ang="0">
                  <a:pos x="T2" y="T3"/>
                </a:cxn>
                <a:cxn ang="0">
                  <a:pos x="T4" y="T5"/>
                </a:cxn>
                <a:cxn ang="0">
                  <a:pos x="T6" y="T7"/>
                </a:cxn>
                <a:cxn ang="0">
                  <a:pos x="T8" y="T9"/>
                </a:cxn>
                <a:cxn ang="0">
                  <a:pos x="T10" y="T11"/>
                </a:cxn>
                <a:cxn ang="0">
                  <a:pos x="T12" y="T13"/>
                </a:cxn>
              </a:cxnLst>
              <a:rect l="0" t="0" r="r" b="b"/>
              <a:pathLst>
                <a:path w="4991" h="760">
                  <a:moveTo>
                    <a:pt x="2238" y="88"/>
                  </a:moveTo>
                  <a:cubicBezTo>
                    <a:pt x="1746" y="100"/>
                    <a:pt x="1262" y="33"/>
                    <a:pt x="771" y="45"/>
                  </a:cubicBezTo>
                  <a:cubicBezTo>
                    <a:pt x="515" y="51"/>
                    <a:pt x="257" y="40"/>
                    <a:pt x="0" y="41"/>
                  </a:cubicBezTo>
                  <a:cubicBezTo>
                    <a:pt x="0" y="760"/>
                    <a:pt x="0" y="760"/>
                    <a:pt x="0" y="760"/>
                  </a:cubicBezTo>
                  <a:cubicBezTo>
                    <a:pt x="4991" y="760"/>
                    <a:pt x="4991" y="760"/>
                    <a:pt x="4991" y="760"/>
                  </a:cubicBezTo>
                  <a:cubicBezTo>
                    <a:pt x="4991" y="1"/>
                    <a:pt x="4991" y="1"/>
                    <a:pt x="4991" y="1"/>
                  </a:cubicBezTo>
                  <a:cubicBezTo>
                    <a:pt x="4187" y="0"/>
                    <a:pt x="3151" y="67"/>
                    <a:pt x="2238" y="88"/>
                  </a:cubicBezTo>
                  <a:close/>
                </a:path>
              </a:pathLst>
            </a:custGeom>
            <a:gradFill rotWithShape="1">
              <a:gsLst>
                <a:gs pos="0">
                  <a:srgbClr val="EDBC80"/>
                </a:gs>
                <a:gs pos="100000">
                  <a:srgbClr val="B28C6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644700" name="Group 604"/>
            <p:cNvGrpSpPr>
              <a:grpSpLocks/>
            </p:cNvGrpSpPr>
            <p:nvPr/>
          </p:nvGrpSpPr>
          <p:grpSpPr bwMode="auto">
            <a:xfrm>
              <a:off x="9" y="3447"/>
              <a:ext cx="5758" cy="883"/>
              <a:chOff x="9" y="3431"/>
              <a:chExt cx="5758" cy="883"/>
            </a:xfrm>
          </p:grpSpPr>
          <p:sp>
            <p:nvSpPr>
              <p:cNvPr id="644701" name="Freeform 605"/>
              <p:cNvSpPr>
                <a:spLocks/>
              </p:cNvSpPr>
              <p:nvPr/>
            </p:nvSpPr>
            <p:spPr bwMode="auto">
              <a:xfrm flipH="1">
                <a:off x="3864" y="3539"/>
                <a:ext cx="44" cy="16"/>
              </a:xfrm>
              <a:custGeom>
                <a:avLst/>
                <a:gdLst>
                  <a:gd name="T0" fmla="*/ 38 w 38"/>
                  <a:gd name="T1" fmla="*/ 6 h 14"/>
                  <a:gd name="T2" fmla="*/ 19 w 38"/>
                  <a:gd name="T3" fmla="*/ 0 h 14"/>
                  <a:gd name="T4" fmla="*/ 0 w 38"/>
                  <a:gd name="T5" fmla="*/ 8 h 14"/>
                  <a:gd name="T6" fmla="*/ 19 w 38"/>
                  <a:gd name="T7" fmla="*/ 13 h 14"/>
                  <a:gd name="T8" fmla="*/ 38 w 38"/>
                  <a:gd name="T9" fmla="*/ 6 h 14"/>
                </a:gdLst>
                <a:ahLst/>
                <a:cxnLst>
                  <a:cxn ang="0">
                    <a:pos x="T0" y="T1"/>
                  </a:cxn>
                  <a:cxn ang="0">
                    <a:pos x="T2" y="T3"/>
                  </a:cxn>
                  <a:cxn ang="0">
                    <a:pos x="T4" y="T5"/>
                  </a:cxn>
                  <a:cxn ang="0">
                    <a:pos x="T6" y="T7"/>
                  </a:cxn>
                  <a:cxn ang="0">
                    <a:pos x="T8" y="T9"/>
                  </a:cxn>
                </a:cxnLst>
                <a:rect l="0" t="0" r="r" b="b"/>
                <a:pathLst>
                  <a:path w="38" h="14">
                    <a:moveTo>
                      <a:pt x="38" y="6"/>
                    </a:moveTo>
                    <a:cubicBezTo>
                      <a:pt x="38" y="2"/>
                      <a:pt x="29" y="0"/>
                      <a:pt x="19" y="0"/>
                    </a:cubicBezTo>
                    <a:cubicBezTo>
                      <a:pt x="8" y="1"/>
                      <a:pt x="0" y="4"/>
                      <a:pt x="0" y="8"/>
                    </a:cubicBezTo>
                    <a:cubicBezTo>
                      <a:pt x="0" y="11"/>
                      <a:pt x="8" y="14"/>
                      <a:pt x="19" y="13"/>
                    </a:cubicBezTo>
                    <a:cubicBezTo>
                      <a:pt x="29" y="13"/>
                      <a:pt x="38" y="9"/>
                      <a:pt x="38"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02" name="Freeform 606"/>
              <p:cNvSpPr>
                <a:spLocks/>
              </p:cNvSpPr>
              <p:nvPr/>
            </p:nvSpPr>
            <p:spPr bwMode="auto">
              <a:xfrm flipH="1">
                <a:off x="3836" y="3564"/>
                <a:ext cx="45" cy="16"/>
              </a:xfrm>
              <a:custGeom>
                <a:avLst/>
                <a:gdLst>
                  <a:gd name="T0" fmla="*/ 39 w 39"/>
                  <a:gd name="T1" fmla="*/ 6 h 14"/>
                  <a:gd name="T2" fmla="*/ 20 w 39"/>
                  <a:gd name="T3" fmla="*/ 1 h 14"/>
                  <a:gd name="T4" fmla="*/ 0 w 39"/>
                  <a:gd name="T5" fmla="*/ 8 h 14"/>
                  <a:gd name="T6" fmla="*/ 20 w 39"/>
                  <a:gd name="T7" fmla="*/ 14 h 14"/>
                  <a:gd name="T8" fmla="*/ 39 w 39"/>
                  <a:gd name="T9" fmla="*/ 6 h 14"/>
                </a:gdLst>
                <a:ahLst/>
                <a:cxnLst>
                  <a:cxn ang="0">
                    <a:pos x="T0" y="T1"/>
                  </a:cxn>
                  <a:cxn ang="0">
                    <a:pos x="T2" y="T3"/>
                  </a:cxn>
                  <a:cxn ang="0">
                    <a:pos x="T4" y="T5"/>
                  </a:cxn>
                  <a:cxn ang="0">
                    <a:pos x="T6" y="T7"/>
                  </a:cxn>
                  <a:cxn ang="0">
                    <a:pos x="T8" y="T9"/>
                  </a:cxn>
                </a:cxnLst>
                <a:rect l="0" t="0" r="r" b="b"/>
                <a:pathLst>
                  <a:path w="39" h="14">
                    <a:moveTo>
                      <a:pt x="39" y="6"/>
                    </a:moveTo>
                    <a:cubicBezTo>
                      <a:pt x="39" y="3"/>
                      <a:pt x="30" y="0"/>
                      <a:pt x="20" y="1"/>
                    </a:cubicBezTo>
                    <a:cubicBezTo>
                      <a:pt x="9" y="1"/>
                      <a:pt x="0" y="5"/>
                      <a:pt x="0" y="8"/>
                    </a:cubicBezTo>
                    <a:cubicBezTo>
                      <a:pt x="0" y="12"/>
                      <a:pt x="9" y="14"/>
                      <a:pt x="20" y="14"/>
                    </a:cubicBezTo>
                    <a:cubicBezTo>
                      <a:pt x="30" y="13"/>
                      <a:pt x="39" y="10"/>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03" name="Freeform 607"/>
              <p:cNvSpPr>
                <a:spLocks/>
              </p:cNvSpPr>
              <p:nvPr/>
            </p:nvSpPr>
            <p:spPr bwMode="auto">
              <a:xfrm flipH="1">
                <a:off x="4374" y="3589"/>
                <a:ext cx="42" cy="16"/>
              </a:xfrm>
              <a:custGeom>
                <a:avLst/>
                <a:gdLst>
                  <a:gd name="T0" fmla="*/ 36 w 36"/>
                  <a:gd name="T1" fmla="*/ 6 h 14"/>
                  <a:gd name="T2" fmla="*/ 18 w 36"/>
                  <a:gd name="T3" fmla="*/ 1 h 14"/>
                  <a:gd name="T4" fmla="*/ 0 w 36"/>
                  <a:gd name="T5" fmla="*/ 8 h 14"/>
                  <a:gd name="T6" fmla="*/ 18 w 36"/>
                  <a:gd name="T7" fmla="*/ 13 h 14"/>
                  <a:gd name="T8" fmla="*/ 36 w 36"/>
                  <a:gd name="T9" fmla="*/ 6 h 14"/>
                </a:gdLst>
                <a:ahLst/>
                <a:cxnLst>
                  <a:cxn ang="0">
                    <a:pos x="T0" y="T1"/>
                  </a:cxn>
                  <a:cxn ang="0">
                    <a:pos x="T2" y="T3"/>
                  </a:cxn>
                  <a:cxn ang="0">
                    <a:pos x="T4" y="T5"/>
                  </a:cxn>
                  <a:cxn ang="0">
                    <a:pos x="T6" y="T7"/>
                  </a:cxn>
                  <a:cxn ang="0">
                    <a:pos x="T8" y="T9"/>
                  </a:cxn>
                </a:cxnLst>
                <a:rect l="0" t="0" r="r" b="b"/>
                <a:pathLst>
                  <a:path w="36" h="14">
                    <a:moveTo>
                      <a:pt x="36" y="6"/>
                    </a:moveTo>
                    <a:cubicBezTo>
                      <a:pt x="36" y="3"/>
                      <a:pt x="28" y="0"/>
                      <a:pt x="18" y="1"/>
                    </a:cubicBezTo>
                    <a:cubicBezTo>
                      <a:pt x="8" y="1"/>
                      <a:pt x="0" y="4"/>
                      <a:pt x="0" y="8"/>
                    </a:cubicBezTo>
                    <a:cubicBezTo>
                      <a:pt x="0" y="11"/>
                      <a:pt x="8" y="14"/>
                      <a:pt x="18" y="13"/>
                    </a:cubicBezTo>
                    <a:cubicBezTo>
                      <a:pt x="28" y="13"/>
                      <a:pt x="36" y="10"/>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04" name="Freeform 608"/>
              <p:cNvSpPr>
                <a:spLocks/>
              </p:cNvSpPr>
              <p:nvPr/>
            </p:nvSpPr>
            <p:spPr bwMode="auto">
              <a:xfrm flipH="1">
                <a:off x="3554" y="3669"/>
                <a:ext cx="46" cy="15"/>
              </a:xfrm>
              <a:custGeom>
                <a:avLst/>
                <a:gdLst>
                  <a:gd name="T0" fmla="*/ 40 w 40"/>
                  <a:gd name="T1" fmla="*/ 6 h 13"/>
                  <a:gd name="T2" fmla="*/ 20 w 40"/>
                  <a:gd name="T3" fmla="*/ 0 h 13"/>
                  <a:gd name="T4" fmla="*/ 0 w 40"/>
                  <a:gd name="T5" fmla="*/ 7 h 13"/>
                  <a:gd name="T6" fmla="*/ 20 w 40"/>
                  <a:gd name="T7" fmla="*/ 13 h 13"/>
                  <a:gd name="T8" fmla="*/ 40 w 40"/>
                  <a:gd name="T9" fmla="*/ 6 h 13"/>
                </a:gdLst>
                <a:ahLst/>
                <a:cxnLst>
                  <a:cxn ang="0">
                    <a:pos x="T0" y="T1"/>
                  </a:cxn>
                  <a:cxn ang="0">
                    <a:pos x="T2" y="T3"/>
                  </a:cxn>
                  <a:cxn ang="0">
                    <a:pos x="T4" y="T5"/>
                  </a:cxn>
                  <a:cxn ang="0">
                    <a:pos x="T6" y="T7"/>
                  </a:cxn>
                  <a:cxn ang="0">
                    <a:pos x="T8" y="T9"/>
                  </a:cxn>
                </a:cxnLst>
                <a:rect l="0" t="0" r="r" b="b"/>
                <a:pathLst>
                  <a:path w="40" h="13">
                    <a:moveTo>
                      <a:pt x="40" y="6"/>
                    </a:moveTo>
                    <a:cubicBezTo>
                      <a:pt x="40" y="2"/>
                      <a:pt x="31" y="0"/>
                      <a:pt x="20" y="0"/>
                    </a:cubicBezTo>
                    <a:cubicBezTo>
                      <a:pt x="9" y="0"/>
                      <a:pt x="0" y="4"/>
                      <a:pt x="0" y="7"/>
                    </a:cubicBezTo>
                    <a:cubicBezTo>
                      <a:pt x="0" y="11"/>
                      <a:pt x="9" y="13"/>
                      <a:pt x="20" y="13"/>
                    </a:cubicBezTo>
                    <a:cubicBezTo>
                      <a:pt x="31" y="13"/>
                      <a:pt x="40" y="9"/>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05" name="Freeform 609"/>
              <p:cNvSpPr>
                <a:spLocks/>
              </p:cNvSpPr>
              <p:nvPr/>
            </p:nvSpPr>
            <p:spPr bwMode="auto">
              <a:xfrm flipH="1">
                <a:off x="4374" y="3735"/>
                <a:ext cx="42"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3"/>
                      <a:pt x="28" y="0"/>
                      <a:pt x="18" y="0"/>
                    </a:cubicBezTo>
                    <a:cubicBezTo>
                      <a:pt x="8" y="1"/>
                      <a:pt x="0" y="4"/>
                      <a:pt x="0" y="7"/>
                    </a:cubicBezTo>
                    <a:cubicBezTo>
                      <a:pt x="0" y="11"/>
                      <a:pt x="8" y="13"/>
                      <a:pt x="18" y="13"/>
                    </a:cubicBezTo>
                    <a:cubicBezTo>
                      <a:pt x="28" y="13"/>
                      <a:pt x="36" y="9"/>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06" name="Freeform 610"/>
              <p:cNvSpPr>
                <a:spLocks/>
              </p:cNvSpPr>
              <p:nvPr/>
            </p:nvSpPr>
            <p:spPr bwMode="auto">
              <a:xfrm flipH="1">
                <a:off x="4504" y="3751"/>
                <a:ext cx="40" cy="15"/>
              </a:xfrm>
              <a:custGeom>
                <a:avLst/>
                <a:gdLst>
                  <a:gd name="T0" fmla="*/ 35 w 35"/>
                  <a:gd name="T1" fmla="*/ 6 h 13"/>
                  <a:gd name="T2" fmla="*/ 18 w 35"/>
                  <a:gd name="T3" fmla="*/ 1 h 13"/>
                  <a:gd name="T4" fmla="*/ 0 w 35"/>
                  <a:gd name="T5" fmla="*/ 7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8" y="0"/>
                      <a:pt x="18" y="1"/>
                    </a:cubicBezTo>
                    <a:cubicBezTo>
                      <a:pt x="8" y="1"/>
                      <a:pt x="0" y="4"/>
                      <a:pt x="0" y="7"/>
                    </a:cubicBezTo>
                    <a:cubicBezTo>
                      <a:pt x="0" y="11"/>
                      <a:pt x="8" y="13"/>
                      <a:pt x="18" y="13"/>
                    </a:cubicBezTo>
                    <a:cubicBezTo>
                      <a:pt x="28" y="12"/>
                      <a:pt x="35" y="9"/>
                      <a:pt x="3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07" name="Freeform 611"/>
              <p:cNvSpPr>
                <a:spLocks/>
              </p:cNvSpPr>
              <p:nvPr/>
            </p:nvSpPr>
            <p:spPr bwMode="auto">
              <a:xfrm flipH="1">
                <a:off x="3410" y="3750"/>
                <a:ext cx="46" cy="16"/>
              </a:xfrm>
              <a:custGeom>
                <a:avLst/>
                <a:gdLst>
                  <a:gd name="T0" fmla="*/ 40 w 40"/>
                  <a:gd name="T1" fmla="*/ 6 h 14"/>
                  <a:gd name="T2" fmla="*/ 20 w 40"/>
                  <a:gd name="T3" fmla="*/ 0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0"/>
                    </a:cubicBezTo>
                    <a:cubicBezTo>
                      <a:pt x="9" y="1"/>
                      <a:pt x="0" y="4"/>
                      <a:pt x="0" y="8"/>
                    </a:cubicBezTo>
                    <a:cubicBezTo>
                      <a:pt x="0" y="11"/>
                      <a:pt x="9" y="14"/>
                      <a:pt x="20" y="14"/>
                    </a:cubicBezTo>
                    <a:cubicBezTo>
                      <a:pt x="31" y="13"/>
                      <a:pt x="40" y="10"/>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08" name="Freeform 612"/>
              <p:cNvSpPr>
                <a:spLocks/>
              </p:cNvSpPr>
              <p:nvPr/>
            </p:nvSpPr>
            <p:spPr bwMode="auto">
              <a:xfrm flipH="1">
                <a:off x="2582" y="3706"/>
                <a:ext cx="52" cy="17"/>
              </a:xfrm>
              <a:custGeom>
                <a:avLst/>
                <a:gdLst>
                  <a:gd name="T0" fmla="*/ 45 w 45"/>
                  <a:gd name="T1" fmla="*/ 7 h 15"/>
                  <a:gd name="T2" fmla="*/ 22 w 45"/>
                  <a:gd name="T3" fmla="*/ 1 h 15"/>
                  <a:gd name="T4" fmla="*/ 0 w 45"/>
                  <a:gd name="T5" fmla="*/ 8 h 15"/>
                  <a:gd name="T6" fmla="*/ 22 w 45"/>
                  <a:gd name="T7" fmla="*/ 14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2" y="1"/>
                    </a:cubicBezTo>
                    <a:cubicBezTo>
                      <a:pt x="10" y="1"/>
                      <a:pt x="0" y="5"/>
                      <a:pt x="0" y="8"/>
                    </a:cubicBezTo>
                    <a:cubicBezTo>
                      <a:pt x="0" y="12"/>
                      <a:pt x="10" y="15"/>
                      <a:pt x="22" y="14"/>
                    </a:cubicBezTo>
                    <a:cubicBezTo>
                      <a:pt x="35" y="14"/>
                      <a:pt x="45" y="11"/>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09" name="Freeform 613"/>
              <p:cNvSpPr>
                <a:spLocks/>
              </p:cNvSpPr>
              <p:nvPr/>
            </p:nvSpPr>
            <p:spPr bwMode="auto">
              <a:xfrm flipH="1">
                <a:off x="2516" y="3672"/>
                <a:ext cx="53" cy="17"/>
              </a:xfrm>
              <a:custGeom>
                <a:avLst/>
                <a:gdLst>
                  <a:gd name="T0" fmla="*/ 45 w 45"/>
                  <a:gd name="T1" fmla="*/ 7 h 15"/>
                  <a:gd name="T2" fmla="*/ 22 w 45"/>
                  <a:gd name="T3" fmla="*/ 1 h 15"/>
                  <a:gd name="T4" fmla="*/ 0 w 45"/>
                  <a:gd name="T5" fmla="*/ 8 h 15"/>
                  <a:gd name="T6" fmla="*/ 22 w 45"/>
                  <a:gd name="T7" fmla="*/ 14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4" y="0"/>
                      <a:pt x="22" y="1"/>
                    </a:cubicBezTo>
                    <a:cubicBezTo>
                      <a:pt x="10" y="1"/>
                      <a:pt x="0" y="4"/>
                      <a:pt x="0" y="8"/>
                    </a:cubicBezTo>
                    <a:cubicBezTo>
                      <a:pt x="0" y="12"/>
                      <a:pt x="10" y="15"/>
                      <a:pt x="22" y="14"/>
                    </a:cubicBezTo>
                    <a:cubicBezTo>
                      <a:pt x="34" y="14"/>
                      <a:pt x="45" y="10"/>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10" name="Freeform 614"/>
              <p:cNvSpPr>
                <a:spLocks/>
              </p:cNvSpPr>
              <p:nvPr/>
            </p:nvSpPr>
            <p:spPr bwMode="auto">
              <a:xfrm flipH="1">
                <a:off x="2773" y="3616"/>
                <a:ext cx="50" cy="18"/>
              </a:xfrm>
              <a:custGeom>
                <a:avLst/>
                <a:gdLst>
                  <a:gd name="T0" fmla="*/ 43 w 43"/>
                  <a:gd name="T1" fmla="*/ 7 h 15"/>
                  <a:gd name="T2" fmla="*/ 22 w 43"/>
                  <a:gd name="T3" fmla="*/ 1 h 15"/>
                  <a:gd name="T4" fmla="*/ 0 w 43"/>
                  <a:gd name="T5" fmla="*/ 8 h 15"/>
                  <a:gd name="T6" fmla="*/ 22 w 43"/>
                  <a:gd name="T7" fmla="*/ 14 h 15"/>
                  <a:gd name="T8" fmla="*/ 43 w 43"/>
                  <a:gd name="T9" fmla="*/ 7 h 15"/>
                </a:gdLst>
                <a:ahLst/>
                <a:cxnLst>
                  <a:cxn ang="0">
                    <a:pos x="T0" y="T1"/>
                  </a:cxn>
                  <a:cxn ang="0">
                    <a:pos x="T2" y="T3"/>
                  </a:cxn>
                  <a:cxn ang="0">
                    <a:pos x="T4" y="T5"/>
                  </a:cxn>
                  <a:cxn ang="0">
                    <a:pos x="T6" y="T7"/>
                  </a:cxn>
                  <a:cxn ang="0">
                    <a:pos x="T8" y="T9"/>
                  </a:cxn>
                </a:cxnLst>
                <a:rect l="0" t="0" r="r" b="b"/>
                <a:pathLst>
                  <a:path w="43" h="15">
                    <a:moveTo>
                      <a:pt x="43" y="7"/>
                    </a:moveTo>
                    <a:cubicBezTo>
                      <a:pt x="43" y="3"/>
                      <a:pt x="34" y="0"/>
                      <a:pt x="22" y="1"/>
                    </a:cubicBezTo>
                    <a:cubicBezTo>
                      <a:pt x="10" y="1"/>
                      <a:pt x="0" y="5"/>
                      <a:pt x="0" y="8"/>
                    </a:cubicBezTo>
                    <a:cubicBezTo>
                      <a:pt x="0" y="12"/>
                      <a:pt x="10" y="15"/>
                      <a:pt x="22" y="14"/>
                    </a:cubicBezTo>
                    <a:cubicBezTo>
                      <a:pt x="34" y="14"/>
                      <a:pt x="43" y="10"/>
                      <a:pt x="4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11" name="Freeform 615"/>
              <p:cNvSpPr>
                <a:spLocks/>
              </p:cNvSpPr>
              <p:nvPr/>
            </p:nvSpPr>
            <p:spPr bwMode="auto">
              <a:xfrm flipH="1">
                <a:off x="2154" y="3612"/>
                <a:ext cx="54" cy="18"/>
              </a:xfrm>
              <a:custGeom>
                <a:avLst/>
                <a:gdLst>
                  <a:gd name="T0" fmla="*/ 47 w 47"/>
                  <a:gd name="T1" fmla="*/ 7 h 16"/>
                  <a:gd name="T2" fmla="*/ 24 w 47"/>
                  <a:gd name="T3" fmla="*/ 1 h 16"/>
                  <a:gd name="T4" fmla="*/ 0 w 47"/>
                  <a:gd name="T5" fmla="*/ 9 h 16"/>
                  <a:gd name="T6" fmla="*/ 24 w 47"/>
                  <a:gd name="T7" fmla="*/ 15 h 16"/>
                  <a:gd name="T8" fmla="*/ 47 w 47"/>
                  <a:gd name="T9" fmla="*/ 7 h 16"/>
                </a:gdLst>
                <a:ahLst/>
                <a:cxnLst>
                  <a:cxn ang="0">
                    <a:pos x="T0" y="T1"/>
                  </a:cxn>
                  <a:cxn ang="0">
                    <a:pos x="T2" y="T3"/>
                  </a:cxn>
                  <a:cxn ang="0">
                    <a:pos x="T4" y="T5"/>
                  </a:cxn>
                  <a:cxn ang="0">
                    <a:pos x="T6" y="T7"/>
                  </a:cxn>
                  <a:cxn ang="0">
                    <a:pos x="T8" y="T9"/>
                  </a:cxn>
                </a:cxnLst>
                <a:rect l="0" t="0" r="r" b="b"/>
                <a:pathLst>
                  <a:path w="47" h="16">
                    <a:moveTo>
                      <a:pt x="47" y="7"/>
                    </a:moveTo>
                    <a:cubicBezTo>
                      <a:pt x="47" y="3"/>
                      <a:pt x="37" y="0"/>
                      <a:pt x="24" y="1"/>
                    </a:cubicBezTo>
                    <a:cubicBezTo>
                      <a:pt x="11" y="1"/>
                      <a:pt x="0" y="5"/>
                      <a:pt x="0" y="9"/>
                    </a:cubicBezTo>
                    <a:cubicBezTo>
                      <a:pt x="0" y="13"/>
                      <a:pt x="11" y="16"/>
                      <a:pt x="24" y="15"/>
                    </a:cubicBezTo>
                    <a:cubicBezTo>
                      <a:pt x="37" y="15"/>
                      <a:pt x="47" y="11"/>
                      <a:pt x="4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12" name="Freeform 616"/>
              <p:cNvSpPr>
                <a:spLocks/>
              </p:cNvSpPr>
              <p:nvPr/>
            </p:nvSpPr>
            <p:spPr bwMode="auto">
              <a:xfrm flipH="1">
                <a:off x="2484" y="3560"/>
                <a:ext cx="53" cy="17"/>
              </a:xfrm>
              <a:custGeom>
                <a:avLst/>
                <a:gdLst>
                  <a:gd name="T0" fmla="*/ 45 w 45"/>
                  <a:gd name="T1" fmla="*/ 6 h 15"/>
                  <a:gd name="T2" fmla="*/ 22 w 45"/>
                  <a:gd name="T3" fmla="*/ 0 h 15"/>
                  <a:gd name="T4" fmla="*/ 0 w 45"/>
                  <a:gd name="T5" fmla="*/ 8 h 15"/>
                  <a:gd name="T6" fmla="*/ 22 w 45"/>
                  <a:gd name="T7" fmla="*/ 14 h 15"/>
                  <a:gd name="T8" fmla="*/ 45 w 45"/>
                  <a:gd name="T9" fmla="*/ 6 h 15"/>
                </a:gdLst>
                <a:ahLst/>
                <a:cxnLst>
                  <a:cxn ang="0">
                    <a:pos x="T0" y="T1"/>
                  </a:cxn>
                  <a:cxn ang="0">
                    <a:pos x="T2" y="T3"/>
                  </a:cxn>
                  <a:cxn ang="0">
                    <a:pos x="T4" y="T5"/>
                  </a:cxn>
                  <a:cxn ang="0">
                    <a:pos x="T6" y="T7"/>
                  </a:cxn>
                  <a:cxn ang="0">
                    <a:pos x="T8" y="T9"/>
                  </a:cxn>
                </a:cxnLst>
                <a:rect l="0" t="0" r="r" b="b"/>
                <a:pathLst>
                  <a:path w="45" h="15">
                    <a:moveTo>
                      <a:pt x="45" y="6"/>
                    </a:moveTo>
                    <a:cubicBezTo>
                      <a:pt x="45" y="2"/>
                      <a:pt x="35" y="0"/>
                      <a:pt x="22" y="0"/>
                    </a:cubicBezTo>
                    <a:cubicBezTo>
                      <a:pt x="10" y="1"/>
                      <a:pt x="0" y="4"/>
                      <a:pt x="0" y="8"/>
                    </a:cubicBezTo>
                    <a:cubicBezTo>
                      <a:pt x="0" y="12"/>
                      <a:pt x="10" y="15"/>
                      <a:pt x="22" y="14"/>
                    </a:cubicBezTo>
                    <a:cubicBezTo>
                      <a:pt x="35" y="14"/>
                      <a:pt x="45" y="10"/>
                      <a:pt x="4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13" name="Freeform 617"/>
              <p:cNvSpPr>
                <a:spLocks/>
              </p:cNvSpPr>
              <p:nvPr/>
            </p:nvSpPr>
            <p:spPr bwMode="auto">
              <a:xfrm flipH="1">
                <a:off x="2452" y="3518"/>
                <a:ext cx="52" cy="18"/>
              </a:xfrm>
              <a:custGeom>
                <a:avLst/>
                <a:gdLst>
                  <a:gd name="T0" fmla="*/ 45 w 45"/>
                  <a:gd name="T1" fmla="*/ 7 h 15"/>
                  <a:gd name="T2" fmla="*/ 22 w 45"/>
                  <a:gd name="T3" fmla="*/ 1 h 15"/>
                  <a:gd name="T4" fmla="*/ 0 w 45"/>
                  <a:gd name="T5" fmla="*/ 9 h 15"/>
                  <a:gd name="T6" fmla="*/ 22 w 45"/>
                  <a:gd name="T7" fmla="*/ 15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2" y="1"/>
                    </a:cubicBezTo>
                    <a:cubicBezTo>
                      <a:pt x="10" y="2"/>
                      <a:pt x="0" y="5"/>
                      <a:pt x="0" y="9"/>
                    </a:cubicBezTo>
                    <a:cubicBezTo>
                      <a:pt x="0" y="13"/>
                      <a:pt x="10" y="15"/>
                      <a:pt x="22" y="15"/>
                    </a:cubicBezTo>
                    <a:cubicBezTo>
                      <a:pt x="35" y="14"/>
                      <a:pt x="45" y="11"/>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14" name="Freeform 618"/>
              <p:cNvSpPr>
                <a:spLocks/>
              </p:cNvSpPr>
              <p:nvPr/>
            </p:nvSpPr>
            <p:spPr bwMode="auto">
              <a:xfrm flipH="1">
                <a:off x="1224" y="3449"/>
                <a:ext cx="65" cy="20"/>
              </a:xfrm>
              <a:custGeom>
                <a:avLst/>
                <a:gdLst>
                  <a:gd name="T0" fmla="*/ 56 w 56"/>
                  <a:gd name="T1" fmla="*/ 7 h 17"/>
                  <a:gd name="T2" fmla="*/ 28 w 56"/>
                  <a:gd name="T3" fmla="*/ 1 h 17"/>
                  <a:gd name="T4" fmla="*/ 0 w 56"/>
                  <a:gd name="T5" fmla="*/ 10 h 17"/>
                  <a:gd name="T6" fmla="*/ 28 w 56"/>
                  <a:gd name="T7" fmla="*/ 16 h 17"/>
                  <a:gd name="T8" fmla="*/ 56 w 56"/>
                  <a:gd name="T9" fmla="*/ 7 h 17"/>
                </a:gdLst>
                <a:ahLst/>
                <a:cxnLst>
                  <a:cxn ang="0">
                    <a:pos x="T0" y="T1"/>
                  </a:cxn>
                  <a:cxn ang="0">
                    <a:pos x="T2" y="T3"/>
                  </a:cxn>
                  <a:cxn ang="0">
                    <a:pos x="T4" y="T5"/>
                  </a:cxn>
                  <a:cxn ang="0">
                    <a:pos x="T6" y="T7"/>
                  </a:cxn>
                  <a:cxn ang="0">
                    <a:pos x="T8" y="T9"/>
                  </a:cxn>
                </a:cxnLst>
                <a:rect l="0" t="0" r="r" b="b"/>
                <a:pathLst>
                  <a:path w="56" h="17">
                    <a:moveTo>
                      <a:pt x="56" y="7"/>
                    </a:moveTo>
                    <a:cubicBezTo>
                      <a:pt x="56" y="3"/>
                      <a:pt x="43" y="0"/>
                      <a:pt x="28" y="1"/>
                    </a:cubicBezTo>
                    <a:cubicBezTo>
                      <a:pt x="13" y="2"/>
                      <a:pt x="0" y="6"/>
                      <a:pt x="0" y="10"/>
                    </a:cubicBezTo>
                    <a:cubicBezTo>
                      <a:pt x="0" y="14"/>
                      <a:pt x="13" y="17"/>
                      <a:pt x="28" y="16"/>
                    </a:cubicBezTo>
                    <a:cubicBezTo>
                      <a:pt x="43" y="15"/>
                      <a:pt x="56" y="11"/>
                      <a:pt x="5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15" name="Freeform 619"/>
              <p:cNvSpPr>
                <a:spLocks/>
              </p:cNvSpPr>
              <p:nvPr/>
            </p:nvSpPr>
            <p:spPr bwMode="auto">
              <a:xfrm flipH="1">
                <a:off x="932" y="3477"/>
                <a:ext cx="62" cy="18"/>
              </a:xfrm>
              <a:custGeom>
                <a:avLst/>
                <a:gdLst>
                  <a:gd name="T0" fmla="*/ 53 w 53"/>
                  <a:gd name="T1" fmla="*/ 7 h 16"/>
                  <a:gd name="T2" fmla="*/ 27 w 53"/>
                  <a:gd name="T3" fmla="*/ 1 h 16"/>
                  <a:gd name="T4" fmla="*/ 0 w 53"/>
                  <a:gd name="T5" fmla="*/ 9 h 16"/>
                  <a:gd name="T6" fmla="*/ 27 w 53"/>
                  <a:gd name="T7" fmla="*/ 16 h 16"/>
                  <a:gd name="T8" fmla="*/ 53 w 53"/>
                  <a:gd name="T9" fmla="*/ 7 h 16"/>
                </a:gdLst>
                <a:ahLst/>
                <a:cxnLst>
                  <a:cxn ang="0">
                    <a:pos x="T0" y="T1"/>
                  </a:cxn>
                  <a:cxn ang="0">
                    <a:pos x="T2" y="T3"/>
                  </a:cxn>
                  <a:cxn ang="0">
                    <a:pos x="T4" y="T5"/>
                  </a:cxn>
                  <a:cxn ang="0">
                    <a:pos x="T6" y="T7"/>
                  </a:cxn>
                  <a:cxn ang="0">
                    <a:pos x="T8" y="T9"/>
                  </a:cxn>
                </a:cxnLst>
                <a:rect l="0" t="0" r="r" b="b"/>
                <a:pathLst>
                  <a:path w="53" h="16">
                    <a:moveTo>
                      <a:pt x="53" y="7"/>
                    </a:moveTo>
                    <a:cubicBezTo>
                      <a:pt x="53" y="3"/>
                      <a:pt x="41" y="0"/>
                      <a:pt x="27" y="1"/>
                    </a:cubicBezTo>
                    <a:cubicBezTo>
                      <a:pt x="12" y="1"/>
                      <a:pt x="0" y="5"/>
                      <a:pt x="0" y="9"/>
                    </a:cubicBezTo>
                    <a:cubicBezTo>
                      <a:pt x="0" y="13"/>
                      <a:pt x="12" y="16"/>
                      <a:pt x="27" y="16"/>
                    </a:cubicBezTo>
                    <a:cubicBezTo>
                      <a:pt x="41" y="15"/>
                      <a:pt x="53" y="11"/>
                      <a:pt x="5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16" name="Freeform 620"/>
              <p:cNvSpPr>
                <a:spLocks/>
              </p:cNvSpPr>
              <p:nvPr/>
            </p:nvSpPr>
            <p:spPr bwMode="auto">
              <a:xfrm flipH="1">
                <a:off x="218" y="3457"/>
                <a:ext cx="65" cy="20"/>
              </a:xfrm>
              <a:custGeom>
                <a:avLst/>
                <a:gdLst>
                  <a:gd name="T0" fmla="*/ 57 w 57"/>
                  <a:gd name="T1" fmla="*/ 7 h 17"/>
                  <a:gd name="T2" fmla="*/ 29 w 57"/>
                  <a:gd name="T3" fmla="*/ 1 h 17"/>
                  <a:gd name="T4" fmla="*/ 0 w 57"/>
                  <a:gd name="T5" fmla="*/ 10 h 17"/>
                  <a:gd name="T6" fmla="*/ 29 w 57"/>
                  <a:gd name="T7" fmla="*/ 16 h 17"/>
                  <a:gd name="T8" fmla="*/ 57 w 57"/>
                  <a:gd name="T9" fmla="*/ 7 h 17"/>
                </a:gdLst>
                <a:ahLst/>
                <a:cxnLst>
                  <a:cxn ang="0">
                    <a:pos x="T0" y="T1"/>
                  </a:cxn>
                  <a:cxn ang="0">
                    <a:pos x="T2" y="T3"/>
                  </a:cxn>
                  <a:cxn ang="0">
                    <a:pos x="T4" y="T5"/>
                  </a:cxn>
                  <a:cxn ang="0">
                    <a:pos x="T6" y="T7"/>
                  </a:cxn>
                  <a:cxn ang="0">
                    <a:pos x="T8" y="T9"/>
                  </a:cxn>
                </a:cxnLst>
                <a:rect l="0" t="0" r="r" b="b"/>
                <a:pathLst>
                  <a:path w="57" h="17">
                    <a:moveTo>
                      <a:pt x="57" y="7"/>
                    </a:moveTo>
                    <a:cubicBezTo>
                      <a:pt x="57" y="3"/>
                      <a:pt x="45" y="0"/>
                      <a:pt x="29" y="1"/>
                    </a:cubicBezTo>
                    <a:cubicBezTo>
                      <a:pt x="13" y="1"/>
                      <a:pt x="0" y="5"/>
                      <a:pt x="0" y="10"/>
                    </a:cubicBezTo>
                    <a:cubicBezTo>
                      <a:pt x="0" y="14"/>
                      <a:pt x="13" y="17"/>
                      <a:pt x="29" y="16"/>
                    </a:cubicBezTo>
                    <a:cubicBezTo>
                      <a:pt x="45" y="16"/>
                      <a:pt x="57" y="12"/>
                      <a:pt x="5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17" name="Freeform 621"/>
              <p:cNvSpPr>
                <a:spLocks/>
              </p:cNvSpPr>
              <p:nvPr/>
            </p:nvSpPr>
            <p:spPr bwMode="auto">
              <a:xfrm flipH="1">
                <a:off x="149" y="3493"/>
                <a:ext cx="65" cy="19"/>
              </a:xfrm>
              <a:custGeom>
                <a:avLst/>
                <a:gdLst>
                  <a:gd name="T0" fmla="*/ 57 w 57"/>
                  <a:gd name="T1" fmla="*/ 8 h 17"/>
                  <a:gd name="T2" fmla="*/ 29 w 57"/>
                  <a:gd name="T3" fmla="*/ 1 h 17"/>
                  <a:gd name="T4" fmla="*/ 0 w 57"/>
                  <a:gd name="T5" fmla="*/ 10 h 17"/>
                  <a:gd name="T6" fmla="*/ 29 w 57"/>
                  <a:gd name="T7" fmla="*/ 17 h 17"/>
                  <a:gd name="T8" fmla="*/ 57 w 57"/>
                  <a:gd name="T9" fmla="*/ 8 h 17"/>
                </a:gdLst>
                <a:ahLst/>
                <a:cxnLst>
                  <a:cxn ang="0">
                    <a:pos x="T0" y="T1"/>
                  </a:cxn>
                  <a:cxn ang="0">
                    <a:pos x="T2" y="T3"/>
                  </a:cxn>
                  <a:cxn ang="0">
                    <a:pos x="T4" y="T5"/>
                  </a:cxn>
                  <a:cxn ang="0">
                    <a:pos x="T6" y="T7"/>
                  </a:cxn>
                  <a:cxn ang="0">
                    <a:pos x="T8" y="T9"/>
                  </a:cxn>
                </a:cxnLst>
                <a:rect l="0" t="0" r="r" b="b"/>
                <a:pathLst>
                  <a:path w="57" h="17">
                    <a:moveTo>
                      <a:pt x="57" y="8"/>
                    </a:moveTo>
                    <a:cubicBezTo>
                      <a:pt x="57" y="3"/>
                      <a:pt x="44" y="0"/>
                      <a:pt x="29" y="1"/>
                    </a:cubicBezTo>
                    <a:cubicBezTo>
                      <a:pt x="13" y="2"/>
                      <a:pt x="0" y="6"/>
                      <a:pt x="0" y="10"/>
                    </a:cubicBezTo>
                    <a:cubicBezTo>
                      <a:pt x="0" y="14"/>
                      <a:pt x="13" y="17"/>
                      <a:pt x="29" y="17"/>
                    </a:cubicBezTo>
                    <a:cubicBezTo>
                      <a:pt x="44" y="16"/>
                      <a:pt x="57" y="12"/>
                      <a:pt x="57"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18" name="Freeform 622"/>
              <p:cNvSpPr>
                <a:spLocks/>
              </p:cNvSpPr>
              <p:nvPr/>
            </p:nvSpPr>
            <p:spPr bwMode="auto">
              <a:xfrm flipH="1">
                <a:off x="1455" y="3599"/>
                <a:ext cx="57" cy="18"/>
              </a:xfrm>
              <a:custGeom>
                <a:avLst/>
                <a:gdLst>
                  <a:gd name="T0" fmla="*/ 50 w 50"/>
                  <a:gd name="T1" fmla="*/ 7 h 16"/>
                  <a:gd name="T2" fmla="*/ 25 w 50"/>
                  <a:gd name="T3" fmla="*/ 1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1"/>
                    </a:cubicBezTo>
                    <a:cubicBezTo>
                      <a:pt x="11" y="1"/>
                      <a:pt x="0" y="5"/>
                      <a:pt x="0" y="9"/>
                    </a:cubicBezTo>
                    <a:cubicBezTo>
                      <a:pt x="0" y="13"/>
                      <a:pt x="11" y="16"/>
                      <a:pt x="25" y="15"/>
                    </a:cubicBezTo>
                    <a:cubicBezTo>
                      <a:pt x="39" y="15"/>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19" name="Freeform 623"/>
              <p:cNvSpPr>
                <a:spLocks/>
              </p:cNvSpPr>
              <p:nvPr/>
            </p:nvSpPr>
            <p:spPr bwMode="auto">
              <a:xfrm flipH="1">
                <a:off x="5189" y="4089"/>
                <a:ext cx="37" cy="14"/>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3"/>
                      <a:pt x="25" y="0"/>
                      <a:pt x="16" y="0"/>
                    </a:cubicBezTo>
                    <a:cubicBezTo>
                      <a:pt x="7" y="0"/>
                      <a:pt x="0" y="3"/>
                      <a:pt x="0" y="6"/>
                    </a:cubicBezTo>
                    <a:cubicBezTo>
                      <a:pt x="0" y="10"/>
                      <a:pt x="7" y="12"/>
                      <a:pt x="16" y="12"/>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20" name="Freeform 624"/>
              <p:cNvSpPr>
                <a:spLocks/>
              </p:cNvSpPr>
              <p:nvPr/>
            </p:nvSpPr>
            <p:spPr bwMode="auto">
              <a:xfrm flipH="1">
                <a:off x="5165" y="4114"/>
                <a:ext cx="38" cy="14"/>
              </a:xfrm>
              <a:custGeom>
                <a:avLst/>
                <a:gdLst>
                  <a:gd name="T0" fmla="*/ 33 w 33"/>
                  <a:gd name="T1" fmla="*/ 5 h 12"/>
                  <a:gd name="T2" fmla="*/ 16 w 33"/>
                  <a:gd name="T3" fmla="*/ 0 h 12"/>
                  <a:gd name="T4" fmla="*/ 0 w 33"/>
                  <a:gd name="T5" fmla="*/ 6 h 12"/>
                  <a:gd name="T6" fmla="*/ 16 w 33"/>
                  <a:gd name="T7" fmla="*/ 12 h 12"/>
                  <a:gd name="T8" fmla="*/ 33 w 33"/>
                  <a:gd name="T9" fmla="*/ 5 h 12"/>
                </a:gdLst>
                <a:ahLst/>
                <a:cxnLst>
                  <a:cxn ang="0">
                    <a:pos x="T0" y="T1"/>
                  </a:cxn>
                  <a:cxn ang="0">
                    <a:pos x="T2" y="T3"/>
                  </a:cxn>
                  <a:cxn ang="0">
                    <a:pos x="T4" y="T5"/>
                  </a:cxn>
                  <a:cxn ang="0">
                    <a:pos x="T6" y="T7"/>
                  </a:cxn>
                  <a:cxn ang="0">
                    <a:pos x="T8" y="T9"/>
                  </a:cxn>
                </a:cxnLst>
                <a:rect l="0" t="0" r="r" b="b"/>
                <a:pathLst>
                  <a:path w="33" h="12">
                    <a:moveTo>
                      <a:pt x="33" y="5"/>
                    </a:moveTo>
                    <a:cubicBezTo>
                      <a:pt x="33" y="2"/>
                      <a:pt x="25" y="0"/>
                      <a:pt x="16" y="0"/>
                    </a:cubicBezTo>
                    <a:cubicBezTo>
                      <a:pt x="7" y="0"/>
                      <a:pt x="0" y="3"/>
                      <a:pt x="0" y="6"/>
                    </a:cubicBezTo>
                    <a:cubicBezTo>
                      <a:pt x="0" y="9"/>
                      <a:pt x="7" y="12"/>
                      <a:pt x="16" y="12"/>
                    </a:cubicBezTo>
                    <a:cubicBezTo>
                      <a:pt x="25" y="11"/>
                      <a:pt x="33" y="9"/>
                      <a:pt x="33"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21" name="Freeform 625"/>
              <p:cNvSpPr>
                <a:spLocks/>
              </p:cNvSpPr>
              <p:nvPr/>
            </p:nvSpPr>
            <p:spPr bwMode="auto">
              <a:xfrm flipH="1">
                <a:off x="5623" y="4120"/>
                <a:ext cx="34" cy="13"/>
              </a:xfrm>
              <a:custGeom>
                <a:avLst/>
                <a:gdLst>
                  <a:gd name="T0" fmla="*/ 30 w 30"/>
                  <a:gd name="T1" fmla="*/ 5 h 11"/>
                  <a:gd name="T2" fmla="*/ 15 w 30"/>
                  <a:gd name="T3" fmla="*/ 0 h 11"/>
                  <a:gd name="T4" fmla="*/ 0 w 30"/>
                  <a:gd name="T5" fmla="*/ 6 h 11"/>
                  <a:gd name="T6" fmla="*/ 15 w 30"/>
                  <a:gd name="T7" fmla="*/ 11 h 11"/>
                  <a:gd name="T8" fmla="*/ 30 w 30"/>
                  <a:gd name="T9" fmla="*/ 5 h 11"/>
                </a:gdLst>
                <a:ahLst/>
                <a:cxnLst>
                  <a:cxn ang="0">
                    <a:pos x="T0" y="T1"/>
                  </a:cxn>
                  <a:cxn ang="0">
                    <a:pos x="T2" y="T3"/>
                  </a:cxn>
                  <a:cxn ang="0">
                    <a:pos x="T4" y="T5"/>
                  </a:cxn>
                  <a:cxn ang="0">
                    <a:pos x="T6" y="T7"/>
                  </a:cxn>
                  <a:cxn ang="0">
                    <a:pos x="T8" y="T9"/>
                  </a:cxn>
                </a:cxnLst>
                <a:rect l="0" t="0" r="r" b="b"/>
                <a:pathLst>
                  <a:path w="30" h="11">
                    <a:moveTo>
                      <a:pt x="30" y="5"/>
                    </a:moveTo>
                    <a:cubicBezTo>
                      <a:pt x="30" y="2"/>
                      <a:pt x="24" y="0"/>
                      <a:pt x="15" y="0"/>
                    </a:cubicBezTo>
                    <a:cubicBezTo>
                      <a:pt x="7" y="0"/>
                      <a:pt x="0" y="3"/>
                      <a:pt x="0" y="6"/>
                    </a:cubicBezTo>
                    <a:cubicBezTo>
                      <a:pt x="0" y="9"/>
                      <a:pt x="7" y="11"/>
                      <a:pt x="15" y="11"/>
                    </a:cubicBezTo>
                    <a:cubicBezTo>
                      <a:pt x="24" y="11"/>
                      <a:pt x="30" y="9"/>
                      <a:pt x="30"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22" name="Oval 626"/>
              <p:cNvSpPr>
                <a:spLocks noChangeArrowheads="1"/>
              </p:cNvSpPr>
              <p:nvPr/>
            </p:nvSpPr>
            <p:spPr bwMode="auto">
              <a:xfrm flipH="1">
                <a:off x="4927" y="4218"/>
                <a:ext cx="39" cy="14"/>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23" name="Oval 627"/>
              <p:cNvSpPr>
                <a:spLocks noChangeArrowheads="1"/>
              </p:cNvSpPr>
              <p:nvPr/>
            </p:nvSpPr>
            <p:spPr bwMode="auto">
              <a:xfrm flipH="1">
                <a:off x="5732" y="4265"/>
                <a:ext cx="35" cy="14"/>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24" name="Freeform 628"/>
              <p:cNvSpPr>
                <a:spLocks/>
              </p:cNvSpPr>
              <p:nvPr/>
            </p:nvSpPr>
            <p:spPr bwMode="auto">
              <a:xfrm flipH="1">
                <a:off x="4805" y="4296"/>
                <a:ext cx="40" cy="15"/>
              </a:xfrm>
              <a:custGeom>
                <a:avLst/>
                <a:gdLst>
                  <a:gd name="T0" fmla="*/ 34 w 34"/>
                  <a:gd name="T1" fmla="*/ 6 h 13"/>
                  <a:gd name="T2" fmla="*/ 17 w 34"/>
                  <a:gd name="T3" fmla="*/ 0 h 13"/>
                  <a:gd name="T4" fmla="*/ 0 w 34"/>
                  <a:gd name="T5" fmla="*/ 7 h 13"/>
                  <a:gd name="T6" fmla="*/ 17 w 34"/>
                  <a:gd name="T7" fmla="*/ 13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3"/>
                      <a:pt x="27" y="0"/>
                      <a:pt x="17" y="0"/>
                    </a:cubicBezTo>
                    <a:cubicBezTo>
                      <a:pt x="8" y="0"/>
                      <a:pt x="0" y="3"/>
                      <a:pt x="0" y="7"/>
                    </a:cubicBezTo>
                    <a:cubicBezTo>
                      <a:pt x="0" y="10"/>
                      <a:pt x="8" y="13"/>
                      <a:pt x="17" y="13"/>
                    </a:cubicBezTo>
                    <a:cubicBezTo>
                      <a:pt x="27" y="13"/>
                      <a:pt x="34" y="10"/>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25" name="Oval 629"/>
              <p:cNvSpPr>
                <a:spLocks noChangeArrowheads="1"/>
              </p:cNvSpPr>
              <p:nvPr/>
            </p:nvSpPr>
            <p:spPr bwMode="auto">
              <a:xfrm flipH="1">
                <a:off x="4056" y="4251"/>
                <a:ext cx="43" cy="15"/>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26" name="Freeform 630"/>
              <p:cNvSpPr>
                <a:spLocks/>
              </p:cNvSpPr>
              <p:nvPr/>
            </p:nvSpPr>
            <p:spPr bwMode="auto">
              <a:xfrm flipH="1">
                <a:off x="4270" y="4194"/>
                <a:ext cx="42" cy="14"/>
              </a:xfrm>
              <a:custGeom>
                <a:avLst/>
                <a:gdLst>
                  <a:gd name="T0" fmla="*/ 37 w 37"/>
                  <a:gd name="T1" fmla="*/ 6 h 12"/>
                  <a:gd name="T2" fmla="*/ 19 w 37"/>
                  <a:gd name="T3" fmla="*/ 0 h 12"/>
                  <a:gd name="T4" fmla="*/ 0 w 37"/>
                  <a:gd name="T5" fmla="*/ 6 h 12"/>
                  <a:gd name="T6" fmla="*/ 19 w 37"/>
                  <a:gd name="T7" fmla="*/ 12 h 12"/>
                  <a:gd name="T8" fmla="*/ 37 w 37"/>
                  <a:gd name="T9" fmla="*/ 6 h 12"/>
                </a:gdLst>
                <a:ahLst/>
                <a:cxnLst>
                  <a:cxn ang="0">
                    <a:pos x="T0" y="T1"/>
                  </a:cxn>
                  <a:cxn ang="0">
                    <a:pos x="T2" y="T3"/>
                  </a:cxn>
                  <a:cxn ang="0">
                    <a:pos x="T4" y="T5"/>
                  </a:cxn>
                  <a:cxn ang="0">
                    <a:pos x="T6" y="T7"/>
                  </a:cxn>
                  <a:cxn ang="0">
                    <a:pos x="T8" y="T9"/>
                  </a:cxn>
                </a:cxnLst>
                <a:rect l="0" t="0" r="r" b="b"/>
                <a:pathLst>
                  <a:path w="37" h="12">
                    <a:moveTo>
                      <a:pt x="37" y="6"/>
                    </a:moveTo>
                    <a:cubicBezTo>
                      <a:pt x="37" y="2"/>
                      <a:pt x="29" y="0"/>
                      <a:pt x="19" y="0"/>
                    </a:cubicBezTo>
                    <a:cubicBezTo>
                      <a:pt x="9" y="0"/>
                      <a:pt x="0" y="3"/>
                      <a:pt x="0" y="6"/>
                    </a:cubicBezTo>
                    <a:cubicBezTo>
                      <a:pt x="0" y="9"/>
                      <a:pt x="9" y="12"/>
                      <a:pt x="19" y="12"/>
                    </a:cubicBezTo>
                    <a:cubicBezTo>
                      <a:pt x="29" y="12"/>
                      <a:pt x="37" y="9"/>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27" name="Freeform 631"/>
              <p:cNvSpPr>
                <a:spLocks/>
              </p:cNvSpPr>
              <p:nvPr/>
            </p:nvSpPr>
            <p:spPr bwMode="auto">
              <a:xfrm flipH="1">
                <a:off x="3919" y="4136"/>
                <a:ext cx="44"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28" name="Freeform 632"/>
              <p:cNvSpPr>
                <a:spLocks/>
              </p:cNvSpPr>
              <p:nvPr/>
            </p:nvSpPr>
            <p:spPr bwMode="auto">
              <a:xfrm flipH="1">
                <a:off x="4002" y="4113"/>
                <a:ext cx="44"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29" name="Freeform 633"/>
              <p:cNvSpPr>
                <a:spLocks/>
              </p:cNvSpPr>
              <p:nvPr/>
            </p:nvSpPr>
            <p:spPr bwMode="auto">
              <a:xfrm flipH="1">
                <a:off x="4270" y="4105"/>
                <a:ext cx="42" cy="15"/>
              </a:xfrm>
              <a:custGeom>
                <a:avLst/>
                <a:gdLst>
                  <a:gd name="T0" fmla="*/ 37 w 37"/>
                  <a:gd name="T1" fmla="*/ 6 h 13"/>
                  <a:gd name="T2" fmla="*/ 19 w 37"/>
                  <a:gd name="T3" fmla="*/ 0 h 13"/>
                  <a:gd name="T4" fmla="*/ 0 w 37"/>
                  <a:gd name="T5" fmla="*/ 7 h 13"/>
                  <a:gd name="T6" fmla="*/ 19 w 37"/>
                  <a:gd name="T7" fmla="*/ 13 h 13"/>
                  <a:gd name="T8" fmla="*/ 37 w 37"/>
                  <a:gd name="T9" fmla="*/ 6 h 13"/>
                </a:gdLst>
                <a:ahLst/>
                <a:cxnLst>
                  <a:cxn ang="0">
                    <a:pos x="T0" y="T1"/>
                  </a:cxn>
                  <a:cxn ang="0">
                    <a:pos x="T2" y="T3"/>
                  </a:cxn>
                  <a:cxn ang="0">
                    <a:pos x="T4" y="T5"/>
                  </a:cxn>
                  <a:cxn ang="0">
                    <a:pos x="T6" y="T7"/>
                  </a:cxn>
                  <a:cxn ang="0">
                    <a:pos x="T8" y="T9"/>
                  </a:cxn>
                </a:cxnLst>
                <a:rect l="0" t="0" r="r" b="b"/>
                <a:pathLst>
                  <a:path w="37" h="13">
                    <a:moveTo>
                      <a:pt x="37" y="6"/>
                    </a:moveTo>
                    <a:cubicBezTo>
                      <a:pt x="37" y="3"/>
                      <a:pt x="29" y="0"/>
                      <a:pt x="19" y="0"/>
                    </a:cubicBezTo>
                    <a:cubicBezTo>
                      <a:pt x="9" y="0"/>
                      <a:pt x="0" y="3"/>
                      <a:pt x="0" y="7"/>
                    </a:cubicBezTo>
                    <a:cubicBezTo>
                      <a:pt x="0" y="10"/>
                      <a:pt x="9" y="13"/>
                      <a:pt x="19" y="13"/>
                    </a:cubicBezTo>
                    <a:cubicBezTo>
                      <a:pt x="29" y="13"/>
                      <a:pt x="37" y="10"/>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30" name="Freeform 634"/>
              <p:cNvSpPr>
                <a:spLocks/>
              </p:cNvSpPr>
              <p:nvPr/>
            </p:nvSpPr>
            <p:spPr bwMode="auto">
              <a:xfrm flipH="1">
                <a:off x="3947" y="4055"/>
                <a:ext cx="45"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31" name="Freeform 635"/>
              <p:cNvSpPr>
                <a:spLocks/>
              </p:cNvSpPr>
              <p:nvPr/>
            </p:nvSpPr>
            <p:spPr bwMode="auto">
              <a:xfrm flipH="1">
                <a:off x="3974" y="4008"/>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3"/>
                      <a:pt x="29" y="0"/>
                      <a:pt x="19" y="0"/>
                    </a:cubicBezTo>
                    <a:cubicBezTo>
                      <a:pt x="8" y="1"/>
                      <a:pt x="0" y="4"/>
                      <a:pt x="0" y="7"/>
                    </a:cubicBezTo>
                    <a:cubicBezTo>
                      <a:pt x="0" y="11"/>
                      <a:pt x="8" y="13"/>
                      <a:pt x="19" y="13"/>
                    </a:cubicBezTo>
                    <a:cubicBezTo>
                      <a:pt x="29" y="13"/>
                      <a:pt x="38" y="10"/>
                      <a:pt x="38"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32" name="Freeform 636"/>
              <p:cNvSpPr>
                <a:spLocks/>
              </p:cNvSpPr>
              <p:nvPr/>
            </p:nvSpPr>
            <p:spPr bwMode="auto">
              <a:xfrm flipH="1">
                <a:off x="4270" y="4016"/>
                <a:ext cx="42" cy="15"/>
              </a:xfrm>
              <a:custGeom>
                <a:avLst/>
                <a:gdLst>
                  <a:gd name="T0" fmla="*/ 37 w 37"/>
                  <a:gd name="T1" fmla="*/ 7 h 13"/>
                  <a:gd name="T2" fmla="*/ 19 w 37"/>
                  <a:gd name="T3" fmla="*/ 1 h 13"/>
                  <a:gd name="T4" fmla="*/ 0 w 37"/>
                  <a:gd name="T5" fmla="*/ 7 h 13"/>
                  <a:gd name="T6" fmla="*/ 19 w 37"/>
                  <a:gd name="T7" fmla="*/ 13 h 13"/>
                  <a:gd name="T8" fmla="*/ 37 w 37"/>
                  <a:gd name="T9" fmla="*/ 7 h 13"/>
                </a:gdLst>
                <a:ahLst/>
                <a:cxnLst>
                  <a:cxn ang="0">
                    <a:pos x="T0" y="T1"/>
                  </a:cxn>
                  <a:cxn ang="0">
                    <a:pos x="T2" y="T3"/>
                  </a:cxn>
                  <a:cxn ang="0">
                    <a:pos x="T4" y="T5"/>
                  </a:cxn>
                  <a:cxn ang="0">
                    <a:pos x="T6" y="T7"/>
                  </a:cxn>
                  <a:cxn ang="0">
                    <a:pos x="T8" y="T9"/>
                  </a:cxn>
                </a:cxnLst>
                <a:rect l="0" t="0" r="r" b="b"/>
                <a:pathLst>
                  <a:path w="37" h="13">
                    <a:moveTo>
                      <a:pt x="37" y="7"/>
                    </a:moveTo>
                    <a:cubicBezTo>
                      <a:pt x="37" y="3"/>
                      <a:pt x="29" y="0"/>
                      <a:pt x="19" y="1"/>
                    </a:cubicBezTo>
                    <a:cubicBezTo>
                      <a:pt x="9" y="1"/>
                      <a:pt x="0" y="4"/>
                      <a:pt x="0" y="7"/>
                    </a:cubicBezTo>
                    <a:cubicBezTo>
                      <a:pt x="0" y="11"/>
                      <a:pt x="9" y="13"/>
                      <a:pt x="19" y="13"/>
                    </a:cubicBezTo>
                    <a:cubicBezTo>
                      <a:pt x="29" y="13"/>
                      <a:pt x="37" y="10"/>
                      <a:pt x="3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33" name="Freeform 637"/>
              <p:cNvSpPr>
                <a:spLocks/>
              </p:cNvSpPr>
              <p:nvPr/>
            </p:nvSpPr>
            <p:spPr bwMode="auto">
              <a:xfrm flipH="1">
                <a:off x="2354" y="4028"/>
                <a:ext cx="53" cy="16"/>
              </a:xfrm>
              <a:custGeom>
                <a:avLst/>
                <a:gdLst>
                  <a:gd name="T0" fmla="*/ 46 w 46"/>
                  <a:gd name="T1" fmla="*/ 7 h 14"/>
                  <a:gd name="T2" fmla="*/ 23 w 46"/>
                  <a:gd name="T3" fmla="*/ 0 h 14"/>
                  <a:gd name="T4" fmla="*/ 0 w 46"/>
                  <a:gd name="T5" fmla="*/ 8 h 14"/>
                  <a:gd name="T6" fmla="*/ 23 w 46"/>
                  <a:gd name="T7" fmla="*/ 14 h 14"/>
                  <a:gd name="T8" fmla="*/ 46 w 46"/>
                  <a:gd name="T9" fmla="*/ 7 h 14"/>
                </a:gdLst>
                <a:ahLst/>
                <a:cxnLst>
                  <a:cxn ang="0">
                    <a:pos x="T0" y="T1"/>
                  </a:cxn>
                  <a:cxn ang="0">
                    <a:pos x="T2" y="T3"/>
                  </a:cxn>
                  <a:cxn ang="0">
                    <a:pos x="T4" y="T5"/>
                  </a:cxn>
                  <a:cxn ang="0">
                    <a:pos x="T6" y="T7"/>
                  </a:cxn>
                  <a:cxn ang="0">
                    <a:pos x="T8" y="T9"/>
                  </a:cxn>
                </a:cxnLst>
                <a:rect l="0" t="0" r="r" b="b"/>
                <a:pathLst>
                  <a:path w="46" h="14">
                    <a:moveTo>
                      <a:pt x="46" y="7"/>
                    </a:moveTo>
                    <a:cubicBezTo>
                      <a:pt x="46" y="3"/>
                      <a:pt x="36" y="0"/>
                      <a:pt x="23" y="0"/>
                    </a:cubicBezTo>
                    <a:cubicBezTo>
                      <a:pt x="11" y="0"/>
                      <a:pt x="0" y="4"/>
                      <a:pt x="0" y="8"/>
                    </a:cubicBezTo>
                    <a:cubicBezTo>
                      <a:pt x="0" y="11"/>
                      <a:pt x="11" y="14"/>
                      <a:pt x="23" y="14"/>
                    </a:cubicBezTo>
                    <a:cubicBezTo>
                      <a:pt x="36" y="14"/>
                      <a:pt x="46" y="11"/>
                      <a:pt x="4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34" name="Freeform 638"/>
              <p:cNvSpPr>
                <a:spLocks/>
              </p:cNvSpPr>
              <p:nvPr/>
            </p:nvSpPr>
            <p:spPr bwMode="auto">
              <a:xfrm flipH="1">
                <a:off x="3020" y="4083"/>
                <a:ext cx="50" cy="15"/>
              </a:xfrm>
              <a:custGeom>
                <a:avLst/>
                <a:gdLst>
                  <a:gd name="T0" fmla="*/ 43 w 43"/>
                  <a:gd name="T1" fmla="*/ 6 h 13"/>
                  <a:gd name="T2" fmla="*/ 21 w 43"/>
                  <a:gd name="T3" fmla="*/ 0 h 13"/>
                  <a:gd name="T4" fmla="*/ 0 w 43"/>
                  <a:gd name="T5" fmla="*/ 7 h 13"/>
                  <a:gd name="T6" fmla="*/ 21 w 43"/>
                  <a:gd name="T7" fmla="*/ 13 h 13"/>
                  <a:gd name="T8" fmla="*/ 43 w 43"/>
                  <a:gd name="T9" fmla="*/ 6 h 13"/>
                </a:gdLst>
                <a:ahLst/>
                <a:cxnLst>
                  <a:cxn ang="0">
                    <a:pos x="T0" y="T1"/>
                  </a:cxn>
                  <a:cxn ang="0">
                    <a:pos x="T2" y="T3"/>
                  </a:cxn>
                  <a:cxn ang="0">
                    <a:pos x="T4" y="T5"/>
                  </a:cxn>
                  <a:cxn ang="0">
                    <a:pos x="T6" y="T7"/>
                  </a:cxn>
                  <a:cxn ang="0">
                    <a:pos x="T8" y="T9"/>
                  </a:cxn>
                </a:cxnLst>
                <a:rect l="0" t="0" r="r" b="b"/>
                <a:pathLst>
                  <a:path w="43" h="13">
                    <a:moveTo>
                      <a:pt x="43" y="6"/>
                    </a:moveTo>
                    <a:cubicBezTo>
                      <a:pt x="43" y="2"/>
                      <a:pt x="33" y="0"/>
                      <a:pt x="21" y="0"/>
                    </a:cubicBezTo>
                    <a:cubicBezTo>
                      <a:pt x="10" y="0"/>
                      <a:pt x="0" y="3"/>
                      <a:pt x="0" y="7"/>
                    </a:cubicBezTo>
                    <a:cubicBezTo>
                      <a:pt x="0" y="10"/>
                      <a:pt x="10" y="13"/>
                      <a:pt x="21" y="13"/>
                    </a:cubicBezTo>
                    <a:cubicBezTo>
                      <a:pt x="33" y="13"/>
                      <a:pt x="43" y="10"/>
                      <a:pt x="43"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35" name="Freeform 639"/>
              <p:cNvSpPr>
                <a:spLocks/>
              </p:cNvSpPr>
              <p:nvPr/>
            </p:nvSpPr>
            <p:spPr bwMode="auto">
              <a:xfrm flipH="1">
                <a:off x="2419" y="4095"/>
                <a:ext cx="52" cy="16"/>
              </a:xfrm>
              <a:custGeom>
                <a:avLst/>
                <a:gdLst>
                  <a:gd name="T0" fmla="*/ 45 w 45"/>
                  <a:gd name="T1" fmla="*/ 7 h 14"/>
                  <a:gd name="T2" fmla="*/ 22 w 45"/>
                  <a:gd name="T3" fmla="*/ 0 h 14"/>
                  <a:gd name="T4" fmla="*/ 0 w 45"/>
                  <a:gd name="T5" fmla="*/ 7 h 14"/>
                  <a:gd name="T6" fmla="*/ 22 w 45"/>
                  <a:gd name="T7" fmla="*/ 14 h 14"/>
                  <a:gd name="T8" fmla="*/ 45 w 45"/>
                  <a:gd name="T9" fmla="*/ 7 h 14"/>
                </a:gdLst>
                <a:ahLst/>
                <a:cxnLst>
                  <a:cxn ang="0">
                    <a:pos x="T0" y="T1"/>
                  </a:cxn>
                  <a:cxn ang="0">
                    <a:pos x="T2" y="T3"/>
                  </a:cxn>
                  <a:cxn ang="0">
                    <a:pos x="T4" y="T5"/>
                  </a:cxn>
                  <a:cxn ang="0">
                    <a:pos x="T6" y="T7"/>
                  </a:cxn>
                  <a:cxn ang="0">
                    <a:pos x="T8" y="T9"/>
                  </a:cxn>
                </a:cxnLst>
                <a:rect l="0" t="0" r="r" b="b"/>
                <a:pathLst>
                  <a:path w="45" h="14">
                    <a:moveTo>
                      <a:pt x="45" y="7"/>
                    </a:moveTo>
                    <a:cubicBezTo>
                      <a:pt x="45" y="3"/>
                      <a:pt x="35" y="0"/>
                      <a:pt x="22" y="0"/>
                    </a:cubicBezTo>
                    <a:cubicBezTo>
                      <a:pt x="10" y="0"/>
                      <a:pt x="0" y="3"/>
                      <a:pt x="0" y="7"/>
                    </a:cubicBezTo>
                    <a:cubicBezTo>
                      <a:pt x="0" y="11"/>
                      <a:pt x="10" y="14"/>
                      <a:pt x="22" y="14"/>
                    </a:cubicBezTo>
                    <a:cubicBezTo>
                      <a:pt x="35" y="14"/>
                      <a:pt x="45" y="10"/>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36" name="Oval 640"/>
              <p:cNvSpPr>
                <a:spLocks noChangeArrowheads="1"/>
              </p:cNvSpPr>
              <p:nvPr/>
            </p:nvSpPr>
            <p:spPr bwMode="auto">
              <a:xfrm flipH="1">
                <a:off x="2154" y="4125"/>
                <a:ext cx="54" cy="16"/>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37" name="Freeform 641"/>
              <p:cNvSpPr>
                <a:spLocks/>
              </p:cNvSpPr>
              <p:nvPr/>
            </p:nvSpPr>
            <p:spPr bwMode="auto">
              <a:xfrm flipH="1">
                <a:off x="3172" y="4217"/>
                <a:ext cx="47" cy="15"/>
              </a:xfrm>
              <a:custGeom>
                <a:avLst/>
                <a:gdLst>
                  <a:gd name="T0" fmla="*/ 41 w 41"/>
                  <a:gd name="T1" fmla="*/ 6 h 13"/>
                  <a:gd name="T2" fmla="*/ 21 w 41"/>
                  <a:gd name="T3" fmla="*/ 0 h 13"/>
                  <a:gd name="T4" fmla="*/ 0 w 41"/>
                  <a:gd name="T5" fmla="*/ 7 h 13"/>
                  <a:gd name="T6" fmla="*/ 21 w 41"/>
                  <a:gd name="T7" fmla="*/ 13 h 13"/>
                  <a:gd name="T8" fmla="*/ 41 w 41"/>
                  <a:gd name="T9" fmla="*/ 6 h 13"/>
                </a:gdLst>
                <a:ahLst/>
                <a:cxnLst>
                  <a:cxn ang="0">
                    <a:pos x="T0" y="T1"/>
                  </a:cxn>
                  <a:cxn ang="0">
                    <a:pos x="T2" y="T3"/>
                  </a:cxn>
                  <a:cxn ang="0">
                    <a:pos x="T4" y="T5"/>
                  </a:cxn>
                  <a:cxn ang="0">
                    <a:pos x="T6" y="T7"/>
                  </a:cxn>
                  <a:cxn ang="0">
                    <a:pos x="T8" y="T9"/>
                  </a:cxn>
                </a:cxnLst>
                <a:rect l="0" t="0" r="r" b="b"/>
                <a:pathLst>
                  <a:path w="41" h="13">
                    <a:moveTo>
                      <a:pt x="41" y="6"/>
                    </a:moveTo>
                    <a:cubicBezTo>
                      <a:pt x="41" y="3"/>
                      <a:pt x="32" y="0"/>
                      <a:pt x="21" y="0"/>
                    </a:cubicBezTo>
                    <a:cubicBezTo>
                      <a:pt x="9" y="0"/>
                      <a:pt x="0" y="3"/>
                      <a:pt x="0" y="7"/>
                    </a:cubicBezTo>
                    <a:cubicBezTo>
                      <a:pt x="0" y="10"/>
                      <a:pt x="9" y="13"/>
                      <a:pt x="21" y="13"/>
                    </a:cubicBezTo>
                    <a:cubicBezTo>
                      <a:pt x="32" y="13"/>
                      <a:pt x="41" y="10"/>
                      <a:pt x="4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38" name="Freeform 642"/>
              <p:cNvSpPr>
                <a:spLocks/>
              </p:cNvSpPr>
              <p:nvPr/>
            </p:nvSpPr>
            <p:spPr bwMode="auto">
              <a:xfrm flipH="1">
                <a:off x="1881" y="4095"/>
                <a:ext cx="55" cy="17"/>
              </a:xfrm>
              <a:custGeom>
                <a:avLst/>
                <a:gdLst>
                  <a:gd name="T0" fmla="*/ 48 w 48"/>
                  <a:gd name="T1" fmla="*/ 7 h 15"/>
                  <a:gd name="T2" fmla="*/ 24 w 48"/>
                  <a:gd name="T3" fmla="*/ 0 h 15"/>
                  <a:gd name="T4" fmla="*/ 0 w 48"/>
                  <a:gd name="T5" fmla="*/ 8 h 15"/>
                  <a:gd name="T6" fmla="*/ 24 w 48"/>
                  <a:gd name="T7" fmla="*/ 14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1"/>
                      <a:pt x="11" y="15"/>
                      <a:pt x="24" y="14"/>
                    </a:cubicBezTo>
                    <a:cubicBezTo>
                      <a:pt x="37" y="14"/>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39" name="Freeform 643"/>
              <p:cNvSpPr>
                <a:spLocks/>
              </p:cNvSpPr>
              <p:nvPr/>
            </p:nvSpPr>
            <p:spPr bwMode="auto">
              <a:xfrm flipH="1">
                <a:off x="1419" y="4085"/>
                <a:ext cx="57" cy="18"/>
              </a:xfrm>
              <a:custGeom>
                <a:avLst/>
                <a:gdLst>
                  <a:gd name="T0" fmla="*/ 50 w 50"/>
                  <a:gd name="T1" fmla="*/ 7 h 15"/>
                  <a:gd name="T2" fmla="*/ 25 w 50"/>
                  <a:gd name="T3" fmla="*/ 0 h 15"/>
                  <a:gd name="T4" fmla="*/ 0 w 50"/>
                  <a:gd name="T5" fmla="*/ 8 h 15"/>
                  <a:gd name="T6" fmla="*/ 25 w 50"/>
                  <a:gd name="T7" fmla="*/ 15 h 15"/>
                  <a:gd name="T8" fmla="*/ 50 w 50"/>
                  <a:gd name="T9" fmla="*/ 7 h 15"/>
                </a:gdLst>
                <a:ahLst/>
                <a:cxnLst>
                  <a:cxn ang="0">
                    <a:pos x="T0" y="T1"/>
                  </a:cxn>
                  <a:cxn ang="0">
                    <a:pos x="T2" y="T3"/>
                  </a:cxn>
                  <a:cxn ang="0">
                    <a:pos x="T4" y="T5"/>
                  </a:cxn>
                  <a:cxn ang="0">
                    <a:pos x="T6" y="T7"/>
                  </a:cxn>
                  <a:cxn ang="0">
                    <a:pos x="T8" y="T9"/>
                  </a:cxn>
                </a:cxnLst>
                <a:rect l="0" t="0" r="r" b="b"/>
                <a:pathLst>
                  <a:path w="50" h="15">
                    <a:moveTo>
                      <a:pt x="50" y="7"/>
                    </a:moveTo>
                    <a:cubicBezTo>
                      <a:pt x="50" y="3"/>
                      <a:pt x="39" y="0"/>
                      <a:pt x="25" y="0"/>
                    </a:cubicBezTo>
                    <a:cubicBezTo>
                      <a:pt x="11" y="1"/>
                      <a:pt x="0" y="4"/>
                      <a:pt x="0" y="8"/>
                    </a:cubicBezTo>
                    <a:cubicBezTo>
                      <a:pt x="0" y="12"/>
                      <a:pt x="11" y="15"/>
                      <a:pt x="25" y="15"/>
                    </a:cubicBezTo>
                    <a:cubicBezTo>
                      <a:pt x="39" y="15"/>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40" name="Freeform 644"/>
              <p:cNvSpPr>
                <a:spLocks/>
              </p:cNvSpPr>
              <p:nvPr/>
            </p:nvSpPr>
            <p:spPr bwMode="auto">
              <a:xfrm flipH="1">
                <a:off x="1047" y="4007"/>
                <a:ext cx="61" cy="18"/>
              </a:xfrm>
              <a:custGeom>
                <a:avLst/>
                <a:gdLst>
                  <a:gd name="T0" fmla="*/ 52 w 52"/>
                  <a:gd name="T1" fmla="*/ 7 h 16"/>
                  <a:gd name="T2" fmla="*/ 26 w 52"/>
                  <a:gd name="T3" fmla="*/ 0 h 16"/>
                  <a:gd name="T4" fmla="*/ 0 w 52"/>
                  <a:gd name="T5" fmla="*/ 8 h 16"/>
                  <a:gd name="T6" fmla="*/ 26 w 52"/>
                  <a:gd name="T7" fmla="*/ 15 h 16"/>
                  <a:gd name="T8" fmla="*/ 52 w 52"/>
                  <a:gd name="T9" fmla="*/ 7 h 16"/>
                </a:gdLst>
                <a:ahLst/>
                <a:cxnLst>
                  <a:cxn ang="0">
                    <a:pos x="T0" y="T1"/>
                  </a:cxn>
                  <a:cxn ang="0">
                    <a:pos x="T2" y="T3"/>
                  </a:cxn>
                  <a:cxn ang="0">
                    <a:pos x="T4" y="T5"/>
                  </a:cxn>
                  <a:cxn ang="0">
                    <a:pos x="T6" y="T7"/>
                  </a:cxn>
                  <a:cxn ang="0">
                    <a:pos x="T8" y="T9"/>
                  </a:cxn>
                </a:cxnLst>
                <a:rect l="0" t="0" r="r" b="b"/>
                <a:pathLst>
                  <a:path w="52" h="16">
                    <a:moveTo>
                      <a:pt x="52" y="7"/>
                    </a:moveTo>
                    <a:cubicBezTo>
                      <a:pt x="52" y="3"/>
                      <a:pt x="40" y="0"/>
                      <a:pt x="26" y="0"/>
                    </a:cubicBezTo>
                    <a:cubicBezTo>
                      <a:pt x="11" y="1"/>
                      <a:pt x="0" y="4"/>
                      <a:pt x="0" y="8"/>
                    </a:cubicBezTo>
                    <a:cubicBezTo>
                      <a:pt x="0" y="12"/>
                      <a:pt x="11" y="16"/>
                      <a:pt x="26" y="15"/>
                    </a:cubicBezTo>
                    <a:cubicBezTo>
                      <a:pt x="40" y="15"/>
                      <a:pt x="52" y="12"/>
                      <a:pt x="5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41" name="Freeform 645"/>
              <p:cNvSpPr>
                <a:spLocks/>
              </p:cNvSpPr>
              <p:nvPr/>
            </p:nvSpPr>
            <p:spPr bwMode="auto">
              <a:xfrm flipH="1">
                <a:off x="778" y="3917"/>
                <a:ext cx="62" cy="19"/>
              </a:xfrm>
              <a:custGeom>
                <a:avLst/>
                <a:gdLst>
                  <a:gd name="T0" fmla="*/ 54 w 54"/>
                  <a:gd name="T1" fmla="*/ 7 h 16"/>
                  <a:gd name="T2" fmla="*/ 27 w 54"/>
                  <a:gd name="T3" fmla="*/ 0 h 16"/>
                  <a:gd name="T4" fmla="*/ 0 w 54"/>
                  <a:gd name="T5" fmla="*/ 8 h 16"/>
                  <a:gd name="T6" fmla="*/ 27 w 54"/>
                  <a:gd name="T7" fmla="*/ 15 h 16"/>
                  <a:gd name="T8" fmla="*/ 54 w 54"/>
                  <a:gd name="T9" fmla="*/ 7 h 16"/>
                </a:gdLst>
                <a:ahLst/>
                <a:cxnLst>
                  <a:cxn ang="0">
                    <a:pos x="T0" y="T1"/>
                  </a:cxn>
                  <a:cxn ang="0">
                    <a:pos x="T2" y="T3"/>
                  </a:cxn>
                  <a:cxn ang="0">
                    <a:pos x="T4" y="T5"/>
                  </a:cxn>
                  <a:cxn ang="0">
                    <a:pos x="T6" y="T7"/>
                  </a:cxn>
                  <a:cxn ang="0">
                    <a:pos x="T8" y="T9"/>
                  </a:cxn>
                </a:cxnLst>
                <a:rect l="0" t="0" r="r" b="b"/>
                <a:pathLst>
                  <a:path w="54" h="16">
                    <a:moveTo>
                      <a:pt x="54" y="7"/>
                    </a:moveTo>
                    <a:cubicBezTo>
                      <a:pt x="54" y="3"/>
                      <a:pt x="42" y="0"/>
                      <a:pt x="27" y="0"/>
                    </a:cubicBezTo>
                    <a:cubicBezTo>
                      <a:pt x="12" y="1"/>
                      <a:pt x="0" y="4"/>
                      <a:pt x="0" y="8"/>
                    </a:cubicBezTo>
                    <a:cubicBezTo>
                      <a:pt x="0" y="13"/>
                      <a:pt x="12" y="16"/>
                      <a:pt x="27" y="15"/>
                    </a:cubicBezTo>
                    <a:cubicBezTo>
                      <a:pt x="42" y="15"/>
                      <a:pt x="54" y="12"/>
                      <a:pt x="5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42" name="Freeform 646"/>
              <p:cNvSpPr>
                <a:spLocks/>
              </p:cNvSpPr>
              <p:nvPr/>
            </p:nvSpPr>
            <p:spPr bwMode="auto">
              <a:xfrm flipH="1">
                <a:off x="3753" y="3761"/>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2"/>
                      <a:pt x="30" y="0"/>
                      <a:pt x="19" y="0"/>
                    </a:cubicBezTo>
                    <a:cubicBezTo>
                      <a:pt x="8" y="1"/>
                      <a:pt x="0" y="4"/>
                      <a:pt x="0" y="7"/>
                    </a:cubicBezTo>
                    <a:cubicBezTo>
                      <a:pt x="0" y="11"/>
                      <a:pt x="8" y="13"/>
                      <a:pt x="19" y="13"/>
                    </a:cubicBezTo>
                    <a:cubicBezTo>
                      <a:pt x="30" y="13"/>
                      <a:pt x="38" y="10"/>
                      <a:pt x="38"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43" name="Freeform 647"/>
              <p:cNvSpPr>
                <a:spLocks/>
              </p:cNvSpPr>
              <p:nvPr/>
            </p:nvSpPr>
            <p:spPr bwMode="auto">
              <a:xfrm flipH="1">
                <a:off x="3554" y="3718"/>
                <a:ext cx="46" cy="16"/>
              </a:xfrm>
              <a:custGeom>
                <a:avLst/>
                <a:gdLst>
                  <a:gd name="T0" fmla="*/ 40 w 40"/>
                  <a:gd name="T1" fmla="*/ 6 h 14"/>
                  <a:gd name="T2" fmla="*/ 20 w 40"/>
                  <a:gd name="T3" fmla="*/ 1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1"/>
                    </a:cubicBezTo>
                    <a:cubicBezTo>
                      <a:pt x="9" y="1"/>
                      <a:pt x="0" y="4"/>
                      <a:pt x="0" y="8"/>
                    </a:cubicBezTo>
                    <a:cubicBezTo>
                      <a:pt x="0" y="11"/>
                      <a:pt x="9" y="14"/>
                      <a:pt x="20" y="14"/>
                    </a:cubicBezTo>
                    <a:cubicBezTo>
                      <a:pt x="31" y="13"/>
                      <a:pt x="40" y="10"/>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44" name="Freeform 648"/>
              <p:cNvSpPr>
                <a:spLocks/>
              </p:cNvSpPr>
              <p:nvPr/>
            </p:nvSpPr>
            <p:spPr bwMode="auto">
              <a:xfrm flipH="1">
                <a:off x="1455" y="3654"/>
                <a:ext cx="57" cy="19"/>
              </a:xfrm>
              <a:custGeom>
                <a:avLst/>
                <a:gdLst>
                  <a:gd name="T0" fmla="*/ 50 w 50"/>
                  <a:gd name="T1" fmla="*/ 7 h 16"/>
                  <a:gd name="T2" fmla="*/ 25 w 50"/>
                  <a:gd name="T3" fmla="*/ 1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1"/>
                    </a:cubicBezTo>
                    <a:cubicBezTo>
                      <a:pt x="11" y="1"/>
                      <a:pt x="0" y="5"/>
                      <a:pt x="0" y="9"/>
                    </a:cubicBezTo>
                    <a:cubicBezTo>
                      <a:pt x="0" y="13"/>
                      <a:pt x="11" y="16"/>
                      <a:pt x="25" y="15"/>
                    </a:cubicBezTo>
                    <a:cubicBezTo>
                      <a:pt x="39" y="15"/>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45" name="Freeform 649"/>
              <p:cNvSpPr>
                <a:spLocks/>
              </p:cNvSpPr>
              <p:nvPr/>
            </p:nvSpPr>
            <p:spPr bwMode="auto">
              <a:xfrm flipH="1">
                <a:off x="340" y="3678"/>
                <a:ext cx="66" cy="19"/>
              </a:xfrm>
              <a:custGeom>
                <a:avLst/>
                <a:gdLst>
                  <a:gd name="T0" fmla="*/ 56 w 56"/>
                  <a:gd name="T1" fmla="*/ 7 h 16"/>
                  <a:gd name="T2" fmla="*/ 28 w 56"/>
                  <a:gd name="T3" fmla="*/ 0 h 16"/>
                  <a:gd name="T4" fmla="*/ 0 w 56"/>
                  <a:gd name="T5" fmla="*/ 9 h 16"/>
                  <a:gd name="T6" fmla="*/ 28 w 56"/>
                  <a:gd name="T7" fmla="*/ 16 h 16"/>
                  <a:gd name="T8" fmla="*/ 56 w 56"/>
                  <a:gd name="T9" fmla="*/ 7 h 16"/>
                </a:gdLst>
                <a:ahLst/>
                <a:cxnLst>
                  <a:cxn ang="0">
                    <a:pos x="T0" y="T1"/>
                  </a:cxn>
                  <a:cxn ang="0">
                    <a:pos x="T2" y="T3"/>
                  </a:cxn>
                  <a:cxn ang="0">
                    <a:pos x="T4" y="T5"/>
                  </a:cxn>
                  <a:cxn ang="0">
                    <a:pos x="T6" y="T7"/>
                  </a:cxn>
                  <a:cxn ang="0">
                    <a:pos x="T8" y="T9"/>
                  </a:cxn>
                </a:cxnLst>
                <a:rect l="0" t="0" r="r" b="b"/>
                <a:pathLst>
                  <a:path w="56" h="16">
                    <a:moveTo>
                      <a:pt x="56" y="7"/>
                    </a:moveTo>
                    <a:cubicBezTo>
                      <a:pt x="56" y="3"/>
                      <a:pt x="43" y="0"/>
                      <a:pt x="28" y="0"/>
                    </a:cubicBezTo>
                    <a:cubicBezTo>
                      <a:pt x="12" y="1"/>
                      <a:pt x="0" y="4"/>
                      <a:pt x="0" y="9"/>
                    </a:cubicBezTo>
                    <a:cubicBezTo>
                      <a:pt x="0" y="13"/>
                      <a:pt x="12" y="16"/>
                      <a:pt x="28" y="16"/>
                    </a:cubicBezTo>
                    <a:cubicBezTo>
                      <a:pt x="43" y="15"/>
                      <a:pt x="56" y="11"/>
                      <a:pt x="5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46" name="Freeform 650"/>
              <p:cNvSpPr>
                <a:spLocks/>
              </p:cNvSpPr>
              <p:nvPr/>
            </p:nvSpPr>
            <p:spPr bwMode="auto">
              <a:xfrm flipH="1">
                <a:off x="9" y="3790"/>
                <a:ext cx="68" cy="19"/>
              </a:xfrm>
              <a:custGeom>
                <a:avLst/>
                <a:gdLst>
                  <a:gd name="T0" fmla="*/ 59 w 59"/>
                  <a:gd name="T1" fmla="*/ 7 h 16"/>
                  <a:gd name="T2" fmla="*/ 29 w 59"/>
                  <a:gd name="T3" fmla="*/ 0 h 16"/>
                  <a:gd name="T4" fmla="*/ 0 w 59"/>
                  <a:gd name="T5" fmla="*/ 9 h 16"/>
                  <a:gd name="T6" fmla="*/ 29 w 59"/>
                  <a:gd name="T7" fmla="*/ 16 h 16"/>
                  <a:gd name="T8" fmla="*/ 59 w 59"/>
                  <a:gd name="T9" fmla="*/ 7 h 16"/>
                </a:gdLst>
                <a:ahLst/>
                <a:cxnLst>
                  <a:cxn ang="0">
                    <a:pos x="T0" y="T1"/>
                  </a:cxn>
                  <a:cxn ang="0">
                    <a:pos x="T2" y="T3"/>
                  </a:cxn>
                  <a:cxn ang="0">
                    <a:pos x="T4" y="T5"/>
                  </a:cxn>
                  <a:cxn ang="0">
                    <a:pos x="T6" y="T7"/>
                  </a:cxn>
                  <a:cxn ang="0">
                    <a:pos x="T8" y="T9"/>
                  </a:cxn>
                </a:cxnLst>
                <a:rect l="0" t="0" r="r" b="b"/>
                <a:pathLst>
                  <a:path w="59" h="16">
                    <a:moveTo>
                      <a:pt x="59" y="7"/>
                    </a:moveTo>
                    <a:cubicBezTo>
                      <a:pt x="59" y="3"/>
                      <a:pt x="46" y="0"/>
                      <a:pt x="29" y="0"/>
                    </a:cubicBezTo>
                    <a:cubicBezTo>
                      <a:pt x="13" y="1"/>
                      <a:pt x="0" y="5"/>
                      <a:pt x="0" y="9"/>
                    </a:cubicBezTo>
                    <a:cubicBezTo>
                      <a:pt x="0" y="13"/>
                      <a:pt x="13" y="16"/>
                      <a:pt x="29" y="16"/>
                    </a:cubicBezTo>
                    <a:cubicBezTo>
                      <a:pt x="46" y="16"/>
                      <a:pt x="59" y="12"/>
                      <a:pt x="59"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47" name="Freeform 651"/>
              <p:cNvSpPr>
                <a:spLocks/>
              </p:cNvSpPr>
              <p:nvPr/>
            </p:nvSpPr>
            <p:spPr bwMode="auto">
              <a:xfrm flipH="1">
                <a:off x="52" y="3850"/>
                <a:ext cx="67" cy="20"/>
              </a:xfrm>
              <a:custGeom>
                <a:avLst/>
                <a:gdLst>
                  <a:gd name="T0" fmla="*/ 58 w 58"/>
                  <a:gd name="T1" fmla="*/ 8 h 17"/>
                  <a:gd name="T2" fmla="*/ 29 w 58"/>
                  <a:gd name="T3" fmla="*/ 1 h 17"/>
                  <a:gd name="T4" fmla="*/ 0 w 58"/>
                  <a:gd name="T5" fmla="*/ 9 h 17"/>
                  <a:gd name="T6" fmla="*/ 29 w 58"/>
                  <a:gd name="T7" fmla="*/ 16 h 17"/>
                  <a:gd name="T8" fmla="*/ 58 w 58"/>
                  <a:gd name="T9" fmla="*/ 8 h 17"/>
                </a:gdLst>
                <a:ahLst/>
                <a:cxnLst>
                  <a:cxn ang="0">
                    <a:pos x="T0" y="T1"/>
                  </a:cxn>
                  <a:cxn ang="0">
                    <a:pos x="T2" y="T3"/>
                  </a:cxn>
                  <a:cxn ang="0">
                    <a:pos x="T4" y="T5"/>
                  </a:cxn>
                  <a:cxn ang="0">
                    <a:pos x="T6" y="T7"/>
                  </a:cxn>
                  <a:cxn ang="0">
                    <a:pos x="T8" y="T9"/>
                  </a:cxn>
                </a:cxnLst>
                <a:rect l="0" t="0" r="r" b="b"/>
                <a:pathLst>
                  <a:path w="58" h="17">
                    <a:moveTo>
                      <a:pt x="58" y="8"/>
                    </a:moveTo>
                    <a:cubicBezTo>
                      <a:pt x="58" y="3"/>
                      <a:pt x="45" y="0"/>
                      <a:pt x="29" y="1"/>
                    </a:cubicBezTo>
                    <a:cubicBezTo>
                      <a:pt x="13" y="1"/>
                      <a:pt x="0" y="5"/>
                      <a:pt x="0" y="9"/>
                    </a:cubicBezTo>
                    <a:cubicBezTo>
                      <a:pt x="0" y="13"/>
                      <a:pt x="13" y="17"/>
                      <a:pt x="29" y="16"/>
                    </a:cubicBezTo>
                    <a:cubicBezTo>
                      <a:pt x="45" y="16"/>
                      <a:pt x="58" y="12"/>
                      <a:pt x="58"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48" name="Freeform 652"/>
              <p:cNvSpPr>
                <a:spLocks/>
              </p:cNvSpPr>
              <p:nvPr/>
            </p:nvSpPr>
            <p:spPr bwMode="auto">
              <a:xfrm flipH="1">
                <a:off x="2354" y="3978"/>
                <a:ext cx="53" cy="17"/>
              </a:xfrm>
              <a:custGeom>
                <a:avLst/>
                <a:gdLst>
                  <a:gd name="T0" fmla="*/ 46 w 46"/>
                  <a:gd name="T1" fmla="*/ 7 h 15"/>
                  <a:gd name="T2" fmla="*/ 23 w 46"/>
                  <a:gd name="T3" fmla="*/ 0 h 15"/>
                  <a:gd name="T4" fmla="*/ 0 w 46"/>
                  <a:gd name="T5" fmla="*/ 8 h 15"/>
                  <a:gd name="T6" fmla="*/ 23 w 46"/>
                  <a:gd name="T7" fmla="*/ 14 h 15"/>
                  <a:gd name="T8" fmla="*/ 46 w 46"/>
                  <a:gd name="T9" fmla="*/ 7 h 15"/>
                </a:gdLst>
                <a:ahLst/>
                <a:cxnLst>
                  <a:cxn ang="0">
                    <a:pos x="T0" y="T1"/>
                  </a:cxn>
                  <a:cxn ang="0">
                    <a:pos x="T2" y="T3"/>
                  </a:cxn>
                  <a:cxn ang="0">
                    <a:pos x="T4" y="T5"/>
                  </a:cxn>
                  <a:cxn ang="0">
                    <a:pos x="T6" y="T7"/>
                  </a:cxn>
                  <a:cxn ang="0">
                    <a:pos x="T8" y="T9"/>
                  </a:cxn>
                </a:cxnLst>
                <a:rect l="0" t="0" r="r" b="b"/>
                <a:pathLst>
                  <a:path w="46" h="15">
                    <a:moveTo>
                      <a:pt x="46" y="7"/>
                    </a:moveTo>
                    <a:cubicBezTo>
                      <a:pt x="46" y="3"/>
                      <a:pt x="36" y="0"/>
                      <a:pt x="23" y="0"/>
                    </a:cubicBezTo>
                    <a:cubicBezTo>
                      <a:pt x="11" y="1"/>
                      <a:pt x="0" y="4"/>
                      <a:pt x="0" y="8"/>
                    </a:cubicBezTo>
                    <a:cubicBezTo>
                      <a:pt x="0" y="12"/>
                      <a:pt x="11" y="15"/>
                      <a:pt x="23" y="14"/>
                    </a:cubicBezTo>
                    <a:cubicBezTo>
                      <a:pt x="36" y="14"/>
                      <a:pt x="46" y="11"/>
                      <a:pt x="4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49" name="Freeform 653"/>
              <p:cNvSpPr>
                <a:spLocks/>
              </p:cNvSpPr>
              <p:nvPr/>
            </p:nvSpPr>
            <p:spPr bwMode="auto">
              <a:xfrm flipH="1">
                <a:off x="3142" y="3877"/>
                <a:ext cx="47" cy="16"/>
              </a:xfrm>
              <a:custGeom>
                <a:avLst/>
                <a:gdLst>
                  <a:gd name="T0" fmla="*/ 41 w 41"/>
                  <a:gd name="T1" fmla="*/ 6 h 14"/>
                  <a:gd name="T2" fmla="*/ 21 w 41"/>
                  <a:gd name="T3" fmla="*/ 0 h 14"/>
                  <a:gd name="T4" fmla="*/ 0 w 41"/>
                  <a:gd name="T5" fmla="*/ 7 h 14"/>
                  <a:gd name="T6" fmla="*/ 21 w 41"/>
                  <a:gd name="T7" fmla="*/ 13 h 14"/>
                  <a:gd name="T8" fmla="*/ 41 w 41"/>
                  <a:gd name="T9" fmla="*/ 6 h 14"/>
                </a:gdLst>
                <a:ahLst/>
                <a:cxnLst>
                  <a:cxn ang="0">
                    <a:pos x="T0" y="T1"/>
                  </a:cxn>
                  <a:cxn ang="0">
                    <a:pos x="T2" y="T3"/>
                  </a:cxn>
                  <a:cxn ang="0">
                    <a:pos x="T4" y="T5"/>
                  </a:cxn>
                  <a:cxn ang="0">
                    <a:pos x="T6" y="T7"/>
                  </a:cxn>
                  <a:cxn ang="0">
                    <a:pos x="T8" y="T9"/>
                  </a:cxn>
                </a:cxnLst>
                <a:rect l="0" t="0" r="r" b="b"/>
                <a:pathLst>
                  <a:path w="41" h="14">
                    <a:moveTo>
                      <a:pt x="41" y="6"/>
                    </a:moveTo>
                    <a:cubicBezTo>
                      <a:pt x="41" y="3"/>
                      <a:pt x="32" y="0"/>
                      <a:pt x="21" y="0"/>
                    </a:cubicBezTo>
                    <a:cubicBezTo>
                      <a:pt x="9" y="0"/>
                      <a:pt x="0" y="4"/>
                      <a:pt x="0" y="7"/>
                    </a:cubicBezTo>
                    <a:cubicBezTo>
                      <a:pt x="0" y="11"/>
                      <a:pt x="9" y="14"/>
                      <a:pt x="21" y="13"/>
                    </a:cubicBezTo>
                    <a:cubicBezTo>
                      <a:pt x="32" y="13"/>
                      <a:pt x="41" y="10"/>
                      <a:pt x="4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50" name="Freeform 654"/>
              <p:cNvSpPr>
                <a:spLocks/>
              </p:cNvSpPr>
              <p:nvPr/>
            </p:nvSpPr>
            <p:spPr bwMode="auto">
              <a:xfrm flipH="1">
                <a:off x="2710" y="3836"/>
                <a:ext cx="51" cy="17"/>
              </a:xfrm>
              <a:custGeom>
                <a:avLst/>
                <a:gdLst>
                  <a:gd name="T0" fmla="*/ 44 w 44"/>
                  <a:gd name="T1" fmla="*/ 7 h 14"/>
                  <a:gd name="T2" fmla="*/ 22 w 44"/>
                  <a:gd name="T3" fmla="*/ 0 h 14"/>
                  <a:gd name="T4" fmla="*/ 0 w 44"/>
                  <a:gd name="T5" fmla="*/ 8 h 14"/>
                  <a:gd name="T6" fmla="*/ 22 w 44"/>
                  <a:gd name="T7" fmla="*/ 14 h 14"/>
                  <a:gd name="T8" fmla="*/ 44 w 44"/>
                  <a:gd name="T9" fmla="*/ 7 h 14"/>
                </a:gdLst>
                <a:ahLst/>
                <a:cxnLst>
                  <a:cxn ang="0">
                    <a:pos x="T0" y="T1"/>
                  </a:cxn>
                  <a:cxn ang="0">
                    <a:pos x="T2" y="T3"/>
                  </a:cxn>
                  <a:cxn ang="0">
                    <a:pos x="T4" y="T5"/>
                  </a:cxn>
                  <a:cxn ang="0">
                    <a:pos x="T6" y="T7"/>
                  </a:cxn>
                  <a:cxn ang="0">
                    <a:pos x="T8" y="T9"/>
                  </a:cxn>
                </a:cxnLst>
                <a:rect l="0" t="0" r="r" b="b"/>
                <a:pathLst>
                  <a:path w="44" h="14">
                    <a:moveTo>
                      <a:pt x="44" y="7"/>
                    </a:moveTo>
                    <a:cubicBezTo>
                      <a:pt x="44" y="3"/>
                      <a:pt x="34" y="0"/>
                      <a:pt x="22" y="0"/>
                    </a:cubicBezTo>
                    <a:cubicBezTo>
                      <a:pt x="10" y="1"/>
                      <a:pt x="0" y="4"/>
                      <a:pt x="0" y="8"/>
                    </a:cubicBezTo>
                    <a:cubicBezTo>
                      <a:pt x="0" y="12"/>
                      <a:pt x="10" y="14"/>
                      <a:pt x="22" y="14"/>
                    </a:cubicBezTo>
                    <a:cubicBezTo>
                      <a:pt x="34" y="14"/>
                      <a:pt x="44" y="11"/>
                      <a:pt x="4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51" name="Freeform 655"/>
              <p:cNvSpPr>
                <a:spLocks/>
              </p:cNvSpPr>
              <p:nvPr/>
            </p:nvSpPr>
            <p:spPr bwMode="auto">
              <a:xfrm flipH="1">
                <a:off x="4854" y="3826"/>
                <a:ext cx="39"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6" y="0"/>
                      <a:pt x="17" y="0"/>
                    </a:cubicBezTo>
                    <a:cubicBezTo>
                      <a:pt x="8" y="1"/>
                      <a:pt x="0" y="4"/>
                      <a:pt x="0" y="7"/>
                    </a:cubicBezTo>
                    <a:cubicBezTo>
                      <a:pt x="0" y="10"/>
                      <a:pt x="8" y="13"/>
                      <a:pt x="17" y="12"/>
                    </a:cubicBezTo>
                    <a:cubicBezTo>
                      <a:pt x="26" y="12"/>
                      <a:pt x="34" y="9"/>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52" name="Freeform 656"/>
              <p:cNvSpPr>
                <a:spLocks/>
              </p:cNvSpPr>
              <p:nvPr/>
            </p:nvSpPr>
            <p:spPr bwMode="auto">
              <a:xfrm flipH="1">
                <a:off x="5282" y="3862"/>
                <a:ext cx="37" cy="14"/>
              </a:xfrm>
              <a:custGeom>
                <a:avLst/>
                <a:gdLst>
                  <a:gd name="T0" fmla="*/ 32 w 32"/>
                  <a:gd name="T1" fmla="*/ 5 h 12"/>
                  <a:gd name="T2" fmla="*/ 16 w 32"/>
                  <a:gd name="T3" fmla="*/ 0 h 12"/>
                  <a:gd name="T4" fmla="*/ 0 w 32"/>
                  <a:gd name="T5" fmla="*/ 6 h 12"/>
                  <a:gd name="T6" fmla="*/ 16 w 32"/>
                  <a:gd name="T7" fmla="*/ 12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4" y="0"/>
                      <a:pt x="16" y="0"/>
                    </a:cubicBezTo>
                    <a:cubicBezTo>
                      <a:pt x="7" y="0"/>
                      <a:pt x="0" y="3"/>
                      <a:pt x="0" y="6"/>
                    </a:cubicBezTo>
                    <a:cubicBezTo>
                      <a:pt x="0" y="10"/>
                      <a:pt x="7" y="12"/>
                      <a:pt x="16" y="12"/>
                    </a:cubicBezTo>
                    <a:cubicBezTo>
                      <a:pt x="24" y="11"/>
                      <a:pt x="32" y="9"/>
                      <a:pt x="32"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53" name="Freeform 657"/>
              <p:cNvSpPr>
                <a:spLocks/>
              </p:cNvSpPr>
              <p:nvPr/>
            </p:nvSpPr>
            <p:spPr bwMode="auto">
              <a:xfrm flipH="1">
                <a:off x="5600" y="3911"/>
                <a:ext cx="35" cy="14"/>
              </a:xfrm>
              <a:custGeom>
                <a:avLst/>
                <a:gdLst>
                  <a:gd name="T0" fmla="*/ 31 w 31"/>
                  <a:gd name="T1" fmla="*/ 6 h 12"/>
                  <a:gd name="T2" fmla="*/ 15 w 31"/>
                  <a:gd name="T3" fmla="*/ 0 h 12"/>
                  <a:gd name="T4" fmla="*/ 0 w 31"/>
                  <a:gd name="T5" fmla="*/ 6 h 12"/>
                  <a:gd name="T6" fmla="*/ 15 w 31"/>
                  <a:gd name="T7" fmla="*/ 12 h 12"/>
                  <a:gd name="T8" fmla="*/ 31 w 31"/>
                  <a:gd name="T9" fmla="*/ 6 h 12"/>
                </a:gdLst>
                <a:ahLst/>
                <a:cxnLst>
                  <a:cxn ang="0">
                    <a:pos x="T0" y="T1"/>
                  </a:cxn>
                  <a:cxn ang="0">
                    <a:pos x="T2" y="T3"/>
                  </a:cxn>
                  <a:cxn ang="0">
                    <a:pos x="T4" y="T5"/>
                  </a:cxn>
                  <a:cxn ang="0">
                    <a:pos x="T6" y="T7"/>
                  </a:cxn>
                  <a:cxn ang="0">
                    <a:pos x="T8" y="T9"/>
                  </a:cxn>
                </a:cxnLst>
                <a:rect l="0" t="0" r="r" b="b"/>
                <a:pathLst>
                  <a:path w="31" h="12">
                    <a:moveTo>
                      <a:pt x="31" y="6"/>
                    </a:moveTo>
                    <a:cubicBezTo>
                      <a:pt x="31" y="2"/>
                      <a:pt x="24" y="0"/>
                      <a:pt x="15" y="0"/>
                    </a:cubicBezTo>
                    <a:cubicBezTo>
                      <a:pt x="7" y="1"/>
                      <a:pt x="0" y="3"/>
                      <a:pt x="0" y="6"/>
                    </a:cubicBezTo>
                    <a:cubicBezTo>
                      <a:pt x="0" y="10"/>
                      <a:pt x="7" y="12"/>
                      <a:pt x="15" y="12"/>
                    </a:cubicBezTo>
                    <a:cubicBezTo>
                      <a:pt x="24" y="12"/>
                      <a:pt x="31" y="9"/>
                      <a:pt x="3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54" name="Freeform 658"/>
              <p:cNvSpPr>
                <a:spLocks/>
              </p:cNvSpPr>
              <p:nvPr/>
            </p:nvSpPr>
            <p:spPr bwMode="auto">
              <a:xfrm flipH="1">
                <a:off x="4190" y="3953"/>
                <a:ext cx="43" cy="15"/>
              </a:xfrm>
              <a:custGeom>
                <a:avLst/>
                <a:gdLst>
                  <a:gd name="T0" fmla="*/ 37 w 37"/>
                  <a:gd name="T1" fmla="*/ 6 h 13"/>
                  <a:gd name="T2" fmla="*/ 18 w 37"/>
                  <a:gd name="T3" fmla="*/ 1 h 13"/>
                  <a:gd name="T4" fmla="*/ 0 w 37"/>
                  <a:gd name="T5" fmla="*/ 7 h 13"/>
                  <a:gd name="T6" fmla="*/ 18 w 37"/>
                  <a:gd name="T7" fmla="*/ 13 h 13"/>
                  <a:gd name="T8" fmla="*/ 37 w 37"/>
                  <a:gd name="T9" fmla="*/ 6 h 13"/>
                </a:gdLst>
                <a:ahLst/>
                <a:cxnLst>
                  <a:cxn ang="0">
                    <a:pos x="T0" y="T1"/>
                  </a:cxn>
                  <a:cxn ang="0">
                    <a:pos x="T2" y="T3"/>
                  </a:cxn>
                  <a:cxn ang="0">
                    <a:pos x="T4" y="T5"/>
                  </a:cxn>
                  <a:cxn ang="0">
                    <a:pos x="T6" y="T7"/>
                  </a:cxn>
                  <a:cxn ang="0">
                    <a:pos x="T8" y="T9"/>
                  </a:cxn>
                </a:cxnLst>
                <a:rect l="0" t="0" r="r" b="b"/>
                <a:pathLst>
                  <a:path w="37" h="13">
                    <a:moveTo>
                      <a:pt x="37" y="6"/>
                    </a:moveTo>
                    <a:cubicBezTo>
                      <a:pt x="37" y="3"/>
                      <a:pt x="28" y="0"/>
                      <a:pt x="18" y="1"/>
                    </a:cubicBezTo>
                    <a:cubicBezTo>
                      <a:pt x="8" y="1"/>
                      <a:pt x="0" y="4"/>
                      <a:pt x="0" y="7"/>
                    </a:cubicBezTo>
                    <a:cubicBezTo>
                      <a:pt x="0" y="11"/>
                      <a:pt x="8" y="13"/>
                      <a:pt x="18" y="13"/>
                    </a:cubicBezTo>
                    <a:cubicBezTo>
                      <a:pt x="28" y="13"/>
                      <a:pt x="37" y="10"/>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55" name="Freeform 659"/>
              <p:cNvSpPr>
                <a:spLocks/>
              </p:cNvSpPr>
              <p:nvPr/>
            </p:nvSpPr>
            <p:spPr bwMode="auto">
              <a:xfrm flipH="1">
                <a:off x="4630" y="3894"/>
                <a:ext cx="40"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7" y="0"/>
                      <a:pt x="17" y="0"/>
                    </a:cubicBezTo>
                    <a:cubicBezTo>
                      <a:pt x="7" y="0"/>
                      <a:pt x="0" y="3"/>
                      <a:pt x="0" y="7"/>
                    </a:cubicBezTo>
                    <a:cubicBezTo>
                      <a:pt x="0" y="10"/>
                      <a:pt x="7" y="13"/>
                      <a:pt x="17" y="12"/>
                    </a:cubicBezTo>
                    <a:cubicBezTo>
                      <a:pt x="27" y="12"/>
                      <a:pt x="34" y="9"/>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56" name="Freeform 660"/>
              <p:cNvSpPr>
                <a:spLocks/>
              </p:cNvSpPr>
              <p:nvPr/>
            </p:nvSpPr>
            <p:spPr bwMode="auto">
              <a:xfrm flipH="1">
                <a:off x="3111" y="3781"/>
                <a:ext cx="49" cy="16"/>
              </a:xfrm>
              <a:custGeom>
                <a:avLst/>
                <a:gdLst>
                  <a:gd name="T0" fmla="*/ 42 w 42"/>
                  <a:gd name="T1" fmla="*/ 6 h 14"/>
                  <a:gd name="T2" fmla="*/ 21 w 42"/>
                  <a:gd name="T3" fmla="*/ 0 h 14"/>
                  <a:gd name="T4" fmla="*/ 0 w 42"/>
                  <a:gd name="T5" fmla="*/ 8 h 14"/>
                  <a:gd name="T6" fmla="*/ 21 w 42"/>
                  <a:gd name="T7" fmla="*/ 14 h 14"/>
                  <a:gd name="T8" fmla="*/ 42 w 42"/>
                  <a:gd name="T9" fmla="*/ 6 h 14"/>
                </a:gdLst>
                <a:ahLst/>
                <a:cxnLst>
                  <a:cxn ang="0">
                    <a:pos x="T0" y="T1"/>
                  </a:cxn>
                  <a:cxn ang="0">
                    <a:pos x="T2" y="T3"/>
                  </a:cxn>
                  <a:cxn ang="0">
                    <a:pos x="T4" y="T5"/>
                  </a:cxn>
                  <a:cxn ang="0">
                    <a:pos x="T6" y="T7"/>
                  </a:cxn>
                  <a:cxn ang="0">
                    <a:pos x="T8" y="T9"/>
                  </a:cxn>
                </a:cxnLst>
                <a:rect l="0" t="0" r="r" b="b"/>
                <a:pathLst>
                  <a:path w="42" h="14">
                    <a:moveTo>
                      <a:pt x="42" y="6"/>
                    </a:moveTo>
                    <a:cubicBezTo>
                      <a:pt x="42" y="3"/>
                      <a:pt x="32" y="0"/>
                      <a:pt x="21" y="0"/>
                    </a:cubicBezTo>
                    <a:cubicBezTo>
                      <a:pt x="9" y="1"/>
                      <a:pt x="0" y="4"/>
                      <a:pt x="0" y="8"/>
                    </a:cubicBezTo>
                    <a:cubicBezTo>
                      <a:pt x="0" y="11"/>
                      <a:pt x="9" y="14"/>
                      <a:pt x="21" y="14"/>
                    </a:cubicBezTo>
                    <a:cubicBezTo>
                      <a:pt x="32" y="13"/>
                      <a:pt x="42" y="10"/>
                      <a:pt x="4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57" name="Freeform 661"/>
              <p:cNvSpPr>
                <a:spLocks/>
              </p:cNvSpPr>
              <p:nvPr/>
            </p:nvSpPr>
            <p:spPr bwMode="auto">
              <a:xfrm flipH="1">
                <a:off x="1419" y="3736"/>
                <a:ext cx="57" cy="19"/>
              </a:xfrm>
              <a:custGeom>
                <a:avLst/>
                <a:gdLst>
                  <a:gd name="T0" fmla="*/ 50 w 50"/>
                  <a:gd name="T1" fmla="*/ 7 h 16"/>
                  <a:gd name="T2" fmla="*/ 25 w 50"/>
                  <a:gd name="T3" fmla="*/ 0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0"/>
                    </a:cubicBezTo>
                    <a:cubicBezTo>
                      <a:pt x="11" y="1"/>
                      <a:pt x="0" y="5"/>
                      <a:pt x="0" y="9"/>
                    </a:cubicBezTo>
                    <a:cubicBezTo>
                      <a:pt x="0" y="13"/>
                      <a:pt x="11" y="16"/>
                      <a:pt x="25" y="15"/>
                    </a:cubicBezTo>
                    <a:cubicBezTo>
                      <a:pt x="39" y="15"/>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58" name="Freeform 662"/>
              <p:cNvSpPr>
                <a:spLocks/>
              </p:cNvSpPr>
              <p:nvPr/>
            </p:nvSpPr>
            <p:spPr bwMode="auto">
              <a:xfrm flipH="1">
                <a:off x="1563" y="3768"/>
                <a:ext cx="58" cy="18"/>
              </a:xfrm>
              <a:custGeom>
                <a:avLst/>
                <a:gdLst>
                  <a:gd name="T0" fmla="*/ 50 w 50"/>
                  <a:gd name="T1" fmla="*/ 7 h 15"/>
                  <a:gd name="T2" fmla="*/ 25 w 50"/>
                  <a:gd name="T3" fmla="*/ 0 h 15"/>
                  <a:gd name="T4" fmla="*/ 0 w 50"/>
                  <a:gd name="T5" fmla="*/ 8 h 15"/>
                  <a:gd name="T6" fmla="*/ 25 w 50"/>
                  <a:gd name="T7" fmla="*/ 15 h 15"/>
                  <a:gd name="T8" fmla="*/ 50 w 50"/>
                  <a:gd name="T9" fmla="*/ 7 h 15"/>
                </a:gdLst>
                <a:ahLst/>
                <a:cxnLst>
                  <a:cxn ang="0">
                    <a:pos x="T0" y="T1"/>
                  </a:cxn>
                  <a:cxn ang="0">
                    <a:pos x="T2" y="T3"/>
                  </a:cxn>
                  <a:cxn ang="0">
                    <a:pos x="T4" y="T5"/>
                  </a:cxn>
                  <a:cxn ang="0">
                    <a:pos x="T6" y="T7"/>
                  </a:cxn>
                  <a:cxn ang="0">
                    <a:pos x="T8" y="T9"/>
                  </a:cxn>
                </a:cxnLst>
                <a:rect l="0" t="0" r="r" b="b"/>
                <a:pathLst>
                  <a:path w="50" h="15">
                    <a:moveTo>
                      <a:pt x="50" y="7"/>
                    </a:moveTo>
                    <a:cubicBezTo>
                      <a:pt x="50" y="3"/>
                      <a:pt x="39" y="0"/>
                      <a:pt x="25" y="0"/>
                    </a:cubicBezTo>
                    <a:cubicBezTo>
                      <a:pt x="11" y="0"/>
                      <a:pt x="0" y="4"/>
                      <a:pt x="0" y="8"/>
                    </a:cubicBezTo>
                    <a:cubicBezTo>
                      <a:pt x="0" y="12"/>
                      <a:pt x="11" y="15"/>
                      <a:pt x="25" y="15"/>
                    </a:cubicBezTo>
                    <a:cubicBezTo>
                      <a:pt x="39" y="14"/>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59" name="Freeform 663"/>
              <p:cNvSpPr>
                <a:spLocks/>
              </p:cNvSpPr>
              <p:nvPr/>
            </p:nvSpPr>
            <p:spPr bwMode="auto">
              <a:xfrm flipH="1">
                <a:off x="2928" y="3925"/>
                <a:ext cx="49" cy="16"/>
              </a:xfrm>
              <a:custGeom>
                <a:avLst/>
                <a:gdLst>
                  <a:gd name="T0" fmla="*/ 43 w 43"/>
                  <a:gd name="T1" fmla="*/ 7 h 14"/>
                  <a:gd name="T2" fmla="*/ 21 w 43"/>
                  <a:gd name="T3" fmla="*/ 0 h 14"/>
                  <a:gd name="T4" fmla="*/ 0 w 43"/>
                  <a:gd name="T5" fmla="*/ 8 h 14"/>
                  <a:gd name="T6" fmla="*/ 21 w 43"/>
                  <a:gd name="T7" fmla="*/ 14 h 14"/>
                  <a:gd name="T8" fmla="*/ 43 w 43"/>
                  <a:gd name="T9" fmla="*/ 7 h 14"/>
                </a:gdLst>
                <a:ahLst/>
                <a:cxnLst>
                  <a:cxn ang="0">
                    <a:pos x="T0" y="T1"/>
                  </a:cxn>
                  <a:cxn ang="0">
                    <a:pos x="T2" y="T3"/>
                  </a:cxn>
                  <a:cxn ang="0">
                    <a:pos x="T4" y="T5"/>
                  </a:cxn>
                  <a:cxn ang="0">
                    <a:pos x="T6" y="T7"/>
                  </a:cxn>
                  <a:cxn ang="0">
                    <a:pos x="T8" y="T9"/>
                  </a:cxn>
                </a:cxnLst>
                <a:rect l="0" t="0" r="r" b="b"/>
                <a:pathLst>
                  <a:path w="43" h="14">
                    <a:moveTo>
                      <a:pt x="43" y="7"/>
                    </a:moveTo>
                    <a:cubicBezTo>
                      <a:pt x="43" y="3"/>
                      <a:pt x="33" y="0"/>
                      <a:pt x="21" y="0"/>
                    </a:cubicBezTo>
                    <a:cubicBezTo>
                      <a:pt x="9" y="1"/>
                      <a:pt x="0" y="4"/>
                      <a:pt x="0" y="8"/>
                    </a:cubicBezTo>
                    <a:cubicBezTo>
                      <a:pt x="0" y="11"/>
                      <a:pt x="9" y="14"/>
                      <a:pt x="21" y="14"/>
                    </a:cubicBezTo>
                    <a:cubicBezTo>
                      <a:pt x="33" y="14"/>
                      <a:pt x="43" y="10"/>
                      <a:pt x="4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60" name="Freeform 664"/>
              <p:cNvSpPr>
                <a:spLocks/>
              </p:cNvSpPr>
              <p:nvPr/>
            </p:nvSpPr>
            <p:spPr bwMode="auto">
              <a:xfrm flipH="1">
                <a:off x="5236" y="3738"/>
                <a:ext cx="36" cy="14"/>
              </a:xfrm>
              <a:custGeom>
                <a:avLst/>
                <a:gdLst>
                  <a:gd name="T0" fmla="*/ 32 w 32"/>
                  <a:gd name="T1" fmla="*/ 6 h 12"/>
                  <a:gd name="T2" fmla="*/ 16 w 32"/>
                  <a:gd name="T3" fmla="*/ 0 h 12"/>
                  <a:gd name="T4" fmla="*/ 0 w 32"/>
                  <a:gd name="T5" fmla="*/ 7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7" y="1"/>
                      <a:pt x="0" y="4"/>
                      <a:pt x="0" y="7"/>
                    </a:cubicBezTo>
                    <a:cubicBezTo>
                      <a:pt x="0" y="10"/>
                      <a:pt x="7" y="12"/>
                      <a:pt x="16" y="12"/>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61" name="Freeform 665"/>
              <p:cNvSpPr>
                <a:spLocks/>
              </p:cNvSpPr>
              <p:nvPr/>
            </p:nvSpPr>
            <p:spPr bwMode="auto">
              <a:xfrm flipH="1">
                <a:off x="4927" y="3707"/>
                <a:ext cx="39" cy="14"/>
              </a:xfrm>
              <a:custGeom>
                <a:avLst/>
                <a:gdLst>
                  <a:gd name="T0" fmla="*/ 34 w 34"/>
                  <a:gd name="T1" fmla="*/ 5 h 12"/>
                  <a:gd name="T2" fmla="*/ 17 w 34"/>
                  <a:gd name="T3" fmla="*/ 0 h 12"/>
                  <a:gd name="T4" fmla="*/ 0 w 34"/>
                  <a:gd name="T5" fmla="*/ 7 h 12"/>
                  <a:gd name="T6" fmla="*/ 17 w 34"/>
                  <a:gd name="T7" fmla="*/ 12 h 12"/>
                  <a:gd name="T8" fmla="*/ 34 w 34"/>
                  <a:gd name="T9" fmla="*/ 5 h 12"/>
                </a:gdLst>
                <a:ahLst/>
                <a:cxnLst>
                  <a:cxn ang="0">
                    <a:pos x="T0" y="T1"/>
                  </a:cxn>
                  <a:cxn ang="0">
                    <a:pos x="T2" y="T3"/>
                  </a:cxn>
                  <a:cxn ang="0">
                    <a:pos x="T4" y="T5"/>
                  </a:cxn>
                  <a:cxn ang="0">
                    <a:pos x="T6" y="T7"/>
                  </a:cxn>
                  <a:cxn ang="0">
                    <a:pos x="T8" y="T9"/>
                  </a:cxn>
                </a:cxnLst>
                <a:rect l="0" t="0" r="r" b="b"/>
                <a:pathLst>
                  <a:path w="34" h="12">
                    <a:moveTo>
                      <a:pt x="34" y="5"/>
                    </a:moveTo>
                    <a:cubicBezTo>
                      <a:pt x="34" y="2"/>
                      <a:pt x="26" y="0"/>
                      <a:pt x="17" y="0"/>
                    </a:cubicBezTo>
                    <a:cubicBezTo>
                      <a:pt x="7" y="0"/>
                      <a:pt x="0" y="3"/>
                      <a:pt x="0" y="7"/>
                    </a:cubicBezTo>
                    <a:cubicBezTo>
                      <a:pt x="0" y="10"/>
                      <a:pt x="7" y="12"/>
                      <a:pt x="17" y="12"/>
                    </a:cubicBezTo>
                    <a:cubicBezTo>
                      <a:pt x="26" y="12"/>
                      <a:pt x="34" y="9"/>
                      <a:pt x="34"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62" name="Freeform 666"/>
              <p:cNvSpPr>
                <a:spLocks/>
              </p:cNvSpPr>
              <p:nvPr/>
            </p:nvSpPr>
            <p:spPr bwMode="auto">
              <a:xfrm flipH="1">
                <a:off x="4731" y="3753"/>
                <a:ext cx="40" cy="15"/>
              </a:xfrm>
              <a:custGeom>
                <a:avLst/>
                <a:gdLst>
                  <a:gd name="T0" fmla="*/ 35 w 35"/>
                  <a:gd name="T1" fmla="*/ 6 h 13"/>
                  <a:gd name="T2" fmla="*/ 18 w 35"/>
                  <a:gd name="T3" fmla="*/ 0 h 13"/>
                  <a:gd name="T4" fmla="*/ 0 w 35"/>
                  <a:gd name="T5" fmla="*/ 7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0"/>
                    </a:cubicBezTo>
                    <a:cubicBezTo>
                      <a:pt x="8" y="1"/>
                      <a:pt x="0" y="4"/>
                      <a:pt x="0" y="7"/>
                    </a:cubicBezTo>
                    <a:cubicBezTo>
                      <a:pt x="0" y="11"/>
                      <a:pt x="8" y="13"/>
                      <a:pt x="18" y="13"/>
                    </a:cubicBezTo>
                    <a:cubicBezTo>
                      <a:pt x="27" y="12"/>
                      <a:pt x="35" y="9"/>
                      <a:pt x="3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63" name="Freeform 667"/>
              <p:cNvSpPr>
                <a:spLocks/>
              </p:cNvSpPr>
              <p:nvPr/>
            </p:nvSpPr>
            <p:spPr bwMode="auto">
              <a:xfrm flipH="1">
                <a:off x="5556" y="3808"/>
                <a:ext cx="36" cy="13"/>
              </a:xfrm>
              <a:custGeom>
                <a:avLst/>
                <a:gdLst>
                  <a:gd name="T0" fmla="*/ 31 w 31"/>
                  <a:gd name="T1" fmla="*/ 5 h 12"/>
                  <a:gd name="T2" fmla="*/ 16 w 31"/>
                  <a:gd name="T3" fmla="*/ 0 h 12"/>
                  <a:gd name="T4" fmla="*/ 0 w 31"/>
                  <a:gd name="T5" fmla="*/ 6 h 12"/>
                  <a:gd name="T6" fmla="*/ 16 w 31"/>
                  <a:gd name="T7" fmla="*/ 12 h 12"/>
                  <a:gd name="T8" fmla="*/ 31 w 31"/>
                  <a:gd name="T9" fmla="*/ 5 h 12"/>
                </a:gdLst>
                <a:ahLst/>
                <a:cxnLst>
                  <a:cxn ang="0">
                    <a:pos x="T0" y="T1"/>
                  </a:cxn>
                  <a:cxn ang="0">
                    <a:pos x="T2" y="T3"/>
                  </a:cxn>
                  <a:cxn ang="0">
                    <a:pos x="T4" y="T5"/>
                  </a:cxn>
                  <a:cxn ang="0">
                    <a:pos x="T6" y="T7"/>
                  </a:cxn>
                  <a:cxn ang="0">
                    <a:pos x="T8" y="T9"/>
                  </a:cxn>
                </a:cxnLst>
                <a:rect l="0" t="0" r="r" b="b"/>
                <a:pathLst>
                  <a:path w="31" h="12">
                    <a:moveTo>
                      <a:pt x="31" y="5"/>
                    </a:moveTo>
                    <a:cubicBezTo>
                      <a:pt x="31" y="2"/>
                      <a:pt x="24" y="0"/>
                      <a:pt x="16" y="0"/>
                    </a:cubicBezTo>
                    <a:cubicBezTo>
                      <a:pt x="7" y="0"/>
                      <a:pt x="0" y="3"/>
                      <a:pt x="0" y="6"/>
                    </a:cubicBezTo>
                    <a:cubicBezTo>
                      <a:pt x="0" y="9"/>
                      <a:pt x="7" y="12"/>
                      <a:pt x="16" y="12"/>
                    </a:cubicBezTo>
                    <a:cubicBezTo>
                      <a:pt x="24" y="11"/>
                      <a:pt x="31" y="8"/>
                      <a:pt x="31"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64" name="Freeform 668"/>
              <p:cNvSpPr>
                <a:spLocks/>
              </p:cNvSpPr>
              <p:nvPr/>
            </p:nvSpPr>
            <p:spPr bwMode="auto">
              <a:xfrm flipH="1">
                <a:off x="5689" y="3632"/>
                <a:ext cx="34" cy="14"/>
              </a:xfrm>
              <a:custGeom>
                <a:avLst/>
                <a:gdLst>
                  <a:gd name="T0" fmla="*/ 30 w 30"/>
                  <a:gd name="T1" fmla="*/ 5 h 12"/>
                  <a:gd name="T2" fmla="*/ 15 w 30"/>
                  <a:gd name="T3" fmla="*/ 0 h 12"/>
                  <a:gd name="T4" fmla="*/ 0 w 30"/>
                  <a:gd name="T5" fmla="*/ 6 h 12"/>
                  <a:gd name="T6" fmla="*/ 15 w 30"/>
                  <a:gd name="T7" fmla="*/ 11 h 12"/>
                  <a:gd name="T8" fmla="*/ 30 w 30"/>
                  <a:gd name="T9" fmla="*/ 5 h 12"/>
                </a:gdLst>
                <a:ahLst/>
                <a:cxnLst>
                  <a:cxn ang="0">
                    <a:pos x="T0" y="T1"/>
                  </a:cxn>
                  <a:cxn ang="0">
                    <a:pos x="T2" y="T3"/>
                  </a:cxn>
                  <a:cxn ang="0">
                    <a:pos x="T4" y="T5"/>
                  </a:cxn>
                  <a:cxn ang="0">
                    <a:pos x="T6" y="T7"/>
                  </a:cxn>
                  <a:cxn ang="0">
                    <a:pos x="T8" y="T9"/>
                  </a:cxn>
                </a:cxnLst>
                <a:rect l="0" t="0" r="r" b="b"/>
                <a:pathLst>
                  <a:path w="30" h="12">
                    <a:moveTo>
                      <a:pt x="30" y="5"/>
                    </a:moveTo>
                    <a:cubicBezTo>
                      <a:pt x="30" y="2"/>
                      <a:pt x="23" y="0"/>
                      <a:pt x="15" y="0"/>
                    </a:cubicBezTo>
                    <a:cubicBezTo>
                      <a:pt x="7" y="0"/>
                      <a:pt x="0" y="3"/>
                      <a:pt x="0" y="6"/>
                    </a:cubicBezTo>
                    <a:cubicBezTo>
                      <a:pt x="0" y="10"/>
                      <a:pt x="7" y="12"/>
                      <a:pt x="15" y="11"/>
                    </a:cubicBezTo>
                    <a:cubicBezTo>
                      <a:pt x="23" y="11"/>
                      <a:pt x="30" y="8"/>
                      <a:pt x="30"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65" name="Freeform 669"/>
              <p:cNvSpPr>
                <a:spLocks/>
              </p:cNvSpPr>
              <p:nvPr/>
            </p:nvSpPr>
            <p:spPr bwMode="auto">
              <a:xfrm flipH="1">
                <a:off x="4243" y="3530"/>
                <a:ext cx="43" cy="16"/>
              </a:xfrm>
              <a:custGeom>
                <a:avLst/>
                <a:gdLst>
                  <a:gd name="T0" fmla="*/ 37 w 37"/>
                  <a:gd name="T1" fmla="*/ 6 h 14"/>
                  <a:gd name="T2" fmla="*/ 18 w 37"/>
                  <a:gd name="T3" fmla="*/ 1 h 14"/>
                  <a:gd name="T4" fmla="*/ 0 w 37"/>
                  <a:gd name="T5" fmla="*/ 8 h 14"/>
                  <a:gd name="T6" fmla="*/ 18 w 37"/>
                  <a:gd name="T7" fmla="*/ 13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8" y="1"/>
                    </a:cubicBezTo>
                    <a:cubicBezTo>
                      <a:pt x="8" y="1"/>
                      <a:pt x="0" y="4"/>
                      <a:pt x="0" y="8"/>
                    </a:cubicBezTo>
                    <a:cubicBezTo>
                      <a:pt x="0" y="11"/>
                      <a:pt x="8" y="14"/>
                      <a:pt x="18" y="13"/>
                    </a:cubicBezTo>
                    <a:cubicBezTo>
                      <a:pt x="29" y="13"/>
                      <a:pt x="37" y="9"/>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66" name="Freeform 670"/>
              <p:cNvSpPr>
                <a:spLocks/>
              </p:cNvSpPr>
              <p:nvPr/>
            </p:nvSpPr>
            <p:spPr bwMode="auto">
              <a:xfrm flipH="1">
                <a:off x="5488" y="3590"/>
                <a:ext cx="37" cy="15"/>
              </a:xfrm>
              <a:custGeom>
                <a:avLst/>
                <a:gdLst>
                  <a:gd name="T0" fmla="*/ 32 w 32"/>
                  <a:gd name="T1" fmla="*/ 6 h 13"/>
                  <a:gd name="T2" fmla="*/ 16 w 32"/>
                  <a:gd name="T3" fmla="*/ 1 h 13"/>
                  <a:gd name="T4" fmla="*/ 0 w 32"/>
                  <a:gd name="T5" fmla="*/ 7 h 13"/>
                  <a:gd name="T6" fmla="*/ 16 w 32"/>
                  <a:gd name="T7" fmla="*/ 12 h 13"/>
                  <a:gd name="T8" fmla="*/ 32 w 32"/>
                  <a:gd name="T9" fmla="*/ 6 h 13"/>
                </a:gdLst>
                <a:ahLst/>
                <a:cxnLst>
                  <a:cxn ang="0">
                    <a:pos x="T0" y="T1"/>
                  </a:cxn>
                  <a:cxn ang="0">
                    <a:pos x="T2" y="T3"/>
                  </a:cxn>
                  <a:cxn ang="0">
                    <a:pos x="T4" y="T5"/>
                  </a:cxn>
                  <a:cxn ang="0">
                    <a:pos x="T6" y="T7"/>
                  </a:cxn>
                  <a:cxn ang="0">
                    <a:pos x="T8" y="T9"/>
                  </a:cxn>
                </a:cxnLst>
                <a:rect l="0" t="0" r="r" b="b"/>
                <a:pathLst>
                  <a:path w="32" h="13">
                    <a:moveTo>
                      <a:pt x="32" y="6"/>
                    </a:moveTo>
                    <a:cubicBezTo>
                      <a:pt x="32" y="3"/>
                      <a:pt x="25" y="0"/>
                      <a:pt x="16" y="1"/>
                    </a:cubicBezTo>
                    <a:cubicBezTo>
                      <a:pt x="7" y="1"/>
                      <a:pt x="0" y="4"/>
                      <a:pt x="0" y="7"/>
                    </a:cubicBezTo>
                    <a:cubicBezTo>
                      <a:pt x="0" y="10"/>
                      <a:pt x="7" y="13"/>
                      <a:pt x="16" y="12"/>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67" name="Freeform 671"/>
              <p:cNvSpPr>
                <a:spLocks/>
              </p:cNvSpPr>
              <p:nvPr/>
            </p:nvSpPr>
            <p:spPr bwMode="auto">
              <a:xfrm flipH="1">
                <a:off x="4630" y="3644"/>
                <a:ext cx="40"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7" y="0"/>
                      <a:pt x="17" y="0"/>
                    </a:cubicBezTo>
                    <a:cubicBezTo>
                      <a:pt x="7" y="1"/>
                      <a:pt x="0" y="4"/>
                      <a:pt x="0" y="7"/>
                    </a:cubicBezTo>
                    <a:cubicBezTo>
                      <a:pt x="0" y="10"/>
                      <a:pt x="7" y="13"/>
                      <a:pt x="17" y="12"/>
                    </a:cubicBezTo>
                    <a:cubicBezTo>
                      <a:pt x="27" y="12"/>
                      <a:pt x="34" y="9"/>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68" name="Freeform 672"/>
              <p:cNvSpPr>
                <a:spLocks/>
              </p:cNvSpPr>
              <p:nvPr/>
            </p:nvSpPr>
            <p:spPr bwMode="auto">
              <a:xfrm flipH="1">
                <a:off x="4030" y="3677"/>
                <a:ext cx="42" cy="16"/>
              </a:xfrm>
              <a:custGeom>
                <a:avLst/>
                <a:gdLst>
                  <a:gd name="T0" fmla="*/ 37 w 37"/>
                  <a:gd name="T1" fmla="*/ 6 h 14"/>
                  <a:gd name="T2" fmla="*/ 19 w 37"/>
                  <a:gd name="T3" fmla="*/ 1 h 14"/>
                  <a:gd name="T4" fmla="*/ 0 w 37"/>
                  <a:gd name="T5" fmla="*/ 8 h 14"/>
                  <a:gd name="T6" fmla="*/ 19 w 37"/>
                  <a:gd name="T7" fmla="*/ 14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9" y="1"/>
                    </a:cubicBezTo>
                    <a:cubicBezTo>
                      <a:pt x="8" y="1"/>
                      <a:pt x="0" y="4"/>
                      <a:pt x="0" y="8"/>
                    </a:cubicBezTo>
                    <a:cubicBezTo>
                      <a:pt x="0" y="11"/>
                      <a:pt x="8" y="14"/>
                      <a:pt x="19" y="14"/>
                    </a:cubicBezTo>
                    <a:cubicBezTo>
                      <a:pt x="29" y="13"/>
                      <a:pt x="37" y="10"/>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69" name="Freeform 673"/>
              <p:cNvSpPr>
                <a:spLocks/>
              </p:cNvSpPr>
              <p:nvPr/>
            </p:nvSpPr>
            <p:spPr bwMode="auto">
              <a:xfrm flipH="1">
                <a:off x="3724" y="3883"/>
                <a:ext cx="45" cy="14"/>
              </a:xfrm>
              <a:custGeom>
                <a:avLst/>
                <a:gdLst>
                  <a:gd name="T0" fmla="*/ 39 w 39"/>
                  <a:gd name="T1" fmla="*/ 6 h 13"/>
                  <a:gd name="T2" fmla="*/ 19 w 39"/>
                  <a:gd name="T3" fmla="*/ 0 h 13"/>
                  <a:gd name="T4" fmla="*/ 0 w 39"/>
                  <a:gd name="T5" fmla="*/ 7 h 13"/>
                  <a:gd name="T6" fmla="*/ 19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2"/>
                      <a:pt x="30" y="0"/>
                      <a:pt x="19" y="0"/>
                    </a:cubicBezTo>
                    <a:cubicBezTo>
                      <a:pt x="9" y="0"/>
                      <a:pt x="0" y="3"/>
                      <a:pt x="0" y="7"/>
                    </a:cubicBezTo>
                    <a:cubicBezTo>
                      <a:pt x="0" y="10"/>
                      <a:pt x="9" y="13"/>
                      <a:pt x="19" y="13"/>
                    </a:cubicBezTo>
                    <a:cubicBezTo>
                      <a:pt x="30" y="13"/>
                      <a:pt x="39" y="9"/>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70" name="Oval 674"/>
              <p:cNvSpPr>
                <a:spLocks noChangeArrowheads="1"/>
              </p:cNvSpPr>
              <p:nvPr/>
            </p:nvSpPr>
            <p:spPr bwMode="auto">
              <a:xfrm flipH="1">
                <a:off x="1234" y="4251"/>
                <a:ext cx="60" cy="18"/>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71" name="Freeform 675"/>
              <p:cNvSpPr>
                <a:spLocks/>
              </p:cNvSpPr>
              <p:nvPr/>
            </p:nvSpPr>
            <p:spPr bwMode="auto">
              <a:xfrm flipH="1">
                <a:off x="5421" y="4178"/>
                <a:ext cx="36" cy="12"/>
              </a:xfrm>
              <a:custGeom>
                <a:avLst/>
                <a:gdLst>
                  <a:gd name="T0" fmla="*/ 31 w 31"/>
                  <a:gd name="T1" fmla="*/ 5 h 11"/>
                  <a:gd name="T2" fmla="*/ 16 w 31"/>
                  <a:gd name="T3" fmla="*/ 0 h 11"/>
                  <a:gd name="T4" fmla="*/ 0 w 31"/>
                  <a:gd name="T5" fmla="*/ 6 h 11"/>
                  <a:gd name="T6" fmla="*/ 16 w 31"/>
                  <a:gd name="T7" fmla="*/ 11 h 11"/>
                  <a:gd name="T8" fmla="*/ 31 w 31"/>
                  <a:gd name="T9" fmla="*/ 5 h 11"/>
                </a:gdLst>
                <a:ahLst/>
                <a:cxnLst>
                  <a:cxn ang="0">
                    <a:pos x="T0" y="T1"/>
                  </a:cxn>
                  <a:cxn ang="0">
                    <a:pos x="T2" y="T3"/>
                  </a:cxn>
                  <a:cxn ang="0">
                    <a:pos x="T4" y="T5"/>
                  </a:cxn>
                  <a:cxn ang="0">
                    <a:pos x="T6" y="T7"/>
                  </a:cxn>
                  <a:cxn ang="0">
                    <a:pos x="T8" y="T9"/>
                  </a:cxn>
                </a:cxnLst>
                <a:rect l="0" t="0" r="r" b="b"/>
                <a:pathLst>
                  <a:path w="31" h="11">
                    <a:moveTo>
                      <a:pt x="31" y="5"/>
                    </a:moveTo>
                    <a:cubicBezTo>
                      <a:pt x="31" y="2"/>
                      <a:pt x="24" y="0"/>
                      <a:pt x="16" y="0"/>
                    </a:cubicBezTo>
                    <a:cubicBezTo>
                      <a:pt x="7" y="0"/>
                      <a:pt x="0" y="2"/>
                      <a:pt x="0" y="6"/>
                    </a:cubicBezTo>
                    <a:cubicBezTo>
                      <a:pt x="0" y="9"/>
                      <a:pt x="7" y="11"/>
                      <a:pt x="16" y="11"/>
                    </a:cubicBezTo>
                    <a:cubicBezTo>
                      <a:pt x="24" y="11"/>
                      <a:pt x="31" y="9"/>
                      <a:pt x="31"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72" name="Freeform 676"/>
              <p:cNvSpPr>
                <a:spLocks/>
              </p:cNvSpPr>
              <p:nvPr/>
            </p:nvSpPr>
            <p:spPr bwMode="auto">
              <a:xfrm flipH="1">
                <a:off x="3111" y="4150"/>
                <a:ext cx="49" cy="16"/>
              </a:xfrm>
              <a:custGeom>
                <a:avLst/>
                <a:gdLst>
                  <a:gd name="T0" fmla="*/ 42 w 42"/>
                  <a:gd name="T1" fmla="*/ 7 h 14"/>
                  <a:gd name="T2" fmla="*/ 21 w 42"/>
                  <a:gd name="T3" fmla="*/ 0 h 14"/>
                  <a:gd name="T4" fmla="*/ 0 w 42"/>
                  <a:gd name="T5" fmla="*/ 7 h 14"/>
                  <a:gd name="T6" fmla="*/ 21 w 42"/>
                  <a:gd name="T7" fmla="*/ 14 h 14"/>
                  <a:gd name="T8" fmla="*/ 42 w 42"/>
                  <a:gd name="T9" fmla="*/ 7 h 14"/>
                </a:gdLst>
                <a:ahLst/>
                <a:cxnLst>
                  <a:cxn ang="0">
                    <a:pos x="T0" y="T1"/>
                  </a:cxn>
                  <a:cxn ang="0">
                    <a:pos x="T2" y="T3"/>
                  </a:cxn>
                  <a:cxn ang="0">
                    <a:pos x="T4" y="T5"/>
                  </a:cxn>
                  <a:cxn ang="0">
                    <a:pos x="T6" y="T7"/>
                  </a:cxn>
                  <a:cxn ang="0">
                    <a:pos x="T8" y="T9"/>
                  </a:cxn>
                </a:cxnLst>
                <a:rect l="0" t="0" r="r" b="b"/>
                <a:pathLst>
                  <a:path w="42" h="14">
                    <a:moveTo>
                      <a:pt x="42" y="7"/>
                    </a:moveTo>
                    <a:cubicBezTo>
                      <a:pt x="42" y="3"/>
                      <a:pt x="32" y="0"/>
                      <a:pt x="21" y="0"/>
                    </a:cubicBezTo>
                    <a:cubicBezTo>
                      <a:pt x="9" y="0"/>
                      <a:pt x="0" y="3"/>
                      <a:pt x="0" y="7"/>
                    </a:cubicBezTo>
                    <a:cubicBezTo>
                      <a:pt x="0" y="11"/>
                      <a:pt x="9" y="14"/>
                      <a:pt x="21" y="14"/>
                    </a:cubicBezTo>
                    <a:cubicBezTo>
                      <a:pt x="32" y="13"/>
                      <a:pt x="42" y="10"/>
                      <a:pt x="4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73" name="Oval 677"/>
              <p:cNvSpPr>
                <a:spLocks noChangeArrowheads="1"/>
              </p:cNvSpPr>
              <p:nvPr/>
            </p:nvSpPr>
            <p:spPr bwMode="auto">
              <a:xfrm flipH="1">
                <a:off x="1705" y="3987"/>
                <a:ext cx="56" cy="17"/>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74" name="Freeform 678"/>
              <p:cNvSpPr>
                <a:spLocks/>
              </p:cNvSpPr>
              <p:nvPr/>
            </p:nvSpPr>
            <p:spPr bwMode="auto">
              <a:xfrm flipH="1">
                <a:off x="5023" y="3952"/>
                <a:ext cx="38" cy="15"/>
              </a:xfrm>
              <a:custGeom>
                <a:avLst/>
                <a:gdLst>
                  <a:gd name="T0" fmla="*/ 33 w 33"/>
                  <a:gd name="T1" fmla="*/ 6 h 13"/>
                  <a:gd name="T2" fmla="*/ 16 w 33"/>
                  <a:gd name="T3" fmla="*/ 0 h 13"/>
                  <a:gd name="T4" fmla="*/ 0 w 33"/>
                  <a:gd name="T5" fmla="*/ 7 h 13"/>
                  <a:gd name="T6" fmla="*/ 16 w 33"/>
                  <a:gd name="T7" fmla="*/ 12 h 13"/>
                  <a:gd name="T8" fmla="*/ 33 w 33"/>
                  <a:gd name="T9" fmla="*/ 6 h 13"/>
                </a:gdLst>
                <a:ahLst/>
                <a:cxnLst>
                  <a:cxn ang="0">
                    <a:pos x="T0" y="T1"/>
                  </a:cxn>
                  <a:cxn ang="0">
                    <a:pos x="T2" y="T3"/>
                  </a:cxn>
                  <a:cxn ang="0">
                    <a:pos x="T4" y="T5"/>
                  </a:cxn>
                  <a:cxn ang="0">
                    <a:pos x="T6" y="T7"/>
                  </a:cxn>
                  <a:cxn ang="0">
                    <a:pos x="T8" y="T9"/>
                  </a:cxn>
                </a:cxnLst>
                <a:rect l="0" t="0" r="r" b="b"/>
                <a:pathLst>
                  <a:path w="33" h="13">
                    <a:moveTo>
                      <a:pt x="33" y="6"/>
                    </a:moveTo>
                    <a:cubicBezTo>
                      <a:pt x="33" y="3"/>
                      <a:pt x="26" y="0"/>
                      <a:pt x="16" y="0"/>
                    </a:cubicBezTo>
                    <a:cubicBezTo>
                      <a:pt x="7" y="1"/>
                      <a:pt x="0" y="4"/>
                      <a:pt x="0" y="7"/>
                    </a:cubicBezTo>
                    <a:cubicBezTo>
                      <a:pt x="0" y="10"/>
                      <a:pt x="7" y="13"/>
                      <a:pt x="16" y="12"/>
                    </a:cubicBezTo>
                    <a:cubicBezTo>
                      <a:pt x="26" y="12"/>
                      <a:pt x="33" y="9"/>
                      <a:pt x="33"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75" name="Freeform 679"/>
              <p:cNvSpPr>
                <a:spLocks/>
              </p:cNvSpPr>
              <p:nvPr/>
            </p:nvSpPr>
            <p:spPr bwMode="auto">
              <a:xfrm flipH="1">
                <a:off x="1308" y="3831"/>
                <a:ext cx="59" cy="17"/>
              </a:xfrm>
              <a:custGeom>
                <a:avLst/>
                <a:gdLst>
                  <a:gd name="T0" fmla="*/ 51 w 51"/>
                  <a:gd name="T1" fmla="*/ 7 h 15"/>
                  <a:gd name="T2" fmla="*/ 25 w 51"/>
                  <a:gd name="T3" fmla="*/ 0 h 15"/>
                  <a:gd name="T4" fmla="*/ 0 w 51"/>
                  <a:gd name="T5" fmla="*/ 8 h 15"/>
                  <a:gd name="T6" fmla="*/ 25 w 51"/>
                  <a:gd name="T7" fmla="*/ 15 h 15"/>
                  <a:gd name="T8" fmla="*/ 51 w 51"/>
                  <a:gd name="T9" fmla="*/ 7 h 15"/>
                </a:gdLst>
                <a:ahLst/>
                <a:cxnLst>
                  <a:cxn ang="0">
                    <a:pos x="T0" y="T1"/>
                  </a:cxn>
                  <a:cxn ang="0">
                    <a:pos x="T2" y="T3"/>
                  </a:cxn>
                  <a:cxn ang="0">
                    <a:pos x="T4" y="T5"/>
                  </a:cxn>
                  <a:cxn ang="0">
                    <a:pos x="T6" y="T7"/>
                  </a:cxn>
                  <a:cxn ang="0">
                    <a:pos x="T8" y="T9"/>
                  </a:cxn>
                </a:cxnLst>
                <a:rect l="0" t="0" r="r" b="b"/>
                <a:pathLst>
                  <a:path w="51" h="15">
                    <a:moveTo>
                      <a:pt x="51" y="7"/>
                    </a:moveTo>
                    <a:cubicBezTo>
                      <a:pt x="51" y="3"/>
                      <a:pt x="39" y="0"/>
                      <a:pt x="25" y="0"/>
                    </a:cubicBezTo>
                    <a:cubicBezTo>
                      <a:pt x="11" y="0"/>
                      <a:pt x="0" y="4"/>
                      <a:pt x="0" y="8"/>
                    </a:cubicBezTo>
                    <a:cubicBezTo>
                      <a:pt x="0" y="12"/>
                      <a:pt x="11" y="15"/>
                      <a:pt x="25" y="15"/>
                    </a:cubicBezTo>
                    <a:cubicBezTo>
                      <a:pt x="39" y="14"/>
                      <a:pt x="51" y="11"/>
                      <a:pt x="51"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76" name="Freeform 680"/>
              <p:cNvSpPr>
                <a:spLocks/>
              </p:cNvSpPr>
              <p:nvPr/>
            </p:nvSpPr>
            <p:spPr bwMode="auto">
              <a:xfrm flipH="1">
                <a:off x="2990" y="3564"/>
                <a:ext cx="48" cy="18"/>
              </a:xfrm>
              <a:custGeom>
                <a:avLst/>
                <a:gdLst>
                  <a:gd name="T0" fmla="*/ 42 w 42"/>
                  <a:gd name="T1" fmla="*/ 7 h 15"/>
                  <a:gd name="T2" fmla="*/ 21 w 42"/>
                  <a:gd name="T3" fmla="*/ 1 h 15"/>
                  <a:gd name="T4" fmla="*/ 0 w 42"/>
                  <a:gd name="T5" fmla="*/ 8 h 15"/>
                  <a:gd name="T6" fmla="*/ 21 w 42"/>
                  <a:gd name="T7" fmla="*/ 14 h 15"/>
                  <a:gd name="T8" fmla="*/ 42 w 42"/>
                  <a:gd name="T9" fmla="*/ 7 h 15"/>
                </a:gdLst>
                <a:ahLst/>
                <a:cxnLst>
                  <a:cxn ang="0">
                    <a:pos x="T0" y="T1"/>
                  </a:cxn>
                  <a:cxn ang="0">
                    <a:pos x="T2" y="T3"/>
                  </a:cxn>
                  <a:cxn ang="0">
                    <a:pos x="T4" y="T5"/>
                  </a:cxn>
                  <a:cxn ang="0">
                    <a:pos x="T6" y="T7"/>
                  </a:cxn>
                  <a:cxn ang="0">
                    <a:pos x="T8" y="T9"/>
                  </a:cxn>
                </a:cxnLst>
                <a:rect l="0" t="0" r="r" b="b"/>
                <a:pathLst>
                  <a:path w="42" h="15">
                    <a:moveTo>
                      <a:pt x="42" y="7"/>
                    </a:moveTo>
                    <a:cubicBezTo>
                      <a:pt x="42" y="3"/>
                      <a:pt x="33" y="0"/>
                      <a:pt x="21" y="1"/>
                    </a:cubicBezTo>
                    <a:cubicBezTo>
                      <a:pt x="9" y="1"/>
                      <a:pt x="0" y="5"/>
                      <a:pt x="0" y="8"/>
                    </a:cubicBezTo>
                    <a:cubicBezTo>
                      <a:pt x="0" y="12"/>
                      <a:pt x="9" y="15"/>
                      <a:pt x="21" y="14"/>
                    </a:cubicBezTo>
                    <a:cubicBezTo>
                      <a:pt x="33" y="14"/>
                      <a:pt x="42" y="10"/>
                      <a:pt x="4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77" name="Freeform 681"/>
              <p:cNvSpPr>
                <a:spLocks/>
              </p:cNvSpPr>
              <p:nvPr/>
            </p:nvSpPr>
            <p:spPr bwMode="auto">
              <a:xfrm flipH="1">
                <a:off x="3891" y="3760"/>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2"/>
                      <a:pt x="29" y="0"/>
                      <a:pt x="19" y="0"/>
                    </a:cubicBezTo>
                    <a:cubicBezTo>
                      <a:pt x="8" y="0"/>
                      <a:pt x="0" y="3"/>
                      <a:pt x="0" y="7"/>
                    </a:cubicBezTo>
                    <a:cubicBezTo>
                      <a:pt x="0" y="11"/>
                      <a:pt x="8" y="13"/>
                      <a:pt x="19" y="13"/>
                    </a:cubicBezTo>
                    <a:cubicBezTo>
                      <a:pt x="29" y="12"/>
                      <a:pt x="38" y="9"/>
                      <a:pt x="38"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78" name="Freeform 682"/>
              <p:cNvSpPr>
                <a:spLocks/>
              </p:cNvSpPr>
              <p:nvPr/>
            </p:nvSpPr>
            <p:spPr bwMode="auto">
              <a:xfrm flipH="1">
                <a:off x="4731" y="3504"/>
                <a:ext cx="40" cy="15"/>
              </a:xfrm>
              <a:custGeom>
                <a:avLst/>
                <a:gdLst>
                  <a:gd name="T0" fmla="*/ 35 w 35"/>
                  <a:gd name="T1" fmla="*/ 6 h 13"/>
                  <a:gd name="T2" fmla="*/ 18 w 35"/>
                  <a:gd name="T3" fmla="*/ 1 h 13"/>
                  <a:gd name="T4" fmla="*/ 0 w 35"/>
                  <a:gd name="T5" fmla="*/ 8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1"/>
                    </a:cubicBezTo>
                    <a:cubicBezTo>
                      <a:pt x="8" y="1"/>
                      <a:pt x="0" y="4"/>
                      <a:pt x="0" y="8"/>
                    </a:cubicBezTo>
                    <a:cubicBezTo>
                      <a:pt x="0" y="11"/>
                      <a:pt x="8" y="13"/>
                      <a:pt x="18" y="13"/>
                    </a:cubicBezTo>
                    <a:cubicBezTo>
                      <a:pt x="27" y="13"/>
                      <a:pt x="35" y="9"/>
                      <a:pt x="3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79" name="Oval 683"/>
              <p:cNvSpPr>
                <a:spLocks noChangeArrowheads="1"/>
              </p:cNvSpPr>
              <p:nvPr/>
            </p:nvSpPr>
            <p:spPr bwMode="auto">
              <a:xfrm flipH="1">
                <a:off x="176" y="4273"/>
                <a:ext cx="66" cy="19"/>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80" name="Freeform 684"/>
              <p:cNvSpPr>
                <a:spLocks/>
              </p:cNvSpPr>
              <p:nvPr/>
            </p:nvSpPr>
            <p:spPr bwMode="auto">
              <a:xfrm flipH="1">
                <a:off x="5397" y="3961"/>
                <a:ext cx="38" cy="14"/>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8" y="0"/>
                      <a:pt x="0" y="3"/>
                      <a:pt x="0" y="6"/>
                    </a:cubicBezTo>
                    <a:cubicBezTo>
                      <a:pt x="0" y="9"/>
                      <a:pt x="8" y="12"/>
                      <a:pt x="16" y="12"/>
                    </a:cubicBezTo>
                    <a:cubicBezTo>
                      <a:pt x="25" y="11"/>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81" name="Freeform 685"/>
              <p:cNvSpPr>
                <a:spLocks/>
              </p:cNvSpPr>
              <p:nvPr/>
            </p:nvSpPr>
            <p:spPr bwMode="auto">
              <a:xfrm flipH="1">
                <a:off x="3496" y="3592"/>
                <a:ext cx="46" cy="16"/>
              </a:xfrm>
              <a:custGeom>
                <a:avLst/>
                <a:gdLst>
                  <a:gd name="T0" fmla="*/ 40 w 40"/>
                  <a:gd name="T1" fmla="*/ 7 h 14"/>
                  <a:gd name="T2" fmla="*/ 20 w 40"/>
                  <a:gd name="T3" fmla="*/ 1 h 14"/>
                  <a:gd name="T4" fmla="*/ 0 w 40"/>
                  <a:gd name="T5" fmla="*/ 8 h 14"/>
                  <a:gd name="T6" fmla="*/ 20 w 40"/>
                  <a:gd name="T7" fmla="*/ 14 h 14"/>
                  <a:gd name="T8" fmla="*/ 40 w 40"/>
                  <a:gd name="T9" fmla="*/ 7 h 14"/>
                </a:gdLst>
                <a:ahLst/>
                <a:cxnLst>
                  <a:cxn ang="0">
                    <a:pos x="T0" y="T1"/>
                  </a:cxn>
                  <a:cxn ang="0">
                    <a:pos x="T2" y="T3"/>
                  </a:cxn>
                  <a:cxn ang="0">
                    <a:pos x="T4" y="T5"/>
                  </a:cxn>
                  <a:cxn ang="0">
                    <a:pos x="T6" y="T7"/>
                  </a:cxn>
                  <a:cxn ang="0">
                    <a:pos x="T8" y="T9"/>
                  </a:cxn>
                </a:cxnLst>
                <a:rect l="0" t="0" r="r" b="b"/>
                <a:pathLst>
                  <a:path w="40" h="14">
                    <a:moveTo>
                      <a:pt x="40" y="7"/>
                    </a:moveTo>
                    <a:cubicBezTo>
                      <a:pt x="40" y="3"/>
                      <a:pt x="31" y="0"/>
                      <a:pt x="20" y="1"/>
                    </a:cubicBezTo>
                    <a:cubicBezTo>
                      <a:pt x="8" y="1"/>
                      <a:pt x="0" y="5"/>
                      <a:pt x="0" y="8"/>
                    </a:cubicBezTo>
                    <a:cubicBezTo>
                      <a:pt x="0" y="12"/>
                      <a:pt x="8" y="14"/>
                      <a:pt x="20" y="14"/>
                    </a:cubicBezTo>
                    <a:cubicBezTo>
                      <a:pt x="31" y="14"/>
                      <a:pt x="40" y="10"/>
                      <a:pt x="4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82" name="Freeform 686"/>
              <p:cNvSpPr>
                <a:spLocks/>
              </p:cNvSpPr>
              <p:nvPr/>
            </p:nvSpPr>
            <p:spPr bwMode="auto">
              <a:xfrm flipH="1">
                <a:off x="3808" y="3645"/>
                <a:ext cx="45" cy="16"/>
              </a:xfrm>
              <a:custGeom>
                <a:avLst/>
                <a:gdLst>
                  <a:gd name="T0" fmla="*/ 39 w 39"/>
                  <a:gd name="T1" fmla="*/ 6 h 14"/>
                  <a:gd name="T2" fmla="*/ 20 w 39"/>
                  <a:gd name="T3" fmla="*/ 1 h 14"/>
                  <a:gd name="T4" fmla="*/ 0 w 39"/>
                  <a:gd name="T5" fmla="*/ 8 h 14"/>
                  <a:gd name="T6" fmla="*/ 20 w 39"/>
                  <a:gd name="T7" fmla="*/ 13 h 14"/>
                  <a:gd name="T8" fmla="*/ 39 w 39"/>
                  <a:gd name="T9" fmla="*/ 6 h 14"/>
                </a:gdLst>
                <a:ahLst/>
                <a:cxnLst>
                  <a:cxn ang="0">
                    <a:pos x="T0" y="T1"/>
                  </a:cxn>
                  <a:cxn ang="0">
                    <a:pos x="T2" y="T3"/>
                  </a:cxn>
                  <a:cxn ang="0">
                    <a:pos x="T4" y="T5"/>
                  </a:cxn>
                  <a:cxn ang="0">
                    <a:pos x="T6" y="T7"/>
                  </a:cxn>
                  <a:cxn ang="0">
                    <a:pos x="T8" y="T9"/>
                  </a:cxn>
                </a:cxnLst>
                <a:rect l="0" t="0" r="r" b="b"/>
                <a:pathLst>
                  <a:path w="39" h="14">
                    <a:moveTo>
                      <a:pt x="39" y="6"/>
                    </a:moveTo>
                    <a:cubicBezTo>
                      <a:pt x="39" y="3"/>
                      <a:pt x="30" y="0"/>
                      <a:pt x="20" y="1"/>
                    </a:cubicBezTo>
                    <a:cubicBezTo>
                      <a:pt x="9" y="1"/>
                      <a:pt x="0" y="4"/>
                      <a:pt x="0" y="8"/>
                    </a:cubicBezTo>
                    <a:cubicBezTo>
                      <a:pt x="0" y="11"/>
                      <a:pt x="9" y="14"/>
                      <a:pt x="20" y="13"/>
                    </a:cubicBezTo>
                    <a:cubicBezTo>
                      <a:pt x="30" y="13"/>
                      <a:pt x="39" y="10"/>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83" name="Freeform 687"/>
              <p:cNvSpPr>
                <a:spLocks/>
              </p:cNvSpPr>
              <p:nvPr/>
            </p:nvSpPr>
            <p:spPr bwMode="auto">
              <a:xfrm flipH="1">
                <a:off x="4426" y="3670"/>
                <a:ext cx="41" cy="15"/>
              </a:xfrm>
              <a:custGeom>
                <a:avLst/>
                <a:gdLst>
                  <a:gd name="T0" fmla="*/ 35 w 35"/>
                  <a:gd name="T1" fmla="*/ 5 h 13"/>
                  <a:gd name="T2" fmla="*/ 17 w 35"/>
                  <a:gd name="T3" fmla="*/ 0 h 13"/>
                  <a:gd name="T4" fmla="*/ 0 w 35"/>
                  <a:gd name="T5" fmla="*/ 7 h 13"/>
                  <a:gd name="T6" fmla="*/ 17 w 35"/>
                  <a:gd name="T7" fmla="*/ 12 h 13"/>
                  <a:gd name="T8" fmla="*/ 35 w 35"/>
                  <a:gd name="T9" fmla="*/ 5 h 13"/>
                </a:gdLst>
                <a:ahLst/>
                <a:cxnLst>
                  <a:cxn ang="0">
                    <a:pos x="T0" y="T1"/>
                  </a:cxn>
                  <a:cxn ang="0">
                    <a:pos x="T2" y="T3"/>
                  </a:cxn>
                  <a:cxn ang="0">
                    <a:pos x="T4" y="T5"/>
                  </a:cxn>
                  <a:cxn ang="0">
                    <a:pos x="T6" y="T7"/>
                  </a:cxn>
                  <a:cxn ang="0">
                    <a:pos x="T8" y="T9"/>
                  </a:cxn>
                </a:cxnLst>
                <a:rect l="0" t="0" r="r" b="b"/>
                <a:pathLst>
                  <a:path w="35" h="13">
                    <a:moveTo>
                      <a:pt x="35" y="5"/>
                    </a:moveTo>
                    <a:cubicBezTo>
                      <a:pt x="35" y="2"/>
                      <a:pt x="27" y="0"/>
                      <a:pt x="17" y="0"/>
                    </a:cubicBezTo>
                    <a:cubicBezTo>
                      <a:pt x="8" y="0"/>
                      <a:pt x="0" y="3"/>
                      <a:pt x="0" y="7"/>
                    </a:cubicBezTo>
                    <a:cubicBezTo>
                      <a:pt x="0" y="10"/>
                      <a:pt x="8" y="13"/>
                      <a:pt x="17" y="12"/>
                    </a:cubicBezTo>
                    <a:cubicBezTo>
                      <a:pt x="27" y="12"/>
                      <a:pt x="35" y="9"/>
                      <a:pt x="35"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84" name="Freeform 688"/>
              <p:cNvSpPr>
                <a:spLocks/>
              </p:cNvSpPr>
              <p:nvPr/>
            </p:nvSpPr>
            <p:spPr bwMode="auto">
              <a:xfrm flipH="1">
                <a:off x="5282" y="3644"/>
                <a:ext cx="37" cy="14"/>
              </a:xfrm>
              <a:custGeom>
                <a:avLst/>
                <a:gdLst>
                  <a:gd name="T0" fmla="*/ 32 w 32"/>
                  <a:gd name="T1" fmla="*/ 5 h 12"/>
                  <a:gd name="T2" fmla="*/ 16 w 32"/>
                  <a:gd name="T3" fmla="*/ 0 h 12"/>
                  <a:gd name="T4" fmla="*/ 0 w 32"/>
                  <a:gd name="T5" fmla="*/ 7 h 12"/>
                  <a:gd name="T6" fmla="*/ 16 w 32"/>
                  <a:gd name="T7" fmla="*/ 12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4" y="0"/>
                      <a:pt x="16" y="0"/>
                    </a:cubicBezTo>
                    <a:cubicBezTo>
                      <a:pt x="7" y="0"/>
                      <a:pt x="0" y="3"/>
                      <a:pt x="0" y="7"/>
                    </a:cubicBezTo>
                    <a:cubicBezTo>
                      <a:pt x="0" y="10"/>
                      <a:pt x="7" y="12"/>
                      <a:pt x="16" y="12"/>
                    </a:cubicBezTo>
                    <a:cubicBezTo>
                      <a:pt x="24" y="11"/>
                      <a:pt x="32" y="8"/>
                      <a:pt x="32"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85" name="Freeform 689"/>
              <p:cNvSpPr>
                <a:spLocks/>
              </p:cNvSpPr>
              <p:nvPr/>
            </p:nvSpPr>
            <p:spPr bwMode="auto">
              <a:xfrm flipH="1">
                <a:off x="5189" y="3539"/>
                <a:ext cx="37" cy="15"/>
              </a:xfrm>
              <a:custGeom>
                <a:avLst/>
                <a:gdLst>
                  <a:gd name="T0" fmla="*/ 32 w 32"/>
                  <a:gd name="T1" fmla="*/ 6 h 13"/>
                  <a:gd name="T2" fmla="*/ 16 w 32"/>
                  <a:gd name="T3" fmla="*/ 1 h 13"/>
                  <a:gd name="T4" fmla="*/ 0 w 32"/>
                  <a:gd name="T5" fmla="*/ 8 h 13"/>
                  <a:gd name="T6" fmla="*/ 16 w 32"/>
                  <a:gd name="T7" fmla="*/ 13 h 13"/>
                  <a:gd name="T8" fmla="*/ 32 w 32"/>
                  <a:gd name="T9" fmla="*/ 6 h 13"/>
                </a:gdLst>
                <a:ahLst/>
                <a:cxnLst>
                  <a:cxn ang="0">
                    <a:pos x="T0" y="T1"/>
                  </a:cxn>
                  <a:cxn ang="0">
                    <a:pos x="T2" y="T3"/>
                  </a:cxn>
                  <a:cxn ang="0">
                    <a:pos x="T4" y="T5"/>
                  </a:cxn>
                  <a:cxn ang="0">
                    <a:pos x="T6" y="T7"/>
                  </a:cxn>
                  <a:cxn ang="0">
                    <a:pos x="T8" y="T9"/>
                  </a:cxn>
                </a:cxnLst>
                <a:rect l="0" t="0" r="r" b="b"/>
                <a:pathLst>
                  <a:path w="32" h="13">
                    <a:moveTo>
                      <a:pt x="32" y="6"/>
                    </a:moveTo>
                    <a:cubicBezTo>
                      <a:pt x="32" y="3"/>
                      <a:pt x="25" y="0"/>
                      <a:pt x="16" y="1"/>
                    </a:cubicBezTo>
                    <a:cubicBezTo>
                      <a:pt x="7" y="1"/>
                      <a:pt x="0" y="4"/>
                      <a:pt x="0" y="8"/>
                    </a:cubicBezTo>
                    <a:cubicBezTo>
                      <a:pt x="0" y="11"/>
                      <a:pt x="7" y="13"/>
                      <a:pt x="16" y="13"/>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86" name="Freeform 690"/>
              <p:cNvSpPr>
                <a:spLocks/>
              </p:cNvSpPr>
              <p:nvPr/>
            </p:nvSpPr>
            <p:spPr bwMode="auto">
              <a:xfrm flipH="1">
                <a:off x="4902" y="3587"/>
                <a:ext cx="40" cy="15"/>
              </a:xfrm>
              <a:custGeom>
                <a:avLst/>
                <a:gdLst>
                  <a:gd name="T0" fmla="*/ 34 w 34"/>
                  <a:gd name="T1" fmla="*/ 5 h 13"/>
                  <a:gd name="T2" fmla="*/ 17 w 34"/>
                  <a:gd name="T3" fmla="*/ 0 h 13"/>
                  <a:gd name="T4" fmla="*/ 0 w 34"/>
                  <a:gd name="T5" fmla="*/ 7 h 13"/>
                  <a:gd name="T6" fmla="*/ 17 w 34"/>
                  <a:gd name="T7" fmla="*/ 12 h 13"/>
                  <a:gd name="T8" fmla="*/ 34 w 34"/>
                  <a:gd name="T9" fmla="*/ 5 h 13"/>
                </a:gdLst>
                <a:ahLst/>
                <a:cxnLst>
                  <a:cxn ang="0">
                    <a:pos x="T0" y="T1"/>
                  </a:cxn>
                  <a:cxn ang="0">
                    <a:pos x="T2" y="T3"/>
                  </a:cxn>
                  <a:cxn ang="0">
                    <a:pos x="T4" y="T5"/>
                  </a:cxn>
                  <a:cxn ang="0">
                    <a:pos x="T6" y="T7"/>
                  </a:cxn>
                  <a:cxn ang="0">
                    <a:pos x="T8" y="T9"/>
                  </a:cxn>
                </a:cxnLst>
                <a:rect l="0" t="0" r="r" b="b"/>
                <a:pathLst>
                  <a:path w="34" h="13">
                    <a:moveTo>
                      <a:pt x="34" y="5"/>
                    </a:moveTo>
                    <a:cubicBezTo>
                      <a:pt x="34" y="2"/>
                      <a:pt x="26" y="0"/>
                      <a:pt x="17" y="0"/>
                    </a:cubicBezTo>
                    <a:cubicBezTo>
                      <a:pt x="7" y="1"/>
                      <a:pt x="0" y="4"/>
                      <a:pt x="0" y="7"/>
                    </a:cubicBezTo>
                    <a:cubicBezTo>
                      <a:pt x="0" y="10"/>
                      <a:pt x="7" y="13"/>
                      <a:pt x="17" y="12"/>
                    </a:cubicBezTo>
                    <a:cubicBezTo>
                      <a:pt x="26" y="12"/>
                      <a:pt x="34" y="9"/>
                      <a:pt x="34"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87" name="Freeform 691"/>
              <p:cNvSpPr>
                <a:spLocks/>
              </p:cNvSpPr>
              <p:nvPr/>
            </p:nvSpPr>
            <p:spPr bwMode="auto">
              <a:xfrm flipH="1">
                <a:off x="4477" y="3568"/>
                <a:ext cx="42" cy="15"/>
              </a:xfrm>
              <a:custGeom>
                <a:avLst/>
                <a:gdLst>
                  <a:gd name="T0" fmla="*/ 36 w 36"/>
                  <a:gd name="T1" fmla="*/ 5 h 13"/>
                  <a:gd name="T2" fmla="*/ 18 w 36"/>
                  <a:gd name="T3" fmla="*/ 0 h 13"/>
                  <a:gd name="T4" fmla="*/ 0 w 36"/>
                  <a:gd name="T5" fmla="*/ 7 h 13"/>
                  <a:gd name="T6" fmla="*/ 18 w 36"/>
                  <a:gd name="T7" fmla="*/ 12 h 13"/>
                  <a:gd name="T8" fmla="*/ 36 w 36"/>
                  <a:gd name="T9" fmla="*/ 5 h 13"/>
                </a:gdLst>
                <a:ahLst/>
                <a:cxnLst>
                  <a:cxn ang="0">
                    <a:pos x="T0" y="T1"/>
                  </a:cxn>
                  <a:cxn ang="0">
                    <a:pos x="T2" y="T3"/>
                  </a:cxn>
                  <a:cxn ang="0">
                    <a:pos x="T4" y="T5"/>
                  </a:cxn>
                  <a:cxn ang="0">
                    <a:pos x="T6" y="T7"/>
                  </a:cxn>
                  <a:cxn ang="0">
                    <a:pos x="T8" y="T9"/>
                  </a:cxn>
                </a:cxnLst>
                <a:rect l="0" t="0" r="r" b="b"/>
                <a:pathLst>
                  <a:path w="36" h="13">
                    <a:moveTo>
                      <a:pt x="36" y="5"/>
                    </a:moveTo>
                    <a:cubicBezTo>
                      <a:pt x="36" y="2"/>
                      <a:pt x="28" y="0"/>
                      <a:pt x="18" y="0"/>
                    </a:cubicBezTo>
                    <a:cubicBezTo>
                      <a:pt x="8" y="1"/>
                      <a:pt x="0" y="4"/>
                      <a:pt x="0" y="7"/>
                    </a:cubicBezTo>
                    <a:cubicBezTo>
                      <a:pt x="0" y="10"/>
                      <a:pt x="8" y="13"/>
                      <a:pt x="18" y="12"/>
                    </a:cubicBezTo>
                    <a:cubicBezTo>
                      <a:pt x="28" y="12"/>
                      <a:pt x="36" y="9"/>
                      <a:pt x="36"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88" name="Freeform 692"/>
              <p:cNvSpPr>
                <a:spLocks/>
              </p:cNvSpPr>
              <p:nvPr/>
            </p:nvSpPr>
            <p:spPr bwMode="auto">
              <a:xfrm flipH="1">
                <a:off x="465" y="3463"/>
                <a:ext cx="65" cy="19"/>
              </a:xfrm>
              <a:custGeom>
                <a:avLst/>
                <a:gdLst>
                  <a:gd name="T0" fmla="*/ 56 w 56"/>
                  <a:gd name="T1" fmla="*/ 7 h 17"/>
                  <a:gd name="T2" fmla="*/ 28 w 56"/>
                  <a:gd name="T3" fmla="*/ 1 h 17"/>
                  <a:gd name="T4" fmla="*/ 0 w 56"/>
                  <a:gd name="T5" fmla="*/ 10 h 17"/>
                  <a:gd name="T6" fmla="*/ 28 w 56"/>
                  <a:gd name="T7" fmla="*/ 16 h 17"/>
                  <a:gd name="T8" fmla="*/ 56 w 56"/>
                  <a:gd name="T9" fmla="*/ 7 h 17"/>
                </a:gdLst>
                <a:ahLst/>
                <a:cxnLst>
                  <a:cxn ang="0">
                    <a:pos x="T0" y="T1"/>
                  </a:cxn>
                  <a:cxn ang="0">
                    <a:pos x="T2" y="T3"/>
                  </a:cxn>
                  <a:cxn ang="0">
                    <a:pos x="T4" y="T5"/>
                  </a:cxn>
                  <a:cxn ang="0">
                    <a:pos x="T6" y="T7"/>
                  </a:cxn>
                  <a:cxn ang="0">
                    <a:pos x="T8" y="T9"/>
                  </a:cxn>
                </a:cxnLst>
                <a:rect l="0" t="0" r="r" b="b"/>
                <a:pathLst>
                  <a:path w="56" h="17">
                    <a:moveTo>
                      <a:pt x="56" y="7"/>
                    </a:moveTo>
                    <a:cubicBezTo>
                      <a:pt x="56" y="3"/>
                      <a:pt x="43" y="0"/>
                      <a:pt x="28" y="1"/>
                    </a:cubicBezTo>
                    <a:cubicBezTo>
                      <a:pt x="12" y="1"/>
                      <a:pt x="0" y="5"/>
                      <a:pt x="0" y="10"/>
                    </a:cubicBezTo>
                    <a:cubicBezTo>
                      <a:pt x="0" y="14"/>
                      <a:pt x="12" y="17"/>
                      <a:pt x="28" y="16"/>
                    </a:cubicBezTo>
                    <a:cubicBezTo>
                      <a:pt x="43" y="15"/>
                      <a:pt x="56" y="11"/>
                      <a:pt x="5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89" name="Freeform 693"/>
              <p:cNvSpPr>
                <a:spLocks/>
              </p:cNvSpPr>
              <p:nvPr/>
            </p:nvSpPr>
            <p:spPr bwMode="auto">
              <a:xfrm flipH="1">
                <a:off x="1916" y="3485"/>
                <a:ext cx="55" cy="18"/>
              </a:xfrm>
              <a:custGeom>
                <a:avLst/>
                <a:gdLst>
                  <a:gd name="T0" fmla="*/ 48 w 48"/>
                  <a:gd name="T1" fmla="*/ 7 h 16"/>
                  <a:gd name="T2" fmla="*/ 24 w 48"/>
                  <a:gd name="T3" fmla="*/ 1 h 16"/>
                  <a:gd name="T4" fmla="*/ 0 w 48"/>
                  <a:gd name="T5" fmla="*/ 9 h 16"/>
                  <a:gd name="T6" fmla="*/ 24 w 48"/>
                  <a:gd name="T7" fmla="*/ 15 h 16"/>
                  <a:gd name="T8" fmla="*/ 48 w 48"/>
                  <a:gd name="T9" fmla="*/ 7 h 16"/>
                </a:gdLst>
                <a:ahLst/>
                <a:cxnLst>
                  <a:cxn ang="0">
                    <a:pos x="T0" y="T1"/>
                  </a:cxn>
                  <a:cxn ang="0">
                    <a:pos x="T2" y="T3"/>
                  </a:cxn>
                  <a:cxn ang="0">
                    <a:pos x="T4" y="T5"/>
                  </a:cxn>
                  <a:cxn ang="0">
                    <a:pos x="T6" y="T7"/>
                  </a:cxn>
                  <a:cxn ang="0">
                    <a:pos x="T8" y="T9"/>
                  </a:cxn>
                </a:cxnLst>
                <a:rect l="0" t="0" r="r" b="b"/>
                <a:pathLst>
                  <a:path w="48" h="16">
                    <a:moveTo>
                      <a:pt x="48" y="7"/>
                    </a:moveTo>
                    <a:cubicBezTo>
                      <a:pt x="48" y="3"/>
                      <a:pt x="37" y="0"/>
                      <a:pt x="24" y="1"/>
                    </a:cubicBezTo>
                    <a:cubicBezTo>
                      <a:pt x="11" y="1"/>
                      <a:pt x="0" y="5"/>
                      <a:pt x="0" y="9"/>
                    </a:cubicBezTo>
                    <a:cubicBezTo>
                      <a:pt x="0" y="13"/>
                      <a:pt x="11" y="16"/>
                      <a:pt x="24" y="15"/>
                    </a:cubicBezTo>
                    <a:cubicBezTo>
                      <a:pt x="37" y="14"/>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90" name="Freeform 694"/>
              <p:cNvSpPr>
                <a:spLocks/>
              </p:cNvSpPr>
              <p:nvPr/>
            </p:nvSpPr>
            <p:spPr bwMode="auto">
              <a:xfrm flipH="1">
                <a:off x="3322" y="3635"/>
                <a:ext cx="46" cy="16"/>
              </a:xfrm>
              <a:custGeom>
                <a:avLst/>
                <a:gdLst>
                  <a:gd name="T0" fmla="*/ 40 w 40"/>
                  <a:gd name="T1" fmla="*/ 6 h 14"/>
                  <a:gd name="T2" fmla="*/ 20 w 40"/>
                  <a:gd name="T3" fmla="*/ 1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1"/>
                    </a:cubicBezTo>
                    <a:cubicBezTo>
                      <a:pt x="9" y="1"/>
                      <a:pt x="0" y="4"/>
                      <a:pt x="0" y="8"/>
                    </a:cubicBezTo>
                    <a:cubicBezTo>
                      <a:pt x="0" y="12"/>
                      <a:pt x="9" y="14"/>
                      <a:pt x="20" y="14"/>
                    </a:cubicBezTo>
                    <a:cubicBezTo>
                      <a:pt x="31" y="13"/>
                      <a:pt x="40" y="10"/>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91" name="Freeform 695"/>
              <p:cNvSpPr>
                <a:spLocks/>
              </p:cNvSpPr>
              <p:nvPr/>
            </p:nvSpPr>
            <p:spPr bwMode="auto">
              <a:xfrm flipH="1">
                <a:off x="5071" y="3808"/>
                <a:ext cx="38" cy="15"/>
              </a:xfrm>
              <a:custGeom>
                <a:avLst/>
                <a:gdLst>
                  <a:gd name="T0" fmla="*/ 33 w 33"/>
                  <a:gd name="T1" fmla="*/ 6 h 13"/>
                  <a:gd name="T2" fmla="*/ 16 w 33"/>
                  <a:gd name="T3" fmla="*/ 0 h 13"/>
                  <a:gd name="T4" fmla="*/ 0 w 33"/>
                  <a:gd name="T5" fmla="*/ 7 h 13"/>
                  <a:gd name="T6" fmla="*/ 16 w 33"/>
                  <a:gd name="T7" fmla="*/ 12 h 13"/>
                  <a:gd name="T8" fmla="*/ 33 w 33"/>
                  <a:gd name="T9" fmla="*/ 6 h 13"/>
                </a:gdLst>
                <a:ahLst/>
                <a:cxnLst>
                  <a:cxn ang="0">
                    <a:pos x="T0" y="T1"/>
                  </a:cxn>
                  <a:cxn ang="0">
                    <a:pos x="T2" y="T3"/>
                  </a:cxn>
                  <a:cxn ang="0">
                    <a:pos x="T4" y="T5"/>
                  </a:cxn>
                  <a:cxn ang="0">
                    <a:pos x="T6" y="T7"/>
                  </a:cxn>
                  <a:cxn ang="0">
                    <a:pos x="T8" y="T9"/>
                  </a:cxn>
                </a:cxnLst>
                <a:rect l="0" t="0" r="r" b="b"/>
                <a:pathLst>
                  <a:path w="33" h="13">
                    <a:moveTo>
                      <a:pt x="33" y="6"/>
                    </a:moveTo>
                    <a:cubicBezTo>
                      <a:pt x="33" y="2"/>
                      <a:pt x="25" y="0"/>
                      <a:pt x="16" y="0"/>
                    </a:cubicBezTo>
                    <a:cubicBezTo>
                      <a:pt x="7" y="1"/>
                      <a:pt x="0" y="4"/>
                      <a:pt x="0" y="7"/>
                    </a:cubicBezTo>
                    <a:cubicBezTo>
                      <a:pt x="0" y="10"/>
                      <a:pt x="7" y="13"/>
                      <a:pt x="16" y="12"/>
                    </a:cubicBezTo>
                    <a:cubicBezTo>
                      <a:pt x="25" y="12"/>
                      <a:pt x="33" y="9"/>
                      <a:pt x="33"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92" name="Freeform 696"/>
              <p:cNvSpPr>
                <a:spLocks/>
              </p:cNvSpPr>
              <p:nvPr/>
            </p:nvSpPr>
            <p:spPr bwMode="auto">
              <a:xfrm flipH="1">
                <a:off x="4296" y="3835"/>
                <a:ext cx="42"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2"/>
                      <a:pt x="28" y="0"/>
                      <a:pt x="18" y="0"/>
                    </a:cubicBezTo>
                    <a:cubicBezTo>
                      <a:pt x="8" y="0"/>
                      <a:pt x="0" y="3"/>
                      <a:pt x="0" y="7"/>
                    </a:cubicBezTo>
                    <a:cubicBezTo>
                      <a:pt x="0" y="10"/>
                      <a:pt x="8" y="13"/>
                      <a:pt x="18" y="13"/>
                    </a:cubicBezTo>
                    <a:cubicBezTo>
                      <a:pt x="28" y="12"/>
                      <a:pt x="36" y="9"/>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93" name="Freeform 697"/>
              <p:cNvSpPr>
                <a:spLocks/>
              </p:cNvSpPr>
              <p:nvPr/>
            </p:nvSpPr>
            <p:spPr bwMode="auto">
              <a:xfrm flipH="1">
                <a:off x="4788" y="3863"/>
                <a:ext cx="39" cy="15"/>
              </a:xfrm>
              <a:custGeom>
                <a:avLst/>
                <a:gdLst>
                  <a:gd name="T0" fmla="*/ 34 w 34"/>
                  <a:gd name="T1" fmla="*/ 6 h 13"/>
                  <a:gd name="T2" fmla="*/ 17 w 34"/>
                  <a:gd name="T3" fmla="*/ 1 h 13"/>
                  <a:gd name="T4" fmla="*/ 0 w 34"/>
                  <a:gd name="T5" fmla="*/ 7 h 13"/>
                  <a:gd name="T6" fmla="*/ 17 w 34"/>
                  <a:gd name="T7" fmla="*/ 13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3"/>
                      <a:pt x="26" y="0"/>
                      <a:pt x="17" y="1"/>
                    </a:cubicBezTo>
                    <a:cubicBezTo>
                      <a:pt x="7" y="1"/>
                      <a:pt x="0" y="4"/>
                      <a:pt x="0" y="7"/>
                    </a:cubicBezTo>
                    <a:cubicBezTo>
                      <a:pt x="0" y="10"/>
                      <a:pt x="7" y="13"/>
                      <a:pt x="17" y="13"/>
                    </a:cubicBezTo>
                    <a:cubicBezTo>
                      <a:pt x="26" y="12"/>
                      <a:pt x="34" y="10"/>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94" name="Freeform 698"/>
              <p:cNvSpPr>
                <a:spLocks/>
              </p:cNvSpPr>
              <p:nvPr/>
            </p:nvSpPr>
            <p:spPr bwMode="auto">
              <a:xfrm flipH="1">
                <a:off x="5279" y="3923"/>
                <a:ext cx="37" cy="14"/>
              </a:xfrm>
              <a:custGeom>
                <a:avLst/>
                <a:gdLst>
                  <a:gd name="T0" fmla="*/ 32 w 32"/>
                  <a:gd name="T1" fmla="*/ 6 h 12"/>
                  <a:gd name="T2" fmla="*/ 16 w 32"/>
                  <a:gd name="T3" fmla="*/ 0 h 12"/>
                  <a:gd name="T4" fmla="*/ 0 w 32"/>
                  <a:gd name="T5" fmla="*/ 7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8" y="0"/>
                      <a:pt x="0" y="3"/>
                      <a:pt x="0" y="7"/>
                    </a:cubicBezTo>
                    <a:cubicBezTo>
                      <a:pt x="0" y="10"/>
                      <a:pt x="8" y="12"/>
                      <a:pt x="16" y="12"/>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95" name="Freeform 699"/>
              <p:cNvSpPr>
                <a:spLocks/>
              </p:cNvSpPr>
              <p:nvPr/>
            </p:nvSpPr>
            <p:spPr bwMode="auto">
              <a:xfrm flipH="1">
                <a:off x="5533" y="3750"/>
                <a:ext cx="36" cy="14"/>
              </a:xfrm>
              <a:custGeom>
                <a:avLst/>
                <a:gdLst>
                  <a:gd name="T0" fmla="*/ 31 w 31"/>
                  <a:gd name="T1" fmla="*/ 5 h 12"/>
                  <a:gd name="T2" fmla="*/ 15 w 31"/>
                  <a:gd name="T3" fmla="*/ 0 h 12"/>
                  <a:gd name="T4" fmla="*/ 0 w 31"/>
                  <a:gd name="T5" fmla="*/ 6 h 12"/>
                  <a:gd name="T6" fmla="*/ 15 w 31"/>
                  <a:gd name="T7" fmla="*/ 12 h 12"/>
                  <a:gd name="T8" fmla="*/ 31 w 31"/>
                  <a:gd name="T9" fmla="*/ 5 h 12"/>
                </a:gdLst>
                <a:ahLst/>
                <a:cxnLst>
                  <a:cxn ang="0">
                    <a:pos x="T0" y="T1"/>
                  </a:cxn>
                  <a:cxn ang="0">
                    <a:pos x="T2" y="T3"/>
                  </a:cxn>
                  <a:cxn ang="0">
                    <a:pos x="T4" y="T5"/>
                  </a:cxn>
                  <a:cxn ang="0">
                    <a:pos x="T6" y="T7"/>
                  </a:cxn>
                  <a:cxn ang="0">
                    <a:pos x="T8" y="T9"/>
                  </a:cxn>
                </a:cxnLst>
                <a:rect l="0" t="0" r="r" b="b"/>
                <a:pathLst>
                  <a:path w="31" h="12">
                    <a:moveTo>
                      <a:pt x="31" y="5"/>
                    </a:moveTo>
                    <a:cubicBezTo>
                      <a:pt x="31" y="2"/>
                      <a:pt x="24" y="0"/>
                      <a:pt x="15" y="0"/>
                    </a:cubicBezTo>
                    <a:cubicBezTo>
                      <a:pt x="6" y="0"/>
                      <a:pt x="0" y="3"/>
                      <a:pt x="0" y="6"/>
                    </a:cubicBezTo>
                    <a:cubicBezTo>
                      <a:pt x="0" y="9"/>
                      <a:pt x="6" y="12"/>
                      <a:pt x="15" y="12"/>
                    </a:cubicBezTo>
                    <a:cubicBezTo>
                      <a:pt x="24" y="11"/>
                      <a:pt x="31" y="8"/>
                      <a:pt x="31"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96" name="Freeform 700"/>
              <p:cNvSpPr>
                <a:spLocks/>
              </p:cNvSpPr>
              <p:nvPr/>
            </p:nvSpPr>
            <p:spPr bwMode="auto">
              <a:xfrm flipH="1">
                <a:off x="3808" y="3809"/>
                <a:ext cx="45" cy="15"/>
              </a:xfrm>
              <a:custGeom>
                <a:avLst/>
                <a:gdLst>
                  <a:gd name="T0" fmla="*/ 39 w 39"/>
                  <a:gd name="T1" fmla="*/ 6 h 13"/>
                  <a:gd name="T2" fmla="*/ 20 w 39"/>
                  <a:gd name="T3" fmla="*/ 0 h 13"/>
                  <a:gd name="T4" fmla="*/ 0 w 39"/>
                  <a:gd name="T5" fmla="*/ 7 h 13"/>
                  <a:gd name="T6" fmla="*/ 20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2"/>
                      <a:pt x="30" y="0"/>
                      <a:pt x="20" y="0"/>
                    </a:cubicBezTo>
                    <a:cubicBezTo>
                      <a:pt x="9" y="1"/>
                      <a:pt x="0" y="4"/>
                      <a:pt x="0" y="7"/>
                    </a:cubicBezTo>
                    <a:cubicBezTo>
                      <a:pt x="0" y="11"/>
                      <a:pt x="9" y="13"/>
                      <a:pt x="20" y="13"/>
                    </a:cubicBezTo>
                    <a:cubicBezTo>
                      <a:pt x="30" y="13"/>
                      <a:pt x="39" y="10"/>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97" name="Freeform 701"/>
              <p:cNvSpPr>
                <a:spLocks/>
              </p:cNvSpPr>
              <p:nvPr/>
            </p:nvSpPr>
            <p:spPr bwMode="auto">
              <a:xfrm flipH="1">
                <a:off x="4137" y="3874"/>
                <a:ext cx="43" cy="17"/>
              </a:xfrm>
              <a:custGeom>
                <a:avLst/>
                <a:gdLst>
                  <a:gd name="T0" fmla="*/ 37 w 37"/>
                  <a:gd name="T1" fmla="*/ 6 h 14"/>
                  <a:gd name="T2" fmla="*/ 18 w 37"/>
                  <a:gd name="T3" fmla="*/ 1 h 14"/>
                  <a:gd name="T4" fmla="*/ 0 w 37"/>
                  <a:gd name="T5" fmla="*/ 7 h 14"/>
                  <a:gd name="T6" fmla="*/ 18 w 37"/>
                  <a:gd name="T7" fmla="*/ 13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8" y="1"/>
                    </a:cubicBezTo>
                    <a:cubicBezTo>
                      <a:pt x="8" y="1"/>
                      <a:pt x="0" y="4"/>
                      <a:pt x="0" y="7"/>
                    </a:cubicBezTo>
                    <a:cubicBezTo>
                      <a:pt x="0" y="11"/>
                      <a:pt x="8" y="14"/>
                      <a:pt x="18" y="13"/>
                    </a:cubicBezTo>
                    <a:cubicBezTo>
                      <a:pt x="29" y="13"/>
                      <a:pt x="37" y="10"/>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98" name="Freeform 702"/>
              <p:cNvSpPr>
                <a:spLocks/>
              </p:cNvSpPr>
              <p:nvPr/>
            </p:nvSpPr>
            <p:spPr bwMode="auto">
              <a:xfrm flipH="1">
                <a:off x="4296" y="3921"/>
                <a:ext cx="42" cy="15"/>
              </a:xfrm>
              <a:custGeom>
                <a:avLst/>
                <a:gdLst>
                  <a:gd name="T0" fmla="*/ 36 w 36"/>
                  <a:gd name="T1" fmla="*/ 6 h 13"/>
                  <a:gd name="T2" fmla="*/ 18 w 36"/>
                  <a:gd name="T3" fmla="*/ 0 h 13"/>
                  <a:gd name="T4" fmla="*/ 0 w 36"/>
                  <a:gd name="T5" fmla="*/ 7 h 13"/>
                  <a:gd name="T6" fmla="*/ 18 w 36"/>
                  <a:gd name="T7" fmla="*/ 12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2"/>
                      <a:pt x="28" y="0"/>
                      <a:pt x="18" y="0"/>
                    </a:cubicBezTo>
                    <a:cubicBezTo>
                      <a:pt x="8" y="0"/>
                      <a:pt x="0" y="3"/>
                      <a:pt x="0" y="7"/>
                    </a:cubicBezTo>
                    <a:cubicBezTo>
                      <a:pt x="0" y="10"/>
                      <a:pt x="8" y="13"/>
                      <a:pt x="18" y="12"/>
                    </a:cubicBezTo>
                    <a:cubicBezTo>
                      <a:pt x="28" y="12"/>
                      <a:pt x="36" y="9"/>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99" name="Freeform 703"/>
              <p:cNvSpPr>
                <a:spLocks/>
              </p:cNvSpPr>
              <p:nvPr/>
            </p:nvSpPr>
            <p:spPr bwMode="auto">
              <a:xfrm flipH="1">
                <a:off x="4549" y="4002"/>
                <a:ext cx="41" cy="14"/>
              </a:xfrm>
              <a:custGeom>
                <a:avLst/>
                <a:gdLst>
                  <a:gd name="T0" fmla="*/ 36 w 36"/>
                  <a:gd name="T1" fmla="*/ 6 h 12"/>
                  <a:gd name="T2" fmla="*/ 18 w 36"/>
                  <a:gd name="T3" fmla="*/ 0 h 12"/>
                  <a:gd name="T4" fmla="*/ 0 w 36"/>
                  <a:gd name="T5" fmla="*/ 6 h 12"/>
                  <a:gd name="T6" fmla="*/ 18 w 36"/>
                  <a:gd name="T7" fmla="*/ 12 h 12"/>
                  <a:gd name="T8" fmla="*/ 36 w 36"/>
                  <a:gd name="T9" fmla="*/ 6 h 12"/>
                </a:gdLst>
                <a:ahLst/>
                <a:cxnLst>
                  <a:cxn ang="0">
                    <a:pos x="T0" y="T1"/>
                  </a:cxn>
                  <a:cxn ang="0">
                    <a:pos x="T2" y="T3"/>
                  </a:cxn>
                  <a:cxn ang="0">
                    <a:pos x="T4" y="T5"/>
                  </a:cxn>
                  <a:cxn ang="0">
                    <a:pos x="T6" y="T7"/>
                  </a:cxn>
                  <a:cxn ang="0">
                    <a:pos x="T8" y="T9"/>
                  </a:cxn>
                </a:cxnLst>
                <a:rect l="0" t="0" r="r" b="b"/>
                <a:pathLst>
                  <a:path w="36" h="12">
                    <a:moveTo>
                      <a:pt x="36" y="6"/>
                    </a:moveTo>
                    <a:cubicBezTo>
                      <a:pt x="36" y="2"/>
                      <a:pt x="28" y="0"/>
                      <a:pt x="18" y="0"/>
                    </a:cubicBezTo>
                    <a:cubicBezTo>
                      <a:pt x="8" y="0"/>
                      <a:pt x="0" y="3"/>
                      <a:pt x="0" y="6"/>
                    </a:cubicBezTo>
                    <a:cubicBezTo>
                      <a:pt x="0" y="10"/>
                      <a:pt x="8" y="12"/>
                      <a:pt x="18" y="12"/>
                    </a:cubicBezTo>
                    <a:cubicBezTo>
                      <a:pt x="28" y="12"/>
                      <a:pt x="36" y="9"/>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00" name="Freeform 704"/>
              <p:cNvSpPr>
                <a:spLocks/>
              </p:cNvSpPr>
              <p:nvPr/>
            </p:nvSpPr>
            <p:spPr bwMode="auto">
              <a:xfrm flipH="1">
                <a:off x="5305" y="4050"/>
                <a:ext cx="37" cy="13"/>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4" y="0"/>
                      <a:pt x="16" y="0"/>
                    </a:cubicBezTo>
                    <a:cubicBezTo>
                      <a:pt x="7" y="0"/>
                      <a:pt x="0" y="3"/>
                      <a:pt x="0" y="6"/>
                    </a:cubicBezTo>
                    <a:cubicBezTo>
                      <a:pt x="0" y="9"/>
                      <a:pt x="7" y="12"/>
                      <a:pt x="16" y="12"/>
                    </a:cubicBezTo>
                    <a:cubicBezTo>
                      <a:pt x="24"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01" name="Freeform 705"/>
              <p:cNvSpPr>
                <a:spLocks/>
              </p:cNvSpPr>
              <p:nvPr/>
            </p:nvSpPr>
            <p:spPr bwMode="auto">
              <a:xfrm flipH="1">
                <a:off x="4805" y="4110"/>
                <a:ext cx="40" cy="13"/>
              </a:xfrm>
              <a:custGeom>
                <a:avLst/>
                <a:gdLst>
                  <a:gd name="T0" fmla="*/ 34 w 34"/>
                  <a:gd name="T1" fmla="*/ 5 h 12"/>
                  <a:gd name="T2" fmla="*/ 17 w 34"/>
                  <a:gd name="T3" fmla="*/ 0 h 12"/>
                  <a:gd name="T4" fmla="*/ 0 w 34"/>
                  <a:gd name="T5" fmla="*/ 6 h 12"/>
                  <a:gd name="T6" fmla="*/ 17 w 34"/>
                  <a:gd name="T7" fmla="*/ 12 h 12"/>
                  <a:gd name="T8" fmla="*/ 34 w 34"/>
                  <a:gd name="T9" fmla="*/ 5 h 12"/>
                </a:gdLst>
                <a:ahLst/>
                <a:cxnLst>
                  <a:cxn ang="0">
                    <a:pos x="T0" y="T1"/>
                  </a:cxn>
                  <a:cxn ang="0">
                    <a:pos x="T2" y="T3"/>
                  </a:cxn>
                  <a:cxn ang="0">
                    <a:pos x="T4" y="T5"/>
                  </a:cxn>
                  <a:cxn ang="0">
                    <a:pos x="T6" y="T7"/>
                  </a:cxn>
                  <a:cxn ang="0">
                    <a:pos x="T8" y="T9"/>
                  </a:cxn>
                </a:cxnLst>
                <a:rect l="0" t="0" r="r" b="b"/>
                <a:pathLst>
                  <a:path w="34" h="12">
                    <a:moveTo>
                      <a:pt x="34" y="5"/>
                    </a:moveTo>
                    <a:cubicBezTo>
                      <a:pt x="34" y="2"/>
                      <a:pt x="27" y="0"/>
                      <a:pt x="17" y="0"/>
                    </a:cubicBezTo>
                    <a:cubicBezTo>
                      <a:pt x="8" y="0"/>
                      <a:pt x="0" y="3"/>
                      <a:pt x="0" y="6"/>
                    </a:cubicBezTo>
                    <a:cubicBezTo>
                      <a:pt x="0" y="9"/>
                      <a:pt x="8" y="12"/>
                      <a:pt x="17" y="12"/>
                    </a:cubicBezTo>
                    <a:cubicBezTo>
                      <a:pt x="27" y="12"/>
                      <a:pt x="34" y="9"/>
                      <a:pt x="34"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02" name="Freeform 706"/>
              <p:cNvSpPr>
                <a:spLocks/>
              </p:cNvSpPr>
              <p:nvPr/>
            </p:nvSpPr>
            <p:spPr bwMode="auto">
              <a:xfrm flipH="1">
                <a:off x="4348" y="4150"/>
                <a:ext cx="41"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3"/>
                      <a:pt x="28" y="0"/>
                      <a:pt x="18" y="0"/>
                    </a:cubicBezTo>
                    <a:cubicBezTo>
                      <a:pt x="8" y="0"/>
                      <a:pt x="0" y="3"/>
                      <a:pt x="0" y="7"/>
                    </a:cubicBezTo>
                    <a:cubicBezTo>
                      <a:pt x="0" y="10"/>
                      <a:pt x="8" y="13"/>
                      <a:pt x="18" y="13"/>
                    </a:cubicBezTo>
                    <a:cubicBezTo>
                      <a:pt x="28" y="12"/>
                      <a:pt x="36" y="10"/>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03" name="Oval 707"/>
              <p:cNvSpPr>
                <a:spLocks noChangeArrowheads="1"/>
              </p:cNvSpPr>
              <p:nvPr/>
            </p:nvSpPr>
            <p:spPr bwMode="auto">
              <a:xfrm flipH="1">
                <a:off x="5282" y="4215"/>
                <a:ext cx="37" cy="13"/>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04" name="Freeform 708"/>
              <p:cNvSpPr>
                <a:spLocks/>
              </p:cNvSpPr>
              <p:nvPr/>
            </p:nvSpPr>
            <p:spPr bwMode="auto">
              <a:xfrm flipH="1">
                <a:off x="5623" y="4201"/>
                <a:ext cx="34" cy="14"/>
              </a:xfrm>
              <a:custGeom>
                <a:avLst/>
                <a:gdLst>
                  <a:gd name="T0" fmla="*/ 30 w 30"/>
                  <a:gd name="T1" fmla="*/ 6 h 12"/>
                  <a:gd name="T2" fmla="*/ 15 w 30"/>
                  <a:gd name="T3" fmla="*/ 0 h 12"/>
                  <a:gd name="T4" fmla="*/ 0 w 30"/>
                  <a:gd name="T5" fmla="*/ 6 h 12"/>
                  <a:gd name="T6" fmla="*/ 15 w 30"/>
                  <a:gd name="T7" fmla="*/ 11 h 12"/>
                  <a:gd name="T8" fmla="*/ 30 w 30"/>
                  <a:gd name="T9" fmla="*/ 6 h 12"/>
                </a:gdLst>
                <a:ahLst/>
                <a:cxnLst>
                  <a:cxn ang="0">
                    <a:pos x="T0" y="T1"/>
                  </a:cxn>
                  <a:cxn ang="0">
                    <a:pos x="T2" y="T3"/>
                  </a:cxn>
                  <a:cxn ang="0">
                    <a:pos x="T4" y="T5"/>
                  </a:cxn>
                  <a:cxn ang="0">
                    <a:pos x="T6" y="T7"/>
                  </a:cxn>
                  <a:cxn ang="0">
                    <a:pos x="T8" y="T9"/>
                  </a:cxn>
                </a:cxnLst>
                <a:rect l="0" t="0" r="r" b="b"/>
                <a:pathLst>
                  <a:path w="30" h="12">
                    <a:moveTo>
                      <a:pt x="30" y="6"/>
                    </a:moveTo>
                    <a:cubicBezTo>
                      <a:pt x="30" y="2"/>
                      <a:pt x="24" y="0"/>
                      <a:pt x="15" y="0"/>
                    </a:cubicBezTo>
                    <a:cubicBezTo>
                      <a:pt x="7" y="0"/>
                      <a:pt x="0" y="3"/>
                      <a:pt x="0" y="6"/>
                    </a:cubicBezTo>
                    <a:cubicBezTo>
                      <a:pt x="0" y="9"/>
                      <a:pt x="7" y="12"/>
                      <a:pt x="15" y="11"/>
                    </a:cubicBezTo>
                    <a:cubicBezTo>
                      <a:pt x="24" y="11"/>
                      <a:pt x="30" y="9"/>
                      <a:pt x="3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05" name="Oval 709"/>
              <p:cNvSpPr>
                <a:spLocks noChangeArrowheads="1"/>
              </p:cNvSpPr>
              <p:nvPr/>
            </p:nvSpPr>
            <p:spPr bwMode="auto">
              <a:xfrm flipH="1">
                <a:off x="4999" y="4263"/>
                <a:ext cx="38" cy="14"/>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06" name="Oval 710"/>
              <p:cNvSpPr>
                <a:spLocks noChangeArrowheads="1"/>
              </p:cNvSpPr>
              <p:nvPr/>
            </p:nvSpPr>
            <p:spPr bwMode="auto">
              <a:xfrm flipH="1">
                <a:off x="4554" y="4279"/>
                <a:ext cx="41" cy="14"/>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07" name="Freeform 711"/>
              <p:cNvSpPr>
                <a:spLocks/>
              </p:cNvSpPr>
              <p:nvPr/>
            </p:nvSpPr>
            <p:spPr bwMode="auto">
              <a:xfrm flipH="1">
                <a:off x="3697" y="4265"/>
                <a:ext cx="45" cy="15"/>
              </a:xfrm>
              <a:custGeom>
                <a:avLst/>
                <a:gdLst>
                  <a:gd name="T0" fmla="*/ 39 w 39"/>
                  <a:gd name="T1" fmla="*/ 6 h 13"/>
                  <a:gd name="T2" fmla="*/ 20 w 39"/>
                  <a:gd name="T3" fmla="*/ 0 h 13"/>
                  <a:gd name="T4" fmla="*/ 0 w 39"/>
                  <a:gd name="T5" fmla="*/ 7 h 13"/>
                  <a:gd name="T6" fmla="*/ 20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3"/>
                      <a:pt x="30" y="0"/>
                      <a:pt x="20" y="0"/>
                    </a:cubicBezTo>
                    <a:cubicBezTo>
                      <a:pt x="9" y="0"/>
                      <a:pt x="0" y="3"/>
                      <a:pt x="0" y="7"/>
                    </a:cubicBezTo>
                    <a:cubicBezTo>
                      <a:pt x="0" y="10"/>
                      <a:pt x="9" y="13"/>
                      <a:pt x="20" y="13"/>
                    </a:cubicBezTo>
                    <a:cubicBezTo>
                      <a:pt x="30" y="13"/>
                      <a:pt x="39" y="10"/>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08" name="Oval 712"/>
              <p:cNvSpPr>
                <a:spLocks noChangeArrowheads="1"/>
              </p:cNvSpPr>
              <p:nvPr/>
            </p:nvSpPr>
            <p:spPr bwMode="auto">
              <a:xfrm flipH="1">
                <a:off x="3525" y="4231"/>
                <a:ext cx="46" cy="15"/>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09" name="Freeform 713"/>
              <p:cNvSpPr>
                <a:spLocks/>
              </p:cNvSpPr>
              <p:nvPr/>
            </p:nvSpPr>
            <p:spPr bwMode="auto">
              <a:xfrm flipH="1">
                <a:off x="3611" y="4160"/>
                <a:ext cx="45" cy="16"/>
              </a:xfrm>
              <a:custGeom>
                <a:avLst/>
                <a:gdLst>
                  <a:gd name="T0" fmla="*/ 39 w 39"/>
                  <a:gd name="T1" fmla="*/ 7 h 14"/>
                  <a:gd name="T2" fmla="*/ 19 w 39"/>
                  <a:gd name="T3" fmla="*/ 1 h 14"/>
                  <a:gd name="T4" fmla="*/ 0 w 39"/>
                  <a:gd name="T5" fmla="*/ 7 h 14"/>
                  <a:gd name="T6" fmla="*/ 19 w 39"/>
                  <a:gd name="T7" fmla="*/ 14 h 14"/>
                  <a:gd name="T8" fmla="*/ 39 w 39"/>
                  <a:gd name="T9" fmla="*/ 7 h 14"/>
                </a:gdLst>
                <a:ahLst/>
                <a:cxnLst>
                  <a:cxn ang="0">
                    <a:pos x="T0" y="T1"/>
                  </a:cxn>
                  <a:cxn ang="0">
                    <a:pos x="T2" y="T3"/>
                  </a:cxn>
                  <a:cxn ang="0">
                    <a:pos x="T4" y="T5"/>
                  </a:cxn>
                  <a:cxn ang="0">
                    <a:pos x="T6" y="T7"/>
                  </a:cxn>
                  <a:cxn ang="0">
                    <a:pos x="T8" y="T9"/>
                  </a:cxn>
                </a:cxnLst>
                <a:rect l="0" t="0" r="r" b="b"/>
                <a:pathLst>
                  <a:path w="39" h="14">
                    <a:moveTo>
                      <a:pt x="39" y="7"/>
                    </a:moveTo>
                    <a:cubicBezTo>
                      <a:pt x="39" y="3"/>
                      <a:pt x="30" y="0"/>
                      <a:pt x="19" y="1"/>
                    </a:cubicBezTo>
                    <a:cubicBezTo>
                      <a:pt x="8" y="1"/>
                      <a:pt x="0" y="4"/>
                      <a:pt x="0" y="7"/>
                    </a:cubicBezTo>
                    <a:cubicBezTo>
                      <a:pt x="0" y="11"/>
                      <a:pt x="8" y="14"/>
                      <a:pt x="19" y="14"/>
                    </a:cubicBezTo>
                    <a:cubicBezTo>
                      <a:pt x="30" y="13"/>
                      <a:pt x="39" y="10"/>
                      <a:pt x="39"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10" name="Freeform 714"/>
              <p:cNvSpPr>
                <a:spLocks/>
              </p:cNvSpPr>
              <p:nvPr/>
            </p:nvSpPr>
            <p:spPr bwMode="auto">
              <a:xfrm flipH="1">
                <a:off x="3381" y="4128"/>
                <a:ext cx="46" cy="15"/>
              </a:xfrm>
              <a:custGeom>
                <a:avLst/>
                <a:gdLst>
                  <a:gd name="T0" fmla="*/ 40 w 40"/>
                  <a:gd name="T1" fmla="*/ 6 h 13"/>
                  <a:gd name="T2" fmla="*/ 20 w 40"/>
                  <a:gd name="T3" fmla="*/ 0 h 13"/>
                  <a:gd name="T4" fmla="*/ 0 w 40"/>
                  <a:gd name="T5" fmla="*/ 7 h 13"/>
                  <a:gd name="T6" fmla="*/ 20 w 40"/>
                  <a:gd name="T7" fmla="*/ 13 h 13"/>
                  <a:gd name="T8" fmla="*/ 40 w 40"/>
                  <a:gd name="T9" fmla="*/ 6 h 13"/>
                </a:gdLst>
                <a:ahLst/>
                <a:cxnLst>
                  <a:cxn ang="0">
                    <a:pos x="T0" y="T1"/>
                  </a:cxn>
                  <a:cxn ang="0">
                    <a:pos x="T2" y="T3"/>
                  </a:cxn>
                  <a:cxn ang="0">
                    <a:pos x="T4" y="T5"/>
                  </a:cxn>
                  <a:cxn ang="0">
                    <a:pos x="T6" y="T7"/>
                  </a:cxn>
                  <a:cxn ang="0">
                    <a:pos x="T8" y="T9"/>
                  </a:cxn>
                </a:cxnLst>
                <a:rect l="0" t="0" r="r" b="b"/>
                <a:pathLst>
                  <a:path w="40" h="13">
                    <a:moveTo>
                      <a:pt x="40" y="6"/>
                    </a:moveTo>
                    <a:cubicBezTo>
                      <a:pt x="40" y="3"/>
                      <a:pt x="31" y="0"/>
                      <a:pt x="20" y="0"/>
                    </a:cubicBezTo>
                    <a:cubicBezTo>
                      <a:pt x="9" y="0"/>
                      <a:pt x="0" y="3"/>
                      <a:pt x="0" y="7"/>
                    </a:cubicBezTo>
                    <a:cubicBezTo>
                      <a:pt x="0" y="10"/>
                      <a:pt x="9" y="13"/>
                      <a:pt x="20" y="13"/>
                    </a:cubicBezTo>
                    <a:cubicBezTo>
                      <a:pt x="31" y="13"/>
                      <a:pt x="40" y="10"/>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11" name="Freeform 715"/>
              <p:cNvSpPr>
                <a:spLocks/>
              </p:cNvSpPr>
              <p:nvPr/>
            </p:nvSpPr>
            <p:spPr bwMode="auto">
              <a:xfrm flipH="1">
                <a:off x="3142" y="4002"/>
                <a:ext cx="47" cy="17"/>
              </a:xfrm>
              <a:custGeom>
                <a:avLst/>
                <a:gdLst>
                  <a:gd name="T0" fmla="*/ 41 w 41"/>
                  <a:gd name="T1" fmla="*/ 7 h 14"/>
                  <a:gd name="T2" fmla="*/ 21 w 41"/>
                  <a:gd name="T3" fmla="*/ 0 h 14"/>
                  <a:gd name="T4" fmla="*/ 0 w 41"/>
                  <a:gd name="T5" fmla="*/ 7 h 14"/>
                  <a:gd name="T6" fmla="*/ 21 w 41"/>
                  <a:gd name="T7" fmla="*/ 14 h 14"/>
                  <a:gd name="T8" fmla="*/ 41 w 41"/>
                  <a:gd name="T9" fmla="*/ 7 h 14"/>
                </a:gdLst>
                <a:ahLst/>
                <a:cxnLst>
                  <a:cxn ang="0">
                    <a:pos x="T0" y="T1"/>
                  </a:cxn>
                  <a:cxn ang="0">
                    <a:pos x="T2" y="T3"/>
                  </a:cxn>
                  <a:cxn ang="0">
                    <a:pos x="T4" y="T5"/>
                  </a:cxn>
                  <a:cxn ang="0">
                    <a:pos x="T6" y="T7"/>
                  </a:cxn>
                  <a:cxn ang="0">
                    <a:pos x="T8" y="T9"/>
                  </a:cxn>
                </a:cxnLst>
                <a:rect l="0" t="0" r="r" b="b"/>
                <a:pathLst>
                  <a:path w="41" h="14">
                    <a:moveTo>
                      <a:pt x="41" y="7"/>
                    </a:moveTo>
                    <a:cubicBezTo>
                      <a:pt x="41" y="3"/>
                      <a:pt x="32" y="0"/>
                      <a:pt x="21" y="0"/>
                    </a:cubicBezTo>
                    <a:cubicBezTo>
                      <a:pt x="9" y="0"/>
                      <a:pt x="0" y="4"/>
                      <a:pt x="0" y="7"/>
                    </a:cubicBezTo>
                    <a:cubicBezTo>
                      <a:pt x="0" y="11"/>
                      <a:pt x="9" y="14"/>
                      <a:pt x="21" y="14"/>
                    </a:cubicBezTo>
                    <a:cubicBezTo>
                      <a:pt x="32" y="13"/>
                      <a:pt x="41" y="10"/>
                      <a:pt x="41"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12" name="Freeform 716"/>
              <p:cNvSpPr>
                <a:spLocks/>
              </p:cNvSpPr>
              <p:nvPr/>
            </p:nvSpPr>
            <p:spPr bwMode="auto">
              <a:xfrm flipH="1">
                <a:off x="3202" y="3951"/>
                <a:ext cx="48" cy="15"/>
              </a:xfrm>
              <a:custGeom>
                <a:avLst/>
                <a:gdLst>
                  <a:gd name="T0" fmla="*/ 41 w 41"/>
                  <a:gd name="T1" fmla="*/ 6 h 13"/>
                  <a:gd name="T2" fmla="*/ 21 w 41"/>
                  <a:gd name="T3" fmla="*/ 0 h 13"/>
                  <a:gd name="T4" fmla="*/ 0 w 41"/>
                  <a:gd name="T5" fmla="*/ 7 h 13"/>
                  <a:gd name="T6" fmla="*/ 21 w 41"/>
                  <a:gd name="T7" fmla="*/ 13 h 13"/>
                  <a:gd name="T8" fmla="*/ 41 w 41"/>
                  <a:gd name="T9" fmla="*/ 6 h 13"/>
                </a:gdLst>
                <a:ahLst/>
                <a:cxnLst>
                  <a:cxn ang="0">
                    <a:pos x="T0" y="T1"/>
                  </a:cxn>
                  <a:cxn ang="0">
                    <a:pos x="T2" y="T3"/>
                  </a:cxn>
                  <a:cxn ang="0">
                    <a:pos x="T4" y="T5"/>
                  </a:cxn>
                  <a:cxn ang="0">
                    <a:pos x="T6" y="T7"/>
                  </a:cxn>
                  <a:cxn ang="0">
                    <a:pos x="T8" y="T9"/>
                  </a:cxn>
                </a:cxnLst>
                <a:rect l="0" t="0" r="r" b="b"/>
                <a:pathLst>
                  <a:path w="41" h="13">
                    <a:moveTo>
                      <a:pt x="41" y="6"/>
                    </a:moveTo>
                    <a:cubicBezTo>
                      <a:pt x="41" y="2"/>
                      <a:pt x="32" y="0"/>
                      <a:pt x="21" y="0"/>
                    </a:cubicBezTo>
                    <a:cubicBezTo>
                      <a:pt x="9" y="0"/>
                      <a:pt x="0" y="3"/>
                      <a:pt x="0" y="7"/>
                    </a:cubicBezTo>
                    <a:cubicBezTo>
                      <a:pt x="0" y="11"/>
                      <a:pt x="9" y="13"/>
                      <a:pt x="21" y="13"/>
                    </a:cubicBezTo>
                    <a:cubicBezTo>
                      <a:pt x="32" y="13"/>
                      <a:pt x="41" y="10"/>
                      <a:pt x="4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13" name="Freeform 717"/>
              <p:cNvSpPr>
                <a:spLocks/>
              </p:cNvSpPr>
              <p:nvPr/>
            </p:nvSpPr>
            <p:spPr bwMode="auto">
              <a:xfrm flipH="1">
                <a:off x="2387" y="3768"/>
                <a:ext cx="52" cy="18"/>
              </a:xfrm>
              <a:custGeom>
                <a:avLst/>
                <a:gdLst>
                  <a:gd name="T0" fmla="*/ 45 w 45"/>
                  <a:gd name="T1" fmla="*/ 7 h 15"/>
                  <a:gd name="T2" fmla="*/ 23 w 45"/>
                  <a:gd name="T3" fmla="*/ 1 h 15"/>
                  <a:gd name="T4" fmla="*/ 0 w 45"/>
                  <a:gd name="T5" fmla="*/ 8 h 15"/>
                  <a:gd name="T6" fmla="*/ 23 w 45"/>
                  <a:gd name="T7" fmla="*/ 15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3" y="1"/>
                    </a:cubicBezTo>
                    <a:cubicBezTo>
                      <a:pt x="10" y="1"/>
                      <a:pt x="0" y="5"/>
                      <a:pt x="0" y="8"/>
                    </a:cubicBezTo>
                    <a:cubicBezTo>
                      <a:pt x="0" y="12"/>
                      <a:pt x="10" y="15"/>
                      <a:pt x="23" y="15"/>
                    </a:cubicBezTo>
                    <a:cubicBezTo>
                      <a:pt x="35" y="14"/>
                      <a:pt x="45" y="11"/>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14" name="Freeform 718"/>
              <p:cNvSpPr>
                <a:spLocks/>
              </p:cNvSpPr>
              <p:nvPr/>
            </p:nvSpPr>
            <p:spPr bwMode="auto">
              <a:xfrm flipH="1">
                <a:off x="2121" y="3718"/>
                <a:ext cx="53" cy="17"/>
              </a:xfrm>
              <a:custGeom>
                <a:avLst/>
                <a:gdLst>
                  <a:gd name="T0" fmla="*/ 46 w 46"/>
                  <a:gd name="T1" fmla="*/ 7 h 15"/>
                  <a:gd name="T2" fmla="*/ 23 w 46"/>
                  <a:gd name="T3" fmla="*/ 0 h 15"/>
                  <a:gd name="T4" fmla="*/ 0 w 46"/>
                  <a:gd name="T5" fmla="*/ 8 h 15"/>
                  <a:gd name="T6" fmla="*/ 23 w 46"/>
                  <a:gd name="T7" fmla="*/ 14 h 15"/>
                  <a:gd name="T8" fmla="*/ 46 w 46"/>
                  <a:gd name="T9" fmla="*/ 7 h 15"/>
                </a:gdLst>
                <a:ahLst/>
                <a:cxnLst>
                  <a:cxn ang="0">
                    <a:pos x="T0" y="T1"/>
                  </a:cxn>
                  <a:cxn ang="0">
                    <a:pos x="T2" y="T3"/>
                  </a:cxn>
                  <a:cxn ang="0">
                    <a:pos x="T4" y="T5"/>
                  </a:cxn>
                  <a:cxn ang="0">
                    <a:pos x="T6" y="T7"/>
                  </a:cxn>
                  <a:cxn ang="0">
                    <a:pos x="T8" y="T9"/>
                  </a:cxn>
                </a:cxnLst>
                <a:rect l="0" t="0" r="r" b="b"/>
                <a:pathLst>
                  <a:path w="46" h="15">
                    <a:moveTo>
                      <a:pt x="46" y="7"/>
                    </a:moveTo>
                    <a:cubicBezTo>
                      <a:pt x="46" y="3"/>
                      <a:pt x="36" y="0"/>
                      <a:pt x="23" y="0"/>
                    </a:cubicBezTo>
                    <a:cubicBezTo>
                      <a:pt x="10" y="1"/>
                      <a:pt x="0" y="4"/>
                      <a:pt x="0" y="8"/>
                    </a:cubicBezTo>
                    <a:cubicBezTo>
                      <a:pt x="0" y="12"/>
                      <a:pt x="10" y="15"/>
                      <a:pt x="23" y="14"/>
                    </a:cubicBezTo>
                    <a:cubicBezTo>
                      <a:pt x="36" y="14"/>
                      <a:pt x="46" y="10"/>
                      <a:pt x="4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15" name="Freeform 719"/>
              <p:cNvSpPr>
                <a:spLocks/>
              </p:cNvSpPr>
              <p:nvPr/>
            </p:nvSpPr>
            <p:spPr bwMode="auto">
              <a:xfrm flipH="1">
                <a:off x="1047" y="3654"/>
                <a:ext cx="61" cy="19"/>
              </a:xfrm>
              <a:custGeom>
                <a:avLst/>
                <a:gdLst>
                  <a:gd name="T0" fmla="*/ 52 w 52"/>
                  <a:gd name="T1" fmla="*/ 7 h 16"/>
                  <a:gd name="T2" fmla="*/ 26 w 52"/>
                  <a:gd name="T3" fmla="*/ 1 h 16"/>
                  <a:gd name="T4" fmla="*/ 0 w 52"/>
                  <a:gd name="T5" fmla="*/ 9 h 16"/>
                  <a:gd name="T6" fmla="*/ 26 w 52"/>
                  <a:gd name="T7" fmla="*/ 16 h 16"/>
                  <a:gd name="T8" fmla="*/ 52 w 52"/>
                  <a:gd name="T9" fmla="*/ 7 h 16"/>
                </a:gdLst>
                <a:ahLst/>
                <a:cxnLst>
                  <a:cxn ang="0">
                    <a:pos x="T0" y="T1"/>
                  </a:cxn>
                  <a:cxn ang="0">
                    <a:pos x="T2" y="T3"/>
                  </a:cxn>
                  <a:cxn ang="0">
                    <a:pos x="T4" y="T5"/>
                  </a:cxn>
                  <a:cxn ang="0">
                    <a:pos x="T6" y="T7"/>
                  </a:cxn>
                  <a:cxn ang="0">
                    <a:pos x="T8" y="T9"/>
                  </a:cxn>
                </a:cxnLst>
                <a:rect l="0" t="0" r="r" b="b"/>
                <a:pathLst>
                  <a:path w="52" h="16">
                    <a:moveTo>
                      <a:pt x="52" y="7"/>
                    </a:moveTo>
                    <a:cubicBezTo>
                      <a:pt x="52" y="3"/>
                      <a:pt x="40" y="0"/>
                      <a:pt x="26" y="1"/>
                    </a:cubicBezTo>
                    <a:cubicBezTo>
                      <a:pt x="11" y="1"/>
                      <a:pt x="0" y="5"/>
                      <a:pt x="0" y="9"/>
                    </a:cubicBezTo>
                    <a:cubicBezTo>
                      <a:pt x="0" y="13"/>
                      <a:pt x="11" y="16"/>
                      <a:pt x="26" y="16"/>
                    </a:cubicBezTo>
                    <a:cubicBezTo>
                      <a:pt x="40" y="15"/>
                      <a:pt x="52" y="11"/>
                      <a:pt x="5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16" name="Freeform 720"/>
              <p:cNvSpPr>
                <a:spLocks/>
              </p:cNvSpPr>
              <p:nvPr/>
            </p:nvSpPr>
            <p:spPr bwMode="auto">
              <a:xfrm flipH="1">
                <a:off x="855" y="3577"/>
                <a:ext cx="62" cy="18"/>
              </a:xfrm>
              <a:custGeom>
                <a:avLst/>
                <a:gdLst>
                  <a:gd name="T0" fmla="*/ 54 w 54"/>
                  <a:gd name="T1" fmla="*/ 7 h 16"/>
                  <a:gd name="T2" fmla="*/ 27 w 54"/>
                  <a:gd name="T3" fmla="*/ 0 h 16"/>
                  <a:gd name="T4" fmla="*/ 0 w 54"/>
                  <a:gd name="T5" fmla="*/ 9 h 16"/>
                  <a:gd name="T6" fmla="*/ 27 w 54"/>
                  <a:gd name="T7" fmla="*/ 15 h 16"/>
                  <a:gd name="T8" fmla="*/ 54 w 54"/>
                  <a:gd name="T9" fmla="*/ 7 h 16"/>
                </a:gdLst>
                <a:ahLst/>
                <a:cxnLst>
                  <a:cxn ang="0">
                    <a:pos x="T0" y="T1"/>
                  </a:cxn>
                  <a:cxn ang="0">
                    <a:pos x="T2" y="T3"/>
                  </a:cxn>
                  <a:cxn ang="0">
                    <a:pos x="T4" y="T5"/>
                  </a:cxn>
                  <a:cxn ang="0">
                    <a:pos x="T6" y="T7"/>
                  </a:cxn>
                  <a:cxn ang="0">
                    <a:pos x="T8" y="T9"/>
                  </a:cxn>
                </a:cxnLst>
                <a:rect l="0" t="0" r="r" b="b"/>
                <a:pathLst>
                  <a:path w="54" h="16">
                    <a:moveTo>
                      <a:pt x="54" y="7"/>
                    </a:moveTo>
                    <a:cubicBezTo>
                      <a:pt x="54" y="3"/>
                      <a:pt x="42" y="0"/>
                      <a:pt x="27" y="0"/>
                    </a:cubicBezTo>
                    <a:cubicBezTo>
                      <a:pt x="12" y="1"/>
                      <a:pt x="0" y="5"/>
                      <a:pt x="0" y="9"/>
                    </a:cubicBezTo>
                    <a:cubicBezTo>
                      <a:pt x="0" y="13"/>
                      <a:pt x="12" y="16"/>
                      <a:pt x="27" y="15"/>
                    </a:cubicBezTo>
                    <a:cubicBezTo>
                      <a:pt x="42" y="15"/>
                      <a:pt x="54" y="11"/>
                      <a:pt x="5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17" name="Freeform 721"/>
              <p:cNvSpPr>
                <a:spLocks/>
              </p:cNvSpPr>
              <p:nvPr/>
            </p:nvSpPr>
            <p:spPr bwMode="auto">
              <a:xfrm flipH="1">
                <a:off x="1812" y="3592"/>
                <a:ext cx="55" cy="18"/>
              </a:xfrm>
              <a:custGeom>
                <a:avLst/>
                <a:gdLst>
                  <a:gd name="T0" fmla="*/ 48 w 48"/>
                  <a:gd name="T1" fmla="*/ 7 h 16"/>
                  <a:gd name="T2" fmla="*/ 24 w 48"/>
                  <a:gd name="T3" fmla="*/ 1 h 16"/>
                  <a:gd name="T4" fmla="*/ 0 w 48"/>
                  <a:gd name="T5" fmla="*/ 9 h 16"/>
                  <a:gd name="T6" fmla="*/ 24 w 48"/>
                  <a:gd name="T7" fmla="*/ 15 h 16"/>
                  <a:gd name="T8" fmla="*/ 48 w 48"/>
                  <a:gd name="T9" fmla="*/ 7 h 16"/>
                </a:gdLst>
                <a:ahLst/>
                <a:cxnLst>
                  <a:cxn ang="0">
                    <a:pos x="T0" y="T1"/>
                  </a:cxn>
                  <a:cxn ang="0">
                    <a:pos x="T2" y="T3"/>
                  </a:cxn>
                  <a:cxn ang="0">
                    <a:pos x="T4" y="T5"/>
                  </a:cxn>
                  <a:cxn ang="0">
                    <a:pos x="T6" y="T7"/>
                  </a:cxn>
                  <a:cxn ang="0">
                    <a:pos x="T8" y="T9"/>
                  </a:cxn>
                </a:cxnLst>
                <a:rect l="0" t="0" r="r" b="b"/>
                <a:pathLst>
                  <a:path w="48" h="16">
                    <a:moveTo>
                      <a:pt x="48" y="7"/>
                    </a:moveTo>
                    <a:cubicBezTo>
                      <a:pt x="48" y="3"/>
                      <a:pt x="37" y="0"/>
                      <a:pt x="24" y="1"/>
                    </a:cubicBezTo>
                    <a:cubicBezTo>
                      <a:pt x="11" y="1"/>
                      <a:pt x="0" y="5"/>
                      <a:pt x="0" y="9"/>
                    </a:cubicBezTo>
                    <a:cubicBezTo>
                      <a:pt x="0" y="13"/>
                      <a:pt x="11" y="16"/>
                      <a:pt x="24" y="15"/>
                    </a:cubicBezTo>
                    <a:cubicBezTo>
                      <a:pt x="37" y="15"/>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18" name="Freeform 722"/>
              <p:cNvSpPr>
                <a:spLocks/>
              </p:cNvSpPr>
              <p:nvPr/>
            </p:nvSpPr>
            <p:spPr bwMode="auto">
              <a:xfrm flipH="1">
                <a:off x="2959" y="3675"/>
                <a:ext cx="49" cy="16"/>
              </a:xfrm>
              <a:custGeom>
                <a:avLst/>
                <a:gdLst>
                  <a:gd name="T0" fmla="*/ 43 w 43"/>
                  <a:gd name="T1" fmla="*/ 6 h 14"/>
                  <a:gd name="T2" fmla="*/ 21 w 43"/>
                  <a:gd name="T3" fmla="*/ 0 h 14"/>
                  <a:gd name="T4" fmla="*/ 0 w 43"/>
                  <a:gd name="T5" fmla="*/ 8 h 14"/>
                  <a:gd name="T6" fmla="*/ 21 w 43"/>
                  <a:gd name="T7" fmla="*/ 14 h 14"/>
                  <a:gd name="T8" fmla="*/ 43 w 43"/>
                  <a:gd name="T9" fmla="*/ 6 h 14"/>
                </a:gdLst>
                <a:ahLst/>
                <a:cxnLst>
                  <a:cxn ang="0">
                    <a:pos x="T0" y="T1"/>
                  </a:cxn>
                  <a:cxn ang="0">
                    <a:pos x="T2" y="T3"/>
                  </a:cxn>
                  <a:cxn ang="0">
                    <a:pos x="T4" y="T5"/>
                  </a:cxn>
                  <a:cxn ang="0">
                    <a:pos x="T6" y="T7"/>
                  </a:cxn>
                  <a:cxn ang="0">
                    <a:pos x="T8" y="T9"/>
                  </a:cxn>
                </a:cxnLst>
                <a:rect l="0" t="0" r="r" b="b"/>
                <a:pathLst>
                  <a:path w="43" h="14">
                    <a:moveTo>
                      <a:pt x="43" y="6"/>
                    </a:moveTo>
                    <a:cubicBezTo>
                      <a:pt x="43" y="2"/>
                      <a:pt x="33" y="0"/>
                      <a:pt x="21" y="0"/>
                    </a:cubicBezTo>
                    <a:cubicBezTo>
                      <a:pt x="10" y="1"/>
                      <a:pt x="0" y="4"/>
                      <a:pt x="0" y="8"/>
                    </a:cubicBezTo>
                    <a:cubicBezTo>
                      <a:pt x="0" y="11"/>
                      <a:pt x="10" y="14"/>
                      <a:pt x="21" y="14"/>
                    </a:cubicBezTo>
                    <a:cubicBezTo>
                      <a:pt x="33" y="13"/>
                      <a:pt x="43" y="10"/>
                      <a:pt x="43"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19" name="Freeform 723"/>
              <p:cNvSpPr>
                <a:spLocks/>
              </p:cNvSpPr>
              <p:nvPr/>
            </p:nvSpPr>
            <p:spPr bwMode="auto">
              <a:xfrm flipH="1">
                <a:off x="817" y="3532"/>
                <a:ext cx="61" cy="20"/>
              </a:xfrm>
              <a:custGeom>
                <a:avLst/>
                <a:gdLst>
                  <a:gd name="T0" fmla="*/ 53 w 53"/>
                  <a:gd name="T1" fmla="*/ 7 h 17"/>
                  <a:gd name="T2" fmla="*/ 26 w 53"/>
                  <a:gd name="T3" fmla="*/ 1 h 17"/>
                  <a:gd name="T4" fmla="*/ 0 w 53"/>
                  <a:gd name="T5" fmla="*/ 9 h 17"/>
                  <a:gd name="T6" fmla="*/ 26 w 53"/>
                  <a:gd name="T7" fmla="*/ 16 h 17"/>
                  <a:gd name="T8" fmla="*/ 53 w 53"/>
                  <a:gd name="T9" fmla="*/ 7 h 17"/>
                </a:gdLst>
                <a:ahLst/>
                <a:cxnLst>
                  <a:cxn ang="0">
                    <a:pos x="T0" y="T1"/>
                  </a:cxn>
                  <a:cxn ang="0">
                    <a:pos x="T2" y="T3"/>
                  </a:cxn>
                  <a:cxn ang="0">
                    <a:pos x="T4" y="T5"/>
                  </a:cxn>
                  <a:cxn ang="0">
                    <a:pos x="T6" y="T7"/>
                  </a:cxn>
                  <a:cxn ang="0">
                    <a:pos x="T8" y="T9"/>
                  </a:cxn>
                </a:cxnLst>
                <a:rect l="0" t="0" r="r" b="b"/>
                <a:pathLst>
                  <a:path w="53" h="17">
                    <a:moveTo>
                      <a:pt x="53" y="7"/>
                    </a:moveTo>
                    <a:cubicBezTo>
                      <a:pt x="53" y="3"/>
                      <a:pt x="41" y="0"/>
                      <a:pt x="26" y="1"/>
                    </a:cubicBezTo>
                    <a:cubicBezTo>
                      <a:pt x="12" y="1"/>
                      <a:pt x="0" y="5"/>
                      <a:pt x="0" y="9"/>
                    </a:cubicBezTo>
                    <a:cubicBezTo>
                      <a:pt x="0" y="14"/>
                      <a:pt x="12" y="17"/>
                      <a:pt x="26" y="16"/>
                    </a:cubicBezTo>
                    <a:cubicBezTo>
                      <a:pt x="41" y="15"/>
                      <a:pt x="53" y="12"/>
                      <a:pt x="5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20" name="Freeform 724"/>
              <p:cNvSpPr>
                <a:spLocks/>
              </p:cNvSpPr>
              <p:nvPr/>
            </p:nvSpPr>
            <p:spPr bwMode="auto">
              <a:xfrm flipH="1">
                <a:off x="135" y="3742"/>
                <a:ext cx="65" cy="18"/>
              </a:xfrm>
              <a:custGeom>
                <a:avLst/>
                <a:gdLst>
                  <a:gd name="T0" fmla="*/ 57 w 57"/>
                  <a:gd name="T1" fmla="*/ 7 h 16"/>
                  <a:gd name="T2" fmla="*/ 28 w 57"/>
                  <a:gd name="T3" fmla="*/ 0 h 16"/>
                  <a:gd name="T4" fmla="*/ 0 w 57"/>
                  <a:gd name="T5" fmla="*/ 9 h 16"/>
                  <a:gd name="T6" fmla="*/ 28 w 57"/>
                  <a:gd name="T7" fmla="*/ 16 h 16"/>
                  <a:gd name="T8" fmla="*/ 57 w 57"/>
                  <a:gd name="T9" fmla="*/ 7 h 16"/>
                </a:gdLst>
                <a:ahLst/>
                <a:cxnLst>
                  <a:cxn ang="0">
                    <a:pos x="T0" y="T1"/>
                  </a:cxn>
                  <a:cxn ang="0">
                    <a:pos x="T2" y="T3"/>
                  </a:cxn>
                  <a:cxn ang="0">
                    <a:pos x="T4" y="T5"/>
                  </a:cxn>
                  <a:cxn ang="0">
                    <a:pos x="T6" y="T7"/>
                  </a:cxn>
                  <a:cxn ang="0">
                    <a:pos x="T8" y="T9"/>
                  </a:cxn>
                </a:cxnLst>
                <a:rect l="0" t="0" r="r" b="b"/>
                <a:pathLst>
                  <a:path w="57" h="16">
                    <a:moveTo>
                      <a:pt x="57" y="7"/>
                    </a:moveTo>
                    <a:cubicBezTo>
                      <a:pt x="57" y="3"/>
                      <a:pt x="44" y="0"/>
                      <a:pt x="28" y="0"/>
                    </a:cubicBezTo>
                    <a:cubicBezTo>
                      <a:pt x="12" y="1"/>
                      <a:pt x="0" y="5"/>
                      <a:pt x="0" y="9"/>
                    </a:cubicBezTo>
                    <a:cubicBezTo>
                      <a:pt x="0" y="13"/>
                      <a:pt x="12" y="16"/>
                      <a:pt x="28" y="16"/>
                    </a:cubicBezTo>
                    <a:cubicBezTo>
                      <a:pt x="44" y="15"/>
                      <a:pt x="57" y="12"/>
                      <a:pt x="5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21" name="Freeform 725"/>
              <p:cNvSpPr>
                <a:spLocks/>
              </p:cNvSpPr>
              <p:nvPr/>
            </p:nvSpPr>
            <p:spPr bwMode="auto">
              <a:xfrm flipH="1">
                <a:off x="660" y="3835"/>
                <a:ext cx="64" cy="19"/>
              </a:xfrm>
              <a:custGeom>
                <a:avLst/>
                <a:gdLst>
                  <a:gd name="T0" fmla="*/ 55 w 55"/>
                  <a:gd name="T1" fmla="*/ 8 h 16"/>
                  <a:gd name="T2" fmla="*/ 27 w 55"/>
                  <a:gd name="T3" fmla="*/ 1 h 16"/>
                  <a:gd name="T4" fmla="*/ 0 w 55"/>
                  <a:gd name="T5" fmla="*/ 9 h 16"/>
                  <a:gd name="T6" fmla="*/ 27 w 55"/>
                  <a:gd name="T7" fmla="*/ 16 h 16"/>
                  <a:gd name="T8" fmla="*/ 55 w 55"/>
                  <a:gd name="T9" fmla="*/ 8 h 16"/>
                </a:gdLst>
                <a:ahLst/>
                <a:cxnLst>
                  <a:cxn ang="0">
                    <a:pos x="T0" y="T1"/>
                  </a:cxn>
                  <a:cxn ang="0">
                    <a:pos x="T2" y="T3"/>
                  </a:cxn>
                  <a:cxn ang="0">
                    <a:pos x="T4" y="T5"/>
                  </a:cxn>
                  <a:cxn ang="0">
                    <a:pos x="T6" y="T7"/>
                  </a:cxn>
                  <a:cxn ang="0">
                    <a:pos x="T8" y="T9"/>
                  </a:cxn>
                </a:cxnLst>
                <a:rect l="0" t="0" r="r" b="b"/>
                <a:pathLst>
                  <a:path w="55" h="16">
                    <a:moveTo>
                      <a:pt x="55" y="8"/>
                    </a:moveTo>
                    <a:cubicBezTo>
                      <a:pt x="55" y="3"/>
                      <a:pt x="42" y="0"/>
                      <a:pt x="27" y="1"/>
                    </a:cubicBezTo>
                    <a:cubicBezTo>
                      <a:pt x="12" y="1"/>
                      <a:pt x="0" y="5"/>
                      <a:pt x="0" y="9"/>
                    </a:cubicBezTo>
                    <a:cubicBezTo>
                      <a:pt x="0" y="13"/>
                      <a:pt x="12" y="16"/>
                      <a:pt x="27" y="16"/>
                    </a:cubicBezTo>
                    <a:cubicBezTo>
                      <a:pt x="42" y="16"/>
                      <a:pt x="55" y="12"/>
                      <a:pt x="55"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22" name="Freeform 726"/>
              <p:cNvSpPr>
                <a:spLocks/>
              </p:cNvSpPr>
              <p:nvPr/>
            </p:nvSpPr>
            <p:spPr bwMode="auto">
              <a:xfrm flipH="1">
                <a:off x="2154" y="3901"/>
                <a:ext cx="54" cy="17"/>
              </a:xfrm>
              <a:custGeom>
                <a:avLst/>
                <a:gdLst>
                  <a:gd name="T0" fmla="*/ 47 w 47"/>
                  <a:gd name="T1" fmla="*/ 7 h 15"/>
                  <a:gd name="T2" fmla="*/ 24 w 47"/>
                  <a:gd name="T3" fmla="*/ 1 h 15"/>
                  <a:gd name="T4" fmla="*/ 0 w 47"/>
                  <a:gd name="T5" fmla="*/ 8 h 15"/>
                  <a:gd name="T6" fmla="*/ 24 w 47"/>
                  <a:gd name="T7" fmla="*/ 15 h 15"/>
                  <a:gd name="T8" fmla="*/ 47 w 47"/>
                  <a:gd name="T9" fmla="*/ 7 h 15"/>
                </a:gdLst>
                <a:ahLst/>
                <a:cxnLst>
                  <a:cxn ang="0">
                    <a:pos x="T0" y="T1"/>
                  </a:cxn>
                  <a:cxn ang="0">
                    <a:pos x="T2" y="T3"/>
                  </a:cxn>
                  <a:cxn ang="0">
                    <a:pos x="T4" y="T5"/>
                  </a:cxn>
                  <a:cxn ang="0">
                    <a:pos x="T6" y="T7"/>
                  </a:cxn>
                  <a:cxn ang="0">
                    <a:pos x="T8" y="T9"/>
                  </a:cxn>
                </a:cxnLst>
                <a:rect l="0" t="0" r="r" b="b"/>
                <a:pathLst>
                  <a:path w="47" h="15">
                    <a:moveTo>
                      <a:pt x="47" y="7"/>
                    </a:moveTo>
                    <a:cubicBezTo>
                      <a:pt x="47" y="3"/>
                      <a:pt x="37" y="0"/>
                      <a:pt x="24" y="1"/>
                    </a:cubicBezTo>
                    <a:cubicBezTo>
                      <a:pt x="11" y="1"/>
                      <a:pt x="0" y="4"/>
                      <a:pt x="0" y="8"/>
                    </a:cubicBezTo>
                    <a:cubicBezTo>
                      <a:pt x="0" y="12"/>
                      <a:pt x="11" y="15"/>
                      <a:pt x="24" y="15"/>
                    </a:cubicBezTo>
                    <a:cubicBezTo>
                      <a:pt x="37" y="15"/>
                      <a:pt x="47" y="11"/>
                      <a:pt x="4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23" name="Freeform 727"/>
              <p:cNvSpPr>
                <a:spLocks/>
              </p:cNvSpPr>
              <p:nvPr/>
            </p:nvSpPr>
            <p:spPr bwMode="auto">
              <a:xfrm flipH="1">
                <a:off x="1197" y="3971"/>
                <a:ext cx="60" cy="18"/>
              </a:xfrm>
              <a:custGeom>
                <a:avLst/>
                <a:gdLst>
                  <a:gd name="T0" fmla="*/ 52 w 52"/>
                  <a:gd name="T1" fmla="*/ 7 h 15"/>
                  <a:gd name="T2" fmla="*/ 26 w 52"/>
                  <a:gd name="T3" fmla="*/ 0 h 15"/>
                  <a:gd name="T4" fmla="*/ 0 w 52"/>
                  <a:gd name="T5" fmla="*/ 8 h 15"/>
                  <a:gd name="T6" fmla="*/ 26 w 52"/>
                  <a:gd name="T7" fmla="*/ 15 h 15"/>
                  <a:gd name="T8" fmla="*/ 52 w 52"/>
                  <a:gd name="T9" fmla="*/ 7 h 15"/>
                </a:gdLst>
                <a:ahLst/>
                <a:cxnLst>
                  <a:cxn ang="0">
                    <a:pos x="T0" y="T1"/>
                  </a:cxn>
                  <a:cxn ang="0">
                    <a:pos x="T2" y="T3"/>
                  </a:cxn>
                  <a:cxn ang="0">
                    <a:pos x="T4" y="T5"/>
                  </a:cxn>
                  <a:cxn ang="0">
                    <a:pos x="T6" y="T7"/>
                  </a:cxn>
                  <a:cxn ang="0">
                    <a:pos x="T8" y="T9"/>
                  </a:cxn>
                </a:cxnLst>
                <a:rect l="0" t="0" r="r" b="b"/>
                <a:pathLst>
                  <a:path w="52" h="15">
                    <a:moveTo>
                      <a:pt x="52" y="7"/>
                    </a:moveTo>
                    <a:cubicBezTo>
                      <a:pt x="52" y="3"/>
                      <a:pt x="40" y="0"/>
                      <a:pt x="26" y="0"/>
                    </a:cubicBezTo>
                    <a:cubicBezTo>
                      <a:pt x="12" y="0"/>
                      <a:pt x="0" y="4"/>
                      <a:pt x="0" y="8"/>
                    </a:cubicBezTo>
                    <a:cubicBezTo>
                      <a:pt x="0" y="12"/>
                      <a:pt x="12" y="15"/>
                      <a:pt x="26" y="15"/>
                    </a:cubicBezTo>
                    <a:cubicBezTo>
                      <a:pt x="40" y="15"/>
                      <a:pt x="52" y="11"/>
                      <a:pt x="5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24" name="Freeform 728"/>
              <p:cNvSpPr>
                <a:spLocks/>
              </p:cNvSpPr>
              <p:nvPr/>
            </p:nvSpPr>
            <p:spPr bwMode="auto">
              <a:xfrm flipH="1">
                <a:off x="422" y="4019"/>
                <a:ext cx="64" cy="18"/>
              </a:xfrm>
              <a:custGeom>
                <a:avLst/>
                <a:gdLst>
                  <a:gd name="T0" fmla="*/ 56 w 56"/>
                  <a:gd name="T1" fmla="*/ 8 h 16"/>
                  <a:gd name="T2" fmla="*/ 28 w 56"/>
                  <a:gd name="T3" fmla="*/ 1 h 16"/>
                  <a:gd name="T4" fmla="*/ 0 w 56"/>
                  <a:gd name="T5" fmla="*/ 9 h 16"/>
                  <a:gd name="T6" fmla="*/ 28 w 56"/>
                  <a:gd name="T7" fmla="*/ 16 h 16"/>
                  <a:gd name="T8" fmla="*/ 56 w 56"/>
                  <a:gd name="T9" fmla="*/ 8 h 16"/>
                </a:gdLst>
                <a:ahLst/>
                <a:cxnLst>
                  <a:cxn ang="0">
                    <a:pos x="T0" y="T1"/>
                  </a:cxn>
                  <a:cxn ang="0">
                    <a:pos x="T2" y="T3"/>
                  </a:cxn>
                  <a:cxn ang="0">
                    <a:pos x="T4" y="T5"/>
                  </a:cxn>
                  <a:cxn ang="0">
                    <a:pos x="T6" y="T7"/>
                  </a:cxn>
                  <a:cxn ang="0">
                    <a:pos x="T8" y="T9"/>
                  </a:cxn>
                </a:cxnLst>
                <a:rect l="0" t="0" r="r" b="b"/>
                <a:pathLst>
                  <a:path w="56" h="16">
                    <a:moveTo>
                      <a:pt x="56" y="8"/>
                    </a:moveTo>
                    <a:cubicBezTo>
                      <a:pt x="56" y="4"/>
                      <a:pt x="43" y="0"/>
                      <a:pt x="28" y="1"/>
                    </a:cubicBezTo>
                    <a:cubicBezTo>
                      <a:pt x="13" y="1"/>
                      <a:pt x="0" y="5"/>
                      <a:pt x="0" y="9"/>
                    </a:cubicBezTo>
                    <a:cubicBezTo>
                      <a:pt x="0" y="13"/>
                      <a:pt x="13" y="16"/>
                      <a:pt x="28" y="16"/>
                    </a:cubicBezTo>
                    <a:cubicBezTo>
                      <a:pt x="43" y="16"/>
                      <a:pt x="56" y="12"/>
                      <a:pt x="56"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25" name="Freeform 729"/>
              <p:cNvSpPr>
                <a:spLocks/>
              </p:cNvSpPr>
              <p:nvPr/>
            </p:nvSpPr>
            <p:spPr bwMode="auto">
              <a:xfrm flipH="1">
                <a:off x="300" y="4083"/>
                <a:ext cx="65" cy="19"/>
              </a:xfrm>
              <a:custGeom>
                <a:avLst/>
                <a:gdLst>
                  <a:gd name="T0" fmla="*/ 56 w 56"/>
                  <a:gd name="T1" fmla="*/ 8 h 16"/>
                  <a:gd name="T2" fmla="*/ 28 w 56"/>
                  <a:gd name="T3" fmla="*/ 0 h 16"/>
                  <a:gd name="T4" fmla="*/ 0 w 56"/>
                  <a:gd name="T5" fmla="*/ 8 h 16"/>
                  <a:gd name="T6" fmla="*/ 28 w 56"/>
                  <a:gd name="T7" fmla="*/ 16 h 16"/>
                  <a:gd name="T8" fmla="*/ 56 w 56"/>
                  <a:gd name="T9" fmla="*/ 8 h 16"/>
                </a:gdLst>
                <a:ahLst/>
                <a:cxnLst>
                  <a:cxn ang="0">
                    <a:pos x="T0" y="T1"/>
                  </a:cxn>
                  <a:cxn ang="0">
                    <a:pos x="T2" y="T3"/>
                  </a:cxn>
                  <a:cxn ang="0">
                    <a:pos x="T4" y="T5"/>
                  </a:cxn>
                  <a:cxn ang="0">
                    <a:pos x="T6" y="T7"/>
                  </a:cxn>
                  <a:cxn ang="0">
                    <a:pos x="T8" y="T9"/>
                  </a:cxn>
                </a:cxnLst>
                <a:rect l="0" t="0" r="r" b="b"/>
                <a:pathLst>
                  <a:path w="56" h="16">
                    <a:moveTo>
                      <a:pt x="56" y="8"/>
                    </a:moveTo>
                    <a:cubicBezTo>
                      <a:pt x="56" y="3"/>
                      <a:pt x="44" y="0"/>
                      <a:pt x="28" y="0"/>
                    </a:cubicBezTo>
                    <a:cubicBezTo>
                      <a:pt x="13" y="1"/>
                      <a:pt x="0" y="4"/>
                      <a:pt x="0" y="8"/>
                    </a:cubicBezTo>
                    <a:cubicBezTo>
                      <a:pt x="0" y="13"/>
                      <a:pt x="13" y="16"/>
                      <a:pt x="28" y="16"/>
                    </a:cubicBezTo>
                    <a:cubicBezTo>
                      <a:pt x="44" y="16"/>
                      <a:pt x="56" y="12"/>
                      <a:pt x="56"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26" name="Freeform 730"/>
              <p:cNvSpPr>
                <a:spLocks/>
              </p:cNvSpPr>
              <p:nvPr/>
            </p:nvSpPr>
            <p:spPr bwMode="auto">
              <a:xfrm flipH="1">
                <a:off x="1009" y="4130"/>
                <a:ext cx="61" cy="18"/>
              </a:xfrm>
              <a:custGeom>
                <a:avLst/>
                <a:gdLst>
                  <a:gd name="T0" fmla="*/ 53 w 53"/>
                  <a:gd name="T1" fmla="*/ 7 h 15"/>
                  <a:gd name="T2" fmla="*/ 27 w 53"/>
                  <a:gd name="T3" fmla="*/ 0 h 15"/>
                  <a:gd name="T4" fmla="*/ 0 w 53"/>
                  <a:gd name="T5" fmla="*/ 8 h 15"/>
                  <a:gd name="T6" fmla="*/ 27 w 53"/>
                  <a:gd name="T7" fmla="*/ 15 h 15"/>
                  <a:gd name="T8" fmla="*/ 53 w 53"/>
                  <a:gd name="T9" fmla="*/ 7 h 15"/>
                </a:gdLst>
                <a:ahLst/>
                <a:cxnLst>
                  <a:cxn ang="0">
                    <a:pos x="T0" y="T1"/>
                  </a:cxn>
                  <a:cxn ang="0">
                    <a:pos x="T2" y="T3"/>
                  </a:cxn>
                  <a:cxn ang="0">
                    <a:pos x="T4" y="T5"/>
                  </a:cxn>
                  <a:cxn ang="0">
                    <a:pos x="T6" y="T7"/>
                  </a:cxn>
                  <a:cxn ang="0">
                    <a:pos x="T8" y="T9"/>
                  </a:cxn>
                </a:cxnLst>
                <a:rect l="0" t="0" r="r" b="b"/>
                <a:pathLst>
                  <a:path w="53" h="15">
                    <a:moveTo>
                      <a:pt x="53" y="7"/>
                    </a:moveTo>
                    <a:cubicBezTo>
                      <a:pt x="53" y="3"/>
                      <a:pt x="41" y="0"/>
                      <a:pt x="27" y="0"/>
                    </a:cubicBezTo>
                    <a:cubicBezTo>
                      <a:pt x="12" y="0"/>
                      <a:pt x="0" y="4"/>
                      <a:pt x="0" y="8"/>
                    </a:cubicBezTo>
                    <a:cubicBezTo>
                      <a:pt x="0" y="12"/>
                      <a:pt x="12" y="15"/>
                      <a:pt x="27" y="15"/>
                    </a:cubicBezTo>
                    <a:cubicBezTo>
                      <a:pt x="41" y="15"/>
                      <a:pt x="53" y="11"/>
                      <a:pt x="5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27" name="Freeform 731"/>
              <p:cNvSpPr>
                <a:spLocks/>
              </p:cNvSpPr>
              <p:nvPr/>
            </p:nvSpPr>
            <p:spPr bwMode="auto">
              <a:xfrm flipH="1">
                <a:off x="1308" y="4179"/>
                <a:ext cx="59" cy="17"/>
              </a:xfrm>
              <a:custGeom>
                <a:avLst/>
                <a:gdLst>
                  <a:gd name="T0" fmla="*/ 51 w 51"/>
                  <a:gd name="T1" fmla="*/ 7 h 15"/>
                  <a:gd name="T2" fmla="*/ 25 w 51"/>
                  <a:gd name="T3" fmla="*/ 0 h 15"/>
                  <a:gd name="T4" fmla="*/ 0 w 51"/>
                  <a:gd name="T5" fmla="*/ 7 h 15"/>
                  <a:gd name="T6" fmla="*/ 25 w 51"/>
                  <a:gd name="T7" fmla="*/ 14 h 15"/>
                  <a:gd name="T8" fmla="*/ 51 w 51"/>
                  <a:gd name="T9" fmla="*/ 7 h 15"/>
                </a:gdLst>
                <a:ahLst/>
                <a:cxnLst>
                  <a:cxn ang="0">
                    <a:pos x="T0" y="T1"/>
                  </a:cxn>
                  <a:cxn ang="0">
                    <a:pos x="T2" y="T3"/>
                  </a:cxn>
                  <a:cxn ang="0">
                    <a:pos x="T4" y="T5"/>
                  </a:cxn>
                  <a:cxn ang="0">
                    <a:pos x="T6" y="T7"/>
                  </a:cxn>
                  <a:cxn ang="0">
                    <a:pos x="T8" y="T9"/>
                  </a:cxn>
                </a:cxnLst>
                <a:rect l="0" t="0" r="r" b="b"/>
                <a:pathLst>
                  <a:path w="51" h="15">
                    <a:moveTo>
                      <a:pt x="51" y="7"/>
                    </a:moveTo>
                    <a:cubicBezTo>
                      <a:pt x="51" y="3"/>
                      <a:pt x="39" y="0"/>
                      <a:pt x="25" y="0"/>
                    </a:cubicBezTo>
                    <a:cubicBezTo>
                      <a:pt x="11" y="0"/>
                      <a:pt x="0" y="3"/>
                      <a:pt x="0" y="7"/>
                    </a:cubicBezTo>
                    <a:cubicBezTo>
                      <a:pt x="0" y="11"/>
                      <a:pt x="11" y="15"/>
                      <a:pt x="25" y="14"/>
                    </a:cubicBezTo>
                    <a:cubicBezTo>
                      <a:pt x="39" y="14"/>
                      <a:pt x="51" y="11"/>
                      <a:pt x="51"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28" name="Freeform 732"/>
              <p:cNvSpPr>
                <a:spLocks/>
              </p:cNvSpPr>
              <p:nvPr/>
            </p:nvSpPr>
            <p:spPr bwMode="auto">
              <a:xfrm flipH="1">
                <a:off x="1881" y="4182"/>
                <a:ext cx="55" cy="18"/>
              </a:xfrm>
              <a:custGeom>
                <a:avLst/>
                <a:gdLst>
                  <a:gd name="T0" fmla="*/ 48 w 48"/>
                  <a:gd name="T1" fmla="*/ 7 h 15"/>
                  <a:gd name="T2" fmla="*/ 24 w 48"/>
                  <a:gd name="T3" fmla="*/ 0 h 15"/>
                  <a:gd name="T4" fmla="*/ 0 w 48"/>
                  <a:gd name="T5" fmla="*/ 8 h 15"/>
                  <a:gd name="T6" fmla="*/ 24 w 48"/>
                  <a:gd name="T7" fmla="*/ 15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1"/>
                      <a:pt x="11" y="15"/>
                      <a:pt x="24" y="15"/>
                    </a:cubicBezTo>
                    <a:cubicBezTo>
                      <a:pt x="37" y="14"/>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29" name="Freeform 733"/>
              <p:cNvSpPr>
                <a:spLocks/>
              </p:cNvSpPr>
              <p:nvPr/>
            </p:nvSpPr>
            <p:spPr bwMode="auto">
              <a:xfrm flipH="1">
                <a:off x="1812" y="4046"/>
                <a:ext cx="55" cy="17"/>
              </a:xfrm>
              <a:custGeom>
                <a:avLst/>
                <a:gdLst>
                  <a:gd name="T0" fmla="*/ 48 w 48"/>
                  <a:gd name="T1" fmla="*/ 7 h 15"/>
                  <a:gd name="T2" fmla="*/ 24 w 48"/>
                  <a:gd name="T3" fmla="*/ 0 h 15"/>
                  <a:gd name="T4" fmla="*/ 0 w 48"/>
                  <a:gd name="T5" fmla="*/ 8 h 15"/>
                  <a:gd name="T6" fmla="*/ 24 w 48"/>
                  <a:gd name="T7" fmla="*/ 15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2"/>
                      <a:pt x="11" y="15"/>
                      <a:pt x="24" y="15"/>
                    </a:cubicBezTo>
                    <a:cubicBezTo>
                      <a:pt x="37" y="14"/>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30" name="Freeform 734"/>
              <p:cNvSpPr>
                <a:spLocks/>
              </p:cNvSpPr>
              <p:nvPr/>
            </p:nvSpPr>
            <p:spPr bwMode="auto">
              <a:xfrm flipH="1">
                <a:off x="2678" y="4197"/>
                <a:ext cx="50" cy="16"/>
              </a:xfrm>
              <a:custGeom>
                <a:avLst/>
                <a:gdLst>
                  <a:gd name="T0" fmla="*/ 44 w 44"/>
                  <a:gd name="T1" fmla="*/ 7 h 14"/>
                  <a:gd name="T2" fmla="*/ 22 w 44"/>
                  <a:gd name="T3" fmla="*/ 0 h 14"/>
                  <a:gd name="T4" fmla="*/ 0 w 44"/>
                  <a:gd name="T5" fmla="*/ 7 h 14"/>
                  <a:gd name="T6" fmla="*/ 22 w 44"/>
                  <a:gd name="T7" fmla="*/ 14 h 14"/>
                  <a:gd name="T8" fmla="*/ 44 w 44"/>
                  <a:gd name="T9" fmla="*/ 7 h 14"/>
                </a:gdLst>
                <a:ahLst/>
                <a:cxnLst>
                  <a:cxn ang="0">
                    <a:pos x="T0" y="T1"/>
                  </a:cxn>
                  <a:cxn ang="0">
                    <a:pos x="T2" y="T3"/>
                  </a:cxn>
                  <a:cxn ang="0">
                    <a:pos x="T4" y="T5"/>
                  </a:cxn>
                  <a:cxn ang="0">
                    <a:pos x="T6" y="T7"/>
                  </a:cxn>
                  <a:cxn ang="0">
                    <a:pos x="T8" y="T9"/>
                  </a:cxn>
                </a:cxnLst>
                <a:rect l="0" t="0" r="r" b="b"/>
                <a:pathLst>
                  <a:path w="44" h="14">
                    <a:moveTo>
                      <a:pt x="44" y="7"/>
                    </a:moveTo>
                    <a:cubicBezTo>
                      <a:pt x="44" y="3"/>
                      <a:pt x="34" y="0"/>
                      <a:pt x="22" y="0"/>
                    </a:cubicBezTo>
                    <a:cubicBezTo>
                      <a:pt x="10" y="1"/>
                      <a:pt x="0" y="4"/>
                      <a:pt x="0" y="7"/>
                    </a:cubicBezTo>
                    <a:cubicBezTo>
                      <a:pt x="0" y="11"/>
                      <a:pt x="10" y="14"/>
                      <a:pt x="22" y="14"/>
                    </a:cubicBezTo>
                    <a:cubicBezTo>
                      <a:pt x="34" y="14"/>
                      <a:pt x="44" y="11"/>
                      <a:pt x="4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31" name="Oval 735"/>
              <p:cNvSpPr>
                <a:spLocks noChangeArrowheads="1"/>
              </p:cNvSpPr>
              <p:nvPr/>
            </p:nvSpPr>
            <p:spPr bwMode="auto">
              <a:xfrm flipH="1">
                <a:off x="2484" y="4262"/>
                <a:ext cx="53" cy="16"/>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32" name="Oval 736"/>
              <p:cNvSpPr>
                <a:spLocks noChangeArrowheads="1"/>
              </p:cNvSpPr>
              <p:nvPr/>
            </p:nvSpPr>
            <p:spPr bwMode="auto">
              <a:xfrm flipH="1">
                <a:off x="1740" y="4294"/>
                <a:ext cx="57" cy="16"/>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33" name="Freeform 737"/>
              <p:cNvSpPr>
                <a:spLocks/>
              </p:cNvSpPr>
              <p:nvPr/>
            </p:nvSpPr>
            <p:spPr bwMode="auto">
              <a:xfrm flipH="1">
                <a:off x="582" y="4227"/>
                <a:ext cx="63" cy="19"/>
              </a:xfrm>
              <a:custGeom>
                <a:avLst/>
                <a:gdLst>
                  <a:gd name="T0" fmla="*/ 55 w 55"/>
                  <a:gd name="T1" fmla="*/ 8 h 16"/>
                  <a:gd name="T2" fmla="*/ 28 w 55"/>
                  <a:gd name="T3" fmla="*/ 0 h 16"/>
                  <a:gd name="T4" fmla="*/ 0 w 55"/>
                  <a:gd name="T5" fmla="*/ 8 h 16"/>
                  <a:gd name="T6" fmla="*/ 28 w 55"/>
                  <a:gd name="T7" fmla="*/ 16 h 16"/>
                  <a:gd name="T8" fmla="*/ 55 w 55"/>
                  <a:gd name="T9" fmla="*/ 8 h 16"/>
                </a:gdLst>
                <a:ahLst/>
                <a:cxnLst>
                  <a:cxn ang="0">
                    <a:pos x="T0" y="T1"/>
                  </a:cxn>
                  <a:cxn ang="0">
                    <a:pos x="T2" y="T3"/>
                  </a:cxn>
                  <a:cxn ang="0">
                    <a:pos x="T4" y="T5"/>
                  </a:cxn>
                  <a:cxn ang="0">
                    <a:pos x="T6" y="T7"/>
                  </a:cxn>
                  <a:cxn ang="0">
                    <a:pos x="T8" y="T9"/>
                  </a:cxn>
                </a:cxnLst>
                <a:rect l="0" t="0" r="r" b="b"/>
                <a:pathLst>
                  <a:path w="55" h="16">
                    <a:moveTo>
                      <a:pt x="55" y="8"/>
                    </a:moveTo>
                    <a:cubicBezTo>
                      <a:pt x="55" y="4"/>
                      <a:pt x="43" y="0"/>
                      <a:pt x="28" y="0"/>
                    </a:cubicBezTo>
                    <a:cubicBezTo>
                      <a:pt x="13" y="0"/>
                      <a:pt x="0" y="4"/>
                      <a:pt x="0" y="8"/>
                    </a:cubicBezTo>
                    <a:cubicBezTo>
                      <a:pt x="0" y="12"/>
                      <a:pt x="13" y="16"/>
                      <a:pt x="28" y="16"/>
                    </a:cubicBezTo>
                    <a:cubicBezTo>
                      <a:pt x="43" y="15"/>
                      <a:pt x="55" y="12"/>
                      <a:pt x="55"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34" name="Oval 738"/>
              <p:cNvSpPr>
                <a:spLocks noChangeArrowheads="1"/>
              </p:cNvSpPr>
              <p:nvPr/>
            </p:nvSpPr>
            <p:spPr bwMode="auto">
              <a:xfrm flipH="1">
                <a:off x="2867" y="4298"/>
                <a:ext cx="49" cy="16"/>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35" name="Freeform 739"/>
              <p:cNvSpPr>
                <a:spLocks/>
              </p:cNvSpPr>
              <p:nvPr/>
            </p:nvSpPr>
            <p:spPr bwMode="auto">
              <a:xfrm flipH="1">
                <a:off x="5481" y="3855"/>
                <a:ext cx="37" cy="14"/>
              </a:xfrm>
              <a:custGeom>
                <a:avLst/>
                <a:gdLst>
                  <a:gd name="T0" fmla="*/ 32 w 32"/>
                  <a:gd name="T1" fmla="*/ 5 h 12"/>
                  <a:gd name="T2" fmla="*/ 16 w 32"/>
                  <a:gd name="T3" fmla="*/ 0 h 12"/>
                  <a:gd name="T4" fmla="*/ 0 w 32"/>
                  <a:gd name="T5" fmla="*/ 6 h 12"/>
                  <a:gd name="T6" fmla="*/ 16 w 32"/>
                  <a:gd name="T7" fmla="*/ 11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5" y="0"/>
                      <a:pt x="16" y="0"/>
                    </a:cubicBezTo>
                    <a:cubicBezTo>
                      <a:pt x="7" y="0"/>
                      <a:pt x="0" y="3"/>
                      <a:pt x="0" y="6"/>
                    </a:cubicBezTo>
                    <a:cubicBezTo>
                      <a:pt x="0" y="9"/>
                      <a:pt x="7" y="12"/>
                      <a:pt x="16" y="11"/>
                    </a:cubicBezTo>
                    <a:cubicBezTo>
                      <a:pt x="25" y="11"/>
                      <a:pt x="32" y="8"/>
                      <a:pt x="32"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36" name="Freeform 740"/>
              <p:cNvSpPr>
                <a:spLocks/>
              </p:cNvSpPr>
              <p:nvPr/>
            </p:nvSpPr>
            <p:spPr bwMode="auto">
              <a:xfrm flipH="1">
                <a:off x="4580" y="3534"/>
                <a:ext cx="40" cy="15"/>
              </a:xfrm>
              <a:custGeom>
                <a:avLst/>
                <a:gdLst>
                  <a:gd name="T0" fmla="*/ 35 w 35"/>
                  <a:gd name="T1" fmla="*/ 6 h 13"/>
                  <a:gd name="T2" fmla="*/ 18 w 35"/>
                  <a:gd name="T3" fmla="*/ 1 h 13"/>
                  <a:gd name="T4" fmla="*/ 0 w 35"/>
                  <a:gd name="T5" fmla="*/ 8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1"/>
                    </a:cubicBezTo>
                    <a:cubicBezTo>
                      <a:pt x="8" y="1"/>
                      <a:pt x="0" y="4"/>
                      <a:pt x="0" y="8"/>
                    </a:cubicBezTo>
                    <a:cubicBezTo>
                      <a:pt x="0" y="11"/>
                      <a:pt x="8" y="13"/>
                      <a:pt x="18" y="13"/>
                    </a:cubicBezTo>
                    <a:cubicBezTo>
                      <a:pt x="27" y="12"/>
                      <a:pt x="35" y="9"/>
                      <a:pt x="3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37" name="Freeform 741"/>
              <p:cNvSpPr>
                <a:spLocks/>
              </p:cNvSpPr>
              <p:nvPr/>
            </p:nvSpPr>
            <p:spPr bwMode="auto">
              <a:xfrm flipH="1">
                <a:off x="5732" y="4091"/>
                <a:ext cx="35" cy="14"/>
              </a:xfrm>
              <a:custGeom>
                <a:avLst/>
                <a:gdLst>
                  <a:gd name="T0" fmla="*/ 30 w 30"/>
                  <a:gd name="T1" fmla="*/ 6 h 12"/>
                  <a:gd name="T2" fmla="*/ 15 w 30"/>
                  <a:gd name="T3" fmla="*/ 1 h 12"/>
                  <a:gd name="T4" fmla="*/ 0 w 30"/>
                  <a:gd name="T5" fmla="*/ 7 h 12"/>
                  <a:gd name="T6" fmla="*/ 15 w 30"/>
                  <a:gd name="T7" fmla="*/ 12 h 12"/>
                  <a:gd name="T8" fmla="*/ 30 w 30"/>
                  <a:gd name="T9" fmla="*/ 6 h 12"/>
                </a:gdLst>
                <a:ahLst/>
                <a:cxnLst>
                  <a:cxn ang="0">
                    <a:pos x="T0" y="T1"/>
                  </a:cxn>
                  <a:cxn ang="0">
                    <a:pos x="T2" y="T3"/>
                  </a:cxn>
                  <a:cxn ang="0">
                    <a:pos x="T4" y="T5"/>
                  </a:cxn>
                  <a:cxn ang="0">
                    <a:pos x="T6" y="T7"/>
                  </a:cxn>
                  <a:cxn ang="0">
                    <a:pos x="T8" y="T9"/>
                  </a:cxn>
                </a:cxnLst>
                <a:rect l="0" t="0" r="r" b="b"/>
                <a:pathLst>
                  <a:path w="30" h="12">
                    <a:moveTo>
                      <a:pt x="30" y="6"/>
                    </a:moveTo>
                    <a:cubicBezTo>
                      <a:pt x="30" y="3"/>
                      <a:pt x="23" y="0"/>
                      <a:pt x="15" y="1"/>
                    </a:cubicBezTo>
                    <a:cubicBezTo>
                      <a:pt x="7" y="1"/>
                      <a:pt x="0" y="3"/>
                      <a:pt x="0" y="7"/>
                    </a:cubicBezTo>
                    <a:cubicBezTo>
                      <a:pt x="0" y="10"/>
                      <a:pt x="7" y="12"/>
                      <a:pt x="15" y="12"/>
                    </a:cubicBezTo>
                    <a:cubicBezTo>
                      <a:pt x="23" y="12"/>
                      <a:pt x="30" y="9"/>
                      <a:pt x="3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38" name="Oval 742"/>
              <p:cNvSpPr>
                <a:spLocks noChangeArrowheads="1"/>
              </p:cNvSpPr>
              <p:nvPr/>
            </p:nvSpPr>
            <p:spPr bwMode="auto">
              <a:xfrm flipH="1">
                <a:off x="5578" y="4301"/>
                <a:ext cx="36" cy="13"/>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39" name="Freeform 743"/>
              <p:cNvSpPr>
                <a:spLocks/>
              </p:cNvSpPr>
              <p:nvPr/>
            </p:nvSpPr>
            <p:spPr bwMode="auto">
              <a:xfrm flipH="1">
                <a:off x="5710" y="3717"/>
                <a:ext cx="35" cy="13"/>
              </a:xfrm>
              <a:custGeom>
                <a:avLst/>
                <a:gdLst>
                  <a:gd name="T0" fmla="*/ 30 w 30"/>
                  <a:gd name="T1" fmla="*/ 5 h 12"/>
                  <a:gd name="T2" fmla="*/ 15 w 30"/>
                  <a:gd name="T3" fmla="*/ 0 h 12"/>
                  <a:gd name="T4" fmla="*/ 0 w 30"/>
                  <a:gd name="T5" fmla="*/ 6 h 12"/>
                  <a:gd name="T6" fmla="*/ 15 w 30"/>
                  <a:gd name="T7" fmla="*/ 11 h 12"/>
                  <a:gd name="T8" fmla="*/ 30 w 30"/>
                  <a:gd name="T9" fmla="*/ 5 h 12"/>
                </a:gdLst>
                <a:ahLst/>
                <a:cxnLst>
                  <a:cxn ang="0">
                    <a:pos x="T0" y="T1"/>
                  </a:cxn>
                  <a:cxn ang="0">
                    <a:pos x="T2" y="T3"/>
                  </a:cxn>
                  <a:cxn ang="0">
                    <a:pos x="T4" y="T5"/>
                  </a:cxn>
                  <a:cxn ang="0">
                    <a:pos x="T6" y="T7"/>
                  </a:cxn>
                  <a:cxn ang="0">
                    <a:pos x="T8" y="T9"/>
                  </a:cxn>
                </a:cxnLst>
                <a:rect l="0" t="0" r="r" b="b"/>
                <a:pathLst>
                  <a:path w="30" h="12">
                    <a:moveTo>
                      <a:pt x="30" y="5"/>
                    </a:moveTo>
                    <a:cubicBezTo>
                      <a:pt x="30" y="2"/>
                      <a:pt x="23" y="0"/>
                      <a:pt x="15" y="0"/>
                    </a:cubicBezTo>
                    <a:cubicBezTo>
                      <a:pt x="7" y="0"/>
                      <a:pt x="0" y="3"/>
                      <a:pt x="0" y="6"/>
                    </a:cubicBezTo>
                    <a:cubicBezTo>
                      <a:pt x="0" y="9"/>
                      <a:pt x="7" y="12"/>
                      <a:pt x="15" y="11"/>
                    </a:cubicBezTo>
                    <a:cubicBezTo>
                      <a:pt x="23" y="11"/>
                      <a:pt x="30" y="8"/>
                      <a:pt x="30"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40" name="Freeform 744"/>
              <p:cNvSpPr>
                <a:spLocks/>
              </p:cNvSpPr>
              <p:nvPr/>
            </p:nvSpPr>
            <p:spPr bwMode="auto">
              <a:xfrm flipH="1">
                <a:off x="540" y="3431"/>
                <a:ext cx="93" cy="27"/>
              </a:xfrm>
              <a:custGeom>
                <a:avLst/>
                <a:gdLst>
                  <a:gd name="T0" fmla="*/ 80 w 80"/>
                  <a:gd name="T1" fmla="*/ 11 h 24"/>
                  <a:gd name="T2" fmla="*/ 40 w 80"/>
                  <a:gd name="T3" fmla="*/ 1 h 24"/>
                  <a:gd name="T4" fmla="*/ 0 w 80"/>
                  <a:gd name="T5" fmla="*/ 14 h 24"/>
                  <a:gd name="T6" fmla="*/ 40 w 80"/>
                  <a:gd name="T7" fmla="*/ 23 h 24"/>
                  <a:gd name="T8" fmla="*/ 80 w 80"/>
                  <a:gd name="T9" fmla="*/ 11 h 24"/>
                </a:gdLst>
                <a:ahLst/>
                <a:cxnLst>
                  <a:cxn ang="0">
                    <a:pos x="T0" y="T1"/>
                  </a:cxn>
                  <a:cxn ang="0">
                    <a:pos x="T2" y="T3"/>
                  </a:cxn>
                  <a:cxn ang="0">
                    <a:pos x="T4" y="T5"/>
                  </a:cxn>
                  <a:cxn ang="0">
                    <a:pos x="T6" y="T7"/>
                  </a:cxn>
                  <a:cxn ang="0">
                    <a:pos x="T8" y="T9"/>
                  </a:cxn>
                </a:cxnLst>
                <a:rect l="0" t="0" r="r" b="b"/>
                <a:pathLst>
                  <a:path w="80" h="24">
                    <a:moveTo>
                      <a:pt x="80" y="11"/>
                    </a:moveTo>
                    <a:cubicBezTo>
                      <a:pt x="80" y="4"/>
                      <a:pt x="62" y="0"/>
                      <a:pt x="40" y="1"/>
                    </a:cubicBezTo>
                    <a:cubicBezTo>
                      <a:pt x="18" y="2"/>
                      <a:pt x="0" y="8"/>
                      <a:pt x="0" y="14"/>
                    </a:cubicBezTo>
                    <a:cubicBezTo>
                      <a:pt x="0" y="20"/>
                      <a:pt x="18" y="24"/>
                      <a:pt x="40" y="23"/>
                    </a:cubicBezTo>
                    <a:cubicBezTo>
                      <a:pt x="62" y="22"/>
                      <a:pt x="80" y="17"/>
                      <a:pt x="80" y="11"/>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41" name="Freeform 745"/>
              <p:cNvSpPr>
                <a:spLocks/>
              </p:cNvSpPr>
              <p:nvPr/>
            </p:nvSpPr>
            <p:spPr bwMode="auto">
              <a:xfrm flipH="1">
                <a:off x="5098" y="4027"/>
                <a:ext cx="51" cy="19"/>
              </a:xfrm>
              <a:custGeom>
                <a:avLst/>
                <a:gdLst>
                  <a:gd name="T0" fmla="*/ 44 w 44"/>
                  <a:gd name="T1" fmla="*/ 8 h 17"/>
                  <a:gd name="T2" fmla="*/ 22 w 44"/>
                  <a:gd name="T3" fmla="*/ 0 h 17"/>
                  <a:gd name="T4" fmla="*/ 0 w 44"/>
                  <a:gd name="T5" fmla="*/ 9 h 17"/>
                  <a:gd name="T6" fmla="*/ 22 w 44"/>
                  <a:gd name="T7" fmla="*/ 16 h 17"/>
                  <a:gd name="T8" fmla="*/ 44 w 44"/>
                  <a:gd name="T9" fmla="*/ 8 h 17"/>
                </a:gdLst>
                <a:ahLst/>
                <a:cxnLst>
                  <a:cxn ang="0">
                    <a:pos x="T0" y="T1"/>
                  </a:cxn>
                  <a:cxn ang="0">
                    <a:pos x="T2" y="T3"/>
                  </a:cxn>
                  <a:cxn ang="0">
                    <a:pos x="T4" y="T5"/>
                  </a:cxn>
                  <a:cxn ang="0">
                    <a:pos x="T6" y="T7"/>
                  </a:cxn>
                  <a:cxn ang="0">
                    <a:pos x="T8" y="T9"/>
                  </a:cxn>
                </a:cxnLst>
                <a:rect l="0" t="0" r="r" b="b"/>
                <a:pathLst>
                  <a:path w="44" h="17">
                    <a:moveTo>
                      <a:pt x="44" y="8"/>
                    </a:moveTo>
                    <a:cubicBezTo>
                      <a:pt x="44" y="4"/>
                      <a:pt x="34" y="0"/>
                      <a:pt x="22" y="0"/>
                    </a:cubicBezTo>
                    <a:cubicBezTo>
                      <a:pt x="10" y="1"/>
                      <a:pt x="0" y="4"/>
                      <a:pt x="0" y="9"/>
                    </a:cubicBezTo>
                    <a:cubicBezTo>
                      <a:pt x="0" y="13"/>
                      <a:pt x="10" y="17"/>
                      <a:pt x="22" y="16"/>
                    </a:cubicBezTo>
                    <a:cubicBezTo>
                      <a:pt x="34" y="16"/>
                      <a:pt x="44" y="12"/>
                      <a:pt x="44"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42" name="Freeform 746"/>
              <p:cNvSpPr>
                <a:spLocks/>
              </p:cNvSpPr>
              <p:nvPr/>
            </p:nvSpPr>
            <p:spPr bwMode="auto">
              <a:xfrm flipH="1">
                <a:off x="5359" y="4141"/>
                <a:ext cx="36" cy="14"/>
              </a:xfrm>
              <a:custGeom>
                <a:avLst/>
                <a:gdLst>
                  <a:gd name="T0" fmla="*/ 31 w 31"/>
                  <a:gd name="T1" fmla="*/ 6 h 12"/>
                  <a:gd name="T2" fmla="*/ 16 w 31"/>
                  <a:gd name="T3" fmla="*/ 0 h 12"/>
                  <a:gd name="T4" fmla="*/ 0 w 31"/>
                  <a:gd name="T5" fmla="*/ 6 h 12"/>
                  <a:gd name="T6" fmla="*/ 16 w 31"/>
                  <a:gd name="T7" fmla="*/ 12 h 12"/>
                  <a:gd name="T8" fmla="*/ 31 w 31"/>
                  <a:gd name="T9" fmla="*/ 6 h 12"/>
                </a:gdLst>
                <a:ahLst/>
                <a:cxnLst>
                  <a:cxn ang="0">
                    <a:pos x="T0" y="T1"/>
                  </a:cxn>
                  <a:cxn ang="0">
                    <a:pos x="T2" y="T3"/>
                  </a:cxn>
                  <a:cxn ang="0">
                    <a:pos x="T4" y="T5"/>
                  </a:cxn>
                  <a:cxn ang="0">
                    <a:pos x="T6" y="T7"/>
                  </a:cxn>
                  <a:cxn ang="0">
                    <a:pos x="T8" y="T9"/>
                  </a:cxn>
                </a:cxnLst>
                <a:rect l="0" t="0" r="r" b="b"/>
                <a:pathLst>
                  <a:path w="31" h="12">
                    <a:moveTo>
                      <a:pt x="31" y="6"/>
                    </a:moveTo>
                    <a:cubicBezTo>
                      <a:pt x="31" y="3"/>
                      <a:pt x="24" y="0"/>
                      <a:pt x="16" y="0"/>
                    </a:cubicBezTo>
                    <a:cubicBezTo>
                      <a:pt x="7" y="0"/>
                      <a:pt x="0" y="3"/>
                      <a:pt x="0" y="6"/>
                    </a:cubicBezTo>
                    <a:cubicBezTo>
                      <a:pt x="0" y="10"/>
                      <a:pt x="7" y="12"/>
                      <a:pt x="16" y="12"/>
                    </a:cubicBezTo>
                    <a:cubicBezTo>
                      <a:pt x="24" y="12"/>
                      <a:pt x="31" y="9"/>
                      <a:pt x="3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43" name="Freeform 747"/>
              <p:cNvSpPr>
                <a:spLocks/>
              </p:cNvSpPr>
              <p:nvPr/>
            </p:nvSpPr>
            <p:spPr bwMode="auto">
              <a:xfrm flipH="1">
                <a:off x="5627" y="4253"/>
                <a:ext cx="45" cy="17"/>
              </a:xfrm>
              <a:custGeom>
                <a:avLst/>
                <a:gdLst>
                  <a:gd name="T0" fmla="*/ 39 w 39"/>
                  <a:gd name="T1" fmla="*/ 7 h 15"/>
                  <a:gd name="T2" fmla="*/ 19 w 39"/>
                  <a:gd name="T3" fmla="*/ 0 h 15"/>
                  <a:gd name="T4" fmla="*/ 0 w 39"/>
                  <a:gd name="T5" fmla="*/ 8 h 15"/>
                  <a:gd name="T6" fmla="*/ 19 w 39"/>
                  <a:gd name="T7" fmla="*/ 15 h 15"/>
                  <a:gd name="T8" fmla="*/ 39 w 39"/>
                  <a:gd name="T9" fmla="*/ 7 h 15"/>
                </a:gdLst>
                <a:ahLst/>
                <a:cxnLst>
                  <a:cxn ang="0">
                    <a:pos x="T0" y="T1"/>
                  </a:cxn>
                  <a:cxn ang="0">
                    <a:pos x="T2" y="T3"/>
                  </a:cxn>
                  <a:cxn ang="0">
                    <a:pos x="T4" y="T5"/>
                  </a:cxn>
                  <a:cxn ang="0">
                    <a:pos x="T6" y="T7"/>
                  </a:cxn>
                  <a:cxn ang="0">
                    <a:pos x="T8" y="T9"/>
                  </a:cxn>
                </a:cxnLst>
                <a:rect l="0" t="0" r="r" b="b"/>
                <a:pathLst>
                  <a:path w="39" h="15">
                    <a:moveTo>
                      <a:pt x="39" y="7"/>
                    </a:moveTo>
                    <a:cubicBezTo>
                      <a:pt x="39" y="3"/>
                      <a:pt x="30" y="0"/>
                      <a:pt x="19" y="0"/>
                    </a:cubicBezTo>
                    <a:cubicBezTo>
                      <a:pt x="9" y="0"/>
                      <a:pt x="0" y="4"/>
                      <a:pt x="0" y="8"/>
                    </a:cubicBezTo>
                    <a:cubicBezTo>
                      <a:pt x="0" y="12"/>
                      <a:pt x="9" y="15"/>
                      <a:pt x="19" y="15"/>
                    </a:cubicBezTo>
                    <a:cubicBezTo>
                      <a:pt x="30" y="15"/>
                      <a:pt x="39" y="12"/>
                      <a:pt x="39"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44" name="Freeform 748"/>
              <p:cNvSpPr>
                <a:spLocks/>
              </p:cNvSpPr>
              <p:nvPr/>
            </p:nvSpPr>
            <p:spPr bwMode="auto">
              <a:xfrm flipH="1">
                <a:off x="4092" y="4274"/>
                <a:ext cx="80" cy="28"/>
              </a:xfrm>
              <a:custGeom>
                <a:avLst/>
                <a:gdLst>
                  <a:gd name="T0" fmla="*/ 69 w 69"/>
                  <a:gd name="T1" fmla="*/ 12 h 24"/>
                  <a:gd name="T2" fmla="*/ 35 w 69"/>
                  <a:gd name="T3" fmla="*/ 1 h 24"/>
                  <a:gd name="T4" fmla="*/ 0 w 69"/>
                  <a:gd name="T5" fmla="*/ 12 h 24"/>
                  <a:gd name="T6" fmla="*/ 35 w 69"/>
                  <a:gd name="T7" fmla="*/ 24 h 24"/>
                  <a:gd name="T8" fmla="*/ 69 w 69"/>
                  <a:gd name="T9" fmla="*/ 12 h 24"/>
                </a:gdLst>
                <a:ahLst/>
                <a:cxnLst>
                  <a:cxn ang="0">
                    <a:pos x="T0" y="T1"/>
                  </a:cxn>
                  <a:cxn ang="0">
                    <a:pos x="T2" y="T3"/>
                  </a:cxn>
                  <a:cxn ang="0">
                    <a:pos x="T4" y="T5"/>
                  </a:cxn>
                  <a:cxn ang="0">
                    <a:pos x="T6" y="T7"/>
                  </a:cxn>
                  <a:cxn ang="0">
                    <a:pos x="T8" y="T9"/>
                  </a:cxn>
                </a:cxnLst>
                <a:rect l="0" t="0" r="r" b="b"/>
                <a:pathLst>
                  <a:path w="69" h="24">
                    <a:moveTo>
                      <a:pt x="69" y="12"/>
                    </a:moveTo>
                    <a:cubicBezTo>
                      <a:pt x="69" y="6"/>
                      <a:pt x="54" y="0"/>
                      <a:pt x="35" y="1"/>
                    </a:cubicBezTo>
                    <a:cubicBezTo>
                      <a:pt x="16" y="1"/>
                      <a:pt x="0" y="6"/>
                      <a:pt x="0" y="12"/>
                    </a:cubicBezTo>
                    <a:cubicBezTo>
                      <a:pt x="0" y="19"/>
                      <a:pt x="16" y="24"/>
                      <a:pt x="35" y="24"/>
                    </a:cubicBezTo>
                    <a:cubicBezTo>
                      <a:pt x="54" y="24"/>
                      <a:pt x="69" y="19"/>
                      <a:pt x="69"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45" name="Freeform 749"/>
              <p:cNvSpPr>
                <a:spLocks/>
              </p:cNvSpPr>
              <p:nvPr/>
            </p:nvSpPr>
            <p:spPr bwMode="auto">
              <a:xfrm flipH="1">
                <a:off x="3927" y="4185"/>
                <a:ext cx="83" cy="27"/>
              </a:xfrm>
              <a:custGeom>
                <a:avLst/>
                <a:gdLst>
                  <a:gd name="T0" fmla="*/ 71 w 71"/>
                  <a:gd name="T1" fmla="*/ 12 h 24"/>
                  <a:gd name="T2" fmla="*/ 35 w 71"/>
                  <a:gd name="T3" fmla="*/ 0 h 24"/>
                  <a:gd name="T4" fmla="*/ 0 w 71"/>
                  <a:gd name="T5" fmla="*/ 12 h 24"/>
                  <a:gd name="T6" fmla="*/ 35 w 71"/>
                  <a:gd name="T7" fmla="*/ 24 h 24"/>
                  <a:gd name="T8" fmla="*/ 71 w 71"/>
                  <a:gd name="T9" fmla="*/ 12 h 24"/>
                </a:gdLst>
                <a:ahLst/>
                <a:cxnLst>
                  <a:cxn ang="0">
                    <a:pos x="T0" y="T1"/>
                  </a:cxn>
                  <a:cxn ang="0">
                    <a:pos x="T2" y="T3"/>
                  </a:cxn>
                  <a:cxn ang="0">
                    <a:pos x="T4" y="T5"/>
                  </a:cxn>
                  <a:cxn ang="0">
                    <a:pos x="T6" y="T7"/>
                  </a:cxn>
                  <a:cxn ang="0">
                    <a:pos x="T8" y="T9"/>
                  </a:cxn>
                </a:cxnLst>
                <a:rect l="0" t="0" r="r" b="b"/>
                <a:pathLst>
                  <a:path w="71" h="24">
                    <a:moveTo>
                      <a:pt x="71" y="12"/>
                    </a:moveTo>
                    <a:cubicBezTo>
                      <a:pt x="71" y="5"/>
                      <a:pt x="55" y="0"/>
                      <a:pt x="35" y="0"/>
                    </a:cubicBezTo>
                    <a:cubicBezTo>
                      <a:pt x="16" y="0"/>
                      <a:pt x="0" y="5"/>
                      <a:pt x="0" y="12"/>
                    </a:cubicBezTo>
                    <a:cubicBezTo>
                      <a:pt x="0" y="18"/>
                      <a:pt x="16" y="24"/>
                      <a:pt x="35" y="24"/>
                    </a:cubicBezTo>
                    <a:cubicBezTo>
                      <a:pt x="55" y="24"/>
                      <a:pt x="71" y="19"/>
                      <a:pt x="71"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46" name="Freeform 750"/>
              <p:cNvSpPr>
                <a:spLocks/>
              </p:cNvSpPr>
              <p:nvPr/>
            </p:nvSpPr>
            <p:spPr bwMode="auto">
              <a:xfrm flipH="1">
                <a:off x="3759" y="3977"/>
                <a:ext cx="58" cy="28"/>
              </a:xfrm>
              <a:custGeom>
                <a:avLst/>
                <a:gdLst>
                  <a:gd name="T0" fmla="*/ 50 w 50"/>
                  <a:gd name="T1" fmla="*/ 12 h 24"/>
                  <a:gd name="T2" fmla="*/ 25 w 50"/>
                  <a:gd name="T3" fmla="*/ 0 h 24"/>
                  <a:gd name="T4" fmla="*/ 0 w 50"/>
                  <a:gd name="T5" fmla="*/ 13 h 24"/>
                  <a:gd name="T6" fmla="*/ 25 w 50"/>
                  <a:gd name="T7" fmla="*/ 24 h 24"/>
                  <a:gd name="T8" fmla="*/ 50 w 50"/>
                  <a:gd name="T9" fmla="*/ 12 h 24"/>
                </a:gdLst>
                <a:ahLst/>
                <a:cxnLst>
                  <a:cxn ang="0">
                    <a:pos x="T0" y="T1"/>
                  </a:cxn>
                  <a:cxn ang="0">
                    <a:pos x="T2" y="T3"/>
                  </a:cxn>
                  <a:cxn ang="0">
                    <a:pos x="T4" y="T5"/>
                  </a:cxn>
                  <a:cxn ang="0">
                    <a:pos x="T6" y="T7"/>
                  </a:cxn>
                  <a:cxn ang="0">
                    <a:pos x="T8" y="T9"/>
                  </a:cxn>
                </a:cxnLst>
                <a:rect l="0" t="0" r="r" b="b"/>
                <a:pathLst>
                  <a:path w="50" h="24">
                    <a:moveTo>
                      <a:pt x="50" y="12"/>
                    </a:moveTo>
                    <a:cubicBezTo>
                      <a:pt x="50" y="5"/>
                      <a:pt x="39" y="0"/>
                      <a:pt x="25" y="0"/>
                    </a:cubicBezTo>
                    <a:cubicBezTo>
                      <a:pt x="11" y="0"/>
                      <a:pt x="0" y="6"/>
                      <a:pt x="0" y="13"/>
                    </a:cubicBezTo>
                    <a:cubicBezTo>
                      <a:pt x="0" y="19"/>
                      <a:pt x="11" y="24"/>
                      <a:pt x="25" y="24"/>
                    </a:cubicBezTo>
                    <a:cubicBezTo>
                      <a:pt x="39" y="24"/>
                      <a:pt x="50" y="18"/>
                      <a:pt x="50"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47" name="Freeform 751"/>
              <p:cNvSpPr>
                <a:spLocks/>
              </p:cNvSpPr>
              <p:nvPr/>
            </p:nvSpPr>
            <p:spPr bwMode="auto">
              <a:xfrm flipH="1">
                <a:off x="2845" y="4032"/>
                <a:ext cx="92" cy="30"/>
              </a:xfrm>
              <a:custGeom>
                <a:avLst/>
                <a:gdLst>
                  <a:gd name="T0" fmla="*/ 80 w 80"/>
                  <a:gd name="T1" fmla="*/ 12 h 26"/>
                  <a:gd name="T2" fmla="*/ 40 w 80"/>
                  <a:gd name="T3" fmla="*/ 0 h 26"/>
                  <a:gd name="T4" fmla="*/ 0 w 80"/>
                  <a:gd name="T5" fmla="*/ 13 h 26"/>
                  <a:gd name="T6" fmla="*/ 40 w 80"/>
                  <a:gd name="T7" fmla="*/ 25 h 26"/>
                  <a:gd name="T8" fmla="*/ 80 w 80"/>
                  <a:gd name="T9" fmla="*/ 12 h 26"/>
                </a:gdLst>
                <a:ahLst/>
                <a:cxnLst>
                  <a:cxn ang="0">
                    <a:pos x="T0" y="T1"/>
                  </a:cxn>
                  <a:cxn ang="0">
                    <a:pos x="T2" y="T3"/>
                  </a:cxn>
                  <a:cxn ang="0">
                    <a:pos x="T4" y="T5"/>
                  </a:cxn>
                  <a:cxn ang="0">
                    <a:pos x="T6" y="T7"/>
                  </a:cxn>
                  <a:cxn ang="0">
                    <a:pos x="T8" y="T9"/>
                  </a:cxn>
                </a:cxnLst>
                <a:rect l="0" t="0" r="r" b="b"/>
                <a:pathLst>
                  <a:path w="80" h="26">
                    <a:moveTo>
                      <a:pt x="80" y="12"/>
                    </a:moveTo>
                    <a:cubicBezTo>
                      <a:pt x="80" y="5"/>
                      <a:pt x="62" y="0"/>
                      <a:pt x="40" y="0"/>
                    </a:cubicBezTo>
                    <a:cubicBezTo>
                      <a:pt x="18" y="0"/>
                      <a:pt x="0" y="6"/>
                      <a:pt x="0" y="13"/>
                    </a:cubicBezTo>
                    <a:cubicBezTo>
                      <a:pt x="0" y="20"/>
                      <a:pt x="18" y="26"/>
                      <a:pt x="40" y="25"/>
                    </a:cubicBezTo>
                    <a:cubicBezTo>
                      <a:pt x="62" y="25"/>
                      <a:pt x="80" y="19"/>
                      <a:pt x="80"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48" name="Oval 752"/>
              <p:cNvSpPr>
                <a:spLocks noChangeArrowheads="1"/>
              </p:cNvSpPr>
              <p:nvPr/>
            </p:nvSpPr>
            <p:spPr bwMode="auto">
              <a:xfrm flipH="1">
                <a:off x="2098" y="4231"/>
                <a:ext cx="99" cy="30"/>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49" name="Freeform 753"/>
              <p:cNvSpPr>
                <a:spLocks/>
              </p:cNvSpPr>
              <p:nvPr/>
            </p:nvSpPr>
            <p:spPr bwMode="auto">
              <a:xfrm flipH="1">
                <a:off x="1020" y="4059"/>
                <a:ext cx="69" cy="33"/>
              </a:xfrm>
              <a:custGeom>
                <a:avLst/>
                <a:gdLst>
                  <a:gd name="T0" fmla="*/ 59 w 59"/>
                  <a:gd name="T1" fmla="*/ 14 h 29"/>
                  <a:gd name="T2" fmla="*/ 29 w 59"/>
                  <a:gd name="T3" fmla="*/ 1 h 29"/>
                  <a:gd name="T4" fmla="*/ 0 w 59"/>
                  <a:gd name="T5" fmla="*/ 15 h 29"/>
                  <a:gd name="T6" fmla="*/ 29 w 59"/>
                  <a:gd name="T7" fmla="*/ 28 h 29"/>
                  <a:gd name="T8" fmla="*/ 59 w 59"/>
                  <a:gd name="T9" fmla="*/ 14 h 29"/>
                </a:gdLst>
                <a:ahLst/>
                <a:cxnLst>
                  <a:cxn ang="0">
                    <a:pos x="T0" y="T1"/>
                  </a:cxn>
                  <a:cxn ang="0">
                    <a:pos x="T2" y="T3"/>
                  </a:cxn>
                  <a:cxn ang="0">
                    <a:pos x="T4" y="T5"/>
                  </a:cxn>
                  <a:cxn ang="0">
                    <a:pos x="T6" y="T7"/>
                  </a:cxn>
                  <a:cxn ang="0">
                    <a:pos x="T8" y="T9"/>
                  </a:cxn>
                </a:cxnLst>
                <a:rect l="0" t="0" r="r" b="b"/>
                <a:pathLst>
                  <a:path w="59" h="29">
                    <a:moveTo>
                      <a:pt x="59" y="14"/>
                    </a:moveTo>
                    <a:cubicBezTo>
                      <a:pt x="59" y="7"/>
                      <a:pt x="45" y="0"/>
                      <a:pt x="29" y="1"/>
                    </a:cubicBezTo>
                    <a:cubicBezTo>
                      <a:pt x="13" y="1"/>
                      <a:pt x="0" y="7"/>
                      <a:pt x="0" y="15"/>
                    </a:cubicBezTo>
                    <a:cubicBezTo>
                      <a:pt x="0" y="23"/>
                      <a:pt x="13" y="29"/>
                      <a:pt x="29" y="28"/>
                    </a:cubicBezTo>
                    <a:cubicBezTo>
                      <a:pt x="45" y="28"/>
                      <a:pt x="59" y="22"/>
                      <a:pt x="59" y="14"/>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50" name="Freeform 754"/>
              <p:cNvSpPr>
                <a:spLocks/>
              </p:cNvSpPr>
              <p:nvPr/>
            </p:nvSpPr>
            <p:spPr bwMode="auto">
              <a:xfrm flipH="1">
                <a:off x="3241" y="3707"/>
                <a:ext cx="89" cy="30"/>
              </a:xfrm>
              <a:custGeom>
                <a:avLst/>
                <a:gdLst>
                  <a:gd name="T0" fmla="*/ 76 w 76"/>
                  <a:gd name="T1" fmla="*/ 11 h 26"/>
                  <a:gd name="T2" fmla="*/ 38 w 76"/>
                  <a:gd name="T3" fmla="*/ 0 h 26"/>
                  <a:gd name="T4" fmla="*/ 0 w 76"/>
                  <a:gd name="T5" fmla="*/ 14 h 26"/>
                  <a:gd name="T6" fmla="*/ 38 w 76"/>
                  <a:gd name="T7" fmla="*/ 25 h 26"/>
                  <a:gd name="T8" fmla="*/ 76 w 76"/>
                  <a:gd name="T9" fmla="*/ 11 h 26"/>
                </a:gdLst>
                <a:ahLst/>
                <a:cxnLst>
                  <a:cxn ang="0">
                    <a:pos x="T0" y="T1"/>
                  </a:cxn>
                  <a:cxn ang="0">
                    <a:pos x="T2" y="T3"/>
                  </a:cxn>
                  <a:cxn ang="0">
                    <a:pos x="T4" y="T5"/>
                  </a:cxn>
                  <a:cxn ang="0">
                    <a:pos x="T6" y="T7"/>
                  </a:cxn>
                  <a:cxn ang="0">
                    <a:pos x="T8" y="T9"/>
                  </a:cxn>
                </a:cxnLst>
                <a:rect l="0" t="0" r="r" b="b"/>
                <a:pathLst>
                  <a:path w="76" h="26">
                    <a:moveTo>
                      <a:pt x="76" y="11"/>
                    </a:moveTo>
                    <a:cubicBezTo>
                      <a:pt x="76" y="5"/>
                      <a:pt x="59" y="0"/>
                      <a:pt x="38" y="0"/>
                    </a:cubicBezTo>
                    <a:cubicBezTo>
                      <a:pt x="17" y="1"/>
                      <a:pt x="0" y="7"/>
                      <a:pt x="0" y="14"/>
                    </a:cubicBezTo>
                    <a:cubicBezTo>
                      <a:pt x="0" y="21"/>
                      <a:pt x="17" y="26"/>
                      <a:pt x="38" y="25"/>
                    </a:cubicBezTo>
                    <a:cubicBezTo>
                      <a:pt x="59" y="24"/>
                      <a:pt x="76" y="18"/>
                      <a:pt x="76" y="11"/>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51" name="Freeform 755"/>
              <p:cNvSpPr>
                <a:spLocks/>
              </p:cNvSpPr>
              <p:nvPr/>
            </p:nvSpPr>
            <p:spPr bwMode="auto">
              <a:xfrm flipH="1">
                <a:off x="147" y="3941"/>
                <a:ext cx="123" cy="35"/>
              </a:xfrm>
              <a:custGeom>
                <a:avLst/>
                <a:gdLst>
                  <a:gd name="T0" fmla="*/ 106 w 106"/>
                  <a:gd name="T1" fmla="*/ 14 h 30"/>
                  <a:gd name="T2" fmla="*/ 53 w 106"/>
                  <a:gd name="T3" fmla="*/ 0 h 30"/>
                  <a:gd name="T4" fmla="*/ 0 w 106"/>
                  <a:gd name="T5" fmla="*/ 16 h 30"/>
                  <a:gd name="T6" fmla="*/ 53 w 106"/>
                  <a:gd name="T7" fmla="*/ 29 h 30"/>
                  <a:gd name="T8" fmla="*/ 106 w 106"/>
                  <a:gd name="T9" fmla="*/ 14 h 30"/>
                </a:gdLst>
                <a:ahLst/>
                <a:cxnLst>
                  <a:cxn ang="0">
                    <a:pos x="T0" y="T1"/>
                  </a:cxn>
                  <a:cxn ang="0">
                    <a:pos x="T2" y="T3"/>
                  </a:cxn>
                  <a:cxn ang="0">
                    <a:pos x="T4" y="T5"/>
                  </a:cxn>
                  <a:cxn ang="0">
                    <a:pos x="T6" y="T7"/>
                  </a:cxn>
                  <a:cxn ang="0">
                    <a:pos x="T8" y="T9"/>
                  </a:cxn>
                </a:cxnLst>
                <a:rect l="0" t="0" r="r" b="b"/>
                <a:pathLst>
                  <a:path w="106" h="30">
                    <a:moveTo>
                      <a:pt x="106" y="14"/>
                    </a:moveTo>
                    <a:cubicBezTo>
                      <a:pt x="106" y="6"/>
                      <a:pt x="82" y="0"/>
                      <a:pt x="53" y="0"/>
                    </a:cubicBezTo>
                    <a:cubicBezTo>
                      <a:pt x="23" y="1"/>
                      <a:pt x="0" y="8"/>
                      <a:pt x="0" y="16"/>
                    </a:cubicBezTo>
                    <a:cubicBezTo>
                      <a:pt x="0" y="24"/>
                      <a:pt x="23" y="30"/>
                      <a:pt x="53" y="29"/>
                    </a:cubicBezTo>
                    <a:cubicBezTo>
                      <a:pt x="82" y="29"/>
                      <a:pt x="106" y="22"/>
                      <a:pt x="106" y="14"/>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52" name="Freeform 756"/>
              <p:cNvSpPr>
                <a:spLocks/>
              </p:cNvSpPr>
              <p:nvPr/>
            </p:nvSpPr>
            <p:spPr bwMode="auto">
              <a:xfrm flipH="1">
                <a:off x="4200" y="3793"/>
                <a:ext cx="51" cy="18"/>
              </a:xfrm>
              <a:custGeom>
                <a:avLst/>
                <a:gdLst>
                  <a:gd name="T0" fmla="*/ 44 w 44"/>
                  <a:gd name="T1" fmla="*/ 7 h 16"/>
                  <a:gd name="T2" fmla="*/ 22 w 44"/>
                  <a:gd name="T3" fmla="*/ 0 h 16"/>
                  <a:gd name="T4" fmla="*/ 0 w 44"/>
                  <a:gd name="T5" fmla="*/ 8 h 16"/>
                  <a:gd name="T6" fmla="*/ 22 w 44"/>
                  <a:gd name="T7" fmla="*/ 15 h 16"/>
                  <a:gd name="T8" fmla="*/ 44 w 44"/>
                  <a:gd name="T9" fmla="*/ 7 h 16"/>
                </a:gdLst>
                <a:ahLst/>
                <a:cxnLst>
                  <a:cxn ang="0">
                    <a:pos x="T0" y="T1"/>
                  </a:cxn>
                  <a:cxn ang="0">
                    <a:pos x="T2" y="T3"/>
                  </a:cxn>
                  <a:cxn ang="0">
                    <a:pos x="T4" y="T5"/>
                  </a:cxn>
                  <a:cxn ang="0">
                    <a:pos x="T6" y="T7"/>
                  </a:cxn>
                  <a:cxn ang="0">
                    <a:pos x="T8" y="T9"/>
                  </a:cxn>
                </a:cxnLst>
                <a:rect l="0" t="0" r="r" b="b"/>
                <a:pathLst>
                  <a:path w="44" h="16">
                    <a:moveTo>
                      <a:pt x="44" y="7"/>
                    </a:moveTo>
                    <a:cubicBezTo>
                      <a:pt x="44" y="3"/>
                      <a:pt x="34" y="0"/>
                      <a:pt x="22" y="0"/>
                    </a:cubicBezTo>
                    <a:cubicBezTo>
                      <a:pt x="10" y="1"/>
                      <a:pt x="0" y="4"/>
                      <a:pt x="0" y="8"/>
                    </a:cubicBezTo>
                    <a:cubicBezTo>
                      <a:pt x="0" y="13"/>
                      <a:pt x="10" y="16"/>
                      <a:pt x="22" y="15"/>
                    </a:cubicBezTo>
                    <a:cubicBezTo>
                      <a:pt x="34" y="15"/>
                      <a:pt x="44" y="11"/>
                      <a:pt x="4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53" name="Freeform 757"/>
              <p:cNvSpPr>
                <a:spLocks/>
              </p:cNvSpPr>
              <p:nvPr/>
            </p:nvSpPr>
            <p:spPr bwMode="auto">
              <a:xfrm flipH="1">
                <a:off x="5166" y="3681"/>
                <a:ext cx="53" cy="19"/>
              </a:xfrm>
              <a:custGeom>
                <a:avLst/>
                <a:gdLst>
                  <a:gd name="T0" fmla="*/ 46 w 46"/>
                  <a:gd name="T1" fmla="*/ 7 h 17"/>
                  <a:gd name="T2" fmla="*/ 23 w 46"/>
                  <a:gd name="T3" fmla="*/ 0 h 17"/>
                  <a:gd name="T4" fmla="*/ 0 w 46"/>
                  <a:gd name="T5" fmla="*/ 9 h 17"/>
                  <a:gd name="T6" fmla="*/ 23 w 46"/>
                  <a:gd name="T7" fmla="*/ 17 h 17"/>
                  <a:gd name="T8" fmla="*/ 46 w 46"/>
                  <a:gd name="T9" fmla="*/ 7 h 17"/>
                </a:gdLst>
                <a:ahLst/>
                <a:cxnLst>
                  <a:cxn ang="0">
                    <a:pos x="T0" y="T1"/>
                  </a:cxn>
                  <a:cxn ang="0">
                    <a:pos x="T2" y="T3"/>
                  </a:cxn>
                  <a:cxn ang="0">
                    <a:pos x="T4" y="T5"/>
                  </a:cxn>
                  <a:cxn ang="0">
                    <a:pos x="T6" y="T7"/>
                  </a:cxn>
                  <a:cxn ang="0">
                    <a:pos x="T8" y="T9"/>
                  </a:cxn>
                </a:cxnLst>
                <a:rect l="0" t="0" r="r" b="b"/>
                <a:pathLst>
                  <a:path w="46" h="17">
                    <a:moveTo>
                      <a:pt x="46" y="7"/>
                    </a:moveTo>
                    <a:cubicBezTo>
                      <a:pt x="46" y="3"/>
                      <a:pt x="36" y="0"/>
                      <a:pt x="23" y="0"/>
                    </a:cubicBezTo>
                    <a:cubicBezTo>
                      <a:pt x="10" y="1"/>
                      <a:pt x="0" y="5"/>
                      <a:pt x="0" y="9"/>
                    </a:cubicBezTo>
                    <a:cubicBezTo>
                      <a:pt x="0" y="14"/>
                      <a:pt x="10" y="17"/>
                      <a:pt x="23" y="17"/>
                    </a:cubicBezTo>
                    <a:cubicBezTo>
                      <a:pt x="36" y="16"/>
                      <a:pt x="46" y="12"/>
                      <a:pt x="4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54" name="Freeform 758"/>
              <p:cNvSpPr>
                <a:spLocks/>
              </p:cNvSpPr>
              <p:nvPr/>
            </p:nvSpPr>
            <p:spPr bwMode="auto">
              <a:xfrm flipH="1">
                <a:off x="5030" y="3554"/>
                <a:ext cx="72" cy="28"/>
              </a:xfrm>
              <a:custGeom>
                <a:avLst/>
                <a:gdLst>
                  <a:gd name="T0" fmla="*/ 62 w 62"/>
                  <a:gd name="T1" fmla="*/ 10 h 24"/>
                  <a:gd name="T2" fmla="*/ 31 w 62"/>
                  <a:gd name="T3" fmla="*/ 1 h 24"/>
                  <a:gd name="T4" fmla="*/ 0 w 62"/>
                  <a:gd name="T5" fmla="*/ 13 h 24"/>
                  <a:gd name="T6" fmla="*/ 31 w 62"/>
                  <a:gd name="T7" fmla="*/ 23 h 24"/>
                  <a:gd name="T8" fmla="*/ 62 w 62"/>
                  <a:gd name="T9" fmla="*/ 10 h 24"/>
                </a:gdLst>
                <a:ahLst/>
                <a:cxnLst>
                  <a:cxn ang="0">
                    <a:pos x="T0" y="T1"/>
                  </a:cxn>
                  <a:cxn ang="0">
                    <a:pos x="T2" y="T3"/>
                  </a:cxn>
                  <a:cxn ang="0">
                    <a:pos x="T4" y="T5"/>
                  </a:cxn>
                  <a:cxn ang="0">
                    <a:pos x="T6" y="T7"/>
                  </a:cxn>
                  <a:cxn ang="0">
                    <a:pos x="T8" y="T9"/>
                  </a:cxn>
                </a:cxnLst>
                <a:rect l="0" t="0" r="r" b="b"/>
                <a:pathLst>
                  <a:path w="62" h="24">
                    <a:moveTo>
                      <a:pt x="62" y="10"/>
                    </a:moveTo>
                    <a:cubicBezTo>
                      <a:pt x="62" y="4"/>
                      <a:pt x="48" y="0"/>
                      <a:pt x="31" y="1"/>
                    </a:cubicBezTo>
                    <a:cubicBezTo>
                      <a:pt x="14" y="2"/>
                      <a:pt x="0" y="7"/>
                      <a:pt x="0" y="13"/>
                    </a:cubicBezTo>
                    <a:cubicBezTo>
                      <a:pt x="0" y="19"/>
                      <a:pt x="14" y="24"/>
                      <a:pt x="31" y="23"/>
                    </a:cubicBezTo>
                    <a:cubicBezTo>
                      <a:pt x="48" y="22"/>
                      <a:pt x="62" y="17"/>
                      <a:pt x="62" y="10"/>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55" name="Freeform 759"/>
              <p:cNvSpPr>
                <a:spLocks/>
              </p:cNvSpPr>
              <p:nvPr/>
            </p:nvSpPr>
            <p:spPr bwMode="auto">
              <a:xfrm flipH="1">
                <a:off x="5531" y="3555"/>
                <a:ext cx="31" cy="13"/>
              </a:xfrm>
              <a:custGeom>
                <a:avLst/>
                <a:gdLst>
                  <a:gd name="T0" fmla="*/ 27 w 27"/>
                  <a:gd name="T1" fmla="*/ 4 h 11"/>
                  <a:gd name="T2" fmla="*/ 14 w 27"/>
                  <a:gd name="T3" fmla="*/ 0 h 11"/>
                  <a:gd name="T4" fmla="*/ 0 w 27"/>
                  <a:gd name="T5" fmla="*/ 6 h 11"/>
                  <a:gd name="T6" fmla="*/ 14 w 27"/>
                  <a:gd name="T7" fmla="*/ 10 h 11"/>
                  <a:gd name="T8" fmla="*/ 27 w 27"/>
                  <a:gd name="T9" fmla="*/ 4 h 11"/>
                </a:gdLst>
                <a:ahLst/>
                <a:cxnLst>
                  <a:cxn ang="0">
                    <a:pos x="T0" y="T1"/>
                  </a:cxn>
                  <a:cxn ang="0">
                    <a:pos x="T2" y="T3"/>
                  </a:cxn>
                  <a:cxn ang="0">
                    <a:pos x="T4" y="T5"/>
                  </a:cxn>
                  <a:cxn ang="0">
                    <a:pos x="T6" y="T7"/>
                  </a:cxn>
                  <a:cxn ang="0">
                    <a:pos x="T8" y="T9"/>
                  </a:cxn>
                </a:cxnLst>
                <a:rect l="0" t="0" r="r" b="b"/>
                <a:pathLst>
                  <a:path w="27" h="11">
                    <a:moveTo>
                      <a:pt x="27" y="4"/>
                    </a:moveTo>
                    <a:cubicBezTo>
                      <a:pt x="27" y="2"/>
                      <a:pt x="21" y="0"/>
                      <a:pt x="14" y="0"/>
                    </a:cubicBezTo>
                    <a:cubicBezTo>
                      <a:pt x="6" y="0"/>
                      <a:pt x="0" y="3"/>
                      <a:pt x="0" y="6"/>
                    </a:cubicBezTo>
                    <a:cubicBezTo>
                      <a:pt x="0" y="9"/>
                      <a:pt x="6" y="11"/>
                      <a:pt x="14" y="10"/>
                    </a:cubicBezTo>
                    <a:cubicBezTo>
                      <a:pt x="21" y="10"/>
                      <a:pt x="27" y="7"/>
                      <a:pt x="27" y="4"/>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56" name="Freeform 760"/>
              <p:cNvSpPr>
                <a:spLocks/>
              </p:cNvSpPr>
              <p:nvPr/>
            </p:nvSpPr>
            <p:spPr bwMode="auto">
              <a:xfrm flipH="1">
                <a:off x="673" y="4170"/>
                <a:ext cx="116" cy="33"/>
              </a:xfrm>
              <a:custGeom>
                <a:avLst/>
                <a:gdLst>
                  <a:gd name="T0" fmla="*/ 101 w 101"/>
                  <a:gd name="T1" fmla="*/ 14 h 29"/>
                  <a:gd name="T2" fmla="*/ 50 w 101"/>
                  <a:gd name="T3" fmla="*/ 1 h 29"/>
                  <a:gd name="T4" fmla="*/ 0 w 101"/>
                  <a:gd name="T5" fmla="*/ 15 h 29"/>
                  <a:gd name="T6" fmla="*/ 50 w 101"/>
                  <a:gd name="T7" fmla="*/ 29 h 29"/>
                  <a:gd name="T8" fmla="*/ 101 w 101"/>
                  <a:gd name="T9" fmla="*/ 14 h 29"/>
                </a:gdLst>
                <a:ahLst/>
                <a:cxnLst>
                  <a:cxn ang="0">
                    <a:pos x="T0" y="T1"/>
                  </a:cxn>
                  <a:cxn ang="0">
                    <a:pos x="T2" y="T3"/>
                  </a:cxn>
                  <a:cxn ang="0">
                    <a:pos x="T4" y="T5"/>
                  </a:cxn>
                  <a:cxn ang="0">
                    <a:pos x="T6" y="T7"/>
                  </a:cxn>
                  <a:cxn ang="0">
                    <a:pos x="T8" y="T9"/>
                  </a:cxn>
                </a:cxnLst>
                <a:rect l="0" t="0" r="r" b="b"/>
                <a:pathLst>
                  <a:path w="101" h="29">
                    <a:moveTo>
                      <a:pt x="101" y="14"/>
                    </a:moveTo>
                    <a:cubicBezTo>
                      <a:pt x="101" y="7"/>
                      <a:pt x="78" y="0"/>
                      <a:pt x="50" y="1"/>
                    </a:cubicBezTo>
                    <a:cubicBezTo>
                      <a:pt x="23" y="1"/>
                      <a:pt x="0" y="7"/>
                      <a:pt x="0" y="15"/>
                    </a:cubicBezTo>
                    <a:cubicBezTo>
                      <a:pt x="0" y="23"/>
                      <a:pt x="23" y="29"/>
                      <a:pt x="50" y="29"/>
                    </a:cubicBezTo>
                    <a:cubicBezTo>
                      <a:pt x="78" y="29"/>
                      <a:pt x="101" y="22"/>
                      <a:pt x="101" y="14"/>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57" name="Oval 761"/>
              <p:cNvSpPr>
                <a:spLocks noChangeArrowheads="1"/>
              </p:cNvSpPr>
              <p:nvPr/>
            </p:nvSpPr>
            <p:spPr bwMode="auto">
              <a:xfrm flipH="1">
                <a:off x="3181" y="4276"/>
                <a:ext cx="90" cy="28"/>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58" name="Freeform 762"/>
              <p:cNvSpPr>
                <a:spLocks/>
              </p:cNvSpPr>
              <p:nvPr/>
            </p:nvSpPr>
            <p:spPr bwMode="auto">
              <a:xfrm flipH="1">
                <a:off x="3651" y="3932"/>
                <a:ext cx="54" cy="28"/>
              </a:xfrm>
              <a:custGeom>
                <a:avLst/>
                <a:gdLst>
                  <a:gd name="T0" fmla="*/ 47 w 47"/>
                  <a:gd name="T1" fmla="*/ 12 h 24"/>
                  <a:gd name="T2" fmla="*/ 24 w 47"/>
                  <a:gd name="T3" fmla="*/ 0 h 24"/>
                  <a:gd name="T4" fmla="*/ 0 w 47"/>
                  <a:gd name="T5" fmla="*/ 13 h 24"/>
                  <a:gd name="T6" fmla="*/ 24 w 47"/>
                  <a:gd name="T7" fmla="*/ 24 h 24"/>
                  <a:gd name="T8" fmla="*/ 47 w 47"/>
                  <a:gd name="T9" fmla="*/ 12 h 24"/>
                </a:gdLst>
                <a:ahLst/>
                <a:cxnLst>
                  <a:cxn ang="0">
                    <a:pos x="T0" y="T1"/>
                  </a:cxn>
                  <a:cxn ang="0">
                    <a:pos x="T2" y="T3"/>
                  </a:cxn>
                  <a:cxn ang="0">
                    <a:pos x="T4" y="T5"/>
                  </a:cxn>
                  <a:cxn ang="0">
                    <a:pos x="T6" y="T7"/>
                  </a:cxn>
                  <a:cxn ang="0">
                    <a:pos x="T8" y="T9"/>
                  </a:cxn>
                </a:cxnLst>
                <a:rect l="0" t="0" r="r" b="b"/>
                <a:pathLst>
                  <a:path w="47" h="24">
                    <a:moveTo>
                      <a:pt x="47" y="12"/>
                    </a:moveTo>
                    <a:cubicBezTo>
                      <a:pt x="47" y="5"/>
                      <a:pt x="36" y="0"/>
                      <a:pt x="24" y="0"/>
                    </a:cubicBezTo>
                    <a:cubicBezTo>
                      <a:pt x="11" y="0"/>
                      <a:pt x="0" y="6"/>
                      <a:pt x="0" y="13"/>
                    </a:cubicBezTo>
                    <a:cubicBezTo>
                      <a:pt x="0" y="19"/>
                      <a:pt x="11" y="24"/>
                      <a:pt x="24" y="24"/>
                    </a:cubicBezTo>
                    <a:cubicBezTo>
                      <a:pt x="36" y="24"/>
                      <a:pt x="47" y="18"/>
                      <a:pt x="47"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59" name="Freeform 763"/>
              <p:cNvSpPr>
                <a:spLocks/>
              </p:cNvSpPr>
              <p:nvPr/>
            </p:nvSpPr>
            <p:spPr bwMode="auto">
              <a:xfrm flipH="1">
                <a:off x="2157" y="3555"/>
                <a:ext cx="73" cy="32"/>
              </a:xfrm>
              <a:custGeom>
                <a:avLst/>
                <a:gdLst>
                  <a:gd name="T0" fmla="*/ 64 w 64"/>
                  <a:gd name="T1" fmla="*/ 13 h 28"/>
                  <a:gd name="T2" fmla="*/ 32 w 64"/>
                  <a:gd name="T3" fmla="*/ 1 h 28"/>
                  <a:gd name="T4" fmla="*/ 0 w 64"/>
                  <a:gd name="T5" fmla="*/ 15 h 28"/>
                  <a:gd name="T6" fmla="*/ 32 w 64"/>
                  <a:gd name="T7" fmla="*/ 27 h 28"/>
                  <a:gd name="T8" fmla="*/ 64 w 64"/>
                  <a:gd name="T9" fmla="*/ 13 h 28"/>
                </a:gdLst>
                <a:ahLst/>
                <a:cxnLst>
                  <a:cxn ang="0">
                    <a:pos x="T0" y="T1"/>
                  </a:cxn>
                  <a:cxn ang="0">
                    <a:pos x="T2" y="T3"/>
                  </a:cxn>
                  <a:cxn ang="0">
                    <a:pos x="T4" y="T5"/>
                  </a:cxn>
                  <a:cxn ang="0">
                    <a:pos x="T6" y="T7"/>
                  </a:cxn>
                  <a:cxn ang="0">
                    <a:pos x="T8" y="T9"/>
                  </a:cxn>
                </a:cxnLst>
                <a:rect l="0" t="0" r="r" b="b"/>
                <a:pathLst>
                  <a:path w="64" h="28">
                    <a:moveTo>
                      <a:pt x="64" y="13"/>
                    </a:moveTo>
                    <a:cubicBezTo>
                      <a:pt x="64" y="6"/>
                      <a:pt x="49" y="0"/>
                      <a:pt x="32" y="1"/>
                    </a:cubicBezTo>
                    <a:cubicBezTo>
                      <a:pt x="14" y="2"/>
                      <a:pt x="0" y="8"/>
                      <a:pt x="0" y="15"/>
                    </a:cubicBezTo>
                    <a:cubicBezTo>
                      <a:pt x="0" y="23"/>
                      <a:pt x="14" y="28"/>
                      <a:pt x="32" y="27"/>
                    </a:cubicBezTo>
                    <a:cubicBezTo>
                      <a:pt x="49" y="27"/>
                      <a:pt x="64" y="20"/>
                      <a:pt x="64" y="13"/>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60" name="Freeform 764"/>
              <p:cNvSpPr>
                <a:spLocks/>
              </p:cNvSpPr>
              <p:nvPr/>
            </p:nvSpPr>
            <p:spPr bwMode="auto">
              <a:xfrm flipH="1">
                <a:off x="4633" y="3699"/>
                <a:ext cx="55" cy="20"/>
              </a:xfrm>
              <a:custGeom>
                <a:avLst/>
                <a:gdLst>
                  <a:gd name="T0" fmla="*/ 47 w 47"/>
                  <a:gd name="T1" fmla="*/ 8 h 17"/>
                  <a:gd name="T2" fmla="*/ 23 w 47"/>
                  <a:gd name="T3" fmla="*/ 0 h 17"/>
                  <a:gd name="T4" fmla="*/ 0 w 47"/>
                  <a:gd name="T5" fmla="*/ 9 h 17"/>
                  <a:gd name="T6" fmla="*/ 23 w 47"/>
                  <a:gd name="T7" fmla="*/ 17 h 17"/>
                  <a:gd name="T8" fmla="*/ 47 w 47"/>
                  <a:gd name="T9" fmla="*/ 8 h 17"/>
                </a:gdLst>
                <a:ahLst/>
                <a:cxnLst>
                  <a:cxn ang="0">
                    <a:pos x="T0" y="T1"/>
                  </a:cxn>
                  <a:cxn ang="0">
                    <a:pos x="T2" y="T3"/>
                  </a:cxn>
                  <a:cxn ang="0">
                    <a:pos x="T4" y="T5"/>
                  </a:cxn>
                  <a:cxn ang="0">
                    <a:pos x="T6" y="T7"/>
                  </a:cxn>
                  <a:cxn ang="0">
                    <a:pos x="T8" y="T9"/>
                  </a:cxn>
                </a:cxnLst>
                <a:rect l="0" t="0" r="r" b="b"/>
                <a:pathLst>
                  <a:path w="47" h="17">
                    <a:moveTo>
                      <a:pt x="47" y="8"/>
                    </a:moveTo>
                    <a:cubicBezTo>
                      <a:pt x="47" y="3"/>
                      <a:pt x="36" y="0"/>
                      <a:pt x="23" y="0"/>
                    </a:cubicBezTo>
                    <a:cubicBezTo>
                      <a:pt x="10" y="1"/>
                      <a:pt x="0" y="5"/>
                      <a:pt x="0" y="9"/>
                    </a:cubicBezTo>
                    <a:cubicBezTo>
                      <a:pt x="0" y="14"/>
                      <a:pt x="10" y="17"/>
                      <a:pt x="23" y="17"/>
                    </a:cubicBezTo>
                    <a:cubicBezTo>
                      <a:pt x="36" y="16"/>
                      <a:pt x="47" y="12"/>
                      <a:pt x="47"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61" name="Freeform 765"/>
              <p:cNvSpPr>
                <a:spLocks/>
              </p:cNvSpPr>
              <p:nvPr/>
            </p:nvSpPr>
            <p:spPr bwMode="auto">
              <a:xfrm flipH="1">
                <a:off x="5388" y="4232"/>
                <a:ext cx="51" cy="18"/>
              </a:xfrm>
              <a:custGeom>
                <a:avLst/>
                <a:gdLst>
                  <a:gd name="T0" fmla="*/ 44 w 44"/>
                  <a:gd name="T1" fmla="*/ 8 h 16"/>
                  <a:gd name="T2" fmla="*/ 22 w 44"/>
                  <a:gd name="T3" fmla="*/ 0 h 16"/>
                  <a:gd name="T4" fmla="*/ 0 w 44"/>
                  <a:gd name="T5" fmla="*/ 8 h 16"/>
                  <a:gd name="T6" fmla="*/ 22 w 44"/>
                  <a:gd name="T7" fmla="*/ 16 h 16"/>
                  <a:gd name="T8" fmla="*/ 44 w 44"/>
                  <a:gd name="T9" fmla="*/ 8 h 16"/>
                </a:gdLst>
                <a:ahLst/>
                <a:cxnLst>
                  <a:cxn ang="0">
                    <a:pos x="T0" y="T1"/>
                  </a:cxn>
                  <a:cxn ang="0">
                    <a:pos x="T2" y="T3"/>
                  </a:cxn>
                  <a:cxn ang="0">
                    <a:pos x="T4" y="T5"/>
                  </a:cxn>
                  <a:cxn ang="0">
                    <a:pos x="T6" y="T7"/>
                  </a:cxn>
                  <a:cxn ang="0">
                    <a:pos x="T8" y="T9"/>
                  </a:cxn>
                </a:cxnLst>
                <a:rect l="0" t="0" r="r" b="b"/>
                <a:pathLst>
                  <a:path w="44" h="16">
                    <a:moveTo>
                      <a:pt x="44" y="8"/>
                    </a:moveTo>
                    <a:cubicBezTo>
                      <a:pt x="44" y="4"/>
                      <a:pt x="34" y="0"/>
                      <a:pt x="22" y="0"/>
                    </a:cubicBezTo>
                    <a:cubicBezTo>
                      <a:pt x="10" y="0"/>
                      <a:pt x="0" y="4"/>
                      <a:pt x="0" y="8"/>
                    </a:cubicBezTo>
                    <a:cubicBezTo>
                      <a:pt x="0" y="13"/>
                      <a:pt x="10" y="16"/>
                      <a:pt x="22" y="16"/>
                    </a:cubicBezTo>
                    <a:cubicBezTo>
                      <a:pt x="34" y="16"/>
                      <a:pt x="44" y="12"/>
                      <a:pt x="44"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62" name="Freeform 766"/>
              <p:cNvSpPr>
                <a:spLocks/>
              </p:cNvSpPr>
              <p:nvPr/>
            </p:nvSpPr>
            <p:spPr bwMode="auto">
              <a:xfrm flipH="1">
                <a:off x="5585" y="3672"/>
                <a:ext cx="44" cy="17"/>
              </a:xfrm>
              <a:custGeom>
                <a:avLst/>
                <a:gdLst>
                  <a:gd name="T0" fmla="*/ 38 w 38"/>
                  <a:gd name="T1" fmla="*/ 7 h 15"/>
                  <a:gd name="T2" fmla="*/ 19 w 38"/>
                  <a:gd name="T3" fmla="*/ 0 h 15"/>
                  <a:gd name="T4" fmla="*/ 0 w 38"/>
                  <a:gd name="T5" fmla="*/ 8 h 15"/>
                  <a:gd name="T6" fmla="*/ 19 w 38"/>
                  <a:gd name="T7" fmla="*/ 15 h 15"/>
                  <a:gd name="T8" fmla="*/ 38 w 38"/>
                  <a:gd name="T9" fmla="*/ 7 h 15"/>
                </a:gdLst>
                <a:ahLst/>
                <a:cxnLst>
                  <a:cxn ang="0">
                    <a:pos x="T0" y="T1"/>
                  </a:cxn>
                  <a:cxn ang="0">
                    <a:pos x="T2" y="T3"/>
                  </a:cxn>
                  <a:cxn ang="0">
                    <a:pos x="T4" y="T5"/>
                  </a:cxn>
                  <a:cxn ang="0">
                    <a:pos x="T6" y="T7"/>
                  </a:cxn>
                  <a:cxn ang="0">
                    <a:pos x="T8" y="T9"/>
                  </a:cxn>
                </a:cxnLst>
                <a:rect l="0" t="0" r="r" b="b"/>
                <a:pathLst>
                  <a:path w="38" h="15">
                    <a:moveTo>
                      <a:pt x="38" y="7"/>
                    </a:moveTo>
                    <a:cubicBezTo>
                      <a:pt x="38" y="3"/>
                      <a:pt x="30" y="0"/>
                      <a:pt x="19" y="0"/>
                    </a:cubicBezTo>
                    <a:cubicBezTo>
                      <a:pt x="8" y="1"/>
                      <a:pt x="0" y="4"/>
                      <a:pt x="0" y="8"/>
                    </a:cubicBezTo>
                    <a:cubicBezTo>
                      <a:pt x="0" y="12"/>
                      <a:pt x="8" y="15"/>
                      <a:pt x="19" y="15"/>
                    </a:cubicBezTo>
                    <a:cubicBezTo>
                      <a:pt x="30" y="14"/>
                      <a:pt x="38" y="11"/>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63" name="Freeform 767"/>
              <p:cNvSpPr>
                <a:spLocks/>
              </p:cNvSpPr>
              <p:nvPr/>
            </p:nvSpPr>
            <p:spPr bwMode="auto">
              <a:xfrm flipH="1">
                <a:off x="5588" y="3874"/>
                <a:ext cx="41" cy="17"/>
              </a:xfrm>
              <a:custGeom>
                <a:avLst/>
                <a:gdLst>
                  <a:gd name="T0" fmla="*/ 35 w 35"/>
                  <a:gd name="T1" fmla="*/ 7 h 14"/>
                  <a:gd name="T2" fmla="*/ 18 w 35"/>
                  <a:gd name="T3" fmla="*/ 1 h 14"/>
                  <a:gd name="T4" fmla="*/ 0 w 35"/>
                  <a:gd name="T5" fmla="*/ 8 h 14"/>
                  <a:gd name="T6" fmla="*/ 18 w 35"/>
                  <a:gd name="T7" fmla="*/ 14 h 14"/>
                  <a:gd name="T8" fmla="*/ 35 w 35"/>
                  <a:gd name="T9" fmla="*/ 7 h 14"/>
                </a:gdLst>
                <a:ahLst/>
                <a:cxnLst>
                  <a:cxn ang="0">
                    <a:pos x="T0" y="T1"/>
                  </a:cxn>
                  <a:cxn ang="0">
                    <a:pos x="T2" y="T3"/>
                  </a:cxn>
                  <a:cxn ang="0">
                    <a:pos x="T4" y="T5"/>
                  </a:cxn>
                  <a:cxn ang="0">
                    <a:pos x="T6" y="T7"/>
                  </a:cxn>
                  <a:cxn ang="0">
                    <a:pos x="T8" y="T9"/>
                  </a:cxn>
                </a:cxnLst>
                <a:rect l="0" t="0" r="r" b="b"/>
                <a:pathLst>
                  <a:path w="35" h="14">
                    <a:moveTo>
                      <a:pt x="35" y="7"/>
                    </a:moveTo>
                    <a:cubicBezTo>
                      <a:pt x="35" y="3"/>
                      <a:pt x="27" y="0"/>
                      <a:pt x="18" y="1"/>
                    </a:cubicBezTo>
                    <a:cubicBezTo>
                      <a:pt x="8" y="1"/>
                      <a:pt x="0" y="4"/>
                      <a:pt x="0" y="8"/>
                    </a:cubicBezTo>
                    <a:cubicBezTo>
                      <a:pt x="0" y="12"/>
                      <a:pt x="8" y="14"/>
                      <a:pt x="18" y="14"/>
                    </a:cubicBezTo>
                    <a:cubicBezTo>
                      <a:pt x="27" y="14"/>
                      <a:pt x="35" y="11"/>
                      <a:pt x="3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64" name="Freeform 768"/>
              <p:cNvSpPr>
                <a:spLocks/>
              </p:cNvSpPr>
              <p:nvPr/>
            </p:nvSpPr>
            <p:spPr bwMode="auto">
              <a:xfrm flipH="1">
                <a:off x="5148" y="3783"/>
                <a:ext cx="47" cy="19"/>
              </a:xfrm>
              <a:custGeom>
                <a:avLst/>
                <a:gdLst>
                  <a:gd name="T0" fmla="*/ 41 w 41"/>
                  <a:gd name="T1" fmla="*/ 7 h 16"/>
                  <a:gd name="T2" fmla="*/ 20 w 41"/>
                  <a:gd name="T3" fmla="*/ 0 h 16"/>
                  <a:gd name="T4" fmla="*/ 0 w 41"/>
                  <a:gd name="T5" fmla="*/ 9 h 16"/>
                  <a:gd name="T6" fmla="*/ 20 w 41"/>
                  <a:gd name="T7" fmla="*/ 15 h 16"/>
                  <a:gd name="T8" fmla="*/ 41 w 41"/>
                  <a:gd name="T9" fmla="*/ 7 h 16"/>
                </a:gdLst>
                <a:ahLst/>
                <a:cxnLst>
                  <a:cxn ang="0">
                    <a:pos x="T0" y="T1"/>
                  </a:cxn>
                  <a:cxn ang="0">
                    <a:pos x="T2" y="T3"/>
                  </a:cxn>
                  <a:cxn ang="0">
                    <a:pos x="T4" y="T5"/>
                  </a:cxn>
                  <a:cxn ang="0">
                    <a:pos x="T6" y="T7"/>
                  </a:cxn>
                  <a:cxn ang="0">
                    <a:pos x="T8" y="T9"/>
                  </a:cxn>
                </a:cxnLst>
                <a:rect l="0" t="0" r="r" b="b"/>
                <a:pathLst>
                  <a:path w="41" h="16">
                    <a:moveTo>
                      <a:pt x="41" y="7"/>
                    </a:moveTo>
                    <a:cubicBezTo>
                      <a:pt x="41" y="3"/>
                      <a:pt x="31" y="0"/>
                      <a:pt x="20" y="0"/>
                    </a:cubicBezTo>
                    <a:cubicBezTo>
                      <a:pt x="9" y="1"/>
                      <a:pt x="0" y="4"/>
                      <a:pt x="0" y="9"/>
                    </a:cubicBezTo>
                    <a:cubicBezTo>
                      <a:pt x="0" y="13"/>
                      <a:pt x="9" y="16"/>
                      <a:pt x="20" y="15"/>
                    </a:cubicBezTo>
                    <a:cubicBezTo>
                      <a:pt x="31" y="15"/>
                      <a:pt x="41" y="11"/>
                      <a:pt x="41"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65" name="Freeform 769"/>
              <p:cNvSpPr>
                <a:spLocks/>
              </p:cNvSpPr>
              <p:nvPr/>
            </p:nvSpPr>
            <p:spPr bwMode="auto">
              <a:xfrm flipH="1">
                <a:off x="5474" y="4032"/>
                <a:ext cx="44" cy="17"/>
              </a:xfrm>
              <a:custGeom>
                <a:avLst/>
                <a:gdLst>
                  <a:gd name="T0" fmla="*/ 38 w 38"/>
                  <a:gd name="T1" fmla="*/ 7 h 14"/>
                  <a:gd name="T2" fmla="*/ 19 w 38"/>
                  <a:gd name="T3" fmla="*/ 0 h 14"/>
                  <a:gd name="T4" fmla="*/ 0 w 38"/>
                  <a:gd name="T5" fmla="*/ 7 h 14"/>
                  <a:gd name="T6" fmla="*/ 19 w 38"/>
                  <a:gd name="T7" fmla="*/ 14 h 14"/>
                  <a:gd name="T8" fmla="*/ 38 w 38"/>
                  <a:gd name="T9" fmla="*/ 7 h 14"/>
                </a:gdLst>
                <a:ahLst/>
                <a:cxnLst>
                  <a:cxn ang="0">
                    <a:pos x="T0" y="T1"/>
                  </a:cxn>
                  <a:cxn ang="0">
                    <a:pos x="T2" y="T3"/>
                  </a:cxn>
                  <a:cxn ang="0">
                    <a:pos x="T4" y="T5"/>
                  </a:cxn>
                  <a:cxn ang="0">
                    <a:pos x="T6" y="T7"/>
                  </a:cxn>
                  <a:cxn ang="0">
                    <a:pos x="T8" y="T9"/>
                  </a:cxn>
                </a:cxnLst>
                <a:rect l="0" t="0" r="r" b="b"/>
                <a:pathLst>
                  <a:path w="38" h="14">
                    <a:moveTo>
                      <a:pt x="38" y="7"/>
                    </a:moveTo>
                    <a:cubicBezTo>
                      <a:pt x="38" y="3"/>
                      <a:pt x="29" y="0"/>
                      <a:pt x="19" y="0"/>
                    </a:cubicBezTo>
                    <a:cubicBezTo>
                      <a:pt x="9" y="0"/>
                      <a:pt x="0" y="3"/>
                      <a:pt x="0" y="7"/>
                    </a:cubicBezTo>
                    <a:cubicBezTo>
                      <a:pt x="0" y="11"/>
                      <a:pt x="9" y="14"/>
                      <a:pt x="19" y="14"/>
                    </a:cubicBezTo>
                    <a:cubicBezTo>
                      <a:pt x="29" y="14"/>
                      <a:pt x="38" y="10"/>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66" name="Freeform 770"/>
              <p:cNvSpPr>
                <a:spLocks/>
              </p:cNvSpPr>
              <p:nvPr/>
            </p:nvSpPr>
            <p:spPr bwMode="auto">
              <a:xfrm flipH="1">
                <a:off x="4912" y="4102"/>
                <a:ext cx="55" cy="20"/>
              </a:xfrm>
              <a:custGeom>
                <a:avLst/>
                <a:gdLst>
                  <a:gd name="T0" fmla="*/ 48 w 48"/>
                  <a:gd name="T1" fmla="*/ 9 h 18"/>
                  <a:gd name="T2" fmla="*/ 24 w 48"/>
                  <a:gd name="T3" fmla="*/ 1 h 18"/>
                  <a:gd name="T4" fmla="*/ 0 w 48"/>
                  <a:gd name="T5" fmla="*/ 9 h 18"/>
                  <a:gd name="T6" fmla="*/ 24 w 48"/>
                  <a:gd name="T7" fmla="*/ 17 h 18"/>
                  <a:gd name="T8" fmla="*/ 48 w 48"/>
                  <a:gd name="T9" fmla="*/ 9 h 18"/>
                </a:gdLst>
                <a:ahLst/>
                <a:cxnLst>
                  <a:cxn ang="0">
                    <a:pos x="T0" y="T1"/>
                  </a:cxn>
                  <a:cxn ang="0">
                    <a:pos x="T2" y="T3"/>
                  </a:cxn>
                  <a:cxn ang="0">
                    <a:pos x="T4" y="T5"/>
                  </a:cxn>
                  <a:cxn ang="0">
                    <a:pos x="T6" y="T7"/>
                  </a:cxn>
                  <a:cxn ang="0">
                    <a:pos x="T8" y="T9"/>
                  </a:cxn>
                </a:cxnLst>
                <a:rect l="0" t="0" r="r" b="b"/>
                <a:pathLst>
                  <a:path w="48" h="18">
                    <a:moveTo>
                      <a:pt x="48" y="9"/>
                    </a:moveTo>
                    <a:cubicBezTo>
                      <a:pt x="48" y="4"/>
                      <a:pt x="37" y="0"/>
                      <a:pt x="24" y="1"/>
                    </a:cubicBezTo>
                    <a:cubicBezTo>
                      <a:pt x="11" y="1"/>
                      <a:pt x="0" y="5"/>
                      <a:pt x="0" y="9"/>
                    </a:cubicBezTo>
                    <a:cubicBezTo>
                      <a:pt x="0" y="14"/>
                      <a:pt x="11" y="18"/>
                      <a:pt x="24" y="17"/>
                    </a:cubicBezTo>
                    <a:cubicBezTo>
                      <a:pt x="37" y="17"/>
                      <a:pt x="48" y="13"/>
                      <a:pt x="48" y="9"/>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67" name="Freeform 771"/>
              <p:cNvSpPr>
                <a:spLocks/>
              </p:cNvSpPr>
              <p:nvPr/>
            </p:nvSpPr>
            <p:spPr bwMode="auto">
              <a:xfrm flipH="1">
                <a:off x="4549" y="4232"/>
                <a:ext cx="63" cy="22"/>
              </a:xfrm>
              <a:custGeom>
                <a:avLst/>
                <a:gdLst>
                  <a:gd name="T0" fmla="*/ 55 w 55"/>
                  <a:gd name="T1" fmla="*/ 10 h 19"/>
                  <a:gd name="T2" fmla="*/ 28 w 55"/>
                  <a:gd name="T3" fmla="*/ 0 h 19"/>
                  <a:gd name="T4" fmla="*/ 0 w 55"/>
                  <a:gd name="T5" fmla="*/ 10 h 19"/>
                  <a:gd name="T6" fmla="*/ 28 w 55"/>
                  <a:gd name="T7" fmla="*/ 19 h 19"/>
                  <a:gd name="T8" fmla="*/ 55 w 55"/>
                  <a:gd name="T9" fmla="*/ 10 h 19"/>
                </a:gdLst>
                <a:ahLst/>
                <a:cxnLst>
                  <a:cxn ang="0">
                    <a:pos x="T0" y="T1"/>
                  </a:cxn>
                  <a:cxn ang="0">
                    <a:pos x="T2" y="T3"/>
                  </a:cxn>
                  <a:cxn ang="0">
                    <a:pos x="T4" y="T5"/>
                  </a:cxn>
                  <a:cxn ang="0">
                    <a:pos x="T6" y="T7"/>
                  </a:cxn>
                  <a:cxn ang="0">
                    <a:pos x="T8" y="T9"/>
                  </a:cxn>
                </a:cxnLst>
                <a:rect l="0" t="0" r="r" b="b"/>
                <a:pathLst>
                  <a:path w="55" h="19">
                    <a:moveTo>
                      <a:pt x="55" y="10"/>
                    </a:moveTo>
                    <a:cubicBezTo>
                      <a:pt x="55" y="4"/>
                      <a:pt x="43" y="0"/>
                      <a:pt x="28" y="0"/>
                    </a:cubicBezTo>
                    <a:cubicBezTo>
                      <a:pt x="12" y="0"/>
                      <a:pt x="0" y="5"/>
                      <a:pt x="0" y="10"/>
                    </a:cubicBezTo>
                    <a:cubicBezTo>
                      <a:pt x="0" y="15"/>
                      <a:pt x="12" y="19"/>
                      <a:pt x="28" y="19"/>
                    </a:cubicBezTo>
                    <a:cubicBezTo>
                      <a:pt x="43" y="19"/>
                      <a:pt x="55" y="15"/>
                      <a:pt x="55" y="10"/>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68" name="Freeform 772"/>
              <p:cNvSpPr>
                <a:spLocks/>
              </p:cNvSpPr>
              <p:nvPr/>
            </p:nvSpPr>
            <p:spPr bwMode="auto">
              <a:xfrm flipH="1">
                <a:off x="3621" y="4072"/>
                <a:ext cx="62" cy="28"/>
              </a:xfrm>
              <a:custGeom>
                <a:avLst/>
                <a:gdLst>
                  <a:gd name="T0" fmla="*/ 54 w 54"/>
                  <a:gd name="T1" fmla="*/ 12 h 25"/>
                  <a:gd name="T2" fmla="*/ 27 w 54"/>
                  <a:gd name="T3" fmla="*/ 1 h 25"/>
                  <a:gd name="T4" fmla="*/ 0 w 54"/>
                  <a:gd name="T5" fmla="*/ 13 h 25"/>
                  <a:gd name="T6" fmla="*/ 27 w 54"/>
                  <a:gd name="T7" fmla="*/ 25 h 25"/>
                  <a:gd name="T8" fmla="*/ 54 w 54"/>
                  <a:gd name="T9" fmla="*/ 12 h 25"/>
                </a:gdLst>
                <a:ahLst/>
                <a:cxnLst>
                  <a:cxn ang="0">
                    <a:pos x="T0" y="T1"/>
                  </a:cxn>
                  <a:cxn ang="0">
                    <a:pos x="T2" y="T3"/>
                  </a:cxn>
                  <a:cxn ang="0">
                    <a:pos x="T4" y="T5"/>
                  </a:cxn>
                  <a:cxn ang="0">
                    <a:pos x="T6" y="T7"/>
                  </a:cxn>
                  <a:cxn ang="0">
                    <a:pos x="T8" y="T9"/>
                  </a:cxn>
                </a:cxnLst>
                <a:rect l="0" t="0" r="r" b="b"/>
                <a:pathLst>
                  <a:path w="54" h="25">
                    <a:moveTo>
                      <a:pt x="54" y="12"/>
                    </a:moveTo>
                    <a:cubicBezTo>
                      <a:pt x="54" y="6"/>
                      <a:pt x="42" y="0"/>
                      <a:pt x="27" y="1"/>
                    </a:cubicBezTo>
                    <a:cubicBezTo>
                      <a:pt x="12" y="1"/>
                      <a:pt x="0" y="6"/>
                      <a:pt x="0" y="13"/>
                    </a:cubicBezTo>
                    <a:cubicBezTo>
                      <a:pt x="0" y="20"/>
                      <a:pt x="12" y="25"/>
                      <a:pt x="27" y="25"/>
                    </a:cubicBezTo>
                    <a:cubicBezTo>
                      <a:pt x="42" y="24"/>
                      <a:pt x="54" y="19"/>
                      <a:pt x="54"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69" name="Freeform 773"/>
              <p:cNvSpPr>
                <a:spLocks/>
              </p:cNvSpPr>
              <p:nvPr/>
            </p:nvSpPr>
            <p:spPr bwMode="auto">
              <a:xfrm flipH="1">
                <a:off x="2494" y="3850"/>
                <a:ext cx="97" cy="31"/>
              </a:xfrm>
              <a:custGeom>
                <a:avLst/>
                <a:gdLst>
                  <a:gd name="T0" fmla="*/ 83 w 83"/>
                  <a:gd name="T1" fmla="*/ 12 h 27"/>
                  <a:gd name="T2" fmla="*/ 41 w 83"/>
                  <a:gd name="T3" fmla="*/ 1 h 27"/>
                  <a:gd name="T4" fmla="*/ 0 w 83"/>
                  <a:gd name="T5" fmla="*/ 15 h 27"/>
                  <a:gd name="T6" fmla="*/ 41 w 83"/>
                  <a:gd name="T7" fmla="*/ 26 h 27"/>
                  <a:gd name="T8" fmla="*/ 83 w 83"/>
                  <a:gd name="T9" fmla="*/ 12 h 27"/>
                </a:gdLst>
                <a:ahLst/>
                <a:cxnLst>
                  <a:cxn ang="0">
                    <a:pos x="T0" y="T1"/>
                  </a:cxn>
                  <a:cxn ang="0">
                    <a:pos x="T2" y="T3"/>
                  </a:cxn>
                  <a:cxn ang="0">
                    <a:pos x="T4" y="T5"/>
                  </a:cxn>
                  <a:cxn ang="0">
                    <a:pos x="T6" y="T7"/>
                  </a:cxn>
                  <a:cxn ang="0">
                    <a:pos x="T8" y="T9"/>
                  </a:cxn>
                </a:cxnLst>
                <a:rect l="0" t="0" r="r" b="b"/>
                <a:pathLst>
                  <a:path w="83" h="27">
                    <a:moveTo>
                      <a:pt x="83" y="12"/>
                    </a:moveTo>
                    <a:cubicBezTo>
                      <a:pt x="83" y="5"/>
                      <a:pt x="64" y="0"/>
                      <a:pt x="41" y="1"/>
                    </a:cubicBezTo>
                    <a:cubicBezTo>
                      <a:pt x="18" y="1"/>
                      <a:pt x="0" y="7"/>
                      <a:pt x="0" y="15"/>
                    </a:cubicBezTo>
                    <a:cubicBezTo>
                      <a:pt x="0" y="22"/>
                      <a:pt x="18" y="27"/>
                      <a:pt x="41" y="26"/>
                    </a:cubicBezTo>
                    <a:cubicBezTo>
                      <a:pt x="64" y="26"/>
                      <a:pt x="83" y="20"/>
                      <a:pt x="83"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70" name="Freeform 774"/>
              <p:cNvSpPr>
                <a:spLocks/>
              </p:cNvSpPr>
              <p:nvPr/>
            </p:nvSpPr>
            <p:spPr bwMode="auto">
              <a:xfrm flipH="1">
                <a:off x="3151" y="3828"/>
                <a:ext cx="58" cy="20"/>
              </a:xfrm>
              <a:custGeom>
                <a:avLst/>
                <a:gdLst>
                  <a:gd name="T0" fmla="*/ 50 w 50"/>
                  <a:gd name="T1" fmla="*/ 7 h 17"/>
                  <a:gd name="T2" fmla="*/ 25 w 50"/>
                  <a:gd name="T3" fmla="*/ 0 h 17"/>
                  <a:gd name="T4" fmla="*/ 0 w 50"/>
                  <a:gd name="T5" fmla="*/ 9 h 17"/>
                  <a:gd name="T6" fmla="*/ 25 w 50"/>
                  <a:gd name="T7" fmla="*/ 16 h 17"/>
                  <a:gd name="T8" fmla="*/ 50 w 50"/>
                  <a:gd name="T9" fmla="*/ 7 h 17"/>
                </a:gdLst>
                <a:ahLst/>
                <a:cxnLst>
                  <a:cxn ang="0">
                    <a:pos x="T0" y="T1"/>
                  </a:cxn>
                  <a:cxn ang="0">
                    <a:pos x="T2" y="T3"/>
                  </a:cxn>
                  <a:cxn ang="0">
                    <a:pos x="T4" y="T5"/>
                  </a:cxn>
                  <a:cxn ang="0">
                    <a:pos x="T6" y="T7"/>
                  </a:cxn>
                  <a:cxn ang="0">
                    <a:pos x="T8" y="T9"/>
                  </a:cxn>
                </a:cxnLst>
                <a:rect l="0" t="0" r="r" b="b"/>
                <a:pathLst>
                  <a:path w="50" h="17">
                    <a:moveTo>
                      <a:pt x="50" y="7"/>
                    </a:moveTo>
                    <a:cubicBezTo>
                      <a:pt x="50" y="3"/>
                      <a:pt x="39" y="0"/>
                      <a:pt x="25" y="0"/>
                    </a:cubicBezTo>
                    <a:cubicBezTo>
                      <a:pt x="11" y="1"/>
                      <a:pt x="0" y="4"/>
                      <a:pt x="0" y="9"/>
                    </a:cubicBezTo>
                    <a:cubicBezTo>
                      <a:pt x="0" y="13"/>
                      <a:pt x="11" y="17"/>
                      <a:pt x="25" y="16"/>
                    </a:cubicBezTo>
                    <a:cubicBezTo>
                      <a:pt x="39" y="16"/>
                      <a:pt x="50" y="12"/>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71" name="Freeform 775"/>
              <p:cNvSpPr>
                <a:spLocks/>
              </p:cNvSpPr>
              <p:nvPr/>
            </p:nvSpPr>
            <p:spPr bwMode="auto">
              <a:xfrm flipH="1">
                <a:off x="1681" y="3706"/>
                <a:ext cx="104" cy="34"/>
              </a:xfrm>
              <a:custGeom>
                <a:avLst/>
                <a:gdLst>
                  <a:gd name="T0" fmla="*/ 91 w 91"/>
                  <a:gd name="T1" fmla="*/ 13 h 29"/>
                  <a:gd name="T2" fmla="*/ 45 w 91"/>
                  <a:gd name="T3" fmla="*/ 1 h 29"/>
                  <a:gd name="T4" fmla="*/ 0 w 91"/>
                  <a:gd name="T5" fmla="*/ 16 h 29"/>
                  <a:gd name="T6" fmla="*/ 45 w 91"/>
                  <a:gd name="T7" fmla="*/ 28 h 29"/>
                  <a:gd name="T8" fmla="*/ 91 w 91"/>
                  <a:gd name="T9" fmla="*/ 13 h 29"/>
                </a:gdLst>
                <a:ahLst/>
                <a:cxnLst>
                  <a:cxn ang="0">
                    <a:pos x="T0" y="T1"/>
                  </a:cxn>
                  <a:cxn ang="0">
                    <a:pos x="T2" y="T3"/>
                  </a:cxn>
                  <a:cxn ang="0">
                    <a:pos x="T4" y="T5"/>
                  </a:cxn>
                  <a:cxn ang="0">
                    <a:pos x="T6" y="T7"/>
                  </a:cxn>
                  <a:cxn ang="0">
                    <a:pos x="T8" y="T9"/>
                  </a:cxn>
                </a:cxnLst>
                <a:rect l="0" t="0" r="r" b="b"/>
                <a:pathLst>
                  <a:path w="91" h="29">
                    <a:moveTo>
                      <a:pt x="91" y="13"/>
                    </a:moveTo>
                    <a:cubicBezTo>
                      <a:pt x="91" y="6"/>
                      <a:pt x="70" y="0"/>
                      <a:pt x="45" y="1"/>
                    </a:cubicBezTo>
                    <a:cubicBezTo>
                      <a:pt x="20" y="2"/>
                      <a:pt x="0" y="9"/>
                      <a:pt x="0" y="16"/>
                    </a:cubicBezTo>
                    <a:cubicBezTo>
                      <a:pt x="0" y="23"/>
                      <a:pt x="20" y="29"/>
                      <a:pt x="45" y="28"/>
                    </a:cubicBezTo>
                    <a:cubicBezTo>
                      <a:pt x="70" y="27"/>
                      <a:pt x="91" y="21"/>
                      <a:pt x="91" y="13"/>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grpSp>
        <p:nvGrpSpPr>
          <p:cNvPr id="644312" name="Group 216"/>
          <p:cNvGrpSpPr>
            <a:grpSpLocks/>
          </p:cNvGrpSpPr>
          <p:nvPr/>
        </p:nvGrpSpPr>
        <p:grpSpPr bwMode="auto">
          <a:xfrm>
            <a:off x="742950" y="5119688"/>
            <a:ext cx="4011613" cy="1479550"/>
            <a:chOff x="555" y="-932"/>
            <a:chExt cx="2527" cy="932"/>
          </a:xfrm>
        </p:grpSpPr>
        <p:sp>
          <p:nvSpPr>
            <p:cNvPr id="644309" name="Oval 213"/>
            <p:cNvSpPr>
              <a:spLocks noChangeArrowheads="1"/>
            </p:cNvSpPr>
            <p:nvPr/>
          </p:nvSpPr>
          <p:spPr bwMode="auto">
            <a:xfrm>
              <a:off x="555" y="-236"/>
              <a:ext cx="903" cy="236"/>
            </a:xfrm>
            <a:prstGeom prst="ellipse">
              <a:avLst/>
            </a:prstGeom>
            <a:solidFill>
              <a:srgbClr val="000000">
                <a:alpha val="30000"/>
              </a:srgbClr>
            </a:solidFill>
            <a:ln>
              <a:noFill/>
            </a:ln>
            <a:effectLst/>
            <a:extLst>
              <a:ext uri="{91240B29-F687-4F45-9708-019B960494DF}">
                <a14:hiddenLine xmlns:a14="http://schemas.microsoft.com/office/drawing/2010/main" xmlns="" w="9525" algn="ctr">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310" name="Oval 214"/>
            <p:cNvSpPr>
              <a:spLocks noChangeArrowheads="1"/>
            </p:cNvSpPr>
            <p:nvPr/>
          </p:nvSpPr>
          <p:spPr bwMode="auto">
            <a:xfrm>
              <a:off x="1367" y="-236"/>
              <a:ext cx="903" cy="236"/>
            </a:xfrm>
            <a:prstGeom prst="ellipse">
              <a:avLst/>
            </a:prstGeom>
            <a:solidFill>
              <a:srgbClr val="000000">
                <a:alpha val="30000"/>
              </a:srgbClr>
            </a:solidFill>
            <a:ln>
              <a:noFill/>
            </a:ln>
            <a:effectLst/>
            <a:extLst>
              <a:ext uri="{91240B29-F687-4F45-9708-019B960494DF}">
                <a14:hiddenLine xmlns:a14="http://schemas.microsoft.com/office/drawing/2010/main" xmlns="" w="9525" algn="ctr">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311" name="Oval 215"/>
            <p:cNvSpPr>
              <a:spLocks noChangeArrowheads="1"/>
            </p:cNvSpPr>
            <p:nvPr/>
          </p:nvSpPr>
          <p:spPr bwMode="auto">
            <a:xfrm>
              <a:off x="2180" y="-236"/>
              <a:ext cx="902" cy="236"/>
            </a:xfrm>
            <a:prstGeom prst="ellipse">
              <a:avLst/>
            </a:prstGeom>
            <a:solidFill>
              <a:srgbClr val="000000">
                <a:alpha val="30000"/>
              </a:srgbClr>
            </a:solidFill>
            <a:ln>
              <a:noFill/>
            </a:ln>
            <a:effectLst/>
            <a:extLst>
              <a:ext uri="{91240B29-F687-4F45-9708-019B960494DF}">
                <a14:hiddenLine xmlns:a14="http://schemas.microsoft.com/office/drawing/2010/main" xmlns="" w="9525" algn="ctr">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294" name="Freeform 198"/>
            <p:cNvSpPr>
              <a:spLocks/>
            </p:cNvSpPr>
            <p:nvPr/>
          </p:nvSpPr>
          <p:spPr bwMode="auto">
            <a:xfrm>
              <a:off x="1523" y="-291"/>
              <a:ext cx="626" cy="206"/>
            </a:xfrm>
            <a:custGeom>
              <a:avLst/>
              <a:gdLst>
                <a:gd name="T0" fmla="*/ 62 w 125"/>
                <a:gd name="T1" fmla="*/ 0 h 41"/>
                <a:gd name="T2" fmla="*/ 107 w 125"/>
                <a:gd name="T3" fmla="*/ 0 h 41"/>
                <a:gd name="T4" fmla="*/ 125 w 125"/>
                <a:gd name="T5" fmla="*/ 21 h 41"/>
                <a:gd name="T6" fmla="*/ 125 w 125"/>
                <a:gd name="T7" fmla="*/ 41 h 41"/>
                <a:gd name="T8" fmla="*/ 119 w 125"/>
                <a:gd name="T9" fmla="*/ 41 h 41"/>
                <a:gd name="T10" fmla="*/ 119 w 125"/>
                <a:gd name="T11" fmla="*/ 20 h 41"/>
                <a:gd name="T12" fmla="*/ 105 w 125"/>
                <a:gd name="T13" fmla="*/ 5 h 41"/>
                <a:gd name="T14" fmla="*/ 62 w 125"/>
                <a:gd name="T15" fmla="*/ 5 h 41"/>
                <a:gd name="T16" fmla="*/ 20 w 125"/>
                <a:gd name="T17" fmla="*/ 5 h 41"/>
                <a:gd name="T18" fmla="*/ 5 w 125"/>
                <a:gd name="T19" fmla="*/ 20 h 41"/>
                <a:gd name="T20" fmla="*/ 5 w 125"/>
                <a:gd name="T21" fmla="*/ 41 h 41"/>
                <a:gd name="T22" fmla="*/ 0 w 125"/>
                <a:gd name="T23" fmla="*/ 41 h 41"/>
                <a:gd name="T24" fmla="*/ 0 w 125"/>
                <a:gd name="T25" fmla="*/ 21 h 41"/>
                <a:gd name="T26" fmla="*/ 17 w 125"/>
                <a:gd name="T27" fmla="*/ 0 h 41"/>
                <a:gd name="T28" fmla="*/ 62 w 125"/>
                <a:gd name="T2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 h="41">
                  <a:moveTo>
                    <a:pt x="62" y="0"/>
                  </a:moveTo>
                  <a:cubicBezTo>
                    <a:pt x="107" y="0"/>
                    <a:pt x="107" y="0"/>
                    <a:pt x="107" y="0"/>
                  </a:cubicBezTo>
                  <a:cubicBezTo>
                    <a:pt x="107" y="0"/>
                    <a:pt x="125" y="3"/>
                    <a:pt x="125" y="21"/>
                  </a:cubicBezTo>
                  <a:cubicBezTo>
                    <a:pt x="125" y="41"/>
                    <a:pt x="125" y="41"/>
                    <a:pt x="125" y="41"/>
                  </a:cubicBezTo>
                  <a:cubicBezTo>
                    <a:pt x="119" y="41"/>
                    <a:pt x="119" y="41"/>
                    <a:pt x="119" y="41"/>
                  </a:cubicBezTo>
                  <a:cubicBezTo>
                    <a:pt x="119" y="20"/>
                    <a:pt x="119" y="20"/>
                    <a:pt x="119" y="20"/>
                  </a:cubicBezTo>
                  <a:cubicBezTo>
                    <a:pt x="119" y="20"/>
                    <a:pt x="120" y="5"/>
                    <a:pt x="105" y="5"/>
                  </a:cubicBezTo>
                  <a:cubicBezTo>
                    <a:pt x="93" y="5"/>
                    <a:pt x="62" y="5"/>
                    <a:pt x="62" y="5"/>
                  </a:cubicBezTo>
                  <a:cubicBezTo>
                    <a:pt x="62" y="5"/>
                    <a:pt x="31" y="5"/>
                    <a:pt x="20" y="5"/>
                  </a:cubicBezTo>
                  <a:cubicBezTo>
                    <a:pt x="5" y="5"/>
                    <a:pt x="5" y="20"/>
                    <a:pt x="5" y="20"/>
                  </a:cubicBezTo>
                  <a:cubicBezTo>
                    <a:pt x="5" y="41"/>
                    <a:pt x="5" y="41"/>
                    <a:pt x="5" y="41"/>
                  </a:cubicBezTo>
                  <a:cubicBezTo>
                    <a:pt x="0" y="41"/>
                    <a:pt x="0" y="41"/>
                    <a:pt x="0" y="41"/>
                  </a:cubicBezTo>
                  <a:cubicBezTo>
                    <a:pt x="0" y="21"/>
                    <a:pt x="0" y="21"/>
                    <a:pt x="0" y="21"/>
                  </a:cubicBezTo>
                  <a:cubicBezTo>
                    <a:pt x="0" y="3"/>
                    <a:pt x="17" y="0"/>
                    <a:pt x="17" y="0"/>
                  </a:cubicBezTo>
                  <a:lnTo>
                    <a:pt x="62" y="0"/>
                  </a:ln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295" name="Freeform 199"/>
            <p:cNvSpPr>
              <a:spLocks noEditPoints="1"/>
            </p:cNvSpPr>
            <p:nvPr/>
          </p:nvSpPr>
          <p:spPr bwMode="auto">
            <a:xfrm>
              <a:off x="1598" y="-932"/>
              <a:ext cx="471" cy="626"/>
            </a:xfrm>
            <a:custGeom>
              <a:avLst/>
              <a:gdLst>
                <a:gd name="T0" fmla="*/ 17 w 94"/>
                <a:gd name="T1" fmla="*/ 0 h 125"/>
                <a:gd name="T2" fmla="*/ 0 w 94"/>
                <a:gd name="T3" fmla="*/ 104 h 125"/>
                <a:gd name="T4" fmla="*/ 94 w 94"/>
                <a:gd name="T5" fmla="*/ 125 h 125"/>
                <a:gd name="T6" fmla="*/ 94 w 94"/>
                <a:gd name="T7" fmla="*/ 14 h 125"/>
                <a:gd name="T8" fmla="*/ 89 w 94"/>
                <a:gd name="T9" fmla="*/ 119 h 125"/>
                <a:gd name="T10" fmla="*/ 5 w 94"/>
                <a:gd name="T11" fmla="*/ 116 h 125"/>
                <a:gd name="T12" fmla="*/ 89 w 94"/>
                <a:gd name="T13" fmla="*/ 119 h 125"/>
                <a:gd name="T14" fmla="*/ 5 w 94"/>
                <a:gd name="T15" fmla="*/ 110 h 125"/>
                <a:gd name="T16" fmla="*/ 89 w 94"/>
                <a:gd name="T17" fmla="*/ 107 h 125"/>
                <a:gd name="T18" fmla="*/ 89 w 94"/>
                <a:gd name="T19" fmla="*/ 101 h 125"/>
                <a:gd name="T20" fmla="*/ 5 w 94"/>
                <a:gd name="T21" fmla="*/ 98 h 125"/>
                <a:gd name="T22" fmla="*/ 89 w 94"/>
                <a:gd name="T23" fmla="*/ 101 h 125"/>
                <a:gd name="T24" fmla="*/ 5 w 94"/>
                <a:gd name="T25" fmla="*/ 90 h 125"/>
                <a:gd name="T26" fmla="*/ 89 w 94"/>
                <a:gd name="T27" fmla="*/ 87 h 125"/>
                <a:gd name="T28" fmla="*/ 89 w 94"/>
                <a:gd name="T29" fmla="*/ 80 h 125"/>
                <a:gd name="T30" fmla="*/ 5 w 94"/>
                <a:gd name="T31" fmla="*/ 77 h 125"/>
                <a:gd name="T32" fmla="*/ 89 w 94"/>
                <a:gd name="T33" fmla="*/ 80 h 125"/>
                <a:gd name="T34" fmla="*/ 5 w 94"/>
                <a:gd name="T35" fmla="*/ 68 h 125"/>
                <a:gd name="T36" fmla="*/ 89 w 94"/>
                <a:gd name="T37" fmla="*/ 65 h 125"/>
                <a:gd name="T38" fmla="*/ 89 w 94"/>
                <a:gd name="T39" fmla="*/ 56 h 125"/>
                <a:gd name="T40" fmla="*/ 5 w 94"/>
                <a:gd name="T41" fmla="*/ 52 h 125"/>
                <a:gd name="T42" fmla="*/ 89 w 94"/>
                <a:gd name="T43" fmla="*/ 56 h 125"/>
                <a:gd name="T44" fmla="*/ 5 w 94"/>
                <a:gd name="T45" fmla="*/ 44 h 125"/>
                <a:gd name="T46" fmla="*/ 89 w 94"/>
                <a:gd name="T47" fmla="*/ 41 h 125"/>
                <a:gd name="T48" fmla="*/ 89 w 94"/>
                <a:gd name="T49" fmla="*/ 35 h 125"/>
                <a:gd name="T50" fmla="*/ 5 w 94"/>
                <a:gd name="T51" fmla="*/ 31 h 125"/>
                <a:gd name="T52" fmla="*/ 89 w 94"/>
                <a:gd name="T53" fmla="*/ 35 h 125"/>
                <a:gd name="T54" fmla="*/ 5 w 94"/>
                <a:gd name="T55" fmla="*/ 25 h 125"/>
                <a:gd name="T56" fmla="*/ 89 w 94"/>
                <a:gd name="T57" fmla="*/ 22 h 125"/>
                <a:gd name="T58" fmla="*/ 5 w 94"/>
                <a:gd name="T59" fmla="*/ 18 h 125"/>
                <a:gd name="T60" fmla="*/ 77 w 94"/>
                <a:gd name="T61" fmla="*/ 4 h 125"/>
                <a:gd name="T62" fmla="*/ 5 w 94"/>
                <a:gd name="T63" fmla="*/ 1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25">
                  <a:moveTo>
                    <a:pt x="76" y="0"/>
                  </a:moveTo>
                  <a:cubicBezTo>
                    <a:pt x="17" y="0"/>
                    <a:pt x="17" y="0"/>
                    <a:pt x="17" y="0"/>
                  </a:cubicBezTo>
                  <a:cubicBezTo>
                    <a:pt x="10" y="0"/>
                    <a:pt x="0" y="7"/>
                    <a:pt x="0" y="14"/>
                  </a:cubicBezTo>
                  <a:cubicBezTo>
                    <a:pt x="0" y="104"/>
                    <a:pt x="0" y="104"/>
                    <a:pt x="0" y="104"/>
                  </a:cubicBezTo>
                  <a:cubicBezTo>
                    <a:pt x="0" y="125"/>
                    <a:pt x="0" y="125"/>
                    <a:pt x="0" y="125"/>
                  </a:cubicBezTo>
                  <a:cubicBezTo>
                    <a:pt x="94" y="125"/>
                    <a:pt x="94" y="125"/>
                    <a:pt x="94" y="125"/>
                  </a:cubicBezTo>
                  <a:cubicBezTo>
                    <a:pt x="94" y="104"/>
                    <a:pt x="94" y="104"/>
                    <a:pt x="94" y="104"/>
                  </a:cubicBezTo>
                  <a:cubicBezTo>
                    <a:pt x="94" y="14"/>
                    <a:pt x="94" y="14"/>
                    <a:pt x="94" y="14"/>
                  </a:cubicBezTo>
                  <a:cubicBezTo>
                    <a:pt x="94" y="7"/>
                    <a:pt x="83" y="0"/>
                    <a:pt x="76" y="0"/>
                  </a:cubicBezTo>
                  <a:close/>
                  <a:moveTo>
                    <a:pt x="89" y="119"/>
                  </a:moveTo>
                  <a:cubicBezTo>
                    <a:pt x="5" y="119"/>
                    <a:pt x="5" y="119"/>
                    <a:pt x="5" y="119"/>
                  </a:cubicBezTo>
                  <a:cubicBezTo>
                    <a:pt x="5" y="116"/>
                    <a:pt x="5" y="116"/>
                    <a:pt x="5" y="116"/>
                  </a:cubicBezTo>
                  <a:cubicBezTo>
                    <a:pt x="89" y="116"/>
                    <a:pt x="89" y="116"/>
                    <a:pt x="89" y="116"/>
                  </a:cubicBezTo>
                  <a:lnTo>
                    <a:pt x="89" y="119"/>
                  </a:lnTo>
                  <a:close/>
                  <a:moveTo>
                    <a:pt x="89" y="110"/>
                  </a:moveTo>
                  <a:cubicBezTo>
                    <a:pt x="5" y="110"/>
                    <a:pt x="5" y="110"/>
                    <a:pt x="5" y="110"/>
                  </a:cubicBezTo>
                  <a:cubicBezTo>
                    <a:pt x="5" y="107"/>
                    <a:pt x="5" y="107"/>
                    <a:pt x="5" y="107"/>
                  </a:cubicBezTo>
                  <a:cubicBezTo>
                    <a:pt x="89" y="107"/>
                    <a:pt x="89" y="107"/>
                    <a:pt x="89" y="107"/>
                  </a:cubicBezTo>
                  <a:lnTo>
                    <a:pt x="89" y="110"/>
                  </a:lnTo>
                  <a:close/>
                  <a:moveTo>
                    <a:pt x="89" y="101"/>
                  </a:moveTo>
                  <a:cubicBezTo>
                    <a:pt x="5" y="101"/>
                    <a:pt x="5" y="101"/>
                    <a:pt x="5" y="101"/>
                  </a:cubicBezTo>
                  <a:cubicBezTo>
                    <a:pt x="5" y="98"/>
                    <a:pt x="5" y="98"/>
                    <a:pt x="5" y="98"/>
                  </a:cubicBezTo>
                  <a:cubicBezTo>
                    <a:pt x="89" y="98"/>
                    <a:pt x="89" y="98"/>
                    <a:pt x="89" y="98"/>
                  </a:cubicBezTo>
                  <a:lnTo>
                    <a:pt x="89" y="101"/>
                  </a:lnTo>
                  <a:close/>
                  <a:moveTo>
                    <a:pt x="89" y="90"/>
                  </a:moveTo>
                  <a:cubicBezTo>
                    <a:pt x="5" y="90"/>
                    <a:pt x="5" y="90"/>
                    <a:pt x="5" y="90"/>
                  </a:cubicBezTo>
                  <a:cubicBezTo>
                    <a:pt x="5" y="87"/>
                    <a:pt x="5" y="87"/>
                    <a:pt x="5" y="87"/>
                  </a:cubicBezTo>
                  <a:cubicBezTo>
                    <a:pt x="89" y="87"/>
                    <a:pt x="89" y="87"/>
                    <a:pt x="89" y="87"/>
                  </a:cubicBezTo>
                  <a:lnTo>
                    <a:pt x="89" y="90"/>
                  </a:lnTo>
                  <a:close/>
                  <a:moveTo>
                    <a:pt x="89" y="80"/>
                  </a:moveTo>
                  <a:cubicBezTo>
                    <a:pt x="5" y="80"/>
                    <a:pt x="5" y="80"/>
                    <a:pt x="5" y="80"/>
                  </a:cubicBezTo>
                  <a:cubicBezTo>
                    <a:pt x="5" y="77"/>
                    <a:pt x="5" y="77"/>
                    <a:pt x="5" y="77"/>
                  </a:cubicBezTo>
                  <a:cubicBezTo>
                    <a:pt x="89" y="77"/>
                    <a:pt x="89" y="77"/>
                    <a:pt x="89" y="77"/>
                  </a:cubicBezTo>
                  <a:lnTo>
                    <a:pt x="89" y="80"/>
                  </a:lnTo>
                  <a:close/>
                  <a:moveTo>
                    <a:pt x="89" y="68"/>
                  </a:moveTo>
                  <a:cubicBezTo>
                    <a:pt x="5" y="68"/>
                    <a:pt x="5" y="68"/>
                    <a:pt x="5" y="68"/>
                  </a:cubicBezTo>
                  <a:cubicBezTo>
                    <a:pt x="5" y="65"/>
                    <a:pt x="5" y="65"/>
                    <a:pt x="5" y="65"/>
                  </a:cubicBezTo>
                  <a:cubicBezTo>
                    <a:pt x="89" y="65"/>
                    <a:pt x="89" y="65"/>
                    <a:pt x="89" y="65"/>
                  </a:cubicBezTo>
                  <a:lnTo>
                    <a:pt x="89" y="68"/>
                  </a:lnTo>
                  <a:close/>
                  <a:moveTo>
                    <a:pt x="89" y="56"/>
                  </a:moveTo>
                  <a:cubicBezTo>
                    <a:pt x="5" y="56"/>
                    <a:pt x="5" y="56"/>
                    <a:pt x="5" y="56"/>
                  </a:cubicBezTo>
                  <a:cubicBezTo>
                    <a:pt x="5" y="52"/>
                    <a:pt x="5" y="52"/>
                    <a:pt x="5" y="52"/>
                  </a:cubicBezTo>
                  <a:cubicBezTo>
                    <a:pt x="89" y="52"/>
                    <a:pt x="89" y="52"/>
                    <a:pt x="89" y="52"/>
                  </a:cubicBezTo>
                  <a:lnTo>
                    <a:pt x="89" y="56"/>
                  </a:lnTo>
                  <a:close/>
                  <a:moveTo>
                    <a:pt x="89" y="44"/>
                  </a:moveTo>
                  <a:cubicBezTo>
                    <a:pt x="5" y="44"/>
                    <a:pt x="5" y="44"/>
                    <a:pt x="5" y="44"/>
                  </a:cubicBezTo>
                  <a:cubicBezTo>
                    <a:pt x="5" y="41"/>
                    <a:pt x="5" y="41"/>
                    <a:pt x="5" y="41"/>
                  </a:cubicBezTo>
                  <a:cubicBezTo>
                    <a:pt x="89" y="41"/>
                    <a:pt x="89" y="41"/>
                    <a:pt x="89" y="41"/>
                  </a:cubicBezTo>
                  <a:lnTo>
                    <a:pt x="89" y="44"/>
                  </a:lnTo>
                  <a:close/>
                  <a:moveTo>
                    <a:pt x="89" y="35"/>
                  </a:moveTo>
                  <a:cubicBezTo>
                    <a:pt x="5" y="35"/>
                    <a:pt x="5" y="35"/>
                    <a:pt x="5" y="35"/>
                  </a:cubicBezTo>
                  <a:cubicBezTo>
                    <a:pt x="5" y="31"/>
                    <a:pt x="5" y="31"/>
                    <a:pt x="5" y="31"/>
                  </a:cubicBezTo>
                  <a:cubicBezTo>
                    <a:pt x="89" y="31"/>
                    <a:pt x="89" y="31"/>
                    <a:pt x="89" y="31"/>
                  </a:cubicBezTo>
                  <a:lnTo>
                    <a:pt x="89" y="35"/>
                  </a:lnTo>
                  <a:close/>
                  <a:moveTo>
                    <a:pt x="89" y="25"/>
                  </a:moveTo>
                  <a:cubicBezTo>
                    <a:pt x="5" y="25"/>
                    <a:pt x="5" y="25"/>
                    <a:pt x="5" y="25"/>
                  </a:cubicBezTo>
                  <a:cubicBezTo>
                    <a:pt x="5" y="22"/>
                    <a:pt x="5" y="22"/>
                    <a:pt x="5" y="22"/>
                  </a:cubicBezTo>
                  <a:cubicBezTo>
                    <a:pt x="89" y="22"/>
                    <a:pt x="89" y="22"/>
                    <a:pt x="89" y="22"/>
                  </a:cubicBezTo>
                  <a:lnTo>
                    <a:pt x="89" y="25"/>
                  </a:lnTo>
                  <a:close/>
                  <a:moveTo>
                    <a:pt x="5" y="18"/>
                  </a:moveTo>
                  <a:cubicBezTo>
                    <a:pt x="5" y="10"/>
                    <a:pt x="10" y="4"/>
                    <a:pt x="17" y="4"/>
                  </a:cubicBezTo>
                  <a:cubicBezTo>
                    <a:pt x="77" y="4"/>
                    <a:pt x="77" y="4"/>
                    <a:pt x="77" y="4"/>
                  </a:cubicBezTo>
                  <a:cubicBezTo>
                    <a:pt x="84" y="4"/>
                    <a:pt x="89" y="10"/>
                    <a:pt x="89" y="18"/>
                  </a:cubicBezTo>
                  <a:lnTo>
                    <a:pt x="5" y="18"/>
                  </a:ln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296" name="Freeform 200"/>
            <p:cNvSpPr>
              <a:spLocks noEditPoints="1"/>
            </p:cNvSpPr>
            <p:nvPr/>
          </p:nvSpPr>
          <p:spPr bwMode="auto">
            <a:xfrm>
              <a:off x="1598" y="-847"/>
              <a:ext cx="471" cy="80"/>
            </a:xfrm>
            <a:custGeom>
              <a:avLst/>
              <a:gdLst>
                <a:gd name="T0" fmla="*/ 0 w 471"/>
                <a:gd name="T1" fmla="*/ 0 h 80"/>
                <a:gd name="T2" fmla="*/ 0 w 471"/>
                <a:gd name="T3" fmla="*/ 80 h 80"/>
                <a:gd name="T4" fmla="*/ 471 w 471"/>
                <a:gd name="T5" fmla="*/ 80 h 80"/>
                <a:gd name="T6" fmla="*/ 471 w 471"/>
                <a:gd name="T7" fmla="*/ 0 h 80"/>
                <a:gd name="T8" fmla="*/ 0 w 471"/>
                <a:gd name="T9" fmla="*/ 0 h 80"/>
                <a:gd name="T10" fmla="*/ 446 w 471"/>
                <a:gd name="T11" fmla="*/ 50 h 80"/>
                <a:gd name="T12" fmla="*/ 25 w 471"/>
                <a:gd name="T13" fmla="*/ 50 h 80"/>
                <a:gd name="T14" fmla="*/ 25 w 471"/>
                <a:gd name="T15" fmla="*/ 35 h 80"/>
                <a:gd name="T16" fmla="*/ 446 w 471"/>
                <a:gd name="T17" fmla="*/ 35 h 80"/>
                <a:gd name="T18" fmla="*/ 446 w 471"/>
                <a:gd name="T19"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80">
                  <a:moveTo>
                    <a:pt x="0" y="0"/>
                  </a:moveTo>
                  <a:lnTo>
                    <a:pt x="0" y="80"/>
                  </a:lnTo>
                  <a:lnTo>
                    <a:pt x="471" y="80"/>
                  </a:lnTo>
                  <a:lnTo>
                    <a:pt x="471" y="0"/>
                  </a:lnTo>
                  <a:lnTo>
                    <a:pt x="0" y="0"/>
                  </a:lnTo>
                  <a:close/>
                  <a:moveTo>
                    <a:pt x="446" y="50"/>
                  </a:moveTo>
                  <a:lnTo>
                    <a:pt x="25" y="50"/>
                  </a:lnTo>
                  <a:lnTo>
                    <a:pt x="25" y="35"/>
                  </a:lnTo>
                  <a:lnTo>
                    <a:pt x="446" y="35"/>
                  </a:lnTo>
                  <a:lnTo>
                    <a:pt x="446" y="50"/>
                  </a:lnTo>
                  <a:close/>
                </a:path>
              </a:pathLst>
            </a:custGeom>
            <a:solidFill>
              <a:srgbClr val="00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297" name="Freeform 201"/>
            <p:cNvSpPr>
              <a:spLocks/>
            </p:cNvSpPr>
            <p:nvPr/>
          </p:nvSpPr>
          <p:spPr bwMode="auto">
            <a:xfrm>
              <a:off x="1473" y="-306"/>
              <a:ext cx="722" cy="236"/>
            </a:xfrm>
            <a:custGeom>
              <a:avLst/>
              <a:gdLst>
                <a:gd name="T0" fmla="*/ 72 w 144"/>
                <a:gd name="T1" fmla="*/ 0 h 47"/>
                <a:gd name="T2" fmla="*/ 124 w 144"/>
                <a:gd name="T3" fmla="*/ 0 h 47"/>
                <a:gd name="T4" fmla="*/ 144 w 144"/>
                <a:gd name="T5" fmla="*/ 23 h 47"/>
                <a:gd name="T6" fmla="*/ 144 w 144"/>
                <a:gd name="T7" fmla="*/ 47 h 47"/>
                <a:gd name="T8" fmla="*/ 137 w 144"/>
                <a:gd name="T9" fmla="*/ 47 h 47"/>
                <a:gd name="T10" fmla="*/ 137 w 144"/>
                <a:gd name="T11" fmla="*/ 23 h 47"/>
                <a:gd name="T12" fmla="*/ 121 w 144"/>
                <a:gd name="T13" fmla="*/ 6 h 47"/>
                <a:gd name="T14" fmla="*/ 72 w 144"/>
                <a:gd name="T15" fmla="*/ 6 h 47"/>
                <a:gd name="T16" fmla="*/ 23 w 144"/>
                <a:gd name="T17" fmla="*/ 6 h 47"/>
                <a:gd name="T18" fmla="*/ 7 w 144"/>
                <a:gd name="T19" fmla="*/ 23 h 47"/>
                <a:gd name="T20" fmla="*/ 7 w 144"/>
                <a:gd name="T21" fmla="*/ 47 h 47"/>
                <a:gd name="T22" fmla="*/ 0 w 144"/>
                <a:gd name="T23" fmla="*/ 47 h 47"/>
                <a:gd name="T24" fmla="*/ 0 w 144"/>
                <a:gd name="T25" fmla="*/ 23 h 47"/>
                <a:gd name="T26" fmla="*/ 20 w 144"/>
                <a:gd name="T27" fmla="*/ 0 h 47"/>
                <a:gd name="T28" fmla="*/ 72 w 144"/>
                <a:gd name="T2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47">
                  <a:moveTo>
                    <a:pt x="72" y="0"/>
                  </a:moveTo>
                  <a:cubicBezTo>
                    <a:pt x="124" y="0"/>
                    <a:pt x="124" y="0"/>
                    <a:pt x="124" y="0"/>
                  </a:cubicBezTo>
                  <a:cubicBezTo>
                    <a:pt x="124" y="0"/>
                    <a:pt x="144" y="3"/>
                    <a:pt x="144" y="23"/>
                  </a:cubicBezTo>
                  <a:cubicBezTo>
                    <a:pt x="144" y="47"/>
                    <a:pt x="144" y="47"/>
                    <a:pt x="144" y="47"/>
                  </a:cubicBezTo>
                  <a:cubicBezTo>
                    <a:pt x="137" y="47"/>
                    <a:pt x="137" y="47"/>
                    <a:pt x="137" y="47"/>
                  </a:cubicBezTo>
                  <a:cubicBezTo>
                    <a:pt x="137" y="23"/>
                    <a:pt x="137" y="23"/>
                    <a:pt x="137" y="23"/>
                  </a:cubicBezTo>
                  <a:cubicBezTo>
                    <a:pt x="137" y="23"/>
                    <a:pt x="138" y="6"/>
                    <a:pt x="121" y="6"/>
                  </a:cubicBezTo>
                  <a:cubicBezTo>
                    <a:pt x="107" y="6"/>
                    <a:pt x="72" y="6"/>
                    <a:pt x="72" y="6"/>
                  </a:cubicBezTo>
                  <a:cubicBezTo>
                    <a:pt x="72" y="6"/>
                    <a:pt x="37" y="6"/>
                    <a:pt x="23" y="6"/>
                  </a:cubicBezTo>
                  <a:cubicBezTo>
                    <a:pt x="6" y="6"/>
                    <a:pt x="7" y="23"/>
                    <a:pt x="7" y="23"/>
                  </a:cubicBezTo>
                  <a:cubicBezTo>
                    <a:pt x="7" y="47"/>
                    <a:pt x="7" y="47"/>
                    <a:pt x="7" y="47"/>
                  </a:cubicBezTo>
                  <a:cubicBezTo>
                    <a:pt x="0" y="47"/>
                    <a:pt x="0" y="47"/>
                    <a:pt x="0" y="47"/>
                  </a:cubicBezTo>
                  <a:cubicBezTo>
                    <a:pt x="0" y="23"/>
                    <a:pt x="0" y="23"/>
                    <a:pt x="0" y="23"/>
                  </a:cubicBezTo>
                  <a:cubicBezTo>
                    <a:pt x="0" y="3"/>
                    <a:pt x="20" y="0"/>
                    <a:pt x="20" y="0"/>
                  </a:cubicBezTo>
                  <a:lnTo>
                    <a:pt x="72" y="0"/>
                  </a:ln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298" name="Freeform 202"/>
            <p:cNvSpPr>
              <a:spLocks/>
            </p:cNvSpPr>
            <p:nvPr/>
          </p:nvSpPr>
          <p:spPr bwMode="auto">
            <a:xfrm>
              <a:off x="1548" y="-286"/>
              <a:ext cx="571" cy="176"/>
            </a:xfrm>
            <a:custGeom>
              <a:avLst/>
              <a:gdLst>
                <a:gd name="T0" fmla="*/ 7 w 114"/>
                <a:gd name="T1" fmla="*/ 2 h 35"/>
                <a:gd name="T2" fmla="*/ 109 w 114"/>
                <a:gd name="T3" fmla="*/ 2 h 35"/>
                <a:gd name="T4" fmla="*/ 114 w 114"/>
                <a:gd name="T5" fmla="*/ 3 h 35"/>
                <a:gd name="T6" fmla="*/ 62 w 114"/>
                <a:gd name="T7" fmla="*/ 22 h 35"/>
                <a:gd name="T8" fmla="*/ 0 w 114"/>
                <a:gd name="T9" fmla="*/ 4 h 35"/>
                <a:gd name="T10" fmla="*/ 7 w 114"/>
                <a:gd name="T11" fmla="*/ 2 h 35"/>
              </a:gdLst>
              <a:ahLst/>
              <a:cxnLst>
                <a:cxn ang="0">
                  <a:pos x="T0" y="T1"/>
                </a:cxn>
                <a:cxn ang="0">
                  <a:pos x="T2" y="T3"/>
                </a:cxn>
                <a:cxn ang="0">
                  <a:pos x="T4" y="T5"/>
                </a:cxn>
                <a:cxn ang="0">
                  <a:pos x="T6" y="T7"/>
                </a:cxn>
                <a:cxn ang="0">
                  <a:pos x="T8" y="T9"/>
                </a:cxn>
                <a:cxn ang="0">
                  <a:pos x="T10" y="T11"/>
                </a:cxn>
              </a:cxnLst>
              <a:rect l="0" t="0" r="r" b="b"/>
              <a:pathLst>
                <a:path w="114" h="35">
                  <a:moveTo>
                    <a:pt x="7" y="2"/>
                  </a:moveTo>
                  <a:cubicBezTo>
                    <a:pt x="7" y="2"/>
                    <a:pt x="58" y="35"/>
                    <a:pt x="109" y="2"/>
                  </a:cubicBezTo>
                  <a:cubicBezTo>
                    <a:pt x="109" y="2"/>
                    <a:pt x="114" y="2"/>
                    <a:pt x="114" y="3"/>
                  </a:cubicBezTo>
                  <a:cubicBezTo>
                    <a:pt x="114" y="3"/>
                    <a:pt x="102" y="22"/>
                    <a:pt x="62" y="22"/>
                  </a:cubicBezTo>
                  <a:cubicBezTo>
                    <a:pt x="23" y="22"/>
                    <a:pt x="0" y="4"/>
                    <a:pt x="0" y="4"/>
                  </a:cubicBezTo>
                  <a:cubicBezTo>
                    <a:pt x="0" y="4"/>
                    <a:pt x="3" y="0"/>
                    <a:pt x="7" y="2"/>
                  </a:cubicBez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299" name="Freeform 203"/>
            <p:cNvSpPr>
              <a:spLocks noEditPoints="1"/>
            </p:cNvSpPr>
            <p:nvPr/>
          </p:nvSpPr>
          <p:spPr bwMode="auto">
            <a:xfrm>
              <a:off x="871" y="-837"/>
              <a:ext cx="587" cy="536"/>
            </a:xfrm>
            <a:custGeom>
              <a:avLst/>
              <a:gdLst>
                <a:gd name="T0" fmla="*/ 45 w 117"/>
                <a:gd name="T1" fmla="*/ 0 h 107"/>
                <a:gd name="T2" fmla="*/ 5 w 117"/>
                <a:gd name="T3" fmla="*/ 88 h 107"/>
                <a:gd name="T4" fmla="*/ 96 w 117"/>
                <a:gd name="T5" fmla="*/ 106 h 107"/>
                <a:gd name="T6" fmla="*/ 116 w 117"/>
                <a:gd name="T7" fmla="*/ 11 h 107"/>
                <a:gd name="T8" fmla="*/ 92 w 117"/>
                <a:gd name="T9" fmla="*/ 101 h 107"/>
                <a:gd name="T10" fmla="*/ 7 w 117"/>
                <a:gd name="T11" fmla="*/ 98 h 107"/>
                <a:gd name="T12" fmla="*/ 92 w 117"/>
                <a:gd name="T13" fmla="*/ 101 h 107"/>
                <a:gd name="T14" fmla="*/ 8 w 117"/>
                <a:gd name="T15" fmla="*/ 93 h 107"/>
                <a:gd name="T16" fmla="*/ 94 w 117"/>
                <a:gd name="T17" fmla="*/ 90 h 107"/>
                <a:gd name="T18" fmla="*/ 95 w 117"/>
                <a:gd name="T19" fmla="*/ 84 h 107"/>
                <a:gd name="T20" fmla="*/ 11 w 117"/>
                <a:gd name="T21" fmla="*/ 82 h 107"/>
                <a:gd name="T22" fmla="*/ 95 w 117"/>
                <a:gd name="T23" fmla="*/ 84 h 107"/>
                <a:gd name="T24" fmla="*/ 13 w 117"/>
                <a:gd name="T25" fmla="*/ 75 h 107"/>
                <a:gd name="T26" fmla="*/ 98 w 117"/>
                <a:gd name="T27" fmla="*/ 72 h 107"/>
                <a:gd name="T28" fmla="*/ 99 w 117"/>
                <a:gd name="T29" fmla="*/ 66 h 107"/>
                <a:gd name="T30" fmla="*/ 16 w 117"/>
                <a:gd name="T31" fmla="*/ 64 h 107"/>
                <a:gd name="T32" fmla="*/ 99 w 117"/>
                <a:gd name="T33" fmla="*/ 66 h 107"/>
                <a:gd name="T34" fmla="*/ 18 w 117"/>
                <a:gd name="T35" fmla="*/ 56 h 107"/>
                <a:gd name="T36" fmla="*/ 102 w 117"/>
                <a:gd name="T37" fmla="*/ 53 h 107"/>
                <a:gd name="T38" fmla="*/ 104 w 117"/>
                <a:gd name="T39" fmla="*/ 45 h 107"/>
                <a:gd name="T40" fmla="*/ 22 w 117"/>
                <a:gd name="T41" fmla="*/ 43 h 107"/>
                <a:gd name="T42" fmla="*/ 104 w 117"/>
                <a:gd name="T43" fmla="*/ 45 h 107"/>
                <a:gd name="T44" fmla="*/ 24 w 117"/>
                <a:gd name="T45" fmla="*/ 36 h 107"/>
                <a:gd name="T46" fmla="*/ 106 w 117"/>
                <a:gd name="T47" fmla="*/ 33 h 107"/>
                <a:gd name="T48" fmla="*/ 107 w 117"/>
                <a:gd name="T49" fmla="*/ 27 h 107"/>
                <a:gd name="T50" fmla="*/ 27 w 117"/>
                <a:gd name="T51" fmla="*/ 25 h 107"/>
                <a:gd name="T52" fmla="*/ 107 w 117"/>
                <a:gd name="T53" fmla="*/ 27 h 107"/>
                <a:gd name="T54" fmla="*/ 28 w 117"/>
                <a:gd name="T55" fmla="*/ 20 h 107"/>
                <a:gd name="T56" fmla="*/ 110 w 117"/>
                <a:gd name="T57" fmla="*/ 17 h 107"/>
                <a:gd name="T58" fmla="*/ 30 w 117"/>
                <a:gd name="T59" fmla="*/ 14 h 107"/>
                <a:gd name="T60" fmla="*/ 101 w 117"/>
                <a:gd name="T61" fmla="*/ 3 h 107"/>
                <a:gd name="T62" fmla="*/ 30 w 117"/>
                <a:gd name="T63"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7" h="107">
                  <a:moveTo>
                    <a:pt x="101" y="0"/>
                  </a:moveTo>
                  <a:cubicBezTo>
                    <a:pt x="45" y="0"/>
                    <a:pt x="45" y="0"/>
                    <a:pt x="45" y="0"/>
                  </a:cubicBezTo>
                  <a:cubicBezTo>
                    <a:pt x="38" y="0"/>
                    <a:pt x="27" y="5"/>
                    <a:pt x="25" y="11"/>
                  </a:cubicBezTo>
                  <a:cubicBezTo>
                    <a:pt x="5" y="88"/>
                    <a:pt x="5" y="88"/>
                    <a:pt x="5" y="88"/>
                  </a:cubicBezTo>
                  <a:cubicBezTo>
                    <a:pt x="0" y="107"/>
                    <a:pt x="0" y="107"/>
                    <a:pt x="0" y="107"/>
                  </a:cubicBezTo>
                  <a:cubicBezTo>
                    <a:pt x="96" y="106"/>
                    <a:pt x="96" y="106"/>
                    <a:pt x="96" y="106"/>
                  </a:cubicBezTo>
                  <a:cubicBezTo>
                    <a:pt x="100" y="87"/>
                    <a:pt x="100" y="87"/>
                    <a:pt x="100" y="87"/>
                  </a:cubicBezTo>
                  <a:cubicBezTo>
                    <a:pt x="116" y="11"/>
                    <a:pt x="116" y="11"/>
                    <a:pt x="116" y="11"/>
                  </a:cubicBezTo>
                  <a:cubicBezTo>
                    <a:pt x="117" y="5"/>
                    <a:pt x="108" y="0"/>
                    <a:pt x="101" y="0"/>
                  </a:cubicBezTo>
                  <a:close/>
                  <a:moveTo>
                    <a:pt x="92" y="101"/>
                  </a:moveTo>
                  <a:cubicBezTo>
                    <a:pt x="6" y="101"/>
                    <a:pt x="6" y="101"/>
                    <a:pt x="6" y="101"/>
                  </a:cubicBezTo>
                  <a:cubicBezTo>
                    <a:pt x="7" y="98"/>
                    <a:pt x="7" y="98"/>
                    <a:pt x="7" y="98"/>
                  </a:cubicBezTo>
                  <a:cubicBezTo>
                    <a:pt x="93" y="98"/>
                    <a:pt x="93" y="98"/>
                    <a:pt x="93" y="98"/>
                  </a:cubicBezTo>
                  <a:lnTo>
                    <a:pt x="92" y="101"/>
                  </a:lnTo>
                  <a:close/>
                  <a:moveTo>
                    <a:pt x="94" y="93"/>
                  </a:moveTo>
                  <a:cubicBezTo>
                    <a:pt x="8" y="93"/>
                    <a:pt x="8" y="93"/>
                    <a:pt x="8" y="93"/>
                  </a:cubicBezTo>
                  <a:cubicBezTo>
                    <a:pt x="9" y="90"/>
                    <a:pt x="9" y="90"/>
                    <a:pt x="9" y="90"/>
                  </a:cubicBezTo>
                  <a:cubicBezTo>
                    <a:pt x="94" y="90"/>
                    <a:pt x="94" y="90"/>
                    <a:pt x="94" y="90"/>
                  </a:cubicBezTo>
                  <a:lnTo>
                    <a:pt x="94" y="93"/>
                  </a:lnTo>
                  <a:close/>
                  <a:moveTo>
                    <a:pt x="95" y="84"/>
                  </a:moveTo>
                  <a:cubicBezTo>
                    <a:pt x="11" y="85"/>
                    <a:pt x="11" y="85"/>
                    <a:pt x="11" y="85"/>
                  </a:cubicBezTo>
                  <a:cubicBezTo>
                    <a:pt x="11" y="82"/>
                    <a:pt x="11" y="82"/>
                    <a:pt x="11" y="82"/>
                  </a:cubicBezTo>
                  <a:cubicBezTo>
                    <a:pt x="96" y="81"/>
                    <a:pt x="96" y="81"/>
                    <a:pt x="96" y="81"/>
                  </a:cubicBezTo>
                  <a:lnTo>
                    <a:pt x="95" y="84"/>
                  </a:lnTo>
                  <a:close/>
                  <a:moveTo>
                    <a:pt x="97" y="75"/>
                  </a:moveTo>
                  <a:cubicBezTo>
                    <a:pt x="13" y="75"/>
                    <a:pt x="13" y="75"/>
                    <a:pt x="13" y="75"/>
                  </a:cubicBezTo>
                  <a:cubicBezTo>
                    <a:pt x="14" y="72"/>
                    <a:pt x="14" y="72"/>
                    <a:pt x="14" y="72"/>
                  </a:cubicBezTo>
                  <a:cubicBezTo>
                    <a:pt x="98" y="72"/>
                    <a:pt x="98" y="72"/>
                    <a:pt x="98" y="72"/>
                  </a:cubicBezTo>
                  <a:lnTo>
                    <a:pt x="97" y="75"/>
                  </a:lnTo>
                  <a:close/>
                  <a:moveTo>
                    <a:pt x="99" y="66"/>
                  </a:moveTo>
                  <a:cubicBezTo>
                    <a:pt x="16" y="67"/>
                    <a:pt x="16" y="67"/>
                    <a:pt x="16" y="67"/>
                  </a:cubicBezTo>
                  <a:cubicBezTo>
                    <a:pt x="16" y="64"/>
                    <a:pt x="16" y="64"/>
                    <a:pt x="16" y="64"/>
                  </a:cubicBezTo>
                  <a:cubicBezTo>
                    <a:pt x="100" y="63"/>
                    <a:pt x="100" y="63"/>
                    <a:pt x="100" y="63"/>
                  </a:cubicBezTo>
                  <a:lnTo>
                    <a:pt x="99" y="66"/>
                  </a:lnTo>
                  <a:close/>
                  <a:moveTo>
                    <a:pt x="101" y="56"/>
                  </a:moveTo>
                  <a:cubicBezTo>
                    <a:pt x="18" y="56"/>
                    <a:pt x="18" y="56"/>
                    <a:pt x="18" y="56"/>
                  </a:cubicBezTo>
                  <a:cubicBezTo>
                    <a:pt x="19" y="53"/>
                    <a:pt x="19" y="53"/>
                    <a:pt x="19" y="53"/>
                  </a:cubicBezTo>
                  <a:cubicBezTo>
                    <a:pt x="102" y="53"/>
                    <a:pt x="102" y="53"/>
                    <a:pt x="102" y="53"/>
                  </a:cubicBezTo>
                  <a:lnTo>
                    <a:pt x="101" y="56"/>
                  </a:lnTo>
                  <a:close/>
                  <a:moveTo>
                    <a:pt x="104" y="45"/>
                  </a:moveTo>
                  <a:cubicBezTo>
                    <a:pt x="21" y="45"/>
                    <a:pt x="21" y="45"/>
                    <a:pt x="21" y="45"/>
                  </a:cubicBezTo>
                  <a:cubicBezTo>
                    <a:pt x="22" y="43"/>
                    <a:pt x="22" y="43"/>
                    <a:pt x="22" y="43"/>
                  </a:cubicBezTo>
                  <a:cubicBezTo>
                    <a:pt x="104" y="42"/>
                    <a:pt x="104" y="42"/>
                    <a:pt x="104" y="42"/>
                  </a:cubicBezTo>
                  <a:lnTo>
                    <a:pt x="104" y="45"/>
                  </a:lnTo>
                  <a:close/>
                  <a:moveTo>
                    <a:pt x="106" y="35"/>
                  </a:moveTo>
                  <a:cubicBezTo>
                    <a:pt x="24" y="36"/>
                    <a:pt x="24" y="36"/>
                    <a:pt x="24" y="36"/>
                  </a:cubicBezTo>
                  <a:cubicBezTo>
                    <a:pt x="24" y="33"/>
                    <a:pt x="24" y="33"/>
                    <a:pt x="24" y="33"/>
                  </a:cubicBezTo>
                  <a:cubicBezTo>
                    <a:pt x="106" y="33"/>
                    <a:pt x="106" y="33"/>
                    <a:pt x="106" y="33"/>
                  </a:cubicBezTo>
                  <a:lnTo>
                    <a:pt x="106" y="35"/>
                  </a:lnTo>
                  <a:close/>
                  <a:moveTo>
                    <a:pt x="107" y="27"/>
                  </a:moveTo>
                  <a:cubicBezTo>
                    <a:pt x="26" y="28"/>
                    <a:pt x="26" y="28"/>
                    <a:pt x="26" y="28"/>
                  </a:cubicBezTo>
                  <a:cubicBezTo>
                    <a:pt x="27" y="25"/>
                    <a:pt x="27" y="25"/>
                    <a:pt x="27" y="25"/>
                  </a:cubicBezTo>
                  <a:cubicBezTo>
                    <a:pt x="108" y="25"/>
                    <a:pt x="108" y="25"/>
                    <a:pt x="108" y="25"/>
                  </a:cubicBezTo>
                  <a:lnTo>
                    <a:pt x="107" y="27"/>
                  </a:lnTo>
                  <a:close/>
                  <a:moveTo>
                    <a:pt x="109" y="19"/>
                  </a:moveTo>
                  <a:cubicBezTo>
                    <a:pt x="28" y="20"/>
                    <a:pt x="28" y="20"/>
                    <a:pt x="28" y="20"/>
                  </a:cubicBezTo>
                  <a:cubicBezTo>
                    <a:pt x="29" y="17"/>
                    <a:pt x="29" y="17"/>
                    <a:pt x="29" y="17"/>
                  </a:cubicBezTo>
                  <a:cubicBezTo>
                    <a:pt x="110" y="17"/>
                    <a:pt x="110" y="17"/>
                    <a:pt x="110" y="17"/>
                  </a:cubicBezTo>
                  <a:lnTo>
                    <a:pt x="109" y="19"/>
                  </a:lnTo>
                  <a:close/>
                  <a:moveTo>
                    <a:pt x="30" y="14"/>
                  </a:moveTo>
                  <a:cubicBezTo>
                    <a:pt x="31" y="8"/>
                    <a:pt x="37" y="3"/>
                    <a:pt x="44" y="3"/>
                  </a:cubicBezTo>
                  <a:cubicBezTo>
                    <a:pt x="101" y="3"/>
                    <a:pt x="101" y="3"/>
                    <a:pt x="101" y="3"/>
                  </a:cubicBezTo>
                  <a:cubicBezTo>
                    <a:pt x="108" y="3"/>
                    <a:pt x="112" y="8"/>
                    <a:pt x="110" y="13"/>
                  </a:cubicBezTo>
                  <a:lnTo>
                    <a:pt x="30" y="14"/>
                  </a:ln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300" name="Freeform 204"/>
            <p:cNvSpPr>
              <a:spLocks noEditPoints="1"/>
            </p:cNvSpPr>
            <p:nvPr/>
          </p:nvSpPr>
          <p:spPr bwMode="auto">
            <a:xfrm>
              <a:off x="976" y="-772"/>
              <a:ext cx="472" cy="71"/>
            </a:xfrm>
            <a:custGeom>
              <a:avLst/>
              <a:gdLst>
                <a:gd name="T0" fmla="*/ 20 w 472"/>
                <a:gd name="T1" fmla="*/ 5 h 71"/>
                <a:gd name="T2" fmla="*/ 0 w 472"/>
                <a:gd name="T3" fmla="*/ 71 h 71"/>
                <a:gd name="T4" fmla="*/ 456 w 472"/>
                <a:gd name="T5" fmla="*/ 66 h 71"/>
                <a:gd name="T6" fmla="*/ 472 w 472"/>
                <a:gd name="T7" fmla="*/ 0 h 71"/>
                <a:gd name="T8" fmla="*/ 20 w 472"/>
                <a:gd name="T9" fmla="*/ 5 h 71"/>
                <a:gd name="T10" fmla="*/ 441 w 472"/>
                <a:gd name="T11" fmla="*/ 41 h 71"/>
                <a:gd name="T12" fmla="*/ 35 w 472"/>
                <a:gd name="T13" fmla="*/ 46 h 71"/>
                <a:gd name="T14" fmla="*/ 35 w 472"/>
                <a:gd name="T15" fmla="*/ 31 h 71"/>
                <a:gd name="T16" fmla="*/ 441 w 472"/>
                <a:gd name="T17" fmla="*/ 25 h 71"/>
                <a:gd name="T18" fmla="*/ 441 w 472"/>
                <a:gd name="T19" fmla="*/ 4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71">
                  <a:moveTo>
                    <a:pt x="20" y="5"/>
                  </a:moveTo>
                  <a:lnTo>
                    <a:pt x="0" y="71"/>
                  </a:lnTo>
                  <a:lnTo>
                    <a:pt x="456" y="66"/>
                  </a:lnTo>
                  <a:lnTo>
                    <a:pt x="472" y="0"/>
                  </a:lnTo>
                  <a:lnTo>
                    <a:pt x="20" y="5"/>
                  </a:lnTo>
                  <a:close/>
                  <a:moveTo>
                    <a:pt x="441" y="41"/>
                  </a:moveTo>
                  <a:lnTo>
                    <a:pt x="35" y="46"/>
                  </a:lnTo>
                  <a:lnTo>
                    <a:pt x="35" y="31"/>
                  </a:lnTo>
                  <a:lnTo>
                    <a:pt x="441" y="25"/>
                  </a:lnTo>
                  <a:lnTo>
                    <a:pt x="441" y="41"/>
                  </a:lnTo>
                  <a:close/>
                </a:path>
              </a:pathLst>
            </a:custGeom>
            <a:solidFill>
              <a:srgbClr val="FF00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301" name="Freeform 205"/>
            <p:cNvSpPr>
              <a:spLocks/>
            </p:cNvSpPr>
            <p:nvPr/>
          </p:nvSpPr>
          <p:spPr bwMode="auto">
            <a:xfrm>
              <a:off x="776" y="-321"/>
              <a:ext cx="651" cy="196"/>
            </a:xfrm>
            <a:custGeom>
              <a:avLst/>
              <a:gdLst>
                <a:gd name="T0" fmla="*/ 70 w 130"/>
                <a:gd name="T1" fmla="*/ 0 h 39"/>
                <a:gd name="T2" fmla="*/ 113 w 130"/>
                <a:gd name="T3" fmla="*/ 0 h 39"/>
                <a:gd name="T4" fmla="*/ 127 w 130"/>
                <a:gd name="T5" fmla="*/ 18 h 39"/>
                <a:gd name="T6" fmla="*/ 123 w 130"/>
                <a:gd name="T7" fmla="*/ 38 h 39"/>
                <a:gd name="T8" fmla="*/ 118 w 130"/>
                <a:gd name="T9" fmla="*/ 38 h 39"/>
                <a:gd name="T10" fmla="*/ 122 w 130"/>
                <a:gd name="T11" fmla="*/ 18 h 39"/>
                <a:gd name="T12" fmla="*/ 110 w 130"/>
                <a:gd name="T13" fmla="*/ 4 h 39"/>
                <a:gd name="T14" fmla="*/ 69 w 130"/>
                <a:gd name="T15" fmla="*/ 5 h 39"/>
                <a:gd name="T16" fmla="*/ 28 w 130"/>
                <a:gd name="T17" fmla="*/ 5 h 39"/>
                <a:gd name="T18" fmla="*/ 11 w 130"/>
                <a:gd name="T19" fmla="*/ 19 h 39"/>
                <a:gd name="T20" fmla="*/ 5 w 130"/>
                <a:gd name="T21" fmla="*/ 39 h 39"/>
                <a:gd name="T22" fmla="*/ 0 w 130"/>
                <a:gd name="T23" fmla="*/ 39 h 39"/>
                <a:gd name="T24" fmla="*/ 5 w 130"/>
                <a:gd name="T25" fmla="*/ 19 h 39"/>
                <a:gd name="T26" fmla="*/ 27 w 130"/>
                <a:gd name="T27" fmla="*/ 0 h 39"/>
                <a:gd name="T28" fmla="*/ 70 w 130"/>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39">
                  <a:moveTo>
                    <a:pt x="70" y="0"/>
                  </a:moveTo>
                  <a:cubicBezTo>
                    <a:pt x="113" y="0"/>
                    <a:pt x="113" y="0"/>
                    <a:pt x="113" y="0"/>
                  </a:cubicBezTo>
                  <a:cubicBezTo>
                    <a:pt x="113" y="0"/>
                    <a:pt x="130" y="2"/>
                    <a:pt x="127" y="18"/>
                  </a:cubicBezTo>
                  <a:cubicBezTo>
                    <a:pt x="123" y="38"/>
                    <a:pt x="123" y="38"/>
                    <a:pt x="123" y="38"/>
                  </a:cubicBezTo>
                  <a:cubicBezTo>
                    <a:pt x="118" y="38"/>
                    <a:pt x="118" y="38"/>
                    <a:pt x="118" y="38"/>
                  </a:cubicBezTo>
                  <a:cubicBezTo>
                    <a:pt x="122" y="18"/>
                    <a:pt x="122" y="18"/>
                    <a:pt x="122" y="18"/>
                  </a:cubicBezTo>
                  <a:cubicBezTo>
                    <a:pt x="122" y="18"/>
                    <a:pt x="125" y="4"/>
                    <a:pt x="110" y="4"/>
                  </a:cubicBezTo>
                  <a:cubicBezTo>
                    <a:pt x="99" y="5"/>
                    <a:pt x="69" y="5"/>
                    <a:pt x="69" y="5"/>
                  </a:cubicBezTo>
                  <a:cubicBezTo>
                    <a:pt x="69" y="5"/>
                    <a:pt x="40" y="5"/>
                    <a:pt x="28" y="5"/>
                  </a:cubicBezTo>
                  <a:cubicBezTo>
                    <a:pt x="14" y="5"/>
                    <a:pt x="11" y="19"/>
                    <a:pt x="11" y="19"/>
                  </a:cubicBezTo>
                  <a:cubicBezTo>
                    <a:pt x="5" y="39"/>
                    <a:pt x="5" y="39"/>
                    <a:pt x="5" y="39"/>
                  </a:cubicBezTo>
                  <a:cubicBezTo>
                    <a:pt x="0" y="39"/>
                    <a:pt x="0" y="39"/>
                    <a:pt x="0" y="39"/>
                  </a:cubicBezTo>
                  <a:cubicBezTo>
                    <a:pt x="5" y="19"/>
                    <a:pt x="5" y="19"/>
                    <a:pt x="5" y="19"/>
                  </a:cubicBezTo>
                  <a:cubicBezTo>
                    <a:pt x="9" y="3"/>
                    <a:pt x="27" y="0"/>
                    <a:pt x="27" y="0"/>
                  </a:cubicBezTo>
                  <a:lnTo>
                    <a:pt x="70" y="0"/>
                  </a:ln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302" name="Freeform 206"/>
            <p:cNvSpPr>
              <a:spLocks/>
            </p:cNvSpPr>
            <p:nvPr/>
          </p:nvSpPr>
          <p:spPr bwMode="auto">
            <a:xfrm>
              <a:off x="630" y="-296"/>
              <a:ext cx="747" cy="226"/>
            </a:xfrm>
            <a:custGeom>
              <a:avLst/>
              <a:gdLst>
                <a:gd name="T0" fmla="*/ 81 w 149"/>
                <a:gd name="T1" fmla="*/ 0 h 45"/>
                <a:gd name="T2" fmla="*/ 131 w 149"/>
                <a:gd name="T3" fmla="*/ 0 h 45"/>
                <a:gd name="T4" fmla="*/ 146 w 149"/>
                <a:gd name="T5" fmla="*/ 22 h 45"/>
                <a:gd name="T6" fmla="*/ 142 w 149"/>
                <a:gd name="T7" fmla="*/ 44 h 45"/>
                <a:gd name="T8" fmla="*/ 136 w 149"/>
                <a:gd name="T9" fmla="*/ 44 h 45"/>
                <a:gd name="T10" fmla="*/ 140 w 149"/>
                <a:gd name="T11" fmla="*/ 21 h 45"/>
                <a:gd name="T12" fmla="*/ 127 w 149"/>
                <a:gd name="T13" fmla="*/ 6 h 45"/>
                <a:gd name="T14" fmla="*/ 80 w 149"/>
                <a:gd name="T15" fmla="*/ 6 h 45"/>
                <a:gd name="T16" fmla="*/ 33 w 149"/>
                <a:gd name="T17" fmla="*/ 6 h 45"/>
                <a:gd name="T18" fmla="*/ 13 w 149"/>
                <a:gd name="T19" fmla="*/ 22 h 45"/>
                <a:gd name="T20" fmla="*/ 7 w 149"/>
                <a:gd name="T21" fmla="*/ 45 h 45"/>
                <a:gd name="T22" fmla="*/ 0 w 149"/>
                <a:gd name="T23" fmla="*/ 45 h 45"/>
                <a:gd name="T24" fmla="*/ 6 w 149"/>
                <a:gd name="T25" fmla="*/ 22 h 45"/>
                <a:gd name="T26" fmla="*/ 32 w 149"/>
                <a:gd name="T27" fmla="*/ 1 h 45"/>
                <a:gd name="T28" fmla="*/ 81 w 149"/>
                <a:gd name="T2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9" h="45">
                  <a:moveTo>
                    <a:pt x="81" y="0"/>
                  </a:moveTo>
                  <a:cubicBezTo>
                    <a:pt x="131" y="0"/>
                    <a:pt x="131" y="0"/>
                    <a:pt x="131" y="0"/>
                  </a:cubicBezTo>
                  <a:cubicBezTo>
                    <a:pt x="131" y="0"/>
                    <a:pt x="149" y="3"/>
                    <a:pt x="146" y="22"/>
                  </a:cubicBezTo>
                  <a:cubicBezTo>
                    <a:pt x="142" y="44"/>
                    <a:pt x="142" y="44"/>
                    <a:pt x="142" y="44"/>
                  </a:cubicBezTo>
                  <a:cubicBezTo>
                    <a:pt x="136" y="44"/>
                    <a:pt x="136" y="44"/>
                    <a:pt x="136" y="44"/>
                  </a:cubicBezTo>
                  <a:cubicBezTo>
                    <a:pt x="140" y="21"/>
                    <a:pt x="140" y="21"/>
                    <a:pt x="140" y="21"/>
                  </a:cubicBezTo>
                  <a:cubicBezTo>
                    <a:pt x="140" y="21"/>
                    <a:pt x="143" y="5"/>
                    <a:pt x="127" y="6"/>
                  </a:cubicBezTo>
                  <a:cubicBezTo>
                    <a:pt x="114" y="6"/>
                    <a:pt x="80" y="6"/>
                    <a:pt x="80" y="6"/>
                  </a:cubicBezTo>
                  <a:cubicBezTo>
                    <a:pt x="80" y="6"/>
                    <a:pt x="46" y="6"/>
                    <a:pt x="33" y="6"/>
                  </a:cubicBezTo>
                  <a:cubicBezTo>
                    <a:pt x="16" y="6"/>
                    <a:pt x="13" y="22"/>
                    <a:pt x="13" y="22"/>
                  </a:cubicBezTo>
                  <a:cubicBezTo>
                    <a:pt x="7" y="45"/>
                    <a:pt x="7" y="45"/>
                    <a:pt x="7" y="45"/>
                  </a:cubicBezTo>
                  <a:cubicBezTo>
                    <a:pt x="0" y="45"/>
                    <a:pt x="0" y="45"/>
                    <a:pt x="0" y="45"/>
                  </a:cubicBezTo>
                  <a:cubicBezTo>
                    <a:pt x="6" y="22"/>
                    <a:pt x="6" y="22"/>
                    <a:pt x="6" y="22"/>
                  </a:cubicBezTo>
                  <a:cubicBezTo>
                    <a:pt x="11" y="4"/>
                    <a:pt x="32" y="1"/>
                    <a:pt x="32" y="1"/>
                  </a:cubicBezTo>
                  <a:lnTo>
                    <a:pt x="81" y="0"/>
                  </a:ln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303" name="Freeform 207"/>
            <p:cNvSpPr>
              <a:spLocks/>
            </p:cNvSpPr>
            <p:nvPr/>
          </p:nvSpPr>
          <p:spPr bwMode="auto">
            <a:xfrm>
              <a:off x="751" y="-301"/>
              <a:ext cx="556" cy="161"/>
            </a:xfrm>
            <a:custGeom>
              <a:avLst/>
              <a:gdLst>
                <a:gd name="T0" fmla="*/ 8 w 111"/>
                <a:gd name="T1" fmla="*/ 2 h 32"/>
                <a:gd name="T2" fmla="*/ 106 w 111"/>
                <a:gd name="T3" fmla="*/ 1 h 32"/>
                <a:gd name="T4" fmla="*/ 111 w 111"/>
                <a:gd name="T5" fmla="*/ 2 h 32"/>
                <a:gd name="T6" fmla="*/ 57 w 111"/>
                <a:gd name="T7" fmla="*/ 19 h 32"/>
                <a:gd name="T8" fmla="*/ 0 w 111"/>
                <a:gd name="T9" fmla="*/ 4 h 32"/>
                <a:gd name="T10" fmla="*/ 8 w 111"/>
                <a:gd name="T11" fmla="*/ 2 h 32"/>
              </a:gdLst>
              <a:ahLst/>
              <a:cxnLst>
                <a:cxn ang="0">
                  <a:pos x="T0" y="T1"/>
                </a:cxn>
                <a:cxn ang="0">
                  <a:pos x="T2" y="T3"/>
                </a:cxn>
                <a:cxn ang="0">
                  <a:pos x="T4" y="T5"/>
                </a:cxn>
                <a:cxn ang="0">
                  <a:pos x="T6" y="T7"/>
                </a:cxn>
                <a:cxn ang="0">
                  <a:pos x="T8" y="T9"/>
                </a:cxn>
                <a:cxn ang="0">
                  <a:pos x="T10" y="T11"/>
                </a:cxn>
              </a:cxnLst>
              <a:rect l="0" t="0" r="r" b="b"/>
              <a:pathLst>
                <a:path w="111" h="32">
                  <a:moveTo>
                    <a:pt x="8" y="2"/>
                  </a:moveTo>
                  <a:cubicBezTo>
                    <a:pt x="8" y="2"/>
                    <a:pt x="50" y="32"/>
                    <a:pt x="106" y="1"/>
                  </a:cubicBezTo>
                  <a:cubicBezTo>
                    <a:pt x="106" y="1"/>
                    <a:pt x="111" y="1"/>
                    <a:pt x="111" y="2"/>
                  </a:cubicBezTo>
                  <a:cubicBezTo>
                    <a:pt x="111" y="2"/>
                    <a:pt x="96" y="19"/>
                    <a:pt x="57" y="19"/>
                  </a:cubicBezTo>
                  <a:cubicBezTo>
                    <a:pt x="18" y="20"/>
                    <a:pt x="0" y="4"/>
                    <a:pt x="0" y="4"/>
                  </a:cubicBezTo>
                  <a:cubicBezTo>
                    <a:pt x="0" y="4"/>
                    <a:pt x="4" y="0"/>
                    <a:pt x="8" y="2"/>
                  </a:cubicBez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304" name="Freeform 208"/>
            <p:cNvSpPr>
              <a:spLocks noEditPoints="1"/>
            </p:cNvSpPr>
            <p:nvPr/>
          </p:nvSpPr>
          <p:spPr bwMode="auto">
            <a:xfrm>
              <a:off x="2200" y="-837"/>
              <a:ext cx="586" cy="536"/>
            </a:xfrm>
            <a:custGeom>
              <a:avLst/>
              <a:gdLst>
                <a:gd name="T0" fmla="*/ 17 w 117"/>
                <a:gd name="T1" fmla="*/ 87 h 107"/>
                <a:gd name="T2" fmla="*/ 117 w 117"/>
                <a:gd name="T3" fmla="*/ 107 h 107"/>
                <a:gd name="T4" fmla="*/ 92 w 117"/>
                <a:gd name="T5" fmla="*/ 11 h 107"/>
                <a:gd name="T6" fmla="*/ 16 w 117"/>
                <a:gd name="T7" fmla="*/ 0 h 107"/>
                <a:gd name="T8" fmla="*/ 24 w 117"/>
                <a:gd name="T9" fmla="*/ 98 h 107"/>
                <a:gd name="T10" fmla="*/ 111 w 117"/>
                <a:gd name="T11" fmla="*/ 101 h 107"/>
                <a:gd name="T12" fmla="*/ 24 w 117"/>
                <a:gd name="T13" fmla="*/ 98 h 107"/>
                <a:gd name="T14" fmla="*/ 108 w 117"/>
                <a:gd name="T15" fmla="*/ 90 h 107"/>
                <a:gd name="T16" fmla="*/ 23 w 117"/>
                <a:gd name="T17" fmla="*/ 93 h 107"/>
                <a:gd name="T18" fmla="*/ 21 w 117"/>
                <a:gd name="T19" fmla="*/ 81 h 107"/>
                <a:gd name="T20" fmla="*/ 106 w 117"/>
                <a:gd name="T21" fmla="*/ 85 h 107"/>
                <a:gd name="T22" fmla="*/ 21 w 117"/>
                <a:gd name="T23" fmla="*/ 81 h 107"/>
                <a:gd name="T24" fmla="*/ 103 w 117"/>
                <a:gd name="T25" fmla="*/ 72 h 107"/>
                <a:gd name="T26" fmla="*/ 20 w 117"/>
                <a:gd name="T27" fmla="*/ 75 h 107"/>
                <a:gd name="T28" fmla="*/ 17 w 117"/>
                <a:gd name="T29" fmla="*/ 63 h 107"/>
                <a:gd name="T30" fmla="*/ 101 w 117"/>
                <a:gd name="T31" fmla="*/ 67 h 107"/>
                <a:gd name="T32" fmla="*/ 17 w 117"/>
                <a:gd name="T33" fmla="*/ 63 h 107"/>
                <a:gd name="T34" fmla="*/ 98 w 117"/>
                <a:gd name="T35" fmla="*/ 53 h 107"/>
                <a:gd name="T36" fmla="*/ 16 w 117"/>
                <a:gd name="T37" fmla="*/ 56 h 107"/>
                <a:gd name="T38" fmla="*/ 13 w 117"/>
                <a:gd name="T39" fmla="*/ 42 h 107"/>
                <a:gd name="T40" fmla="*/ 96 w 117"/>
                <a:gd name="T41" fmla="*/ 45 h 107"/>
                <a:gd name="T42" fmla="*/ 13 w 117"/>
                <a:gd name="T43" fmla="*/ 42 h 107"/>
                <a:gd name="T44" fmla="*/ 92 w 117"/>
                <a:gd name="T45" fmla="*/ 33 h 107"/>
                <a:gd name="T46" fmla="*/ 11 w 117"/>
                <a:gd name="T47" fmla="*/ 35 h 107"/>
                <a:gd name="T48" fmla="*/ 9 w 117"/>
                <a:gd name="T49" fmla="*/ 25 h 107"/>
                <a:gd name="T50" fmla="*/ 91 w 117"/>
                <a:gd name="T51" fmla="*/ 28 h 107"/>
                <a:gd name="T52" fmla="*/ 9 w 117"/>
                <a:gd name="T53" fmla="*/ 25 h 107"/>
                <a:gd name="T54" fmla="*/ 88 w 117"/>
                <a:gd name="T55" fmla="*/ 17 h 107"/>
                <a:gd name="T56" fmla="*/ 8 w 117"/>
                <a:gd name="T57" fmla="*/ 19 h 107"/>
                <a:gd name="T58" fmla="*/ 7 w 117"/>
                <a:gd name="T59" fmla="*/ 13 h 107"/>
                <a:gd name="T60" fmla="*/ 73 w 117"/>
                <a:gd name="T61" fmla="*/ 3 h 107"/>
                <a:gd name="T62" fmla="*/ 7 w 117"/>
                <a:gd name="T63" fmla="*/ 1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7" h="107">
                  <a:moveTo>
                    <a:pt x="1" y="11"/>
                  </a:moveTo>
                  <a:cubicBezTo>
                    <a:pt x="17" y="87"/>
                    <a:pt x="17" y="87"/>
                    <a:pt x="17" y="87"/>
                  </a:cubicBezTo>
                  <a:cubicBezTo>
                    <a:pt x="21" y="106"/>
                    <a:pt x="21" y="106"/>
                    <a:pt x="21" y="106"/>
                  </a:cubicBezTo>
                  <a:cubicBezTo>
                    <a:pt x="117" y="107"/>
                    <a:pt x="117" y="107"/>
                    <a:pt x="117" y="107"/>
                  </a:cubicBezTo>
                  <a:cubicBezTo>
                    <a:pt x="112" y="88"/>
                    <a:pt x="112" y="88"/>
                    <a:pt x="112" y="88"/>
                  </a:cubicBezTo>
                  <a:cubicBezTo>
                    <a:pt x="92" y="11"/>
                    <a:pt x="92" y="11"/>
                    <a:pt x="92" y="11"/>
                  </a:cubicBezTo>
                  <a:cubicBezTo>
                    <a:pt x="90" y="5"/>
                    <a:pt x="79" y="0"/>
                    <a:pt x="72" y="0"/>
                  </a:cubicBezTo>
                  <a:cubicBezTo>
                    <a:pt x="16" y="0"/>
                    <a:pt x="16" y="0"/>
                    <a:pt x="16" y="0"/>
                  </a:cubicBezTo>
                  <a:cubicBezTo>
                    <a:pt x="9" y="0"/>
                    <a:pt x="0" y="5"/>
                    <a:pt x="1" y="11"/>
                  </a:cubicBezTo>
                  <a:close/>
                  <a:moveTo>
                    <a:pt x="24" y="98"/>
                  </a:moveTo>
                  <a:cubicBezTo>
                    <a:pt x="110" y="98"/>
                    <a:pt x="110" y="98"/>
                    <a:pt x="110" y="98"/>
                  </a:cubicBezTo>
                  <a:cubicBezTo>
                    <a:pt x="111" y="101"/>
                    <a:pt x="111" y="101"/>
                    <a:pt x="111" y="101"/>
                  </a:cubicBezTo>
                  <a:cubicBezTo>
                    <a:pt x="25" y="101"/>
                    <a:pt x="25" y="101"/>
                    <a:pt x="25" y="101"/>
                  </a:cubicBezTo>
                  <a:lnTo>
                    <a:pt x="24" y="98"/>
                  </a:lnTo>
                  <a:close/>
                  <a:moveTo>
                    <a:pt x="23" y="90"/>
                  </a:moveTo>
                  <a:cubicBezTo>
                    <a:pt x="108" y="90"/>
                    <a:pt x="108" y="90"/>
                    <a:pt x="108" y="90"/>
                  </a:cubicBezTo>
                  <a:cubicBezTo>
                    <a:pt x="109" y="93"/>
                    <a:pt x="109" y="93"/>
                    <a:pt x="109" y="93"/>
                  </a:cubicBezTo>
                  <a:cubicBezTo>
                    <a:pt x="23" y="93"/>
                    <a:pt x="23" y="93"/>
                    <a:pt x="23" y="93"/>
                  </a:cubicBezTo>
                  <a:lnTo>
                    <a:pt x="23" y="90"/>
                  </a:lnTo>
                  <a:close/>
                  <a:moveTo>
                    <a:pt x="21" y="81"/>
                  </a:moveTo>
                  <a:cubicBezTo>
                    <a:pt x="105" y="82"/>
                    <a:pt x="105" y="82"/>
                    <a:pt x="105" y="82"/>
                  </a:cubicBezTo>
                  <a:cubicBezTo>
                    <a:pt x="106" y="85"/>
                    <a:pt x="106" y="85"/>
                    <a:pt x="106" y="85"/>
                  </a:cubicBezTo>
                  <a:cubicBezTo>
                    <a:pt x="22" y="84"/>
                    <a:pt x="22" y="84"/>
                    <a:pt x="22" y="84"/>
                  </a:cubicBezTo>
                  <a:lnTo>
                    <a:pt x="21" y="81"/>
                  </a:lnTo>
                  <a:close/>
                  <a:moveTo>
                    <a:pt x="19" y="72"/>
                  </a:moveTo>
                  <a:cubicBezTo>
                    <a:pt x="103" y="72"/>
                    <a:pt x="103" y="72"/>
                    <a:pt x="103" y="72"/>
                  </a:cubicBezTo>
                  <a:cubicBezTo>
                    <a:pt x="104" y="75"/>
                    <a:pt x="104" y="75"/>
                    <a:pt x="104" y="75"/>
                  </a:cubicBezTo>
                  <a:cubicBezTo>
                    <a:pt x="20" y="75"/>
                    <a:pt x="20" y="75"/>
                    <a:pt x="20" y="75"/>
                  </a:cubicBezTo>
                  <a:lnTo>
                    <a:pt x="19" y="72"/>
                  </a:lnTo>
                  <a:close/>
                  <a:moveTo>
                    <a:pt x="17" y="63"/>
                  </a:moveTo>
                  <a:cubicBezTo>
                    <a:pt x="101" y="64"/>
                    <a:pt x="101" y="64"/>
                    <a:pt x="101" y="64"/>
                  </a:cubicBezTo>
                  <a:cubicBezTo>
                    <a:pt x="101" y="67"/>
                    <a:pt x="101" y="67"/>
                    <a:pt x="101" y="67"/>
                  </a:cubicBezTo>
                  <a:cubicBezTo>
                    <a:pt x="18" y="66"/>
                    <a:pt x="18" y="66"/>
                    <a:pt x="18" y="66"/>
                  </a:cubicBezTo>
                  <a:lnTo>
                    <a:pt x="17" y="63"/>
                  </a:lnTo>
                  <a:close/>
                  <a:moveTo>
                    <a:pt x="15" y="53"/>
                  </a:moveTo>
                  <a:cubicBezTo>
                    <a:pt x="98" y="53"/>
                    <a:pt x="98" y="53"/>
                    <a:pt x="98" y="53"/>
                  </a:cubicBezTo>
                  <a:cubicBezTo>
                    <a:pt x="99" y="56"/>
                    <a:pt x="99" y="56"/>
                    <a:pt x="99" y="56"/>
                  </a:cubicBezTo>
                  <a:cubicBezTo>
                    <a:pt x="16" y="56"/>
                    <a:pt x="16" y="56"/>
                    <a:pt x="16" y="56"/>
                  </a:cubicBezTo>
                  <a:lnTo>
                    <a:pt x="15" y="53"/>
                  </a:lnTo>
                  <a:close/>
                  <a:moveTo>
                    <a:pt x="13" y="42"/>
                  </a:moveTo>
                  <a:cubicBezTo>
                    <a:pt x="95" y="43"/>
                    <a:pt x="95" y="43"/>
                    <a:pt x="95" y="43"/>
                  </a:cubicBezTo>
                  <a:cubicBezTo>
                    <a:pt x="96" y="45"/>
                    <a:pt x="96" y="45"/>
                    <a:pt x="96" y="45"/>
                  </a:cubicBezTo>
                  <a:cubicBezTo>
                    <a:pt x="13" y="45"/>
                    <a:pt x="13" y="45"/>
                    <a:pt x="13" y="45"/>
                  </a:cubicBezTo>
                  <a:lnTo>
                    <a:pt x="13" y="42"/>
                  </a:lnTo>
                  <a:close/>
                  <a:moveTo>
                    <a:pt x="11" y="33"/>
                  </a:moveTo>
                  <a:cubicBezTo>
                    <a:pt x="92" y="33"/>
                    <a:pt x="92" y="33"/>
                    <a:pt x="92" y="33"/>
                  </a:cubicBezTo>
                  <a:cubicBezTo>
                    <a:pt x="93" y="36"/>
                    <a:pt x="93" y="36"/>
                    <a:pt x="93" y="36"/>
                  </a:cubicBezTo>
                  <a:cubicBezTo>
                    <a:pt x="11" y="35"/>
                    <a:pt x="11" y="35"/>
                    <a:pt x="11" y="35"/>
                  </a:cubicBezTo>
                  <a:lnTo>
                    <a:pt x="11" y="33"/>
                  </a:lnTo>
                  <a:close/>
                  <a:moveTo>
                    <a:pt x="9" y="25"/>
                  </a:moveTo>
                  <a:cubicBezTo>
                    <a:pt x="90" y="25"/>
                    <a:pt x="90" y="25"/>
                    <a:pt x="90" y="25"/>
                  </a:cubicBezTo>
                  <a:cubicBezTo>
                    <a:pt x="91" y="28"/>
                    <a:pt x="91" y="28"/>
                    <a:pt x="91" y="28"/>
                  </a:cubicBezTo>
                  <a:cubicBezTo>
                    <a:pt x="10" y="27"/>
                    <a:pt x="10" y="27"/>
                    <a:pt x="10" y="27"/>
                  </a:cubicBezTo>
                  <a:lnTo>
                    <a:pt x="9" y="25"/>
                  </a:lnTo>
                  <a:close/>
                  <a:moveTo>
                    <a:pt x="7" y="17"/>
                  </a:moveTo>
                  <a:cubicBezTo>
                    <a:pt x="88" y="17"/>
                    <a:pt x="88" y="17"/>
                    <a:pt x="88" y="17"/>
                  </a:cubicBezTo>
                  <a:cubicBezTo>
                    <a:pt x="89" y="20"/>
                    <a:pt x="89" y="20"/>
                    <a:pt x="89" y="20"/>
                  </a:cubicBezTo>
                  <a:cubicBezTo>
                    <a:pt x="8" y="19"/>
                    <a:pt x="8" y="19"/>
                    <a:pt x="8" y="19"/>
                  </a:cubicBezTo>
                  <a:lnTo>
                    <a:pt x="7" y="17"/>
                  </a:lnTo>
                  <a:close/>
                  <a:moveTo>
                    <a:pt x="7" y="13"/>
                  </a:moveTo>
                  <a:cubicBezTo>
                    <a:pt x="5" y="8"/>
                    <a:pt x="9" y="3"/>
                    <a:pt x="16" y="3"/>
                  </a:cubicBezTo>
                  <a:cubicBezTo>
                    <a:pt x="73" y="3"/>
                    <a:pt x="73" y="3"/>
                    <a:pt x="73" y="3"/>
                  </a:cubicBezTo>
                  <a:cubicBezTo>
                    <a:pt x="80" y="3"/>
                    <a:pt x="86" y="8"/>
                    <a:pt x="87" y="14"/>
                  </a:cubicBezTo>
                  <a:lnTo>
                    <a:pt x="7" y="13"/>
                  </a:ln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305" name="Freeform 209"/>
            <p:cNvSpPr>
              <a:spLocks noEditPoints="1"/>
            </p:cNvSpPr>
            <p:nvPr/>
          </p:nvSpPr>
          <p:spPr bwMode="auto">
            <a:xfrm>
              <a:off x="2210" y="-772"/>
              <a:ext cx="471" cy="71"/>
            </a:xfrm>
            <a:custGeom>
              <a:avLst/>
              <a:gdLst>
                <a:gd name="T0" fmla="*/ 0 w 471"/>
                <a:gd name="T1" fmla="*/ 0 h 71"/>
                <a:gd name="T2" fmla="*/ 10 w 471"/>
                <a:gd name="T3" fmla="*/ 66 h 71"/>
                <a:gd name="T4" fmla="*/ 471 w 471"/>
                <a:gd name="T5" fmla="*/ 71 h 71"/>
                <a:gd name="T6" fmla="*/ 451 w 471"/>
                <a:gd name="T7" fmla="*/ 5 h 71"/>
                <a:gd name="T8" fmla="*/ 0 w 471"/>
                <a:gd name="T9" fmla="*/ 0 h 71"/>
                <a:gd name="T10" fmla="*/ 30 w 471"/>
                <a:gd name="T11" fmla="*/ 25 h 71"/>
                <a:gd name="T12" fmla="*/ 436 w 471"/>
                <a:gd name="T13" fmla="*/ 31 h 71"/>
                <a:gd name="T14" fmla="*/ 436 w 471"/>
                <a:gd name="T15" fmla="*/ 46 h 71"/>
                <a:gd name="T16" fmla="*/ 30 w 471"/>
                <a:gd name="T17" fmla="*/ 41 h 71"/>
                <a:gd name="T18" fmla="*/ 30 w 471"/>
                <a:gd name="T19" fmla="*/ 2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71">
                  <a:moveTo>
                    <a:pt x="0" y="0"/>
                  </a:moveTo>
                  <a:lnTo>
                    <a:pt x="10" y="66"/>
                  </a:lnTo>
                  <a:lnTo>
                    <a:pt x="471" y="71"/>
                  </a:lnTo>
                  <a:lnTo>
                    <a:pt x="451" y="5"/>
                  </a:lnTo>
                  <a:lnTo>
                    <a:pt x="0" y="0"/>
                  </a:lnTo>
                  <a:close/>
                  <a:moveTo>
                    <a:pt x="30" y="25"/>
                  </a:moveTo>
                  <a:lnTo>
                    <a:pt x="436" y="31"/>
                  </a:lnTo>
                  <a:lnTo>
                    <a:pt x="436" y="46"/>
                  </a:lnTo>
                  <a:lnTo>
                    <a:pt x="30" y="41"/>
                  </a:lnTo>
                  <a:lnTo>
                    <a:pt x="30" y="25"/>
                  </a:lnTo>
                  <a:close/>
                </a:path>
              </a:pathLst>
            </a:custGeom>
            <a:solidFill>
              <a:srgbClr val="FF00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306" name="Freeform 210"/>
            <p:cNvSpPr>
              <a:spLocks/>
            </p:cNvSpPr>
            <p:nvPr/>
          </p:nvSpPr>
          <p:spPr bwMode="auto">
            <a:xfrm>
              <a:off x="2230" y="-321"/>
              <a:ext cx="651" cy="196"/>
            </a:xfrm>
            <a:custGeom>
              <a:avLst/>
              <a:gdLst>
                <a:gd name="T0" fmla="*/ 60 w 130"/>
                <a:gd name="T1" fmla="*/ 0 h 39"/>
                <a:gd name="T2" fmla="*/ 17 w 130"/>
                <a:gd name="T3" fmla="*/ 0 h 39"/>
                <a:gd name="T4" fmla="*/ 3 w 130"/>
                <a:gd name="T5" fmla="*/ 18 h 39"/>
                <a:gd name="T6" fmla="*/ 7 w 130"/>
                <a:gd name="T7" fmla="*/ 38 h 39"/>
                <a:gd name="T8" fmla="*/ 12 w 130"/>
                <a:gd name="T9" fmla="*/ 38 h 39"/>
                <a:gd name="T10" fmla="*/ 8 w 130"/>
                <a:gd name="T11" fmla="*/ 18 h 39"/>
                <a:gd name="T12" fmla="*/ 20 w 130"/>
                <a:gd name="T13" fmla="*/ 4 h 39"/>
                <a:gd name="T14" fmla="*/ 61 w 130"/>
                <a:gd name="T15" fmla="*/ 5 h 39"/>
                <a:gd name="T16" fmla="*/ 102 w 130"/>
                <a:gd name="T17" fmla="*/ 5 h 39"/>
                <a:gd name="T18" fmla="*/ 119 w 130"/>
                <a:gd name="T19" fmla="*/ 19 h 39"/>
                <a:gd name="T20" fmla="*/ 125 w 130"/>
                <a:gd name="T21" fmla="*/ 39 h 39"/>
                <a:gd name="T22" fmla="*/ 130 w 130"/>
                <a:gd name="T23" fmla="*/ 39 h 39"/>
                <a:gd name="T24" fmla="*/ 125 w 130"/>
                <a:gd name="T25" fmla="*/ 19 h 39"/>
                <a:gd name="T26" fmla="*/ 103 w 130"/>
                <a:gd name="T27" fmla="*/ 0 h 39"/>
                <a:gd name="T28" fmla="*/ 60 w 130"/>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39">
                  <a:moveTo>
                    <a:pt x="60" y="0"/>
                  </a:moveTo>
                  <a:cubicBezTo>
                    <a:pt x="17" y="0"/>
                    <a:pt x="17" y="0"/>
                    <a:pt x="17" y="0"/>
                  </a:cubicBezTo>
                  <a:cubicBezTo>
                    <a:pt x="17" y="0"/>
                    <a:pt x="0" y="2"/>
                    <a:pt x="3" y="18"/>
                  </a:cubicBezTo>
                  <a:cubicBezTo>
                    <a:pt x="7" y="38"/>
                    <a:pt x="7" y="38"/>
                    <a:pt x="7" y="38"/>
                  </a:cubicBezTo>
                  <a:cubicBezTo>
                    <a:pt x="12" y="38"/>
                    <a:pt x="12" y="38"/>
                    <a:pt x="12" y="38"/>
                  </a:cubicBezTo>
                  <a:cubicBezTo>
                    <a:pt x="8" y="18"/>
                    <a:pt x="8" y="18"/>
                    <a:pt x="8" y="18"/>
                  </a:cubicBezTo>
                  <a:cubicBezTo>
                    <a:pt x="8" y="18"/>
                    <a:pt x="5" y="4"/>
                    <a:pt x="20" y="4"/>
                  </a:cubicBezTo>
                  <a:cubicBezTo>
                    <a:pt x="31" y="5"/>
                    <a:pt x="61" y="5"/>
                    <a:pt x="61" y="5"/>
                  </a:cubicBezTo>
                  <a:cubicBezTo>
                    <a:pt x="61" y="5"/>
                    <a:pt x="90" y="5"/>
                    <a:pt x="102" y="5"/>
                  </a:cubicBezTo>
                  <a:cubicBezTo>
                    <a:pt x="116" y="5"/>
                    <a:pt x="119" y="19"/>
                    <a:pt x="119" y="19"/>
                  </a:cubicBezTo>
                  <a:cubicBezTo>
                    <a:pt x="125" y="39"/>
                    <a:pt x="125" y="39"/>
                    <a:pt x="125" y="39"/>
                  </a:cubicBezTo>
                  <a:cubicBezTo>
                    <a:pt x="130" y="39"/>
                    <a:pt x="130" y="39"/>
                    <a:pt x="130" y="39"/>
                  </a:cubicBezTo>
                  <a:cubicBezTo>
                    <a:pt x="125" y="19"/>
                    <a:pt x="125" y="19"/>
                    <a:pt x="125" y="19"/>
                  </a:cubicBezTo>
                  <a:cubicBezTo>
                    <a:pt x="120" y="3"/>
                    <a:pt x="103" y="0"/>
                    <a:pt x="103" y="0"/>
                  </a:cubicBezTo>
                  <a:lnTo>
                    <a:pt x="60" y="0"/>
                  </a:ln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307" name="Freeform 211"/>
            <p:cNvSpPr>
              <a:spLocks/>
            </p:cNvSpPr>
            <p:nvPr/>
          </p:nvSpPr>
          <p:spPr bwMode="auto">
            <a:xfrm>
              <a:off x="2280" y="-296"/>
              <a:ext cx="747" cy="226"/>
            </a:xfrm>
            <a:custGeom>
              <a:avLst/>
              <a:gdLst>
                <a:gd name="T0" fmla="*/ 68 w 149"/>
                <a:gd name="T1" fmla="*/ 0 h 45"/>
                <a:gd name="T2" fmla="*/ 18 w 149"/>
                <a:gd name="T3" fmla="*/ 0 h 45"/>
                <a:gd name="T4" fmla="*/ 3 w 149"/>
                <a:gd name="T5" fmla="*/ 22 h 45"/>
                <a:gd name="T6" fmla="*/ 7 w 149"/>
                <a:gd name="T7" fmla="*/ 44 h 45"/>
                <a:gd name="T8" fmla="*/ 13 w 149"/>
                <a:gd name="T9" fmla="*/ 44 h 45"/>
                <a:gd name="T10" fmla="*/ 9 w 149"/>
                <a:gd name="T11" fmla="*/ 21 h 45"/>
                <a:gd name="T12" fmla="*/ 22 w 149"/>
                <a:gd name="T13" fmla="*/ 6 h 45"/>
                <a:gd name="T14" fmla="*/ 69 w 149"/>
                <a:gd name="T15" fmla="*/ 6 h 45"/>
                <a:gd name="T16" fmla="*/ 116 w 149"/>
                <a:gd name="T17" fmla="*/ 6 h 45"/>
                <a:gd name="T18" fmla="*/ 136 w 149"/>
                <a:gd name="T19" fmla="*/ 22 h 45"/>
                <a:gd name="T20" fmla="*/ 142 w 149"/>
                <a:gd name="T21" fmla="*/ 45 h 45"/>
                <a:gd name="T22" fmla="*/ 149 w 149"/>
                <a:gd name="T23" fmla="*/ 45 h 45"/>
                <a:gd name="T24" fmla="*/ 142 w 149"/>
                <a:gd name="T25" fmla="*/ 22 h 45"/>
                <a:gd name="T26" fmla="*/ 117 w 149"/>
                <a:gd name="T27" fmla="*/ 1 h 45"/>
                <a:gd name="T28" fmla="*/ 68 w 149"/>
                <a:gd name="T2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9" h="45">
                  <a:moveTo>
                    <a:pt x="68" y="0"/>
                  </a:moveTo>
                  <a:cubicBezTo>
                    <a:pt x="18" y="0"/>
                    <a:pt x="18" y="0"/>
                    <a:pt x="18" y="0"/>
                  </a:cubicBezTo>
                  <a:cubicBezTo>
                    <a:pt x="18" y="0"/>
                    <a:pt x="0" y="3"/>
                    <a:pt x="3" y="22"/>
                  </a:cubicBezTo>
                  <a:cubicBezTo>
                    <a:pt x="7" y="44"/>
                    <a:pt x="7" y="44"/>
                    <a:pt x="7" y="44"/>
                  </a:cubicBezTo>
                  <a:cubicBezTo>
                    <a:pt x="13" y="44"/>
                    <a:pt x="13" y="44"/>
                    <a:pt x="13" y="44"/>
                  </a:cubicBezTo>
                  <a:cubicBezTo>
                    <a:pt x="9" y="21"/>
                    <a:pt x="9" y="21"/>
                    <a:pt x="9" y="21"/>
                  </a:cubicBezTo>
                  <a:cubicBezTo>
                    <a:pt x="9" y="21"/>
                    <a:pt x="6" y="5"/>
                    <a:pt x="22" y="6"/>
                  </a:cubicBezTo>
                  <a:cubicBezTo>
                    <a:pt x="35" y="6"/>
                    <a:pt x="69" y="6"/>
                    <a:pt x="69" y="6"/>
                  </a:cubicBezTo>
                  <a:cubicBezTo>
                    <a:pt x="69" y="6"/>
                    <a:pt x="103" y="6"/>
                    <a:pt x="116" y="6"/>
                  </a:cubicBezTo>
                  <a:cubicBezTo>
                    <a:pt x="133" y="6"/>
                    <a:pt x="136" y="22"/>
                    <a:pt x="136" y="22"/>
                  </a:cubicBezTo>
                  <a:cubicBezTo>
                    <a:pt x="142" y="45"/>
                    <a:pt x="142" y="45"/>
                    <a:pt x="142" y="45"/>
                  </a:cubicBezTo>
                  <a:cubicBezTo>
                    <a:pt x="149" y="45"/>
                    <a:pt x="149" y="45"/>
                    <a:pt x="149" y="45"/>
                  </a:cubicBezTo>
                  <a:cubicBezTo>
                    <a:pt x="142" y="22"/>
                    <a:pt x="142" y="22"/>
                    <a:pt x="142" y="22"/>
                  </a:cubicBezTo>
                  <a:cubicBezTo>
                    <a:pt x="137" y="4"/>
                    <a:pt x="117" y="1"/>
                    <a:pt x="117" y="1"/>
                  </a:cubicBezTo>
                  <a:lnTo>
                    <a:pt x="68" y="0"/>
                  </a:ln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308" name="Freeform 212"/>
            <p:cNvSpPr>
              <a:spLocks/>
            </p:cNvSpPr>
            <p:nvPr/>
          </p:nvSpPr>
          <p:spPr bwMode="auto">
            <a:xfrm>
              <a:off x="2350" y="-301"/>
              <a:ext cx="557" cy="161"/>
            </a:xfrm>
            <a:custGeom>
              <a:avLst/>
              <a:gdLst>
                <a:gd name="T0" fmla="*/ 103 w 111"/>
                <a:gd name="T1" fmla="*/ 2 h 32"/>
                <a:gd name="T2" fmla="*/ 5 w 111"/>
                <a:gd name="T3" fmla="*/ 1 h 32"/>
                <a:gd name="T4" fmla="*/ 0 w 111"/>
                <a:gd name="T5" fmla="*/ 2 h 32"/>
                <a:gd name="T6" fmla="*/ 54 w 111"/>
                <a:gd name="T7" fmla="*/ 19 h 32"/>
                <a:gd name="T8" fmla="*/ 111 w 111"/>
                <a:gd name="T9" fmla="*/ 4 h 32"/>
                <a:gd name="T10" fmla="*/ 103 w 111"/>
                <a:gd name="T11" fmla="*/ 2 h 32"/>
              </a:gdLst>
              <a:ahLst/>
              <a:cxnLst>
                <a:cxn ang="0">
                  <a:pos x="T0" y="T1"/>
                </a:cxn>
                <a:cxn ang="0">
                  <a:pos x="T2" y="T3"/>
                </a:cxn>
                <a:cxn ang="0">
                  <a:pos x="T4" y="T5"/>
                </a:cxn>
                <a:cxn ang="0">
                  <a:pos x="T6" y="T7"/>
                </a:cxn>
                <a:cxn ang="0">
                  <a:pos x="T8" y="T9"/>
                </a:cxn>
                <a:cxn ang="0">
                  <a:pos x="T10" y="T11"/>
                </a:cxn>
              </a:cxnLst>
              <a:rect l="0" t="0" r="r" b="b"/>
              <a:pathLst>
                <a:path w="111" h="32">
                  <a:moveTo>
                    <a:pt x="103" y="2"/>
                  </a:moveTo>
                  <a:cubicBezTo>
                    <a:pt x="103" y="2"/>
                    <a:pt x="61" y="32"/>
                    <a:pt x="5" y="1"/>
                  </a:cubicBezTo>
                  <a:cubicBezTo>
                    <a:pt x="5" y="1"/>
                    <a:pt x="0" y="1"/>
                    <a:pt x="0" y="2"/>
                  </a:cubicBezTo>
                  <a:cubicBezTo>
                    <a:pt x="0" y="2"/>
                    <a:pt x="15" y="19"/>
                    <a:pt x="54" y="19"/>
                  </a:cubicBezTo>
                  <a:cubicBezTo>
                    <a:pt x="93" y="20"/>
                    <a:pt x="111" y="4"/>
                    <a:pt x="111" y="4"/>
                  </a:cubicBezTo>
                  <a:cubicBezTo>
                    <a:pt x="111" y="4"/>
                    <a:pt x="106" y="0"/>
                    <a:pt x="103" y="2"/>
                  </a:cubicBez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grpSp>
      <p:pic>
        <p:nvPicPr>
          <p:cNvPr id="2051" name="Picture 3" descr="C:\Users\DiMiHome\AppData\Local\Microsoft\Windows\Temporary Internet Files\Content.IE5\YAP2SIDV\MC900196320[1].wm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flipH="1">
            <a:off x="92343" y="113516"/>
            <a:ext cx="650607" cy="78455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822606" y="259022"/>
            <a:ext cx="5670142" cy="461665"/>
          </a:xfrm>
          <a:prstGeom prst="rect">
            <a:avLst/>
          </a:prstGeom>
          <a:solidFill>
            <a:schemeClr val="accent3">
              <a:lumMod val="90000"/>
            </a:schemeClr>
          </a:solidFill>
        </p:spPr>
        <p:txBody>
          <a:bodyPr wrap="none" rtlCol="0">
            <a:spAutoFit/>
          </a:bodyPr>
          <a:lstStyle/>
          <a:p>
            <a:r>
              <a:rPr lang="en-US" b="1" dirty="0" smtClean="0"/>
              <a:t>BT1 – Emotional Climate for Learning</a:t>
            </a:r>
            <a:endParaRPr lang="en-US" b="1" dirty="0"/>
          </a:p>
        </p:txBody>
      </p:sp>
      <p:sp>
        <p:nvSpPr>
          <p:cNvPr id="3" name="TextBox 2"/>
          <p:cNvSpPr txBox="1"/>
          <p:nvPr/>
        </p:nvSpPr>
        <p:spPr>
          <a:xfrm>
            <a:off x="1063626" y="1007904"/>
            <a:ext cx="6501908" cy="461665"/>
          </a:xfrm>
          <a:prstGeom prst="rect">
            <a:avLst/>
          </a:prstGeom>
          <a:solidFill>
            <a:schemeClr val="accent3">
              <a:lumMod val="90000"/>
            </a:schemeClr>
          </a:solidFill>
        </p:spPr>
        <p:txBody>
          <a:bodyPr wrap="none" rtlCol="0">
            <a:spAutoFit/>
          </a:bodyPr>
          <a:lstStyle/>
          <a:p>
            <a:r>
              <a:rPr lang="en-US" dirty="0" smtClean="0"/>
              <a:t>The online world is </a:t>
            </a:r>
            <a:r>
              <a:rPr lang="en-US" b="1" dirty="0" smtClean="0"/>
              <a:t>EMOTIONAL</a:t>
            </a:r>
            <a:r>
              <a:rPr lang="en-US" dirty="0" smtClean="0"/>
              <a:t> for students!</a:t>
            </a:r>
            <a:endParaRPr lang="en-US" dirty="0"/>
          </a:p>
        </p:txBody>
      </p:sp>
      <p:sp>
        <p:nvSpPr>
          <p:cNvPr id="4" name="TextBox 3"/>
          <p:cNvSpPr txBox="1"/>
          <p:nvPr/>
        </p:nvSpPr>
        <p:spPr>
          <a:xfrm>
            <a:off x="1547522" y="2899757"/>
            <a:ext cx="7495963" cy="2123658"/>
          </a:xfrm>
          <a:prstGeom prst="rect">
            <a:avLst/>
          </a:prstGeom>
          <a:solidFill>
            <a:srgbClr val="CCECFF"/>
          </a:solidFill>
        </p:spPr>
        <p:txBody>
          <a:bodyPr wrap="none" rtlCol="0">
            <a:spAutoFit/>
          </a:bodyPr>
          <a:lstStyle/>
          <a:p>
            <a:r>
              <a:rPr lang="en-US" b="1" dirty="0" smtClean="0"/>
              <a:t>Students</a:t>
            </a:r>
          </a:p>
          <a:p>
            <a:pPr marL="342900" indent="-342900">
              <a:buBlip>
                <a:blip r:embed="rId6"/>
              </a:buBlip>
            </a:pPr>
            <a:r>
              <a:rPr lang="en-US" dirty="0"/>
              <a:t>C</a:t>
            </a:r>
            <a:r>
              <a:rPr lang="en-US" dirty="0" smtClean="0"/>
              <a:t>ollaborate on responsibility to each other online</a:t>
            </a:r>
          </a:p>
          <a:p>
            <a:pPr marL="342900" indent="-342900">
              <a:buBlip>
                <a:blip r:embed="rId6"/>
              </a:buBlip>
            </a:pPr>
            <a:r>
              <a:rPr lang="en-US" dirty="0" smtClean="0"/>
              <a:t>Use voice &amp; mood music to teach younger students</a:t>
            </a:r>
          </a:p>
          <a:p>
            <a:pPr marL="342900" indent="-342900">
              <a:buBlip>
                <a:blip r:embed="rId6"/>
              </a:buBlip>
            </a:pPr>
            <a:r>
              <a:rPr lang="en-US" dirty="0"/>
              <a:t>I</a:t>
            </a:r>
            <a:r>
              <a:rPr lang="en-US" dirty="0" smtClean="0"/>
              <a:t>dentify self with avatars &amp; painted feet</a:t>
            </a:r>
            <a:endParaRPr lang="en-US" dirty="0"/>
          </a:p>
        </p:txBody>
      </p:sp>
      <p:sp>
        <p:nvSpPr>
          <p:cNvPr id="5" name="TextBox 4"/>
          <p:cNvSpPr txBox="1"/>
          <p:nvPr/>
        </p:nvSpPr>
        <p:spPr>
          <a:xfrm>
            <a:off x="1261072" y="1689856"/>
            <a:ext cx="6252033" cy="1015663"/>
          </a:xfrm>
          <a:prstGeom prst="rect">
            <a:avLst/>
          </a:prstGeom>
          <a:solidFill>
            <a:srgbClr val="CCECFF"/>
          </a:solidFill>
        </p:spPr>
        <p:txBody>
          <a:bodyPr wrap="none" rtlCol="0">
            <a:spAutoFit/>
          </a:bodyPr>
          <a:lstStyle/>
          <a:p>
            <a:r>
              <a:rPr lang="en-US" b="1" dirty="0"/>
              <a:t>Teacher</a:t>
            </a:r>
          </a:p>
          <a:p>
            <a:pPr marL="342900" indent="-342900">
              <a:buBlip>
                <a:blip r:embed="rId6"/>
              </a:buBlip>
            </a:pPr>
            <a:r>
              <a:rPr lang="en-US" dirty="0" smtClean="0"/>
              <a:t>Brings </a:t>
            </a:r>
            <a:r>
              <a:rPr lang="en-US" dirty="0"/>
              <a:t>personal experiences to </a:t>
            </a:r>
            <a:r>
              <a:rPr lang="en-US" dirty="0" smtClean="0"/>
              <a:t>discussion</a:t>
            </a:r>
            <a:endParaRPr lang="en-US" dirty="0"/>
          </a:p>
        </p:txBody>
      </p:sp>
      <p:pic>
        <p:nvPicPr>
          <p:cNvPr id="7" name="Audio 6">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8382000" y="6096000"/>
            <a:ext cx="609600" cy="609600"/>
          </a:xfrm>
          <a:prstGeom prst="rect">
            <a:avLst/>
          </a:prstGeom>
        </p:spPr>
      </p:pic>
    </p:spTree>
  </p:cSld>
  <p:clrMapOvr>
    <a:masterClrMapping/>
  </p:clrMapOvr>
  <p:transition spd="slow" advTm="51987">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2051"/>
                                        </p:tgtEl>
                                      </p:cBhvr>
                                    </p:animEffect>
                                    <p:animScale>
                                      <p:cBhvr>
                                        <p:cTn id="10" dur="250" autoRev="1" fill="hold"/>
                                        <p:tgtEl>
                                          <p:spTgt spid="2051"/>
                                        </p:tgtEl>
                                      </p:cBhvr>
                                      <p:by x="105000" y="105000"/>
                                    </p:animScale>
                                  </p:childTnLst>
                                </p:cTn>
                              </p:par>
                            </p:childTnLst>
                          </p:cTn>
                        </p:par>
                        <p:par>
                          <p:cTn id="11" fill="hold">
                            <p:stCondLst>
                              <p:cond delay="500"/>
                            </p:stCondLst>
                            <p:childTnLst>
                              <p:par>
                                <p:cTn id="12" presetID="26" presetClass="emph" presetSubtype="0" fill="hold" grpId="0"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10" presetClass="entr" presetSubtype="0" fill="hold" grpId="0" nodeType="afterEffect">
                                  <p:stCondLst>
                                    <p:cond delay="5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2000"/>
                            </p:stCondLst>
                            <p:childTnLst>
                              <p:par>
                                <p:cTn id="20" presetID="10" presetClass="entr" presetSubtype="0" fill="hold" grpId="0" nodeType="afterEffect">
                                  <p:stCondLst>
                                    <p:cond delay="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3000"/>
                            </p:stCondLst>
                            <p:childTnLst>
                              <p:par>
                                <p:cTn id="24" presetID="10" presetClass="entr" presetSubtype="0" fill="hold" grpId="0" nodeType="afterEffect">
                                  <p:stCondLst>
                                    <p:cond delay="20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2" grpId="0" animBg="1"/>
      <p:bldP spid="3"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311" name="Picture 19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73325" y="2997200"/>
            <a:ext cx="4945063" cy="1354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45551" name="Group 431"/>
          <p:cNvGrpSpPr>
            <a:grpSpLocks/>
          </p:cNvGrpSpPr>
          <p:nvPr/>
        </p:nvGrpSpPr>
        <p:grpSpPr bwMode="auto">
          <a:xfrm>
            <a:off x="0" y="4238625"/>
            <a:ext cx="9155113" cy="2635250"/>
            <a:chOff x="0" y="2670"/>
            <a:chExt cx="5767" cy="1660"/>
          </a:xfrm>
        </p:grpSpPr>
        <p:sp>
          <p:nvSpPr>
            <p:cNvPr id="645552" name="Freeform 432"/>
            <p:cNvSpPr>
              <a:spLocks/>
            </p:cNvSpPr>
            <p:nvPr/>
          </p:nvSpPr>
          <p:spPr bwMode="auto">
            <a:xfrm flipH="1">
              <a:off x="0" y="2670"/>
              <a:ext cx="5762" cy="1650"/>
            </a:xfrm>
            <a:custGeom>
              <a:avLst/>
              <a:gdLst>
                <a:gd name="T0" fmla="*/ 771 w 4991"/>
                <a:gd name="T1" fmla="*/ 746 h 763"/>
                <a:gd name="T2" fmla="*/ 2238 w 4991"/>
                <a:gd name="T3" fmla="*/ 759 h 763"/>
                <a:gd name="T4" fmla="*/ 4991 w 4991"/>
                <a:gd name="T5" fmla="*/ 749 h 763"/>
                <a:gd name="T6" fmla="*/ 4991 w 4991"/>
                <a:gd name="T7" fmla="*/ 0 h 763"/>
                <a:gd name="T8" fmla="*/ 0 w 4991"/>
                <a:gd name="T9" fmla="*/ 0 h 763"/>
                <a:gd name="T10" fmla="*/ 0 w 4991"/>
                <a:gd name="T11" fmla="*/ 745 h 763"/>
                <a:gd name="T12" fmla="*/ 771 w 4991"/>
                <a:gd name="T13" fmla="*/ 746 h 763"/>
              </a:gdLst>
              <a:ahLst/>
              <a:cxnLst>
                <a:cxn ang="0">
                  <a:pos x="T0" y="T1"/>
                </a:cxn>
                <a:cxn ang="0">
                  <a:pos x="T2" y="T3"/>
                </a:cxn>
                <a:cxn ang="0">
                  <a:pos x="T4" y="T5"/>
                </a:cxn>
                <a:cxn ang="0">
                  <a:pos x="T6" y="T7"/>
                </a:cxn>
                <a:cxn ang="0">
                  <a:pos x="T8" y="T9"/>
                </a:cxn>
                <a:cxn ang="0">
                  <a:pos x="T10" y="T11"/>
                </a:cxn>
                <a:cxn ang="0">
                  <a:pos x="T12" y="T13"/>
                </a:cxn>
              </a:cxnLst>
              <a:rect l="0" t="0" r="r" b="b"/>
              <a:pathLst>
                <a:path w="4991" h="763">
                  <a:moveTo>
                    <a:pt x="771" y="746"/>
                  </a:moveTo>
                  <a:cubicBezTo>
                    <a:pt x="1262" y="742"/>
                    <a:pt x="1746" y="763"/>
                    <a:pt x="2238" y="759"/>
                  </a:cubicBezTo>
                  <a:cubicBezTo>
                    <a:pt x="3151" y="753"/>
                    <a:pt x="4084" y="693"/>
                    <a:pt x="4991" y="749"/>
                  </a:cubicBezTo>
                  <a:cubicBezTo>
                    <a:pt x="4991" y="0"/>
                    <a:pt x="4991" y="0"/>
                    <a:pt x="4991" y="0"/>
                  </a:cubicBezTo>
                  <a:cubicBezTo>
                    <a:pt x="0" y="0"/>
                    <a:pt x="0" y="0"/>
                    <a:pt x="0" y="0"/>
                  </a:cubicBezTo>
                  <a:cubicBezTo>
                    <a:pt x="0" y="745"/>
                    <a:pt x="0" y="745"/>
                    <a:pt x="0" y="745"/>
                  </a:cubicBezTo>
                  <a:cubicBezTo>
                    <a:pt x="257" y="745"/>
                    <a:pt x="515" y="748"/>
                    <a:pt x="771" y="746"/>
                  </a:cubicBezTo>
                  <a:close/>
                </a:path>
              </a:pathLst>
            </a:custGeom>
            <a:gradFill rotWithShape="1">
              <a:gsLst>
                <a:gs pos="0">
                  <a:srgbClr val="004BA5"/>
                </a:gs>
                <a:gs pos="100000">
                  <a:srgbClr val="52A1FF"/>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grpSp>
          <p:nvGrpSpPr>
            <p:cNvPr id="645553" name="Group 433"/>
            <p:cNvGrpSpPr>
              <a:grpSpLocks/>
            </p:cNvGrpSpPr>
            <p:nvPr/>
          </p:nvGrpSpPr>
          <p:grpSpPr bwMode="auto">
            <a:xfrm>
              <a:off x="0" y="2693"/>
              <a:ext cx="5762" cy="738"/>
              <a:chOff x="0" y="2693"/>
              <a:chExt cx="5762" cy="738"/>
            </a:xfrm>
          </p:grpSpPr>
          <p:sp>
            <p:nvSpPr>
              <p:cNvPr id="645554" name="Freeform 434"/>
              <p:cNvSpPr>
                <a:spLocks/>
              </p:cNvSpPr>
              <p:nvPr/>
            </p:nvSpPr>
            <p:spPr bwMode="auto">
              <a:xfrm flipH="1">
                <a:off x="2394" y="3076"/>
                <a:ext cx="1142" cy="42"/>
              </a:xfrm>
              <a:custGeom>
                <a:avLst/>
                <a:gdLst>
                  <a:gd name="T0" fmla="*/ 717 w 989"/>
                  <a:gd name="T1" fmla="*/ 18 h 37"/>
                  <a:gd name="T2" fmla="*/ 989 w 989"/>
                  <a:gd name="T3" fmla="*/ 0 h 37"/>
                  <a:gd name="T4" fmla="*/ 0 w 989"/>
                  <a:gd name="T5" fmla="*/ 37 h 37"/>
                  <a:gd name="T6" fmla="*/ 717 w 989"/>
                  <a:gd name="T7" fmla="*/ 18 h 37"/>
                </a:gdLst>
                <a:ahLst/>
                <a:cxnLst>
                  <a:cxn ang="0">
                    <a:pos x="T0" y="T1"/>
                  </a:cxn>
                  <a:cxn ang="0">
                    <a:pos x="T2" y="T3"/>
                  </a:cxn>
                  <a:cxn ang="0">
                    <a:pos x="T4" y="T5"/>
                  </a:cxn>
                  <a:cxn ang="0">
                    <a:pos x="T6" y="T7"/>
                  </a:cxn>
                </a:cxnLst>
                <a:rect l="0" t="0" r="r" b="b"/>
                <a:pathLst>
                  <a:path w="989" h="37">
                    <a:moveTo>
                      <a:pt x="717" y="18"/>
                    </a:moveTo>
                    <a:cubicBezTo>
                      <a:pt x="782" y="17"/>
                      <a:pt x="885" y="6"/>
                      <a:pt x="989" y="0"/>
                    </a:cubicBezTo>
                    <a:cubicBezTo>
                      <a:pt x="659" y="2"/>
                      <a:pt x="327" y="16"/>
                      <a:pt x="0" y="37"/>
                    </a:cubicBezTo>
                    <a:cubicBezTo>
                      <a:pt x="242" y="21"/>
                      <a:pt x="474" y="23"/>
                      <a:pt x="717" y="18"/>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5555" name="Freeform 435"/>
              <p:cNvSpPr>
                <a:spLocks/>
              </p:cNvSpPr>
              <p:nvPr/>
            </p:nvSpPr>
            <p:spPr bwMode="auto">
              <a:xfrm flipH="1">
                <a:off x="2082" y="2981"/>
                <a:ext cx="3680" cy="151"/>
              </a:xfrm>
              <a:custGeom>
                <a:avLst/>
                <a:gdLst>
                  <a:gd name="T0" fmla="*/ 919 w 3188"/>
                  <a:gd name="T1" fmla="*/ 126 h 131"/>
                  <a:gd name="T2" fmla="*/ 1016 w 3188"/>
                  <a:gd name="T3" fmla="*/ 118 h 131"/>
                  <a:gd name="T4" fmla="*/ 884 w 3188"/>
                  <a:gd name="T5" fmla="*/ 109 h 131"/>
                  <a:gd name="T6" fmla="*/ 3188 w 3188"/>
                  <a:gd name="T7" fmla="*/ 7 h 131"/>
                  <a:gd name="T8" fmla="*/ 0 w 3188"/>
                  <a:gd name="T9" fmla="*/ 1 h 131"/>
                  <a:gd name="T10" fmla="*/ 0 w 3188"/>
                  <a:gd name="T11" fmla="*/ 13 h 131"/>
                  <a:gd name="T12" fmla="*/ 2972 w 3188"/>
                  <a:gd name="T13" fmla="*/ 12 h 131"/>
                  <a:gd name="T14" fmla="*/ 0 w 3188"/>
                  <a:gd name="T15" fmla="*/ 114 h 131"/>
                  <a:gd name="T16" fmla="*/ 0 w 3188"/>
                  <a:gd name="T17" fmla="*/ 117 h 131"/>
                  <a:gd name="T18" fmla="*/ 919 w 3188"/>
                  <a:gd name="T19" fmla="*/ 12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8" h="131">
                    <a:moveTo>
                      <a:pt x="919" y="126"/>
                    </a:moveTo>
                    <a:cubicBezTo>
                      <a:pt x="974" y="124"/>
                      <a:pt x="1009" y="122"/>
                      <a:pt x="1016" y="118"/>
                    </a:cubicBezTo>
                    <a:cubicBezTo>
                      <a:pt x="1020" y="117"/>
                      <a:pt x="956" y="112"/>
                      <a:pt x="884" y="109"/>
                    </a:cubicBezTo>
                    <a:cubicBezTo>
                      <a:pt x="1093" y="77"/>
                      <a:pt x="3188" y="24"/>
                      <a:pt x="3188" y="7"/>
                    </a:cubicBezTo>
                    <a:cubicBezTo>
                      <a:pt x="3188" y="0"/>
                      <a:pt x="1316" y="0"/>
                      <a:pt x="0" y="1"/>
                    </a:cubicBezTo>
                    <a:cubicBezTo>
                      <a:pt x="0" y="13"/>
                      <a:pt x="0" y="13"/>
                      <a:pt x="0" y="13"/>
                    </a:cubicBezTo>
                    <a:cubicBezTo>
                      <a:pt x="1152" y="14"/>
                      <a:pt x="2724" y="12"/>
                      <a:pt x="2972" y="12"/>
                    </a:cubicBezTo>
                    <a:cubicBezTo>
                      <a:pt x="2788" y="17"/>
                      <a:pt x="877" y="68"/>
                      <a:pt x="0" y="114"/>
                    </a:cubicBezTo>
                    <a:cubicBezTo>
                      <a:pt x="0" y="117"/>
                      <a:pt x="0" y="117"/>
                      <a:pt x="0" y="117"/>
                    </a:cubicBezTo>
                    <a:cubicBezTo>
                      <a:pt x="315" y="113"/>
                      <a:pt x="635" y="131"/>
                      <a:pt x="919" y="126"/>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5556" name="Freeform 436"/>
              <p:cNvSpPr>
                <a:spLocks/>
              </p:cNvSpPr>
              <p:nvPr/>
            </p:nvSpPr>
            <p:spPr bwMode="auto">
              <a:xfrm flipH="1">
                <a:off x="652" y="3297"/>
                <a:ext cx="4396" cy="90"/>
              </a:xfrm>
              <a:custGeom>
                <a:avLst/>
                <a:gdLst>
                  <a:gd name="T0" fmla="*/ 3484 w 3807"/>
                  <a:gd name="T1" fmla="*/ 14 h 78"/>
                  <a:gd name="T2" fmla="*/ 3807 w 3807"/>
                  <a:gd name="T3" fmla="*/ 0 h 78"/>
                  <a:gd name="T4" fmla="*/ 0 w 3807"/>
                  <a:gd name="T5" fmla="*/ 78 h 78"/>
                  <a:gd name="T6" fmla="*/ 586 w 3807"/>
                  <a:gd name="T7" fmla="*/ 75 h 78"/>
                  <a:gd name="T8" fmla="*/ 775 w 3807"/>
                  <a:gd name="T9" fmla="*/ 70 h 78"/>
                  <a:gd name="T10" fmla="*/ 3484 w 3807"/>
                  <a:gd name="T11" fmla="*/ 14 h 78"/>
                </a:gdLst>
                <a:ahLst/>
                <a:cxnLst>
                  <a:cxn ang="0">
                    <a:pos x="T0" y="T1"/>
                  </a:cxn>
                  <a:cxn ang="0">
                    <a:pos x="T2" y="T3"/>
                  </a:cxn>
                  <a:cxn ang="0">
                    <a:pos x="T4" y="T5"/>
                  </a:cxn>
                  <a:cxn ang="0">
                    <a:pos x="T6" y="T7"/>
                  </a:cxn>
                  <a:cxn ang="0">
                    <a:pos x="T8" y="T9"/>
                  </a:cxn>
                  <a:cxn ang="0">
                    <a:pos x="T10" y="T11"/>
                  </a:cxn>
                </a:cxnLst>
                <a:rect l="0" t="0" r="r" b="b"/>
                <a:pathLst>
                  <a:path w="3807" h="78">
                    <a:moveTo>
                      <a:pt x="3484" y="14"/>
                    </a:moveTo>
                    <a:cubicBezTo>
                      <a:pt x="3522" y="13"/>
                      <a:pt x="3648" y="6"/>
                      <a:pt x="3807" y="0"/>
                    </a:cubicBezTo>
                    <a:cubicBezTo>
                      <a:pt x="2842" y="1"/>
                      <a:pt x="1356" y="44"/>
                      <a:pt x="0" y="78"/>
                    </a:cubicBezTo>
                    <a:cubicBezTo>
                      <a:pt x="183" y="76"/>
                      <a:pt x="380" y="75"/>
                      <a:pt x="586" y="75"/>
                    </a:cubicBezTo>
                    <a:cubicBezTo>
                      <a:pt x="649" y="73"/>
                      <a:pt x="712" y="72"/>
                      <a:pt x="775" y="70"/>
                    </a:cubicBezTo>
                    <a:cubicBezTo>
                      <a:pt x="1678" y="48"/>
                      <a:pt x="2580" y="23"/>
                      <a:pt x="3484" y="14"/>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5557" name="Freeform 437"/>
              <p:cNvSpPr>
                <a:spLocks/>
              </p:cNvSpPr>
              <p:nvPr/>
            </p:nvSpPr>
            <p:spPr bwMode="auto">
              <a:xfrm flipH="1">
                <a:off x="0" y="3383"/>
                <a:ext cx="4509" cy="31"/>
              </a:xfrm>
              <a:custGeom>
                <a:avLst/>
                <a:gdLst>
                  <a:gd name="T0" fmla="*/ 2680 w 3906"/>
                  <a:gd name="T1" fmla="*/ 3 h 27"/>
                  <a:gd name="T2" fmla="*/ 0 w 3906"/>
                  <a:gd name="T3" fmla="*/ 25 h 27"/>
                  <a:gd name="T4" fmla="*/ 3906 w 3906"/>
                  <a:gd name="T5" fmla="*/ 19 h 27"/>
                  <a:gd name="T6" fmla="*/ 3906 w 3906"/>
                  <a:gd name="T7" fmla="*/ 3 h 27"/>
                  <a:gd name="T8" fmla="*/ 3891 w 3906"/>
                  <a:gd name="T9" fmla="*/ 3 h 27"/>
                  <a:gd name="T10" fmla="*/ 2680 w 3906"/>
                  <a:gd name="T11" fmla="*/ 3 h 27"/>
                </a:gdLst>
                <a:ahLst/>
                <a:cxnLst>
                  <a:cxn ang="0">
                    <a:pos x="T0" y="T1"/>
                  </a:cxn>
                  <a:cxn ang="0">
                    <a:pos x="T2" y="T3"/>
                  </a:cxn>
                  <a:cxn ang="0">
                    <a:pos x="T4" y="T5"/>
                  </a:cxn>
                  <a:cxn ang="0">
                    <a:pos x="T6" y="T7"/>
                  </a:cxn>
                  <a:cxn ang="0">
                    <a:pos x="T8" y="T9"/>
                  </a:cxn>
                  <a:cxn ang="0">
                    <a:pos x="T10" y="T11"/>
                  </a:cxn>
                </a:cxnLst>
                <a:rect l="0" t="0" r="r" b="b"/>
                <a:pathLst>
                  <a:path w="3906" h="27">
                    <a:moveTo>
                      <a:pt x="2680" y="3"/>
                    </a:moveTo>
                    <a:cubicBezTo>
                      <a:pt x="1841" y="0"/>
                      <a:pt x="839" y="21"/>
                      <a:pt x="0" y="25"/>
                    </a:cubicBezTo>
                    <a:cubicBezTo>
                      <a:pt x="1302" y="25"/>
                      <a:pt x="3108" y="27"/>
                      <a:pt x="3906" y="19"/>
                    </a:cubicBezTo>
                    <a:cubicBezTo>
                      <a:pt x="3906" y="3"/>
                      <a:pt x="3906" y="3"/>
                      <a:pt x="3906" y="3"/>
                    </a:cubicBezTo>
                    <a:cubicBezTo>
                      <a:pt x="3901" y="3"/>
                      <a:pt x="3896" y="3"/>
                      <a:pt x="3891" y="3"/>
                    </a:cubicBezTo>
                    <a:cubicBezTo>
                      <a:pt x="3487" y="6"/>
                      <a:pt x="3083" y="4"/>
                      <a:pt x="2680" y="3"/>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5558" name="Freeform 438"/>
              <p:cNvSpPr>
                <a:spLocks/>
              </p:cNvSpPr>
              <p:nvPr/>
            </p:nvSpPr>
            <p:spPr bwMode="auto">
              <a:xfrm flipH="1">
                <a:off x="4744" y="3394"/>
                <a:ext cx="1018" cy="37"/>
              </a:xfrm>
              <a:custGeom>
                <a:avLst/>
                <a:gdLst>
                  <a:gd name="T0" fmla="*/ 0 w 882"/>
                  <a:gd name="T1" fmla="*/ 32 h 32"/>
                  <a:gd name="T2" fmla="*/ 882 w 882"/>
                  <a:gd name="T3" fmla="*/ 14 h 32"/>
                  <a:gd name="T4" fmla="*/ 0 w 882"/>
                  <a:gd name="T5" fmla="*/ 6 h 32"/>
                  <a:gd name="T6" fmla="*/ 0 w 882"/>
                  <a:gd name="T7" fmla="*/ 32 h 32"/>
                </a:gdLst>
                <a:ahLst/>
                <a:cxnLst>
                  <a:cxn ang="0">
                    <a:pos x="T0" y="T1"/>
                  </a:cxn>
                  <a:cxn ang="0">
                    <a:pos x="T2" y="T3"/>
                  </a:cxn>
                  <a:cxn ang="0">
                    <a:pos x="T4" y="T5"/>
                  </a:cxn>
                  <a:cxn ang="0">
                    <a:pos x="T6" y="T7"/>
                  </a:cxn>
                </a:cxnLst>
                <a:rect l="0" t="0" r="r" b="b"/>
                <a:pathLst>
                  <a:path w="882" h="32">
                    <a:moveTo>
                      <a:pt x="0" y="32"/>
                    </a:moveTo>
                    <a:cubicBezTo>
                      <a:pt x="201" y="27"/>
                      <a:pt x="672" y="19"/>
                      <a:pt x="882" y="14"/>
                    </a:cubicBezTo>
                    <a:cubicBezTo>
                      <a:pt x="651" y="16"/>
                      <a:pt x="178" y="0"/>
                      <a:pt x="0" y="6"/>
                    </a:cubicBezTo>
                    <a:lnTo>
                      <a:pt x="0" y="32"/>
                    </a:ln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5559" name="Freeform 439"/>
              <p:cNvSpPr>
                <a:spLocks/>
              </p:cNvSpPr>
              <p:nvPr/>
            </p:nvSpPr>
            <p:spPr bwMode="auto">
              <a:xfrm flipH="1">
                <a:off x="0" y="3283"/>
                <a:ext cx="652" cy="22"/>
              </a:xfrm>
              <a:custGeom>
                <a:avLst/>
                <a:gdLst>
                  <a:gd name="T0" fmla="*/ 0 w 565"/>
                  <a:gd name="T1" fmla="*/ 12 h 19"/>
                  <a:gd name="T2" fmla="*/ 565 w 565"/>
                  <a:gd name="T3" fmla="*/ 19 h 19"/>
                  <a:gd name="T4" fmla="*/ 565 w 565"/>
                  <a:gd name="T5" fmla="*/ 3 h 19"/>
                  <a:gd name="T6" fmla="*/ 0 w 565"/>
                  <a:gd name="T7" fmla="*/ 12 h 19"/>
                </a:gdLst>
                <a:ahLst/>
                <a:cxnLst>
                  <a:cxn ang="0">
                    <a:pos x="T0" y="T1"/>
                  </a:cxn>
                  <a:cxn ang="0">
                    <a:pos x="T2" y="T3"/>
                  </a:cxn>
                  <a:cxn ang="0">
                    <a:pos x="T4" y="T5"/>
                  </a:cxn>
                  <a:cxn ang="0">
                    <a:pos x="T6" y="T7"/>
                  </a:cxn>
                </a:cxnLst>
                <a:rect l="0" t="0" r="r" b="b"/>
                <a:pathLst>
                  <a:path w="565" h="19">
                    <a:moveTo>
                      <a:pt x="0" y="12"/>
                    </a:moveTo>
                    <a:cubicBezTo>
                      <a:pt x="217" y="12"/>
                      <a:pt x="408" y="14"/>
                      <a:pt x="565" y="19"/>
                    </a:cubicBezTo>
                    <a:cubicBezTo>
                      <a:pt x="565" y="3"/>
                      <a:pt x="565" y="3"/>
                      <a:pt x="565" y="3"/>
                    </a:cubicBezTo>
                    <a:cubicBezTo>
                      <a:pt x="380" y="0"/>
                      <a:pt x="171" y="6"/>
                      <a:pt x="0" y="12"/>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5560" name="Freeform 440"/>
              <p:cNvSpPr>
                <a:spLocks/>
              </p:cNvSpPr>
              <p:nvPr/>
            </p:nvSpPr>
            <p:spPr bwMode="auto">
              <a:xfrm flipH="1">
                <a:off x="4320" y="3383"/>
                <a:ext cx="60" cy="0"/>
              </a:xfrm>
              <a:custGeom>
                <a:avLst/>
                <a:gdLst>
                  <a:gd name="T0" fmla="*/ 0 w 52"/>
                  <a:gd name="T1" fmla="*/ 52 w 52"/>
                  <a:gd name="T2" fmla="*/ 8 w 52"/>
                  <a:gd name="T3" fmla="*/ 0 w 52"/>
                </a:gdLst>
                <a:ahLst/>
                <a:cxnLst>
                  <a:cxn ang="0">
                    <a:pos x="T0" y="0"/>
                  </a:cxn>
                  <a:cxn ang="0">
                    <a:pos x="T1" y="0"/>
                  </a:cxn>
                  <a:cxn ang="0">
                    <a:pos x="T2" y="0"/>
                  </a:cxn>
                  <a:cxn ang="0">
                    <a:pos x="T3" y="0"/>
                  </a:cxn>
                </a:cxnLst>
                <a:rect l="0" t="0" r="r" b="b"/>
                <a:pathLst>
                  <a:path w="52">
                    <a:moveTo>
                      <a:pt x="0" y="0"/>
                    </a:moveTo>
                    <a:cubicBezTo>
                      <a:pt x="17" y="0"/>
                      <a:pt x="35" y="0"/>
                      <a:pt x="52" y="0"/>
                    </a:cubicBezTo>
                    <a:cubicBezTo>
                      <a:pt x="37" y="0"/>
                      <a:pt x="23" y="0"/>
                      <a:pt x="8" y="0"/>
                    </a:cubicBezTo>
                    <a:cubicBezTo>
                      <a:pt x="6" y="0"/>
                      <a:pt x="3" y="0"/>
                      <a:pt x="0" y="0"/>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5561" name="Freeform 441"/>
              <p:cNvSpPr>
                <a:spLocks/>
              </p:cNvSpPr>
              <p:nvPr/>
            </p:nvSpPr>
            <p:spPr bwMode="auto">
              <a:xfrm flipH="1">
                <a:off x="81" y="3187"/>
                <a:ext cx="5681" cy="51"/>
              </a:xfrm>
              <a:custGeom>
                <a:avLst/>
                <a:gdLst>
                  <a:gd name="T0" fmla="*/ 4921 w 4921"/>
                  <a:gd name="T1" fmla="*/ 11 h 44"/>
                  <a:gd name="T2" fmla="*/ 0 w 4921"/>
                  <a:gd name="T3" fmla="*/ 6 h 44"/>
                  <a:gd name="T4" fmla="*/ 0 w 4921"/>
                  <a:gd name="T5" fmla="*/ 17 h 44"/>
                  <a:gd name="T6" fmla="*/ 4921 w 4921"/>
                  <a:gd name="T7" fmla="*/ 11 h 44"/>
                </a:gdLst>
                <a:ahLst/>
                <a:cxnLst>
                  <a:cxn ang="0">
                    <a:pos x="T0" y="T1"/>
                  </a:cxn>
                  <a:cxn ang="0">
                    <a:pos x="T2" y="T3"/>
                  </a:cxn>
                  <a:cxn ang="0">
                    <a:pos x="T4" y="T5"/>
                  </a:cxn>
                  <a:cxn ang="0">
                    <a:pos x="T6" y="T7"/>
                  </a:cxn>
                </a:cxnLst>
                <a:rect l="0" t="0" r="r" b="b"/>
                <a:pathLst>
                  <a:path w="4921" h="44">
                    <a:moveTo>
                      <a:pt x="4921" y="11"/>
                    </a:moveTo>
                    <a:cubicBezTo>
                      <a:pt x="4921" y="0"/>
                      <a:pt x="1320" y="5"/>
                      <a:pt x="0" y="6"/>
                    </a:cubicBezTo>
                    <a:cubicBezTo>
                      <a:pt x="0" y="17"/>
                      <a:pt x="0" y="17"/>
                      <a:pt x="0" y="17"/>
                    </a:cubicBezTo>
                    <a:cubicBezTo>
                      <a:pt x="2172" y="1"/>
                      <a:pt x="4920" y="44"/>
                      <a:pt x="4921" y="11"/>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5562" name="Freeform 442"/>
              <p:cNvSpPr>
                <a:spLocks/>
              </p:cNvSpPr>
              <p:nvPr/>
            </p:nvSpPr>
            <p:spPr bwMode="auto">
              <a:xfrm flipH="1">
                <a:off x="914" y="3115"/>
                <a:ext cx="1686" cy="45"/>
              </a:xfrm>
              <a:custGeom>
                <a:avLst/>
                <a:gdLst>
                  <a:gd name="T0" fmla="*/ 1401 w 1460"/>
                  <a:gd name="T1" fmla="*/ 10 h 39"/>
                  <a:gd name="T2" fmla="*/ 508 w 1460"/>
                  <a:gd name="T3" fmla="*/ 16 h 39"/>
                  <a:gd name="T4" fmla="*/ 0 w 1460"/>
                  <a:gd name="T5" fmla="*/ 23 h 39"/>
                  <a:gd name="T6" fmla="*/ 847 w 1460"/>
                  <a:gd name="T7" fmla="*/ 39 h 39"/>
                  <a:gd name="T8" fmla="*/ 1401 w 1460"/>
                  <a:gd name="T9" fmla="*/ 10 h 39"/>
                </a:gdLst>
                <a:ahLst/>
                <a:cxnLst>
                  <a:cxn ang="0">
                    <a:pos x="T0" y="T1"/>
                  </a:cxn>
                  <a:cxn ang="0">
                    <a:pos x="T2" y="T3"/>
                  </a:cxn>
                  <a:cxn ang="0">
                    <a:pos x="T4" y="T5"/>
                  </a:cxn>
                  <a:cxn ang="0">
                    <a:pos x="T6" y="T7"/>
                  </a:cxn>
                  <a:cxn ang="0">
                    <a:pos x="T8" y="T9"/>
                  </a:cxn>
                </a:cxnLst>
                <a:rect l="0" t="0" r="r" b="b"/>
                <a:pathLst>
                  <a:path w="1460" h="39">
                    <a:moveTo>
                      <a:pt x="1401" y="10"/>
                    </a:moveTo>
                    <a:cubicBezTo>
                      <a:pt x="1363" y="0"/>
                      <a:pt x="630" y="17"/>
                      <a:pt x="508" y="16"/>
                    </a:cubicBezTo>
                    <a:cubicBezTo>
                      <a:pt x="341" y="15"/>
                      <a:pt x="167" y="24"/>
                      <a:pt x="0" y="23"/>
                    </a:cubicBezTo>
                    <a:cubicBezTo>
                      <a:pt x="284" y="29"/>
                      <a:pt x="567" y="37"/>
                      <a:pt x="847" y="39"/>
                    </a:cubicBezTo>
                    <a:cubicBezTo>
                      <a:pt x="893" y="39"/>
                      <a:pt x="1460" y="26"/>
                      <a:pt x="1401" y="10"/>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5563" name="Freeform 443"/>
              <p:cNvSpPr>
                <a:spLocks noEditPoints="1"/>
              </p:cNvSpPr>
              <p:nvPr/>
            </p:nvSpPr>
            <p:spPr bwMode="auto">
              <a:xfrm flipH="1">
                <a:off x="0" y="2693"/>
                <a:ext cx="5762" cy="210"/>
              </a:xfrm>
              <a:custGeom>
                <a:avLst/>
                <a:gdLst>
                  <a:gd name="T0" fmla="*/ 4873 w 4991"/>
                  <a:gd name="T1" fmla="*/ 16 h 182"/>
                  <a:gd name="T2" fmla="*/ 3473 w 4991"/>
                  <a:gd name="T3" fmla="*/ 20 h 182"/>
                  <a:gd name="T4" fmla="*/ 556 w 4991"/>
                  <a:gd name="T5" fmla="*/ 9 h 182"/>
                  <a:gd name="T6" fmla="*/ 0 w 4991"/>
                  <a:gd name="T7" fmla="*/ 3 h 182"/>
                  <a:gd name="T8" fmla="*/ 0 w 4991"/>
                  <a:gd name="T9" fmla="*/ 37 h 182"/>
                  <a:gd name="T10" fmla="*/ 206 w 4991"/>
                  <a:gd name="T11" fmla="*/ 49 h 182"/>
                  <a:gd name="T12" fmla="*/ 3123 w 4991"/>
                  <a:gd name="T13" fmla="*/ 68 h 182"/>
                  <a:gd name="T14" fmla="*/ 125 w 4991"/>
                  <a:gd name="T15" fmla="*/ 138 h 182"/>
                  <a:gd name="T16" fmla="*/ 0 w 4991"/>
                  <a:gd name="T17" fmla="*/ 140 h 182"/>
                  <a:gd name="T18" fmla="*/ 0 w 4991"/>
                  <a:gd name="T19" fmla="*/ 150 h 182"/>
                  <a:gd name="T20" fmla="*/ 212 w 4991"/>
                  <a:gd name="T21" fmla="*/ 149 h 182"/>
                  <a:gd name="T22" fmla="*/ 0 w 4991"/>
                  <a:gd name="T23" fmla="*/ 154 h 182"/>
                  <a:gd name="T24" fmla="*/ 0 w 4991"/>
                  <a:gd name="T25" fmla="*/ 173 h 182"/>
                  <a:gd name="T26" fmla="*/ 209 w 4991"/>
                  <a:gd name="T27" fmla="*/ 176 h 182"/>
                  <a:gd name="T28" fmla="*/ 3192 w 4991"/>
                  <a:gd name="T29" fmla="*/ 167 h 182"/>
                  <a:gd name="T30" fmla="*/ 4991 w 4991"/>
                  <a:gd name="T31" fmla="*/ 182 h 182"/>
                  <a:gd name="T32" fmla="*/ 4991 w 4991"/>
                  <a:gd name="T33" fmla="*/ 166 h 182"/>
                  <a:gd name="T34" fmla="*/ 4083 w 4991"/>
                  <a:gd name="T35" fmla="*/ 159 h 182"/>
                  <a:gd name="T36" fmla="*/ 913 w 4991"/>
                  <a:gd name="T37" fmla="*/ 138 h 182"/>
                  <a:gd name="T38" fmla="*/ 4991 w 4991"/>
                  <a:gd name="T39" fmla="*/ 25 h 182"/>
                  <a:gd name="T40" fmla="*/ 4991 w 4991"/>
                  <a:gd name="T41" fmla="*/ 19 h 182"/>
                  <a:gd name="T42" fmla="*/ 4873 w 4991"/>
                  <a:gd name="T43" fmla="*/ 16 h 182"/>
                  <a:gd name="T44" fmla="*/ 823 w 4991"/>
                  <a:gd name="T45" fmla="*/ 28 h 182"/>
                  <a:gd name="T46" fmla="*/ 497 w 4991"/>
                  <a:gd name="T47" fmla="*/ 19 h 182"/>
                  <a:gd name="T48" fmla="*/ 2365 w 4991"/>
                  <a:gd name="T49" fmla="*/ 24 h 182"/>
                  <a:gd name="T50" fmla="*/ 3705 w 4991"/>
                  <a:gd name="T51" fmla="*/ 31 h 182"/>
                  <a:gd name="T52" fmla="*/ 823 w 4991"/>
                  <a:gd name="T53" fmla="*/ 28 h 182"/>
                  <a:gd name="T54" fmla="*/ 2499 w 4991"/>
                  <a:gd name="T55" fmla="*/ 53 h 182"/>
                  <a:gd name="T56" fmla="*/ 3823 w 4991"/>
                  <a:gd name="T57" fmla="*/ 39 h 182"/>
                  <a:gd name="T58" fmla="*/ 2499 w 4991"/>
                  <a:gd name="T59" fmla="*/ 5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91" h="182">
                    <a:moveTo>
                      <a:pt x="4873" y="16"/>
                    </a:moveTo>
                    <a:cubicBezTo>
                      <a:pt x="4407" y="23"/>
                      <a:pt x="3940" y="22"/>
                      <a:pt x="3473" y="20"/>
                    </a:cubicBezTo>
                    <a:cubicBezTo>
                      <a:pt x="2501" y="16"/>
                      <a:pt x="1528" y="0"/>
                      <a:pt x="556" y="9"/>
                    </a:cubicBezTo>
                    <a:cubicBezTo>
                      <a:pt x="373" y="11"/>
                      <a:pt x="187" y="7"/>
                      <a:pt x="0" y="3"/>
                    </a:cubicBezTo>
                    <a:cubicBezTo>
                      <a:pt x="0" y="37"/>
                      <a:pt x="0" y="37"/>
                      <a:pt x="0" y="37"/>
                    </a:cubicBezTo>
                    <a:cubicBezTo>
                      <a:pt x="68" y="41"/>
                      <a:pt x="136" y="45"/>
                      <a:pt x="206" y="49"/>
                    </a:cubicBezTo>
                    <a:cubicBezTo>
                      <a:pt x="1170" y="103"/>
                      <a:pt x="2157" y="66"/>
                      <a:pt x="3123" y="68"/>
                    </a:cubicBezTo>
                    <a:cubicBezTo>
                      <a:pt x="2124" y="96"/>
                      <a:pt x="1124" y="127"/>
                      <a:pt x="125" y="138"/>
                    </a:cubicBezTo>
                    <a:cubicBezTo>
                      <a:pt x="83" y="139"/>
                      <a:pt x="42" y="139"/>
                      <a:pt x="0" y="140"/>
                    </a:cubicBezTo>
                    <a:cubicBezTo>
                      <a:pt x="0" y="150"/>
                      <a:pt x="0" y="150"/>
                      <a:pt x="0" y="150"/>
                    </a:cubicBezTo>
                    <a:cubicBezTo>
                      <a:pt x="70" y="150"/>
                      <a:pt x="141" y="149"/>
                      <a:pt x="212" y="149"/>
                    </a:cubicBezTo>
                    <a:cubicBezTo>
                      <a:pt x="139" y="150"/>
                      <a:pt x="69" y="152"/>
                      <a:pt x="0" y="154"/>
                    </a:cubicBezTo>
                    <a:cubicBezTo>
                      <a:pt x="0" y="173"/>
                      <a:pt x="0" y="173"/>
                      <a:pt x="0" y="173"/>
                    </a:cubicBezTo>
                    <a:cubicBezTo>
                      <a:pt x="99" y="175"/>
                      <a:pt x="174" y="177"/>
                      <a:pt x="209" y="176"/>
                    </a:cubicBezTo>
                    <a:cubicBezTo>
                      <a:pt x="1203" y="158"/>
                      <a:pt x="2198" y="164"/>
                      <a:pt x="3192" y="167"/>
                    </a:cubicBezTo>
                    <a:cubicBezTo>
                      <a:pt x="3787" y="168"/>
                      <a:pt x="4389" y="182"/>
                      <a:pt x="4991" y="182"/>
                    </a:cubicBezTo>
                    <a:cubicBezTo>
                      <a:pt x="4991" y="166"/>
                      <a:pt x="4991" y="166"/>
                      <a:pt x="4991" y="166"/>
                    </a:cubicBezTo>
                    <a:cubicBezTo>
                      <a:pt x="4687" y="163"/>
                      <a:pt x="4383" y="159"/>
                      <a:pt x="4083" y="159"/>
                    </a:cubicBezTo>
                    <a:cubicBezTo>
                      <a:pt x="3867" y="159"/>
                      <a:pt x="2294" y="127"/>
                      <a:pt x="913" y="138"/>
                    </a:cubicBezTo>
                    <a:cubicBezTo>
                      <a:pt x="2272" y="112"/>
                      <a:pt x="3631" y="53"/>
                      <a:pt x="4991" y="25"/>
                    </a:cubicBezTo>
                    <a:cubicBezTo>
                      <a:pt x="4991" y="19"/>
                      <a:pt x="4991" y="19"/>
                      <a:pt x="4991" y="19"/>
                    </a:cubicBezTo>
                    <a:cubicBezTo>
                      <a:pt x="4937" y="17"/>
                      <a:pt x="4894" y="16"/>
                      <a:pt x="4873" y="16"/>
                    </a:cubicBezTo>
                    <a:close/>
                    <a:moveTo>
                      <a:pt x="823" y="28"/>
                    </a:moveTo>
                    <a:cubicBezTo>
                      <a:pt x="711" y="24"/>
                      <a:pt x="600" y="20"/>
                      <a:pt x="497" y="19"/>
                    </a:cubicBezTo>
                    <a:cubicBezTo>
                      <a:pt x="1119" y="8"/>
                      <a:pt x="1743" y="20"/>
                      <a:pt x="2365" y="24"/>
                    </a:cubicBezTo>
                    <a:cubicBezTo>
                      <a:pt x="2812" y="27"/>
                      <a:pt x="3259" y="30"/>
                      <a:pt x="3705" y="31"/>
                    </a:cubicBezTo>
                    <a:cubicBezTo>
                      <a:pt x="2744" y="42"/>
                      <a:pt x="1784" y="38"/>
                      <a:pt x="823" y="28"/>
                    </a:cubicBezTo>
                    <a:close/>
                    <a:moveTo>
                      <a:pt x="2499" y="53"/>
                    </a:moveTo>
                    <a:cubicBezTo>
                      <a:pt x="3147" y="48"/>
                      <a:pt x="3708" y="41"/>
                      <a:pt x="3823" y="39"/>
                    </a:cubicBezTo>
                    <a:cubicBezTo>
                      <a:pt x="3726" y="61"/>
                      <a:pt x="3182" y="60"/>
                      <a:pt x="2499" y="53"/>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5564" name="Freeform 444"/>
              <p:cNvSpPr>
                <a:spLocks/>
              </p:cNvSpPr>
              <p:nvPr/>
            </p:nvSpPr>
            <p:spPr bwMode="auto">
              <a:xfrm flipH="1">
                <a:off x="2954" y="3137"/>
                <a:ext cx="1307" cy="31"/>
              </a:xfrm>
              <a:custGeom>
                <a:avLst/>
                <a:gdLst>
                  <a:gd name="T0" fmla="*/ 0 w 1132"/>
                  <a:gd name="T1" fmla="*/ 11 h 27"/>
                  <a:gd name="T2" fmla="*/ 1132 w 1132"/>
                  <a:gd name="T3" fmla="*/ 14 h 27"/>
                  <a:gd name="T4" fmla="*/ 0 w 1132"/>
                  <a:gd name="T5" fmla="*/ 11 h 27"/>
                </a:gdLst>
                <a:ahLst/>
                <a:cxnLst>
                  <a:cxn ang="0">
                    <a:pos x="T0" y="T1"/>
                  </a:cxn>
                  <a:cxn ang="0">
                    <a:pos x="T2" y="T3"/>
                  </a:cxn>
                  <a:cxn ang="0">
                    <a:pos x="T4" y="T5"/>
                  </a:cxn>
                </a:cxnLst>
                <a:rect l="0" t="0" r="r" b="b"/>
                <a:pathLst>
                  <a:path w="1132" h="27">
                    <a:moveTo>
                      <a:pt x="0" y="11"/>
                    </a:moveTo>
                    <a:cubicBezTo>
                      <a:pt x="404" y="27"/>
                      <a:pt x="755" y="12"/>
                      <a:pt x="1132" y="14"/>
                    </a:cubicBezTo>
                    <a:cubicBezTo>
                      <a:pt x="754" y="6"/>
                      <a:pt x="375" y="0"/>
                      <a:pt x="0" y="11"/>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grpSp>
        <p:sp>
          <p:nvSpPr>
            <p:cNvPr id="645565" name="Freeform 445"/>
            <p:cNvSpPr>
              <a:spLocks/>
            </p:cNvSpPr>
            <p:nvPr/>
          </p:nvSpPr>
          <p:spPr bwMode="auto">
            <a:xfrm flipH="1">
              <a:off x="0" y="3442"/>
              <a:ext cx="5762" cy="876"/>
            </a:xfrm>
            <a:custGeom>
              <a:avLst/>
              <a:gdLst>
                <a:gd name="T0" fmla="*/ 2238 w 4991"/>
                <a:gd name="T1" fmla="*/ 88 h 760"/>
                <a:gd name="T2" fmla="*/ 771 w 4991"/>
                <a:gd name="T3" fmla="*/ 45 h 760"/>
                <a:gd name="T4" fmla="*/ 0 w 4991"/>
                <a:gd name="T5" fmla="*/ 41 h 760"/>
                <a:gd name="T6" fmla="*/ 0 w 4991"/>
                <a:gd name="T7" fmla="*/ 760 h 760"/>
                <a:gd name="T8" fmla="*/ 4991 w 4991"/>
                <a:gd name="T9" fmla="*/ 760 h 760"/>
                <a:gd name="T10" fmla="*/ 4991 w 4991"/>
                <a:gd name="T11" fmla="*/ 1 h 760"/>
                <a:gd name="T12" fmla="*/ 2238 w 4991"/>
                <a:gd name="T13" fmla="*/ 88 h 760"/>
              </a:gdLst>
              <a:ahLst/>
              <a:cxnLst>
                <a:cxn ang="0">
                  <a:pos x="T0" y="T1"/>
                </a:cxn>
                <a:cxn ang="0">
                  <a:pos x="T2" y="T3"/>
                </a:cxn>
                <a:cxn ang="0">
                  <a:pos x="T4" y="T5"/>
                </a:cxn>
                <a:cxn ang="0">
                  <a:pos x="T6" y="T7"/>
                </a:cxn>
                <a:cxn ang="0">
                  <a:pos x="T8" y="T9"/>
                </a:cxn>
                <a:cxn ang="0">
                  <a:pos x="T10" y="T11"/>
                </a:cxn>
                <a:cxn ang="0">
                  <a:pos x="T12" y="T13"/>
                </a:cxn>
              </a:cxnLst>
              <a:rect l="0" t="0" r="r" b="b"/>
              <a:pathLst>
                <a:path w="4991" h="760">
                  <a:moveTo>
                    <a:pt x="2238" y="88"/>
                  </a:moveTo>
                  <a:cubicBezTo>
                    <a:pt x="1746" y="100"/>
                    <a:pt x="1262" y="33"/>
                    <a:pt x="771" y="45"/>
                  </a:cubicBezTo>
                  <a:cubicBezTo>
                    <a:pt x="515" y="51"/>
                    <a:pt x="257" y="40"/>
                    <a:pt x="0" y="41"/>
                  </a:cubicBezTo>
                  <a:cubicBezTo>
                    <a:pt x="0" y="760"/>
                    <a:pt x="0" y="760"/>
                    <a:pt x="0" y="760"/>
                  </a:cubicBezTo>
                  <a:cubicBezTo>
                    <a:pt x="4991" y="760"/>
                    <a:pt x="4991" y="760"/>
                    <a:pt x="4991" y="760"/>
                  </a:cubicBezTo>
                  <a:cubicBezTo>
                    <a:pt x="4991" y="1"/>
                    <a:pt x="4991" y="1"/>
                    <a:pt x="4991" y="1"/>
                  </a:cubicBezTo>
                  <a:cubicBezTo>
                    <a:pt x="4187" y="0"/>
                    <a:pt x="3151" y="67"/>
                    <a:pt x="2238" y="88"/>
                  </a:cubicBezTo>
                  <a:close/>
                </a:path>
              </a:pathLst>
            </a:custGeom>
            <a:gradFill rotWithShape="1">
              <a:gsLst>
                <a:gs pos="0">
                  <a:srgbClr val="EDBC80"/>
                </a:gs>
                <a:gs pos="100000">
                  <a:srgbClr val="B28C6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645566" name="Group 446"/>
            <p:cNvGrpSpPr>
              <a:grpSpLocks/>
            </p:cNvGrpSpPr>
            <p:nvPr/>
          </p:nvGrpSpPr>
          <p:grpSpPr bwMode="auto">
            <a:xfrm>
              <a:off x="9" y="3447"/>
              <a:ext cx="5758" cy="883"/>
              <a:chOff x="9" y="3431"/>
              <a:chExt cx="5758" cy="883"/>
            </a:xfrm>
          </p:grpSpPr>
          <p:sp>
            <p:nvSpPr>
              <p:cNvPr id="645567" name="Freeform 447"/>
              <p:cNvSpPr>
                <a:spLocks/>
              </p:cNvSpPr>
              <p:nvPr/>
            </p:nvSpPr>
            <p:spPr bwMode="auto">
              <a:xfrm flipH="1">
                <a:off x="3864" y="3539"/>
                <a:ext cx="44" cy="16"/>
              </a:xfrm>
              <a:custGeom>
                <a:avLst/>
                <a:gdLst>
                  <a:gd name="T0" fmla="*/ 38 w 38"/>
                  <a:gd name="T1" fmla="*/ 6 h 14"/>
                  <a:gd name="T2" fmla="*/ 19 w 38"/>
                  <a:gd name="T3" fmla="*/ 0 h 14"/>
                  <a:gd name="T4" fmla="*/ 0 w 38"/>
                  <a:gd name="T5" fmla="*/ 8 h 14"/>
                  <a:gd name="T6" fmla="*/ 19 w 38"/>
                  <a:gd name="T7" fmla="*/ 13 h 14"/>
                  <a:gd name="T8" fmla="*/ 38 w 38"/>
                  <a:gd name="T9" fmla="*/ 6 h 14"/>
                </a:gdLst>
                <a:ahLst/>
                <a:cxnLst>
                  <a:cxn ang="0">
                    <a:pos x="T0" y="T1"/>
                  </a:cxn>
                  <a:cxn ang="0">
                    <a:pos x="T2" y="T3"/>
                  </a:cxn>
                  <a:cxn ang="0">
                    <a:pos x="T4" y="T5"/>
                  </a:cxn>
                  <a:cxn ang="0">
                    <a:pos x="T6" y="T7"/>
                  </a:cxn>
                  <a:cxn ang="0">
                    <a:pos x="T8" y="T9"/>
                  </a:cxn>
                </a:cxnLst>
                <a:rect l="0" t="0" r="r" b="b"/>
                <a:pathLst>
                  <a:path w="38" h="14">
                    <a:moveTo>
                      <a:pt x="38" y="6"/>
                    </a:moveTo>
                    <a:cubicBezTo>
                      <a:pt x="38" y="2"/>
                      <a:pt x="29" y="0"/>
                      <a:pt x="19" y="0"/>
                    </a:cubicBezTo>
                    <a:cubicBezTo>
                      <a:pt x="8" y="1"/>
                      <a:pt x="0" y="4"/>
                      <a:pt x="0" y="8"/>
                    </a:cubicBezTo>
                    <a:cubicBezTo>
                      <a:pt x="0" y="11"/>
                      <a:pt x="8" y="14"/>
                      <a:pt x="19" y="13"/>
                    </a:cubicBezTo>
                    <a:cubicBezTo>
                      <a:pt x="29" y="13"/>
                      <a:pt x="38" y="9"/>
                      <a:pt x="38"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68" name="Freeform 448"/>
              <p:cNvSpPr>
                <a:spLocks/>
              </p:cNvSpPr>
              <p:nvPr/>
            </p:nvSpPr>
            <p:spPr bwMode="auto">
              <a:xfrm flipH="1">
                <a:off x="3836" y="3564"/>
                <a:ext cx="45" cy="16"/>
              </a:xfrm>
              <a:custGeom>
                <a:avLst/>
                <a:gdLst>
                  <a:gd name="T0" fmla="*/ 39 w 39"/>
                  <a:gd name="T1" fmla="*/ 6 h 14"/>
                  <a:gd name="T2" fmla="*/ 20 w 39"/>
                  <a:gd name="T3" fmla="*/ 1 h 14"/>
                  <a:gd name="T4" fmla="*/ 0 w 39"/>
                  <a:gd name="T5" fmla="*/ 8 h 14"/>
                  <a:gd name="T6" fmla="*/ 20 w 39"/>
                  <a:gd name="T7" fmla="*/ 14 h 14"/>
                  <a:gd name="T8" fmla="*/ 39 w 39"/>
                  <a:gd name="T9" fmla="*/ 6 h 14"/>
                </a:gdLst>
                <a:ahLst/>
                <a:cxnLst>
                  <a:cxn ang="0">
                    <a:pos x="T0" y="T1"/>
                  </a:cxn>
                  <a:cxn ang="0">
                    <a:pos x="T2" y="T3"/>
                  </a:cxn>
                  <a:cxn ang="0">
                    <a:pos x="T4" y="T5"/>
                  </a:cxn>
                  <a:cxn ang="0">
                    <a:pos x="T6" y="T7"/>
                  </a:cxn>
                  <a:cxn ang="0">
                    <a:pos x="T8" y="T9"/>
                  </a:cxn>
                </a:cxnLst>
                <a:rect l="0" t="0" r="r" b="b"/>
                <a:pathLst>
                  <a:path w="39" h="14">
                    <a:moveTo>
                      <a:pt x="39" y="6"/>
                    </a:moveTo>
                    <a:cubicBezTo>
                      <a:pt x="39" y="3"/>
                      <a:pt x="30" y="0"/>
                      <a:pt x="20" y="1"/>
                    </a:cubicBezTo>
                    <a:cubicBezTo>
                      <a:pt x="9" y="1"/>
                      <a:pt x="0" y="5"/>
                      <a:pt x="0" y="8"/>
                    </a:cubicBezTo>
                    <a:cubicBezTo>
                      <a:pt x="0" y="12"/>
                      <a:pt x="9" y="14"/>
                      <a:pt x="20" y="14"/>
                    </a:cubicBezTo>
                    <a:cubicBezTo>
                      <a:pt x="30" y="13"/>
                      <a:pt x="39" y="10"/>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69" name="Freeform 449"/>
              <p:cNvSpPr>
                <a:spLocks/>
              </p:cNvSpPr>
              <p:nvPr/>
            </p:nvSpPr>
            <p:spPr bwMode="auto">
              <a:xfrm flipH="1">
                <a:off x="4374" y="3589"/>
                <a:ext cx="42" cy="16"/>
              </a:xfrm>
              <a:custGeom>
                <a:avLst/>
                <a:gdLst>
                  <a:gd name="T0" fmla="*/ 36 w 36"/>
                  <a:gd name="T1" fmla="*/ 6 h 14"/>
                  <a:gd name="T2" fmla="*/ 18 w 36"/>
                  <a:gd name="T3" fmla="*/ 1 h 14"/>
                  <a:gd name="T4" fmla="*/ 0 w 36"/>
                  <a:gd name="T5" fmla="*/ 8 h 14"/>
                  <a:gd name="T6" fmla="*/ 18 w 36"/>
                  <a:gd name="T7" fmla="*/ 13 h 14"/>
                  <a:gd name="T8" fmla="*/ 36 w 36"/>
                  <a:gd name="T9" fmla="*/ 6 h 14"/>
                </a:gdLst>
                <a:ahLst/>
                <a:cxnLst>
                  <a:cxn ang="0">
                    <a:pos x="T0" y="T1"/>
                  </a:cxn>
                  <a:cxn ang="0">
                    <a:pos x="T2" y="T3"/>
                  </a:cxn>
                  <a:cxn ang="0">
                    <a:pos x="T4" y="T5"/>
                  </a:cxn>
                  <a:cxn ang="0">
                    <a:pos x="T6" y="T7"/>
                  </a:cxn>
                  <a:cxn ang="0">
                    <a:pos x="T8" y="T9"/>
                  </a:cxn>
                </a:cxnLst>
                <a:rect l="0" t="0" r="r" b="b"/>
                <a:pathLst>
                  <a:path w="36" h="14">
                    <a:moveTo>
                      <a:pt x="36" y="6"/>
                    </a:moveTo>
                    <a:cubicBezTo>
                      <a:pt x="36" y="3"/>
                      <a:pt x="28" y="0"/>
                      <a:pt x="18" y="1"/>
                    </a:cubicBezTo>
                    <a:cubicBezTo>
                      <a:pt x="8" y="1"/>
                      <a:pt x="0" y="4"/>
                      <a:pt x="0" y="8"/>
                    </a:cubicBezTo>
                    <a:cubicBezTo>
                      <a:pt x="0" y="11"/>
                      <a:pt x="8" y="14"/>
                      <a:pt x="18" y="13"/>
                    </a:cubicBezTo>
                    <a:cubicBezTo>
                      <a:pt x="28" y="13"/>
                      <a:pt x="36" y="10"/>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70" name="Freeform 450"/>
              <p:cNvSpPr>
                <a:spLocks/>
              </p:cNvSpPr>
              <p:nvPr/>
            </p:nvSpPr>
            <p:spPr bwMode="auto">
              <a:xfrm flipH="1">
                <a:off x="3554" y="3669"/>
                <a:ext cx="46" cy="15"/>
              </a:xfrm>
              <a:custGeom>
                <a:avLst/>
                <a:gdLst>
                  <a:gd name="T0" fmla="*/ 40 w 40"/>
                  <a:gd name="T1" fmla="*/ 6 h 13"/>
                  <a:gd name="T2" fmla="*/ 20 w 40"/>
                  <a:gd name="T3" fmla="*/ 0 h 13"/>
                  <a:gd name="T4" fmla="*/ 0 w 40"/>
                  <a:gd name="T5" fmla="*/ 7 h 13"/>
                  <a:gd name="T6" fmla="*/ 20 w 40"/>
                  <a:gd name="T7" fmla="*/ 13 h 13"/>
                  <a:gd name="T8" fmla="*/ 40 w 40"/>
                  <a:gd name="T9" fmla="*/ 6 h 13"/>
                </a:gdLst>
                <a:ahLst/>
                <a:cxnLst>
                  <a:cxn ang="0">
                    <a:pos x="T0" y="T1"/>
                  </a:cxn>
                  <a:cxn ang="0">
                    <a:pos x="T2" y="T3"/>
                  </a:cxn>
                  <a:cxn ang="0">
                    <a:pos x="T4" y="T5"/>
                  </a:cxn>
                  <a:cxn ang="0">
                    <a:pos x="T6" y="T7"/>
                  </a:cxn>
                  <a:cxn ang="0">
                    <a:pos x="T8" y="T9"/>
                  </a:cxn>
                </a:cxnLst>
                <a:rect l="0" t="0" r="r" b="b"/>
                <a:pathLst>
                  <a:path w="40" h="13">
                    <a:moveTo>
                      <a:pt x="40" y="6"/>
                    </a:moveTo>
                    <a:cubicBezTo>
                      <a:pt x="40" y="2"/>
                      <a:pt x="31" y="0"/>
                      <a:pt x="20" y="0"/>
                    </a:cubicBezTo>
                    <a:cubicBezTo>
                      <a:pt x="9" y="0"/>
                      <a:pt x="0" y="4"/>
                      <a:pt x="0" y="7"/>
                    </a:cubicBezTo>
                    <a:cubicBezTo>
                      <a:pt x="0" y="11"/>
                      <a:pt x="9" y="13"/>
                      <a:pt x="20" y="13"/>
                    </a:cubicBezTo>
                    <a:cubicBezTo>
                      <a:pt x="31" y="13"/>
                      <a:pt x="40" y="9"/>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71" name="Freeform 451"/>
              <p:cNvSpPr>
                <a:spLocks/>
              </p:cNvSpPr>
              <p:nvPr/>
            </p:nvSpPr>
            <p:spPr bwMode="auto">
              <a:xfrm flipH="1">
                <a:off x="4374" y="3735"/>
                <a:ext cx="42"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3"/>
                      <a:pt x="28" y="0"/>
                      <a:pt x="18" y="0"/>
                    </a:cubicBezTo>
                    <a:cubicBezTo>
                      <a:pt x="8" y="1"/>
                      <a:pt x="0" y="4"/>
                      <a:pt x="0" y="7"/>
                    </a:cubicBezTo>
                    <a:cubicBezTo>
                      <a:pt x="0" y="11"/>
                      <a:pt x="8" y="13"/>
                      <a:pt x="18" y="13"/>
                    </a:cubicBezTo>
                    <a:cubicBezTo>
                      <a:pt x="28" y="13"/>
                      <a:pt x="36" y="9"/>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72" name="Freeform 452"/>
              <p:cNvSpPr>
                <a:spLocks/>
              </p:cNvSpPr>
              <p:nvPr/>
            </p:nvSpPr>
            <p:spPr bwMode="auto">
              <a:xfrm flipH="1">
                <a:off x="4504" y="3751"/>
                <a:ext cx="40" cy="15"/>
              </a:xfrm>
              <a:custGeom>
                <a:avLst/>
                <a:gdLst>
                  <a:gd name="T0" fmla="*/ 35 w 35"/>
                  <a:gd name="T1" fmla="*/ 6 h 13"/>
                  <a:gd name="T2" fmla="*/ 18 w 35"/>
                  <a:gd name="T3" fmla="*/ 1 h 13"/>
                  <a:gd name="T4" fmla="*/ 0 w 35"/>
                  <a:gd name="T5" fmla="*/ 7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8" y="0"/>
                      <a:pt x="18" y="1"/>
                    </a:cubicBezTo>
                    <a:cubicBezTo>
                      <a:pt x="8" y="1"/>
                      <a:pt x="0" y="4"/>
                      <a:pt x="0" y="7"/>
                    </a:cubicBezTo>
                    <a:cubicBezTo>
                      <a:pt x="0" y="11"/>
                      <a:pt x="8" y="13"/>
                      <a:pt x="18" y="13"/>
                    </a:cubicBezTo>
                    <a:cubicBezTo>
                      <a:pt x="28" y="12"/>
                      <a:pt x="35" y="9"/>
                      <a:pt x="3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73" name="Freeform 453"/>
              <p:cNvSpPr>
                <a:spLocks/>
              </p:cNvSpPr>
              <p:nvPr/>
            </p:nvSpPr>
            <p:spPr bwMode="auto">
              <a:xfrm flipH="1">
                <a:off x="3410" y="3750"/>
                <a:ext cx="46" cy="16"/>
              </a:xfrm>
              <a:custGeom>
                <a:avLst/>
                <a:gdLst>
                  <a:gd name="T0" fmla="*/ 40 w 40"/>
                  <a:gd name="T1" fmla="*/ 6 h 14"/>
                  <a:gd name="T2" fmla="*/ 20 w 40"/>
                  <a:gd name="T3" fmla="*/ 0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0"/>
                    </a:cubicBezTo>
                    <a:cubicBezTo>
                      <a:pt x="9" y="1"/>
                      <a:pt x="0" y="4"/>
                      <a:pt x="0" y="8"/>
                    </a:cubicBezTo>
                    <a:cubicBezTo>
                      <a:pt x="0" y="11"/>
                      <a:pt x="9" y="14"/>
                      <a:pt x="20" y="14"/>
                    </a:cubicBezTo>
                    <a:cubicBezTo>
                      <a:pt x="31" y="13"/>
                      <a:pt x="40" y="10"/>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74" name="Freeform 454"/>
              <p:cNvSpPr>
                <a:spLocks/>
              </p:cNvSpPr>
              <p:nvPr/>
            </p:nvSpPr>
            <p:spPr bwMode="auto">
              <a:xfrm flipH="1">
                <a:off x="2582" y="3706"/>
                <a:ext cx="52" cy="17"/>
              </a:xfrm>
              <a:custGeom>
                <a:avLst/>
                <a:gdLst>
                  <a:gd name="T0" fmla="*/ 45 w 45"/>
                  <a:gd name="T1" fmla="*/ 7 h 15"/>
                  <a:gd name="T2" fmla="*/ 22 w 45"/>
                  <a:gd name="T3" fmla="*/ 1 h 15"/>
                  <a:gd name="T4" fmla="*/ 0 w 45"/>
                  <a:gd name="T5" fmla="*/ 8 h 15"/>
                  <a:gd name="T6" fmla="*/ 22 w 45"/>
                  <a:gd name="T7" fmla="*/ 14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2" y="1"/>
                    </a:cubicBezTo>
                    <a:cubicBezTo>
                      <a:pt x="10" y="1"/>
                      <a:pt x="0" y="5"/>
                      <a:pt x="0" y="8"/>
                    </a:cubicBezTo>
                    <a:cubicBezTo>
                      <a:pt x="0" y="12"/>
                      <a:pt x="10" y="15"/>
                      <a:pt x="22" y="14"/>
                    </a:cubicBezTo>
                    <a:cubicBezTo>
                      <a:pt x="35" y="14"/>
                      <a:pt x="45" y="11"/>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75" name="Freeform 455"/>
              <p:cNvSpPr>
                <a:spLocks/>
              </p:cNvSpPr>
              <p:nvPr/>
            </p:nvSpPr>
            <p:spPr bwMode="auto">
              <a:xfrm flipH="1">
                <a:off x="2516" y="3672"/>
                <a:ext cx="53" cy="17"/>
              </a:xfrm>
              <a:custGeom>
                <a:avLst/>
                <a:gdLst>
                  <a:gd name="T0" fmla="*/ 45 w 45"/>
                  <a:gd name="T1" fmla="*/ 7 h 15"/>
                  <a:gd name="T2" fmla="*/ 22 w 45"/>
                  <a:gd name="T3" fmla="*/ 1 h 15"/>
                  <a:gd name="T4" fmla="*/ 0 w 45"/>
                  <a:gd name="T5" fmla="*/ 8 h 15"/>
                  <a:gd name="T6" fmla="*/ 22 w 45"/>
                  <a:gd name="T7" fmla="*/ 14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4" y="0"/>
                      <a:pt x="22" y="1"/>
                    </a:cubicBezTo>
                    <a:cubicBezTo>
                      <a:pt x="10" y="1"/>
                      <a:pt x="0" y="4"/>
                      <a:pt x="0" y="8"/>
                    </a:cubicBezTo>
                    <a:cubicBezTo>
                      <a:pt x="0" y="12"/>
                      <a:pt x="10" y="15"/>
                      <a:pt x="22" y="14"/>
                    </a:cubicBezTo>
                    <a:cubicBezTo>
                      <a:pt x="34" y="14"/>
                      <a:pt x="45" y="10"/>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76" name="Freeform 456"/>
              <p:cNvSpPr>
                <a:spLocks/>
              </p:cNvSpPr>
              <p:nvPr/>
            </p:nvSpPr>
            <p:spPr bwMode="auto">
              <a:xfrm flipH="1">
                <a:off x="2773" y="3616"/>
                <a:ext cx="50" cy="18"/>
              </a:xfrm>
              <a:custGeom>
                <a:avLst/>
                <a:gdLst>
                  <a:gd name="T0" fmla="*/ 43 w 43"/>
                  <a:gd name="T1" fmla="*/ 7 h 15"/>
                  <a:gd name="T2" fmla="*/ 22 w 43"/>
                  <a:gd name="T3" fmla="*/ 1 h 15"/>
                  <a:gd name="T4" fmla="*/ 0 w 43"/>
                  <a:gd name="T5" fmla="*/ 8 h 15"/>
                  <a:gd name="T6" fmla="*/ 22 w 43"/>
                  <a:gd name="T7" fmla="*/ 14 h 15"/>
                  <a:gd name="T8" fmla="*/ 43 w 43"/>
                  <a:gd name="T9" fmla="*/ 7 h 15"/>
                </a:gdLst>
                <a:ahLst/>
                <a:cxnLst>
                  <a:cxn ang="0">
                    <a:pos x="T0" y="T1"/>
                  </a:cxn>
                  <a:cxn ang="0">
                    <a:pos x="T2" y="T3"/>
                  </a:cxn>
                  <a:cxn ang="0">
                    <a:pos x="T4" y="T5"/>
                  </a:cxn>
                  <a:cxn ang="0">
                    <a:pos x="T6" y="T7"/>
                  </a:cxn>
                  <a:cxn ang="0">
                    <a:pos x="T8" y="T9"/>
                  </a:cxn>
                </a:cxnLst>
                <a:rect l="0" t="0" r="r" b="b"/>
                <a:pathLst>
                  <a:path w="43" h="15">
                    <a:moveTo>
                      <a:pt x="43" y="7"/>
                    </a:moveTo>
                    <a:cubicBezTo>
                      <a:pt x="43" y="3"/>
                      <a:pt x="34" y="0"/>
                      <a:pt x="22" y="1"/>
                    </a:cubicBezTo>
                    <a:cubicBezTo>
                      <a:pt x="10" y="1"/>
                      <a:pt x="0" y="5"/>
                      <a:pt x="0" y="8"/>
                    </a:cubicBezTo>
                    <a:cubicBezTo>
                      <a:pt x="0" y="12"/>
                      <a:pt x="10" y="15"/>
                      <a:pt x="22" y="14"/>
                    </a:cubicBezTo>
                    <a:cubicBezTo>
                      <a:pt x="34" y="14"/>
                      <a:pt x="43" y="10"/>
                      <a:pt x="4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77" name="Freeform 457"/>
              <p:cNvSpPr>
                <a:spLocks/>
              </p:cNvSpPr>
              <p:nvPr/>
            </p:nvSpPr>
            <p:spPr bwMode="auto">
              <a:xfrm flipH="1">
                <a:off x="2154" y="3612"/>
                <a:ext cx="54" cy="18"/>
              </a:xfrm>
              <a:custGeom>
                <a:avLst/>
                <a:gdLst>
                  <a:gd name="T0" fmla="*/ 47 w 47"/>
                  <a:gd name="T1" fmla="*/ 7 h 16"/>
                  <a:gd name="T2" fmla="*/ 24 w 47"/>
                  <a:gd name="T3" fmla="*/ 1 h 16"/>
                  <a:gd name="T4" fmla="*/ 0 w 47"/>
                  <a:gd name="T5" fmla="*/ 9 h 16"/>
                  <a:gd name="T6" fmla="*/ 24 w 47"/>
                  <a:gd name="T7" fmla="*/ 15 h 16"/>
                  <a:gd name="T8" fmla="*/ 47 w 47"/>
                  <a:gd name="T9" fmla="*/ 7 h 16"/>
                </a:gdLst>
                <a:ahLst/>
                <a:cxnLst>
                  <a:cxn ang="0">
                    <a:pos x="T0" y="T1"/>
                  </a:cxn>
                  <a:cxn ang="0">
                    <a:pos x="T2" y="T3"/>
                  </a:cxn>
                  <a:cxn ang="0">
                    <a:pos x="T4" y="T5"/>
                  </a:cxn>
                  <a:cxn ang="0">
                    <a:pos x="T6" y="T7"/>
                  </a:cxn>
                  <a:cxn ang="0">
                    <a:pos x="T8" y="T9"/>
                  </a:cxn>
                </a:cxnLst>
                <a:rect l="0" t="0" r="r" b="b"/>
                <a:pathLst>
                  <a:path w="47" h="16">
                    <a:moveTo>
                      <a:pt x="47" y="7"/>
                    </a:moveTo>
                    <a:cubicBezTo>
                      <a:pt x="47" y="3"/>
                      <a:pt x="37" y="0"/>
                      <a:pt x="24" y="1"/>
                    </a:cubicBezTo>
                    <a:cubicBezTo>
                      <a:pt x="11" y="1"/>
                      <a:pt x="0" y="5"/>
                      <a:pt x="0" y="9"/>
                    </a:cubicBezTo>
                    <a:cubicBezTo>
                      <a:pt x="0" y="13"/>
                      <a:pt x="11" y="16"/>
                      <a:pt x="24" y="15"/>
                    </a:cubicBezTo>
                    <a:cubicBezTo>
                      <a:pt x="37" y="15"/>
                      <a:pt x="47" y="11"/>
                      <a:pt x="4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78" name="Freeform 458"/>
              <p:cNvSpPr>
                <a:spLocks/>
              </p:cNvSpPr>
              <p:nvPr/>
            </p:nvSpPr>
            <p:spPr bwMode="auto">
              <a:xfrm flipH="1">
                <a:off x="2484" y="3560"/>
                <a:ext cx="53" cy="17"/>
              </a:xfrm>
              <a:custGeom>
                <a:avLst/>
                <a:gdLst>
                  <a:gd name="T0" fmla="*/ 45 w 45"/>
                  <a:gd name="T1" fmla="*/ 6 h 15"/>
                  <a:gd name="T2" fmla="*/ 22 w 45"/>
                  <a:gd name="T3" fmla="*/ 0 h 15"/>
                  <a:gd name="T4" fmla="*/ 0 w 45"/>
                  <a:gd name="T5" fmla="*/ 8 h 15"/>
                  <a:gd name="T6" fmla="*/ 22 w 45"/>
                  <a:gd name="T7" fmla="*/ 14 h 15"/>
                  <a:gd name="T8" fmla="*/ 45 w 45"/>
                  <a:gd name="T9" fmla="*/ 6 h 15"/>
                </a:gdLst>
                <a:ahLst/>
                <a:cxnLst>
                  <a:cxn ang="0">
                    <a:pos x="T0" y="T1"/>
                  </a:cxn>
                  <a:cxn ang="0">
                    <a:pos x="T2" y="T3"/>
                  </a:cxn>
                  <a:cxn ang="0">
                    <a:pos x="T4" y="T5"/>
                  </a:cxn>
                  <a:cxn ang="0">
                    <a:pos x="T6" y="T7"/>
                  </a:cxn>
                  <a:cxn ang="0">
                    <a:pos x="T8" y="T9"/>
                  </a:cxn>
                </a:cxnLst>
                <a:rect l="0" t="0" r="r" b="b"/>
                <a:pathLst>
                  <a:path w="45" h="15">
                    <a:moveTo>
                      <a:pt x="45" y="6"/>
                    </a:moveTo>
                    <a:cubicBezTo>
                      <a:pt x="45" y="2"/>
                      <a:pt x="35" y="0"/>
                      <a:pt x="22" y="0"/>
                    </a:cubicBezTo>
                    <a:cubicBezTo>
                      <a:pt x="10" y="1"/>
                      <a:pt x="0" y="4"/>
                      <a:pt x="0" y="8"/>
                    </a:cubicBezTo>
                    <a:cubicBezTo>
                      <a:pt x="0" y="12"/>
                      <a:pt x="10" y="15"/>
                      <a:pt x="22" y="14"/>
                    </a:cubicBezTo>
                    <a:cubicBezTo>
                      <a:pt x="35" y="14"/>
                      <a:pt x="45" y="10"/>
                      <a:pt x="4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79" name="Freeform 459"/>
              <p:cNvSpPr>
                <a:spLocks/>
              </p:cNvSpPr>
              <p:nvPr/>
            </p:nvSpPr>
            <p:spPr bwMode="auto">
              <a:xfrm flipH="1">
                <a:off x="2452" y="3518"/>
                <a:ext cx="52" cy="18"/>
              </a:xfrm>
              <a:custGeom>
                <a:avLst/>
                <a:gdLst>
                  <a:gd name="T0" fmla="*/ 45 w 45"/>
                  <a:gd name="T1" fmla="*/ 7 h 15"/>
                  <a:gd name="T2" fmla="*/ 22 w 45"/>
                  <a:gd name="T3" fmla="*/ 1 h 15"/>
                  <a:gd name="T4" fmla="*/ 0 w 45"/>
                  <a:gd name="T5" fmla="*/ 9 h 15"/>
                  <a:gd name="T6" fmla="*/ 22 w 45"/>
                  <a:gd name="T7" fmla="*/ 15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2" y="1"/>
                    </a:cubicBezTo>
                    <a:cubicBezTo>
                      <a:pt x="10" y="2"/>
                      <a:pt x="0" y="5"/>
                      <a:pt x="0" y="9"/>
                    </a:cubicBezTo>
                    <a:cubicBezTo>
                      <a:pt x="0" y="13"/>
                      <a:pt x="10" y="15"/>
                      <a:pt x="22" y="15"/>
                    </a:cubicBezTo>
                    <a:cubicBezTo>
                      <a:pt x="35" y="14"/>
                      <a:pt x="45" y="11"/>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80" name="Freeform 460"/>
              <p:cNvSpPr>
                <a:spLocks/>
              </p:cNvSpPr>
              <p:nvPr/>
            </p:nvSpPr>
            <p:spPr bwMode="auto">
              <a:xfrm flipH="1">
                <a:off x="1224" y="3449"/>
                <a:ext cx="65" cy="20"/>
              </a:xfrm>
              <a:custGeom>
                <a:avLst/>
                <a:gdLst>
                  <a:gd name="T0" fmla="*/ 56 w 56"/>
                  <a:gd name="T1" fmla="*/ 7 h 17"/>
                  <a:gd name="T2" fmla="*/ 28 w 56"/>
                  <a:gd name="T3" fmla="*/ 1 h 17"/>
                  <a:gd name="T4" fmla="*/ 0 w 56"/>
                  <a:gd name="T5" fmla="*/ 10 h 17"/>
                  <a:gd name="T6" fmla="*/ 28 w 56"/>
                  <a:gd name="T7" fmla="*/ 16 h 17"/>
                  <a:gd name="T8" fmla="*/ 56 w 56"/>
                  <a:gd name="T9" fmla="*/ 7 h 17"/>
                </a:gdLst>
                <a:ahLst/>
                <a:cxnLst>
                  <a:cxn ang="0">
                    <a:pos x="T0" y="T1"/>
                  </a:cxn>
                  <a:cxn ang="0">
                    <a:pos x="T2" y="T3"/>
                  </a:cxn>
                  <a:cxn ang="0">
                    <a:pos x="T4" y="T5"/>
                  </a:cxn>
                  <a:cxn ang="0">
                    <a:pos x="T6" y="T7"/>
                  </a:cxn>
                  <a:cxn ang="0">
                    <a:pos x="T8" y="T9"/>
                  </a:cxn>
                </a:cxnLst>
                <a:rect l="0" t="0" r="r" b="b"/>
                <a:pathLst>
                  <a:path w="56" h="17">
                    <a:moveTo>
                      <a:pt x="56" y="7"/>
                    </a:moveTo>
                    <a:cubicBezTo>
                      <a:pt x="56" y="3"/>
                      <a:pt x="43" y="0"/>
                      <a:pt x="28" y="1"/>
                    </a:cubicBezTo>
                    <a:cubicBezTo>
                      <a:pt x="13" y="2"/>
                      <a:pt x="0" y="6"/>
                      <a:pt x="0" y="10"/>
                    </a:cubicBezTo>
                    <a:cubicBezTo>
                      <a:pt x="0" y="14"/>
                      <a:pt x="13" y="17"/>
                      <a:pt x="28" y="16"/>
                    </a:cubicBezTo>
                    <a:cubicBezTo>
                      <a:pt x="43" y="15"/>
                      <a:pt x="56" y="11"/>
                      <a:pt x="5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81" name="Freeform 461"/>
              <p:cNvSpPr>
                <a:spLocks/>
              </p:cNvSpPr>
              <p:nvPr/>
            </p:nvSpPr>
            <p:spPr bwMode="auto">
              <a:xfrm flipH="1">
                <a:off x="932" y="3477"/>
                <a:ext cx="62" cy="18"/>
              </a:xfrm>
              <a:custGeom>
                <a:avLst/>
                <a:gdLst>
                  <a:gd name="T0" fmla="*/ 53 w 53"/>
                  <a:gd name="T1" fmla="*/ 7 h 16"/>
                  <a:gd name="T2" fmla="*/ 27 w 53"/>
                  <a:gd name="T3" fmla="*/ 1 h 16"/>
                  <a:gd name="T4" fmla="*/ 0 w 53"/>
                  <a:gd name="T5" fmla="*/ 9 h 16"/>
                  <a:gd name="T6" fmla="*/ 27 w 53"/>
                  <a:gd name="T7" fmla="*/ 16 h 16"/>
                  <a:gd name="T8" fmla="*/ 53 w 53"/>
                  <a:gd name="T9" fmla="*/ 7 h 16"/>
                </a:gdLst>
                <a:ahLst/>
                <a:cxnLst>
                  <a:cxn ang="0">
                    <a:pos x="T0" y="T1"/>
                  </a:cxn>
                  <a:cxn ang="0">
                    <a:pos x="T2" y="T3"/>
                  </a:cxn>
                  <a:cxn ang="0">
                    <a:pos x="T4" y="T5"/>
                  </a:cxn>
                  <a:cxn ang="0">
                    <a:pos x="T6" y="T7"/>
                  </a:cxn>
                  <a:cxn ang="0">
                    <a:pos x="T8" y="T9"/>
                  </a:cxn>
                </a:cxnLst>
                <a:rect l="0" t="0" r="r" b="b"/>
                <a:pathLst>
                  <a:path w="53" h="16">
                    <a:moveTo>
                      <a:pt x="53" y="7"/>
                    </a:moveTo>
                    <a:cubicBezTo>
                      <a:pt x="53" y="3"/>
                      <a:pt x="41" y="0"/>
                      <a:pt x="27" y="1"/>
                    </a:cubicBezTo>
                    <a:cubicBezTo>
                      <a:pt x="12" y="1"/>
                      <a:pt x="0" y="5"/>
                      <a:pt x="0" y="9"/>
                    </a:cubicBezTo>
                    <a:cubicBezTo>
                      <a:pt x="0" y="13"/>
                      <a:pt x="12" y="16"/>
                      <a:pt x="27" y="16"/>
                    </a:cubicBezTo>
                    <a:cubicBezTo>
                      <a:pt x="41" y="15"/>
                      <a:pt x="53" y="11"/>
                      <a:pt x="5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82" name="Freeform 462"/>
              <p:cNvSpPr>
                <a:spLocks/>
              </p:cNvSpPr>
              <p:nvPr/>
            </p:nvSpPr>
            <p:spPr bwMode="auto">
              <a:xfrm flipH="1">
                <a:off x="218" y="3457"/>
                <a:ext cx="65" cy="20"/>
              </a:xfrm>
              <a:custGeom>
                <a:avLst/>
                <a:gdLst>
                  <a:gd name="T0" fmla="*/ 57 w 57"/>
                  <a:gd name="T1" fmla="*/ 7 h 17"/>
                  <a:gd name="T2" fmla="*/ 29 w 57"/>
                  <a:gd name="T3" fmla="*/ 1 h 17"/>
                  <a:gd name="T4" fmla="*/ 0 w 57"/>
                  <a:gd name="T5" fmla="*/ 10 h 17"/>
                  <a:gd name="T6" fmla="*/ 29 w 57"/>
                  <a:gd name="T7" fmla="*/ 16 h 17"/>
                  <a:gd name="T8" fmla="*/ 57 w 57"/>
                  <a:gd name="T9" fmla="*/ 7 h 17"/>
                </a:gdLst>
                <a:ahLst/>
                <a:cxnLst>
                  <a:cxn ang="0">
                    <a:pos x="T0" y="T1"/>
                  </a:cxn>
                  <a:cxn ang="0">
                    <a:pos x="T2" y="T3"/>
                  </a:cxn>
                  <a:cxn ang="0">
                    <a:pos x="T4" y="T5"/>
                  </a:cxn>
                  <a:cxn ang="0">
                    <a:pos x="T6" y="T7"/>
                  </a:cxn>
                  <a:cxn ang="0">
                    <a:pos x="T8" y="T9"/>
                  </a:cxn>
                </a:cxnLst>
                <a:rect l="0" t="0" r="r" b="b"/>
                <a:pathLst>
                  <a:path w="57" h="17">
                    <a:moveTo>
                      <a:pt x="57" y="7"/>
                    </a:moveTo>
                    <a:cubicBezTo>
                      <a:pt x="57" y="3"/>
                      <a:pt x="45" y="0"/>
                      <a:pt x="29" y="1"/>
                    </a:cubicBezTo>
                    <a:cubicBezTo>
                      <a:pt x="13" y="1"/>
                      <a:pt x="0" y="5"/>
                      <a:pt x="0" y="10"/>
                    </a:cubicBezTo>
                    <a:cubicBezTo>
                      <a:pt x="0" y="14"/>
                      <a:pt x="13" y="17"/>
                      <a:pt x="29" y="16"/>
                    </a:cubicBezTo>
                    <a:cubicBezTo>
                      <a:pt x="45" y="16"/>
                      <a:pt x="57" y="12"/>
                      <a:pt x="5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83" name="Freeform 463"/>
              <p:cNvSpPr>
                <a:spLocks/>
              </p:cNvSpPr>
              <p:nvPr/>
            </p:nvSpPr>
            <p:spPr bwMode="auto">
              <a:xfrm flipH="1">
                <a:off x="149" y="3493"/>
                <a:ext cx="65" cy="19"/>
              </a:xfrm>
              <a:custGeom>
                <a:avLst/>
                <a:gdLst>
                  <a:gd name="T0" fmla="*/ 57 w 57"/>
                  <a:gd name="T1" fmla="*/ 8 h 17"/>
                  <a:gd name="T2" fmla="*/ 29 w 57"/>
                  <a:gd name="T3" fmla="*/ 1 h 17"/>
                  <a:gd name="T4" fmla="*/ 0 w 57"/>
                  <a:gd name="T5" fmla="*/ 10 h 17"/>
                  <a:gd name="T6" fmla="*/ 29 w 57"/>
                  <a:gd name="T7" fmla="*/ 17 h 17"/>
                  <a:gd name="T8" fmla="*/ 57 w 57"/>
                  <a:gd name="T9" fmla="*/ 8 h 17"/>
                </a:gdLst>
                <a:ahLst/>
                <a:cxnLst>
                  <a:cxn ang="0">
                    <a:pos x="T0" y="T1"/>
                  </a:cxn>
                  <a:cxn ang="0">
                    <a:pos x="T2" y="T3"/>
                  </a:cxn>
                  <a:cxn ang="0">
                    <a:pos x="T4" y="T5"/>
                  </a:cxn>
                  <a:cxn ang="0">
                    <a:pos x="T6" y="T7"/>
                  </a:cxn>
                  <a:cxn ang="0">
                    <a:pos x="T8" y="T9"/>
                  </a:cxn>
                </a:cxnLst>
                <a:rect l="0" t="0" r="r" b="b"/>
                <a:pathLst>
                  <a:path w="57" h="17">
                    <a:moveTo>
                      <a:pt x="57" y="8"/>
                    </a:moveTo>
                    <a:cubicBezTo>
                      <a:pt x="57" y="3"/>
                      <a:pt x="44" y="0"/>
                      <a:pt x="29" y="1"/>
                    </a:cubicBezTo>
                    <a:cubicBezTo>
                      <a:pt x="13" y="2"/>
                      <a:pt x="0" y="6"/>
                      <a:pt x="0" y="10"/>
                    </a:cubicBezTo>
                    <a:cubicBezTo>
                      <a:pt x="0" y="14"/>
                      <a:pt x="13" y="17"/>
                      <a:pt x="29" y="17"/>
                    </a:cubicBezTo>
                    <a:cubicBezTo>
                      <a:pt x="44" y="16"/>
                      <a:pt x="57" y="12"/>
                      <a:pt x="57"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84" name="Freeform 464"/>
              <p:cNvSpPr>
                <a:spLocks/>
              </p:cNvSpPr>
              <p:nvPr/>
            </p:nvSpPr>
            <p:spPr bwMode="auto">
              <a:xfrm flipH="1">
                <a:off x="1455" y="3599"/>
                <a:ext cx="57" cy="18"/>
              </a:xfrm>
              <a:custGeom>
                <a:avLst/>
                <a:gdLst>
                  <a:gd name="T0" fmla="*/ 50 w 50"/>
                  <a:gd name="T1" fmla="*/ 7 h 16"/>
                  <a:gd name="T2" fmla="*/ 25 w 50"/>
                  <a:gd name="T3" fmla="*/ 1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1"/>
                    </a:cubicBezTo>
                    <a:cubicBezTo>
                      <a:pt x="11" y="1"/>
                      <a:pt x="0" y="5"/>
                      <a:pt x="0" y="9"/>
                    </a:cubicBezTo>
                    <a:cubicBezTo>
                      <a:pt x="0" y="13"/>
                      <a:pt x="11" y="16"/>
                      <a:pt x="25" y="15"/>
                    </a:cubicBezTo>
                    <a:cubicBezTo>
                      <a:pt x="39" y="15"/>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85" name="Freeform 465"/>
              <p:cNvSpPr>
                <a:spLocks/>
              </p:cNvSpPr>
              <p:nvPr/>
            </p:nvSpPr>
            <p:spPr bwMode="auto">
              <a:xfrm flipH="1">
                <a:off x="5189" y="4089"/>
                <a:ext cx="37" cy="14"/>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3"/>
                      <a:pt x="25" y="0"/>
                      <a:pt x="16" y="0"/>
                    </a:cubicBezTo>
                    <a:cubicBezTo>
                      <a:pt x="7" y="0"/>
                      <a:pt x="0" y="3"/>
                      <a:pt x="0" y="6"/>
                    </a:cubicBezTo>
                    <a:cubicBezTo>
                      <a:pt x="0" y="10"/>
                      <a:pt x="7" y="12"/>
                      <a:pt x="16" y="12"/>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86" name="Freeform 466"/>
              <p:cNvSpPr>
                <a:spLocks/>
              </p:cNvSpPr>
              <p:nvPr/>
            </p:nvSpPr>
            <p:spPr bwMode="auto">
              <a:xfrm flipH="1">
                <a:off x="5165" y="4114"/>
                <a:ext cx="38" cy="14"/>
              </a:xfrm>
              <a:custGeom>
                <a:avLst/>
                <a:gdLst>
                  <a:gd name="T0" fmla="*/ 33 w 33"/>
                  <a:gd name="T1" fmla="*/ 5 h 12"/>
                  <a:gd name="T2" fmla="*/ 16 w 33"/>
                  <a:gd name="T3" fmla="*/ 0 h 12"/>
                  <a:gd name="T4" fmla="*/ 0 w 33"/>
                  <a:gd name="T5" fmla="*/ 6 h 12"/>
                  <a:gd name="T6" fmla="*/ 16 w 33"/>
                  <a:gd name="T7" fmla="*/ 12 h 12"/>
                  <a:gd name="T8" fmla="*/ 33 w 33"/>
                  <a:gd name="T9" fmla="*/ 5 h 12"/>
                </a:gdLst>
                <a:ahLst/>
                <a:cxnLst>
                  <a:cxn ang="0">
                    <a:pos x="T0" y="T1"/>
                  </a:cxn>
                  <a:cxn ang="0">
                    <a:pos x="T2" y="T3"/>
                  </a:cxn>
                  <a:cxn ang="0">
                    <a:pos x="T4" y="T5"/>
                  </a:cxn>
                  <a:cxn ang="0">
                    <a:pos x="T6" y="T7"/>
                  </a:cxn>
                  <a:cxn ang="0">
                    <a:pos x="T8" y="T9"/>
                  </a:cxn>
                </a:cxnLst>
                <a:rect l="0" t="0" r="r" b="b"/>
                <a:pathLst>
                  <a:path w="33" h="12">
                    <a:moveTo>
                      <a:pt x="33" y="5"/>
                    </a:moveTo>
                    <a:cubicBezTo>
                      <a:pt x="33" y="2"/>
                      <a:pt x="25" y="0"/>
                      <a:pt x="16" y="0"/>
                    </a:cubicBezTo>
                    <a:cubicBezTo>
                      <a:pt x="7" y="0"/>
                      <a:pt x="0" y="3"/>
                      <a:pt x="0" y="6"/>
                    </a:cubicBezTo>
                    <a:cubicBezTo>
                      <a:pt x="0" y="9"/>
                      <a:pt x="7" y="12"/>
                      <a:pt x="16" y="12"/>
                    </a:cubicBezTo>
                    <a:cubicBezTo>
                      <a:pt x="25" y="11"/>
                      <a:pt x="33" y="9"/>
                      <a:pt x="33"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87" name="Freeform 467"/>
              <p:cNvSpPr>
                <a:spLocks/>
              </p:cNvSpPr>
              <p:nvPr/>
            </p:nvSpPr>
            <p:spPr bwMode="auto">
              <a:xfrm flipH="1">
                <a:off x="5623" y="4120"/>
                <a:ext cx="34" cy="13"/>
              </a:xfrm>
              <a:custGeom>
                <a:avLst/>
                <a:gdLst>
                  <a:gd name="T0" fmla="*/ 30 w 30"/>
                  <a:gd name="T1" fmla="*/ 5 h 11"/>
                  <a:gd name="T2" fmla="*/ 15 w 30"/>
                  <a:gd name="T3" fmla="*/ 0 h 11"/>
                  <a:gd name="T4" fmla="*/ 0 w 30"/>
                  <a:gd name="T5" fmla="*/ 6 h 11"/>
                  <a:gd name="T6" fmla="*/ 15 w 30"/>
                  <a:gd name="T7" fmla="*/ 11 h 11"/>
                  <a:gd name="T8" fmla="*/ 30 w 30"/>
                  <a:gd name="T9" fmla="*/ 5 h 11"/>
                </a:gdLst>
                <a:ahLst/>
                <a:cxnLst>
                  <a:cxn ang="0">
                    <a:pos x="T0" y="T1"/>
                  </a:cxn>
                  <a:cxn ang="0">
                    <a:pos x="T2" y="T3"/>
                  </a:cxn>
                  <a:cxn ang="0">
                    <a:pos x="T4" y="T5"/>
                  </a:cxn>
                  <a:cxn ang="0">
                    <a:pos x="T6" y="T7"/>
                  </a:cxn>
                  <a:cxn ang="0">
                    <a:pos x="T8" y="T9"/>
                  </a:cxn>
                </a:cxnLst>
                <a:rect l="0" t="0" r="r" b="b"/>
                <a:pathLst>
                  <a:path w="30" h="11">
                    <a:moveTo>
                      <a:pt x="30" y="5"/>
                    </a:moveTo>
                    <a:cubicBezTo>
                      <a:pt x="30" y="2"/>
                      <a:pt x="24" y="0"/>
                      <a:pt x="15" y="0"/>
                    </a:cubicBezTo>
                    <a:cubicBezTo>
                      <a:pt x="7" y="0"/>
                      <a:pt x="0" y="3"/>
                      <a:pt x="0" y="6"/>
                    </a:cubicBezTo>
                    <a:cubicBezTo>
                      <a:pt x="0" y="9"/>
                      <a:pt x="7" y="11"/>
                      <a:pt x="15" y="11"/>
                    </a:cubicBezTo>
                    <a:cubicBezTo>
                      <a:pt x="24" y="11"/>
                      <a:pt x="30" y="9"/>
                      <a:pt x="30"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88" name="Oval 468"/>
              <p:cNvSpPr>
                <a:spLocks noChangeArrowheads="1"/>
              </p:cNvSpPr>
              <p:nvPr/>
            </p:nvSpPr>
            <p:spPr bwMode="auto">
              <a:xfrm flipH="1">
                <a:off x="4927" y="4218"/>
                <a:ext cx="39" cy="14"/>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89" name="Oval 469"/>
              <p:cNvSpPr>
                <a:spLocks noChangeArrowheads="1"/>
              </p:cNvSpPr>
              <p:nvPr/>
            </p:nvSpPr>
            <p:spPr bwMode="auto">
              <a:xfrm flipH="1">
                <a:off x="5732" y="4265"/>
                <a:ext cx="35" cy="14"/>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90" name="Freeform 470"/>
              <p:cNvSpPr>
                <a:spLocks/>
              </p:cNvSpPr>
              <p:nvPr/>
            </p:nvSpPr>
            <p:spPr bwMode="auto">
              <a:xfrm flipH="1">
                <a:off x="4805" y="4296"/>
                <a:ext cx="40" cy="15"/>
              </a:xfrm>
              <a:custGeom>
                <a:avLst/>
                <a:gdLst>
                  <a:gd name="T0" fmla="*/ 34 w 34"/>
                  <a:gd name="T1" fmla="*/ 6 h 13"/>
                  <a:gd name="T2" fmla="*/ 17 w 34"/>
                  <a:gd name="T3" fmla="*/ 0 h 13"/>
                  <a:gd name="T4" fmla="*/ 0 w 34"/>
                  <a:gd name="T5" fmla="*/ 7 h 13"/>
                  <a:gd name="T6" fmla="*/ 17 w 34"/>
                  <a:gd name="T7" fmla="*/ 13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3"/>
                      <a:pt x="27" y="0"/>
                      <a:pt x="17" y="0"/>
                    </a:cubicBezTo>
                    <a:cubicBezTo>
                      <a:pt x="8" y="0"/>
                      <a:pt x="0" y="3"/>
                      <a:pt x="0" y="7"/>
                    </a:cubicBezTo>
                    <a:cubicBezTo>
                      <a:pt x="0" y="10"/>
                      <a:pt x="8" y="13"/>
                      <a:pt x="17" y="13"/>
                    </a:cubicBezTo>
                    <a:cubicBezTo>
                      <a:pt x="27" y="13"/>
                      <a:pt x="34" y="10"/>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91" name="Oval 471"/>
              <p:cNvSpPr>
                <a:spLocks noChangeArrowheads="1"/>
              </p:cNvSpPr>
              <p:nvPr/>
            </p:nvSpPr>
            <p:spPr bwMode="auto">
              <a:xfrm flipH="1">
                <a:off x="4056" y="4251"/>
                <a:ext cx="43" cy="15"/>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92" name="Freeform 472"/>
              <p:cNvSpPr>
                <a:spLocks/>
              </p:cNvSpPr>
              <p:nvPr/>
            </p:nvSpPr>
            <p:spPr bwMode="auto">
              <a:xfrm flipH="1">
                <a:off x="4270" y="4194"/>
                <a:ext cx="42" cy="14"/>
              </a:xfrm>
              <a:custGeom>
                <a:avLst/>
                <a:gdLst>
                  <a:gd name="T0" fmla="*/ 37 w 37"/>
                  <a:gd name="T1" fmla="*/ 6 h 12"/>
                  <a:gd name="T2" fmla="*/ 19 w 37"/>
                  <a:gd name="T3" fmla="*/ 0 h 12"/>
                  <a:gd name="T4" fmla="*/ 0 w 37"/>
                  <a:gd name="T5" fmla="*/ 6 h 12"/>
                  <a:gd name="T6" fmla="*/ 19 w 37"/>
                  <a:gd name="T7" fmla="*/ 12 h 12"/>
                  <a:gd name="T8" fmla="*/ 37 w 37"/>
                  <a:gd name="T9" fmla="*/ 6 h 12"/>
                </a:gdLst>
                <a:ahLst/>
                <a:cxnLst>
                  <a:cxn ang="0">
                    <a:pos x="T0" y="T1"/>
                  </a:cxn>
                  <a:cxn ang="0">
                    <a:pos x="T2" y="T3"/>
                  </a:cxn>
                  <a:cxn ang="0">
                    <a:pos x="T4" y="T5"/>
                  </a:cxn>
                  <a:cxn ang="0">
                    <a:pos x="T6" y="T7"/>
                  </a:cxn>
                  <a:cxn ang="0">
                    <a:pos x="T8" y="T9"/>
                  </a:cxn>
                </a:cxnLst>
                <a:rect l="0" t="0" r="r" b="b"/>
                <a:pathLst>
                  <a:path w="37" h="12">
                    <a:moveTo>
                      <a:pt x="37" y="6"/>
                    </a:moveTo>
                    <a:cubicBezTo>
                      <a:pt x="37" y="2"/>
                      <a:pt x="29" y="0"/>
                      <a:pt x="19" y="0"/>
                    </a:cubicBezTo>
                    <a:cubicBezTo>
                      <a:pt x="9" y="0"/>
                      <a:pt x="0" y="3"/>
                      <a:pt x="0" y="6"/>
                    </a:cubicBezTo>
                    <a:cubicBezTo>
                      <a:pt x="0" y="9"/>
                      <a:pt x="9" y="12"/>
                      <a:pt x="19" y="12"/>
                    </a:cubicBezTo>
                    <a:cubicBezTo>
                      <a:pt x="29" y="12"/>
                      <a:pt x="37" y="9"/>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93" name="Freeform 473"/>
              <p:cNvSpPr>
                <a:spLocks/>
              </p:cNvSpPr>
              <p:nvPr/>
            </p:nvSpPr>
            <p:spPr bwMode="auto">
              <a:xfrm flipH="1">
                <a:off x="3919" y="4136"/>
                <a:ext cx="44"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94" name="Freeform 474"/>
              <p:cNvSpPr>
                <a:spLocks/>
              </p:cNvSpPr>
              <p:nvPr/>
            </p:nvSpPr>
            <p:spPr bwMode="auto">
              <a:xfrm flipH="1">
                <a:off x="4002" y="4113"/>
                <a:ext cx="44"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95" name="Freeform 475"/>
              <p:cNvSpPr>
                <a:spLocks/>
              </p:cNvSpPr>
              <p:nvPr/>
            </p:nvSpPr>
            <p:spPr bwMode="auto">
              <a:xfrm flipH="1">
                <a:off x="4270" y="4105"/>
                <a:ext cx="42" cy="15"/>
              </a:xfrm>
              <a:custGeom>
                <a:avLst/>
                <a:gdLst>
                  <a:gd name="T0" fmla="*/ 37 w 37"/>
                  <a:gd name="T1" fmla="*/ 6 h 13"/>
                  <a:gd name="T2" fmla="*/ 19 w 37"/>
                  <a:gd name="T3" fmla="*/ 0 h 13"/>
                  <a:gd name="T4" fmla="*/ 0 w 37"/>
                  <a:gd name="T5" fmla="*/ 7 h 13"/>
                  <a:gd name="T6" fmla="*/ 19 w 37"/>
                  <a:gd name="T7" fmla="*/ 13 h 13"/>
                  <a:gd name="T8" fmla="*/ 37 w 37"/>
                  <a:gd name="T9" fmla="*/ 6 h 13"/>
                </a:gdLst>
                <a:ahLst/>
                <a:cxnLst>
                  <a:cxn ang="0">
                    <a:pos x="T0" y="T1"/>
                  </a:cxn>
                  <a:cxn ang="0">
                    <a:pos x="T2" y="T3"/>
                  </a:cxn>
                  <a:cxn ang="0">
                    <a:pos x="T4" y="T5"/>
                  </a:cxn>
                  <a:cxn ang="0">
                    <a:pos x="T6" y="T7"/>
                  </a:cxn>
                  <a:cxn ang="0">
                    <a:pos x="T8" y="T9"/>
                  </a:cxn>
                </a:cxnLst>
                <a:rect l="0" t="0" r="r" b="b"/>
                <a:pathLst>
                  <a:path w="37" h="13">
                    <a:moveTo>
                      <a:pt x="37" y="6"/>
                    </a:moveTo>
                    <a:cubicBezTo>
                      <a:pt x="37" y="3"/>
                      <a:pt x="29" y="0"/>
                      <a:pt x="19" y="0"/>
                    </a:cubicBezTo>
                    <a:cubicBezTo>
                      <a:pt x="9" y="0"/>
                      <a:pt x="0" y="3"/>
                      <a:pt x="0" y="7"/>
                    </a:cubicBezTo>
                    <a:cubicBezTo>
                      <a:pt x="0" y="10"/>
                      <a:pt x="9" y="13"/>
                      <a:pt x="19" y="13"/>
                    </a:cubicBezTo>
                    <a:cubicBezTo>
                      <a:pt x="29" y="13"/>
                      <a:pt x="37" y="10"/>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96" name="Freeform 476"/>
              <p:cNvSpPr>
                <a:spLocks/>
              </p:cNvSpPr>
              <p:nvPr/>
            </p:nvSpPr>
            <p:spPr bwMode="auto">
              <a:xfrm flipH="1">
                <a:off x="3947" y="4055"/>
                <a:ext cx="45"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97" name="Freeform 477"/>
              <p:cNvSpPr>
                <a:spLocks/>
              </p:cNvSpPr>
              <p:nvPr/>
            </p:nvSpPr>
            <p:spPr bwMode="auto">
              <a:xfrm flipH="1">
                <a:off x="3974" y="4008"/>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3"/>
                      <a:pt x="29" y="0"/>
                      <a:pt x="19" y="0"/>
                    </a:cubicBezTo>
                    <a:cubicBezTo>
                      <a:pt x="8" y="1"/>
                      <a:pt x="0" y="4"/>
                      <a:pt x="0" y="7"/>
                    </a:cubicBezTo>
                    <a:cubicBezTo>
                      <a:pt x="0" y="11"/>
                      <a:pt x="8" y="13"/>
                      <a:pt x="19" y="13"/>
                    </a:cubicBezTo>
                    <a:cubicBezTo>
                      <a:pt x="29" y="13"/>
                      <a:pt x="38" y="10"/>
                      <a:pt x="38"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98" name="Freeform 478"/>
              <p:cNvSpPr>
                <a:spLocks/>
              </p:cNvSpPr>
              <p:nvPr/>
            </p:nvSpPr>
            <p:spPr bwMode="auto">
              <a:xfrm flipH="1">
                <a:off x="4270" y="4016"/>
                <a:ext cx="42" cy="15"/>
              </a:xfrm>
              <a:custGeom>
                <a:avLst/>
                <a:gdLst>
                  <a:gd name="T0" fmla="*/ 37 w 37"/>
                  <a:gd name="T1" fmla="*/ 7 h 13"/>
                  <a:gd name="T2" fmla="*/ 19 w 37"/>
                  <a:gd name="T3" fmla="*/ 1 h 13"/>
                  <a:gd name="T4" fmla="*/ 0 w 37"/>
                  <a:gd name="T5" fmla="*/ 7 h 13"/>
                  <a:gd name="T6" fmla="*/ 19 w 37"/>
                  <a:gd name="T7" fmla="*/ 13 h 13"/>
                  <a:gd name="T8" fmla="*/ 37 w 37"/>
                  <a:gd name="T9" fmla="*/ 7 h 13"/>
                </a:gdLst>
                <a:ahLst/>
                <a:cxnLst>
                  <a:cxn ang="0">
                    <a:pos x="T0" y="T1"/>
                  </a:cxn>
                  <a:cxn ang="0">
                    <a:pos x="T2" y="T3"/>
                  </a:cxn>
                  <a:cxn ang="0">
                    <a:pos x="T4" y="T5"/>
                  </a:cxn>
                  <a:cxn ang="0">
                    <a:pos x="T6" y="T7"/>
                  </a:cxn>
                  <a:cxn ang="0">
                    <a:pos x="T8" y="T9"/>
                  </a:cxn>
                </a:cxnLst>
                <a:rect l="0" t="0" r="r" b="b"/>
                <a:pathLst>
                  <a:path w="37" h="13">
                    <a:moveTo>
                      <a:pt x="37" y="7"/>
                    </a:moveTo>
                    <a:cubicBezTo>
                      <a:pt x="37" y="3"/>
                      <a:pt x="29" y="0"/>
                      <a:pt x="19" y="1"/>
                    </a:cubicBezTo>
                    <a:cubicBezTo>
                      <a:pt x="9" y="1"/>
                      <a:pt x="0" y="4"/>
                      <a:pt x="0" y="7"/>
                    </a:cubicBezTo>
                    <a:cubicBezTo>
                      <a:pt x="0" y="11"/>
                      <a:pt x="9" y="13"/>
                      <a:pt x="19" y="13"/>
                    </a:cubicBezTo>
                    <a:cubicBezTo>
                      <a:pt x="29" y="13"/>
                      <a:pt x="37" y="10"/>
                      <a:pt x="3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599" name="Freeform 479"/>
              <p:cNvSpPr>
                <a:spLocks/>
              </p:cNvSpPr>
              <p:nvPr/>
            </p:nvSpPr>
            <p:spPr bwMode="auto">
              <a:xfrm flipH="1">
                <a:off x="2354" y="4028"/>
                <a:ext cx="53" cy="16"/>
              </a:xfrm>
              <a:custGeom>
                <a:avLst/>
                <a:gdLst>
                  <a:gd name="T0" fmla="*/ 46 w 46"/>
                  <a:gd name="T1" fmla="*/ 7 h 14"/>
                  <a:gd name="T2" fmla="*/ 23 w 46"/>
                  <a:gd name="T3" fmla="*/ 0 h 14"/>
                  <a:gd name="T4" fmla="*/ 0 w 46"/>
                  <a:gd name="T5" fmla="*/ 8 h 14"/>
                  <a:gd name="T6" fmla="*/ 23 w 46"/>
                  <a:gd name="T7" fmla="*/ 14 h 14"/>
                  <a:gd name="T8" fmla="*/ 46 w 46"/>
                  <a:gd name="T9" fmla="*/ 7 h 14"/>
                </a:gdLst>
                <a:ahLst/>
                <a:cxnLst>
                  <a:cxn ang="0">
                    <a:pos x="T0" y="T1"/>
                  </a:cxn>
                  <a:cxn ang="0">
                    <a:pos x="T2" y="T3"/>
                  </a:cxn>
                  <a:cxn ang="0">
                    <a:pos x="T4" y="T5"/>
                  </a:cxn>
                  <a:cxn ang="0">
                    <a:pos x="T6" y="T7"/>
                  </a:cxn>
                  <a:cxn ang="0">
                    <a:pos x="T8" y="T9"/>
                  </a:cxn>
                </a:cxnLst>
                <a:rect l="0" t="0" r="r" b="b"/>
                <a:pathLst>
                  <a:path w="46" h="14">
                    <a:moveTo>
                      <a:pt x="46" y="7"/>
                    </a:moveTo>
                    <a:cubicBezTo>
                      <a:pt x="46" y="3"/>
                      <a:pt x="36" y="0"/>
                      <a:pt x="23" y="0"/>
                    </a:cubicBezTo>
                    <a:cubicBezTo>
                      <a:pt x="11" y="0"/>
                      <a:pt x="0" y="4"/>
                      <a:pt x="0" y="8"/>
                    </a:cubicBezTo>
                    <a:cubicBezTo>
                      <a:pt x="0" y="11"/>
                      <a:pt x="11" y="14"/>
                      <a:pt x="23" y="14"/>
                    </a:cubicBezTo>
                    <a:cubicBezTo>
                      <a:pt x="36" y="14"/>
                      <a:pt x="46" y="11"/>
                      <a:pt x="4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00" name="Freeform 480"/>
              <p:cNvSpPr>
                <a:spLocks/>
              </p:cNvSpPr>
              <p:nvPr/>
            </p:nvSpPr>
            <p:spPr bwMode="auto">
              <a:xfrm flipH="1">
                <a:off x="3020" y="4083"/>
                <a:ext cx="50" cy="15"/>
              </a:xfrm>
              <a:custGeom>
                <a:avLst/>
                <a:gdLst>
                  <a:gd name="T0" fmla="*/ 43 w 43"/>
                  <a:gd name="T1" fmla="*/ 6 h 13"/>
                  <a:gd name="T2" fmla="*/ 21 w 43"/>
                  <a:gd name="T3" fmla="*/ 0 h 13"/>
                  <a:gd name="T4" fmla="*/ 0 w 43"/>
                  <a:gd name="T5" fmla="*/ 7 h 13"/>
                  <a:gd name="T6" fmla="*/ 21 w 43"/>
                  <a:gd name="T7" fmla="*/ 13 h 13"/>
                  <a:gd name="T8" fmla="*/ 43 w 43"/>
                  <a:gd name="T9" fmla="*/ 6 h 13"/>
                </a:gdLst>
                <a:ahLst/>
                <a:cxnLst>
                  <a:cxn ang="0">
                    <a:pos x="T0" y="T1"/>
                  </a:cxn>
                  <a:cxn ang="0">
                    <a:pos x="T2" y="T3"/>
                  </a:cxn>
                  <a:cxn ang="0">
                    <a:pos x="T4" y="T5"/>
                  </a:cxn>
                  <a:cxn ang="0">
                    <a:pos x="T6" y="T7"/>
                  </a:cxn>
                  <a:cxn ang="0">
                    <a:pos x="T8" y="T9"/>
                  </a:cxn>
                </a:cxnLst>
                <a:rect l="0" t="0" r="r" b="b"/>
                <a:pathLst>
                  <a:path w="43" h="13">
                    <a:moveTo>
                      <a:pt x="43" y="6"/>
                    </a:moveTo>
                    <a:cubicBezTo>
                      <a:pt x="43" y="2"/>
                      <a:pt x="33" y="0"/>
                      <a:pt x="21" y="0"/>
                    </a:cubicBezTo>
                    <a:cubicBezTo>
                      <a:pt x="10" y="0"/>
                      <a:pt x="0" y="3"/>
                      <a:pt x="0" y="7"/>
                    </a:cubicBezTo>
                    <a:cubicBezTo>
                      <a:pt x="0" y="10"/>
                      <a:pt x="10" y="13"/>
                      <a:pt x="21" y="13"/>
                    </a:cubicBezTo>
                    <a:cubicBezTo>
                      <a:pt x="33" y="13"/>
                      <a:pt x="43" y="10"/>
                      <a:pt x="43"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01" name="Freeform 481"/>
              <p:cNvSpPr>
                <a:spLocks/>
              </p:cNvSpPr>
              <p:nvPr/>
            </p:nvSpPr>
            <p:spPr bwMode="auto">
              <a:xfrm flipH="1">
                <a:off x="2419" y="4095"/>
                <a:ext cx="52" cy="16"/>
              </a:xfrm>
              <a:custGeom>
                <a:avLst/>
                <a:gdLst>
                  <a:gd name="T0" fmla="*/ 45 w 45"/>
                  <a:gd name="T1" fmla="*/ 7 h 14"/>
                  <a:gd name="T2" fmla="*/ 22 w 45"/>
                  <a:gd name="T3" fmla="*/ 0 h 14"/>
                  <a:gd name="T4" fmla="*/ 0 w 45"/>
                  <a:gd name="T5" fmla="*/ 7 h 14"/>
                  <a:gd name="T6" fmla="*/ 22 w 45"/>
                  <a:gd name="T7" fmla="*/ 14 h 14"/>
                  <a:gd name="T8" fmla="*/ 45 w 45"/>
                  <a:gd name="T9" fmla="*/ 7 h 14"/>
                </a:gdLst>
                <a:ahLst/>
                <a:cxnLst>
                  <a:cxn ang="0">
                    <a:pos x="T0" y="T1"/>
                  </a:cxn>
                  <a:cxn ang="0">
                    <a:pos x="T2" y="T3"/>
                  </a:cxn>
                  <a:cxn ang="0">
                    <a:pos x="T4" y="T5"/>
                  </a:cxn>
                  <a:cxn ang="0">
                    <a:pos x="T6" y="T7"/>
                  </a:cxn>
                  <a:cxn ang="0">
                    <a:pos x="T8" y="T9"/>
                  </a:cxn>
                </a:cxnLst>
                <a:rect l="0" t="0" r="r" b="b"/>
                <a:pathLst>
                  <a:path w="45" h="14">
                    <a:moveTo>
                      <a:pt x="45" y="7"/>
                    </a:moveTo>
                    <a:cubicBezTo>
                      <a:pt x="45" y="3"/>
                      <a:pt x="35" y="0"/>
                      <a:pt x="22" y="0"/>
                    </a:cubicBezTo>
                    <a:cubicBezTo>
                      <a:pt x="10" y="0"/>
                      <a:pt x="0" y="3"/>
                      <a:pt x="0" y="7"/>
                    </a:cubicBezTo>
                    <a:cubicBezTo>
                      <a:pt x="0" y="11"/>
                      <a:pt x="10" y="14"/>
                      <a:pt x="22" y="14"/>
                    </a:cubicBezTo>
                    <a:cubicBezTo>
                      <a:pt x="35" y="14"/>
                      <a:pt x="45" y="10"/>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02" name="Oval 482"/>
              <p:cNvSpPr>
                <a:spLocks noChangeArrowheads="1"/>
              </p:cNvSpPr>
              <p:nvPr/>
            </p:nvSpPr>
            <p:spPr bwMode="auto">
              <a:xfrm flipH="1">
                <a:off x="2154" y="4125"/>
                <a:ext cx="54" cy="16"/>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03" name="Freeform 483"/>
              <p:cNvSpPr>
                <a:spLocks/>
              </p:cNvSpPr>
              <p:nvPr/>
            </p:nvSpPr>
            <p:spPr bwMode="auto">
              <a:xfrm flipH="1">
                <a:off x="3172" y="4217"/>
                <a:ext cx="47" cy="15"/>
              </a:xfrm>
              <a:custGeom>
                <a:avLst/>
                <a:gdLst>
                  <a:gd name="T0" fmla="*/ 41 w 41"/>
                  <a:gd name="T1" fmla="*/ 6 h 13"/>
                  <a:gd name="T2" fmla="*/ 21 w 41"/>
                  <a:gd name="T3" fmla="*/ 0 h 13"/>
                  <a:gd name="T4" fmla="*/ 0 w 41"/>
                  <a:gd name="T5" fmla="*/ 7 h 13"/>
                  <a:gd name="T6" fmla="*/ 21 w 41"/>
                  <a:gd name="T7" fmla="*/ 13 h 13"/>
                  <a:gd name="T8" fmla="*/ 41 w 41"/>
                  <a:gd name="T9" fmla="*/ 6 h 13"/>
                </a:gdLst>
                <a:ahLst/>
                <a:cxnLst>
                  <a:cxn ang="0">
                    <a:pos x="T0" y="T1"/>
                  </a:cxn>
                  <a:cxn ang="0">
                    <a:pos x="T2" y="T3"/>
                  </a:cxn>
                  <a:cxn ang="0">
                    <a:pos x="T4" y="T5"/>
                  </a:cxn>
                  <a:cxn ang="0">
                    <a:pos x="T6" y="T7"/>
                  </a:cxn>
                  <a:cxn ang="0">
                    <a:pos x="T8" y="T9"/>
                  </a:cxn>
                </a:cxnLst>
                <a:rect l="0" t="0" r="r" b="b"/>
                <a:pathLst>
                  <a:path w="41" h="13">
                    <a:moveTo>
                      <a:pt x="41" y="6"/>
                    </a:moveTo>
                    <a:cubicBezTo>
                      <a:pt x="41" y="3"/>
                      <a:pt x="32" y="0"/>
                      <a:pt x="21" y="0"/>
                    </a:cubicBezTo>
                    <a:cubicBezTo>
                      <a:pt x="9" y="0"/>
                      <a:pt x="0" y="3"/>
                      <a:pt x="0" y="7"/>
                    </a:cubicBezTo>
                    <a:cubicBezTo>
                      <a:pt x="0" y="10"/>
                      <a:pt x="9" y="13"/>
                      <a:pt x="21" y="13"/>
                    </a:cubicBezTo>
                    <a:cubicBezTo>
                      <a:pt x="32" y="13"/>
                      <a:pt x="41" y="10"/>
                      <a:pt x="4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04" name="Freeform 484"/>
              <p:cNvSpPr>
                <a:spLocks/>
              </p:cNvSpPr>
              <p:nvPr/>
            </p:nvSpPr>
            <p:spPr bwMode="auto">
              <a:xfrm flipH="1">
                <a:off x="1881" y="4095"/>
                <a:ext cx="55" cy="17"/>
              </a:xfrm>
              <a:custGeom>
                <a:avLst/>
                <a:gdLst>
                  <a:gd name="T0" fmla="*/ 48 w 48"/>
                  <a:gd name="T1" fmla="*/ 7 h 15"/>
                  <a:gd name="T2" fmla="*/ 24 w 48"/>
                  <a:gd name="T3" fmla="*/ 0 h 15"/>
                  <a:gd name="T4" fmla="*/ 0 w 48"/>
                  <a:gd name="T5" fmla="*/ 8 h 15"/>
                  <a:gd name="T6" fmla="*/ 24 w 48"/>
                  <a:gd name="T7" fmla="*/ 14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1"/>
                      <a:pt x="11" y="15"/>
                      <a:pt x="24" y="14"/>
                    </a:cubicBezTo>
                    <a:cubicBezTo>
                      <a:pt x="37" y="14"/>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05" name="Freeform 485"/>
              <p:cNvSpPr>
                <a:spLocks/>
              </p:cNvSpPr>
              <p:nvPr/>
            </p:nvSpPr>
            <p:spPr bwMode="auto">
              <a:xfrm flipH="1">
                <a:off x="1419" y="4085"/>
                <a:ext cx="57" cy="18"/>
              </a:xfrm>
              <a:custGeom>
                <a:avLst/>
                <a:gdLst>
                  <a:gd name="T0" fmla="*/ 50 w 50"/>
                  <a:gd name="T1" fmla="*/ 7 h 15"/>
                  <a:gd name="T2" fmla="*/ 25 w 50"/>
                  <a:gd name="T3" fmla="*/ 0 h 15"/>
                  <a:gd name="T4" fmla="*/ 0 w 50"/>
                  <a:gd name="T5" fmla="*/ 8 h 15"/>
                  <a:gd name="T6" fmla="*/ 25 w 50"/>
                  <a:gd name="T7" fmla="*/ 15 h 15"/>
                  <a:gd name="T8" fmla="*/ 50 w 50"/>
                  <a:gd name="T9" fmla="*/ 7 h 15"/>
                </a:gdLst>
                <a:ahLst/>
                <a:cxnLst>
                  <a:cxn ang="0">
                    <a:pos x="T0" y="T1"/>
                  </a:cxn>
                  <a:cxn ang="0">
                    <a:pos x="T2" y="T3"/>
                  </a:cxn>
                  <a:cxn ang="0">
                    <a:pos x="T4" y="T5"/>
                  </a:cxn>
                  <a:cxn ang="0">
                    <a:pos x="T6" y="T7"/>
                  </a:cxn>
                  <a:cxn ang="0">
                    <a:pos x="T8" y="T9"/>
                  </a:cxn>
                </a:cxnLst>
                <a:rect l="0" t="0" r="r" b="b"/>
                <a:pathLst>
                  <a:path w="50" h="15">
                    <a:moveTo>
                      <a:pt x="50" y="7"/>
                    </a:moveTo>
                    <a:cubicBezTo>
                      <a:pt x="50" y="3"/>
                      <a:pt x="39" y="0"/>
                      <a:pt x="25" y="0"/>
                    </a:cubicBezTo>
                    <a:cubicBezTo>
                      <a:pt x="11" y="1"/>
                      <a:pt x="0" y="4"/>
                      <a:pt x="0" y="8"/>
                    </a:cubicBezTo>
                    <a:cubicBezTo>
                      <a:pt x="0" y="12"/>
                      <a:pt x="11" y="15"/>
                      <a:pt x="25" y="15"/>
                    </a:cubicBezTo>
                    <a:cubicBezTo>
                      <a:pt x="39" y="15"/>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06" name="Freeform 486"/>
              <p:cNvSpPr>
                <a:spLocks/>
              </p:cNvSpPr>
              <p:nvPr/>
            </p:nvSpPr>
            <p:spPr bwMode="auto">
              <a:xfrm flipH="1">
                <a:off x="1047" y="4007"/>
                <a:ext cx="61" cy="18"/>
              </a:xfrm>
              <a:custGeom>
                <a:avLst/>
                <a:gdLst>
                  <a:gd name="T0" fmla="*/ 52 w 52"/>
                  <a:gd name="T1" fmla="*/ 7 h 16"/>
                  <a:gd name="T2" fmla="*/ 26 w 52"/>
                  <a:gd name="T3" fmla="*/ 0 h 16"/>
                  <a:gd name="T4" fmla="*/ 0 w 52"/>
                  <a:gd name="T5" fmla="*/ 8 h 16"/>
                  <a:gd name="T6" fmla="*/ 26 w 52"/>
                  <a:gd name="T7" fmla="*/ 15 h 16"/>
                  <a:gd name="T8" fmla="*/ 52 w 52"/>
                  <a:gd name="T9" fmla="*/ 7 h 16"/>
                </a:gdLst>
                <a:ahLst/>
                <a:cxnLst>
                  <a:cxn ang="0">
                    <a:pos x="T0" y="T1"/>
                  </a:cxn>
                  <a:cxn ang="0">
                    <a:pos x="T2" y="T3"/>
                  </a:cxn>
                  <a:cxn ang="0">
                    <a:pos x="T4" y="T5"/>
                  </a:cxn>
                  <a:cxn ang="0">
                    <a:pos x="T6" y="T7"/>
                  </a:cxn>
                  <a:cxn ang="0">
                    <a:pos x="T8" y="T9"/>
                  </a:cxn>
                </a:cxnLst>
                <a:rect l="0" t="0" r="r" b="b"/>
                <a:pathLst>
                  <a:path w="52" h="16">
                    <a:moveTo>
                      <a:pt x="52" y="7"/>
                    </a:moveTo>
                    <a:cubicBezTo>
                      <a:pt x="52" y="3"/>
                      <a:pt x="40" y="0"/>
                      <a:pt x="26" y="0"/>
                    </a:cubicBezTo>
                    <a:cubicBezTo>
                      <a:pt x="11" y="1"/>
                      <a:pt x="0" y="4"/>
                      <a:pt x="0" y="8"/>
                    </a:cubicBezTo>
                    <a:cubicBezTo>
                      <a:pt x="0" y="12"/>
                      <a:pt x="11" y="16"/>
                      <a:pt x="26" y="15"/>
                    </a:cubicBezTo>
                    <a:cubicBezTo>
                      <a:pt x="40" y="15"/>
                      <a:pt x="52" y="12"/>
                      <a:pt x="5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07" name="Freeform 487"/>
              <p:cNvSpPr>
                <a:spLocks/>
              </p:cNvSpPr>
              <p:nvPr/>
            </p:nvSpPr>
            <p:spPr bwMode="auto">
              <a:xfrm flipH="1">
                <a:off x="778" y="3917"/>
                <a:ext cx="62" cy="19"/>
              </a:xfrm>
              <a:custGeom>
                <a:avLst/>
                <a:gdLst>
                  <a:gd name="T0" fmla="*/ 54 w 54"/>
                  <a:gd name="T1" fmla="*/ 7 h 16"/>
                  <a:gd name="T2" fmla="*/ 27 w 54"/>
                  <a:gd name="T3" fmla="*/ 0 h 16"/>
                  <a:gd name="T4" fmla="*/ 0 w 54"/>
                  <a:gd name="T5" fmla="*/ 8 h 16"/>
                  <a:gd name="T6" fmla="*/ 27 w 54"/>
                  <a:gd name="T7" fmla="*/ 15 h 16"/>
                  <a:gd name="T8" fmla="*/ 54 w 54"/>
                  <a:gd name="T9" fmla="*/ 7 h 16"/>
                </a:gdLst>
                <a:ahLst/>
                <a:cxnLst>
                  <a:cxn ang="0">
                    <a:pos x="T0" y="T1"/>
                  </a:cxn>
                  <a:cxn ang="0">
                    <a:pos x="T2" y="T3"/>
                  </a:cxn>
                  <a:cxn ang="0">
                    <a:pos x="T4" y="T5"/>
                  </a:cxn>
                  <a:cxn ang="0">
                    <a:pos x="T6" y="T7"/>
                  </a:cxn>
                  <a:cxn ang="0">
                    <a:pos x="T8" y="T9"/>
                  </a:cxn>
                </a:cxnLst>
                <a:rect l="0" t="0" r="r" b="b"/>
                <a:pathLst>
                  <a:path w="54" h="16">
                    <a:moveTo>
                      <a:pt x="54" y="7"/>
                    </a:moveTo>
                    <a:cubicBezTo>
                      <a:pt x="54" y="3"/>
                      <a:pt x="42" y="0"/>
                      <a:pt x="27" y="0"/>
                    </a:cubicBezTo>
                    <a:cubicBezTo>
                      <a:pt x="12" y="1"/>
                      <a:pt x="0" y="4"/>
                      <a:pt x="0" y="8"/>
                    </a:cubicBezTo>
                    <a:cubicBezTo>
                      <a:pt x="0" y="13"/>
                      <a:pt x="12" y="16"/>
                      <a:pt x="27" y="15"/>
                    </a:cubicBezTo>
                    <a:cubicBezTo>
                      <a:pt x="42" y="15"/>
                      <a:pt x="54" y="12"/>
                      <a:pt x="5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08" name="Freeform 488"/>
              <p:cNvSpPr>
                <a:spLocks/>
              </p:cNvSpPr>
              <p:nvPr/>
            </p:nvSpPr>
            <p:spPr bwMode="auto">
              <a:xfrm flipH="1">
                <a:off x="3753" y="3761"/>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2"/>
                      <a:pt x="30" y="0"/>
                      <a:pt x="19" y="0"/>
                    </a:cubicBezTo>
                    <a:cubicBezTo>
                      <a:pt x="8" y="1"/>
                      <a:pt x="0" y="4"/>
                      <a:pt x="0" y="7"/>
                    </a:cubicBezTo>
                    <a:cubicBezTo>
                      <a:pt x="0" y="11"/>
                      <a:pt x="8" y="13"/>
                      <a:pt x="19" y="13"/>
                    </a:cubicBezTo>
                    <a:cubicBezTo>
                      <a:pt x="30" y="13"/>
                      <a:pt x="38" y="10"/>
                      <a:pt x="38"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09" name="Freeform 489"/>
              <p:cNvSpPr>
                <a:spLocks/>
              </p:cNvSpPr>
              <p:nvPr/>
            </p:nvSpPr>
            <p:spPr bwMode="auto">
              <a:xfrm flipH="1">
                <a:off x="3554" y="3718"/>
                <a:ext cx="46" cy="16"/>
              </a:xfrm>
              <a:custGeom>
                <a:avLst/>
                <a:gdLst>
                  <a:gd name="T0" fmla="*/ 40 w 40"/>
                  <a:gd name="T1" fmla="*/ 6 h 14"/>
                  <a:gd name="T2" fmla="*/ 20 w 40"/>
                  <a:gd name="T3" fmla="*/ 1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1"/>
                    </a:cubicBezTo>
                    <a:cubicBezTo>
                      <a:pt x="9" y="1"/>
                      <a:pt x="0" y="4"/>
                      <a:pt x="0" y="8"/>
                    </a:cubicBezTo>
                    <a:cubicBezTo>
                      <a:pt x="0" y="11"/>
                      <a:pt x="9" y="14"/>
                      <a:pt x="20" y="14"/>
                    </a:cubicBezTo>
                    <a:cubicBezTo>
                      <a:pt x="31" y="13"/>
                      <a:pt x="40" y="10"/>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10" name="Freeform 490"/>
              <p:cNvSpPr>
                <a:spLocks/>
              </p:cNvSpPr>
              <p:nvPr/>
            </p:nvSpPr>
            <p:spPr bwMode="auto">
              <a:xfrm flipH="1">
                <a:off x="1455" y="3654"/>
                <a:ext cx="57" cy="19"/>
              </a:xfrm>
              <a:custGeom>
                <a:avLst/>
                <a:gdLst>
                  <a:gd name="T0" fmla="*/ 50 w 50"/>
                  <a:gd name="T1" fmla="*/ 7 h 16"/>
                  <a:gd name="T2" fmla="*/ 25 w 50"/>
                  <a:gd name="T3" fmla="*/ 1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1"/>
                    </a:cubicBezTo>
                    <a:cubicBezTo>
                      <a:pt x="11" y="1"/>
                      <a:pt x="0" y="5"/>
                      <a:pt x="0" y="9"/>
                    </a:cubicBezTo>
                    <a:cubicBezTo>
                      <a:pt x="0" y="13"/>
                      <a:pt x="11" y="16"/>
                      <a:pt x="25" y="15"/>
                    </a:cubicBezTo>
                    <a:cubicBezTo>
                      <a:pt x="39" y="15"/>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11" name="Freeform 491"/>
              <p:cNvSpPr>
                <a:spLocks/>
              </p:cNvSpPr>
              <p:nvPr/>
            </p:nvSpPr>
            <p:spPr bwMode="auto">
              <a:xfrm flipH="1">
                <a:off x="340" y="3678"/>
                <a:ext cx="66" cy="19"/>
              </a:xfrm>
              <a:custGeom>
                <a:avLst/>
                <a:gdLst>
                  <a:gd name="T0" fmla="*/ 56 w 56"/>
                  <a:gd name="T1" fmla="*/ 7 h 16"/>
                  <a:gd name="T2" fmla="*/ 28 w 56"/>
                  <a:gd name="T3" fmla="*/ 0 h 16"/>
                  <a:gd name="T4" fmla="*/ 0 w 56"/>
                  <a:gd name="T5" fmla="*/ 9 h 16"/>
                  <a:gd name="T6" fmla="*/ 28 w 56"/>
                  <a:gd name="T7" fmla="*/ 16 h 16"/>
                  <a:gd name="T8" fmla="*/ 56 w 56"/>
                  <a:gd name="T9" fmla="*/ 7 h 16"/>
                </a:gdLst>
                <a:ahLst/>
                <a:cxnLst>
                  <a:cxn ang="0">
                    <a:pos x="T0" y="T1"/>
                  </a:cxn>
                  <a:cxn ang="0">
                    <a:pos x="T2" y="T3"/>
                  </a:cxn>
                  <a:cxn ang="0">
                    <a:pos x="T4" y="T5"/>
                  </a:cxn>
                  <a:cxn ang="0">
                    <a:pos x="T6" y="T7"/>
                  </a:cxn>
                  <a:cxn ang="0">
                    <a:pos x="T8" y="T9"/>
                  </a:cxn>
                </a:cxnLst>
                <a:rect l="0" t="0" r="r" b="b"/>
                <a:pathLst>
                  <a:path w="56" h="16">
                    <a:moveTo>
                      <a:pt x="56" y="7"/>
                    </a:moveTo>
                    <a:cubicBezTo>
                      <a:pt x="56" y="3"/>
                      <a:pt x="43" y="0"/>
                      <a:pt x="28" y="0"/>
                    </a:cubicBezTo>
                    <a:cubicBezTo>
                      <a:pt x="12" y="1"/>
                      <a:pt x="0" y="4"/>
                      <a:pt x="0" y="9"/>
                    </a:cubicBezTo>
                    <a:cubicBezTo>
                      <a:pt x="0" y="13"/>
                      <a:pt x="12" y="16"/>
                      <a:pt x="28" y="16"/>
                    </a:cubicBezTo>
                    <a:cubicBezTo>
                      <a:pt x="43" y="15"/>
                      <a:pt x="56" y="11"/>
                      <a:pt x="5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12" name="Freeform 492"/>
              <p:cNvSpPr>
                <a:spLocks/>
              </p:cNvSpPr>
              <p:nvPr/>
            </p:nvSpPr>
            <p:spPr bwMode="auto">
              <a:xfrm flipH="1">
                <a:off x="9" y="3790"/>
                <a:ext cx="68" cy="19"/>
              </a:xfrm>
              <a:custGeom>
                <a:avLst/>
                <a:gdLst>
                  <a:gd name="T0" fmla="*/ 59 w 59"/>
                  <a:gd name="T1" fmla="*/ 7 h 16"/>
                  <a:gd name="T2" fmla="*/ 29 w 59"/>
                  <a:gd name="T3" fmla="*/ 0 h 16"/>
                  <a:gd name="T4" fmla="*/ 0 w 59"/>
                  <a:gd name="T5" fmla="*/ 9 h 16"/>
                  <a:gd name="T6" fmla="*/ 29 w 59"/>
                  <a:gd name="T7" fmla="*/ 16 h 16"/>
                  <a:gd name="T8" fmla="*/ 59 w 59"/>
                  <a:gd name="T9" fmla="*/ 7 h 16"/>
                </a:gdLst>
                <a:ahLst/>
                <a:cxnLst>
                  <a:cxn ang="0">
                    <a:pos x="T0" y="T1"/>
                  </a:cxn>
                  <a:cxn ang="0">
                    <a:pos x="T2" y="T3"/>
                  </a:cxn>
                  <a:cxn ang="0">
                    <a:pos x="T4" y="T5"/>
                  </a:cxn>
                  <a:cxn ang="0">
                    <a:pos x="T6" y="T7"/>
                  </a:cxn>
                  <a:cxn ang="0">
                    <a:pos x="T8" y="T9"/>
                  </a:cxn>
                </a:cxnLst>
                <a:rect l="0" t="0" r="r" b="b"/>
                <a:pathLst>
                  <a:path w="59" h="16">
                    <a:moveTo>
                      <a:pt x="59" y="7"/>
                    </a:moveTo>
                    <a:cubicBezTo>
                      <a:pt x="59" y="3"/>
                      <a:pt x="46" y="0"/>
                      <a:pt x="29" y="0"/>
                    </a:cubicBezTo>
                    <a:cubicBezTo>
                      <a:pt x="13" y="1"/>
                      <a:pt x="0" y="5"/>
                      <a:pt x="0" y="9"/>
                    </a:cubicBezTo>
                    <a:cubicBezTo>
                      <a:pt x="0" y="13"/>
                      <a:pt x="13" y="16"/>
                      <a:pt x="29" y="16"/>
                    </a:cubicBezTo>
                    <a:cubicBezTo>
                      <a:pt x="46" y="16"/>
                      <a:pt x="59" y="12"/>
                      <a:pt x="59"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13" name="Freeform 493"/>
              <p:cNvSpPr>
                <a:spLocks/>
              </p:cNvSpPr>
              <p:nvPr/>
            </p:nvSpPr>
            <p:spPr bwMode="auto">
              <a:xfrm flipH="1">
                <a:off x="52" y="3850"/>
                <a:ext cx="67" cy="20"/>
              </a:xfrm>
              <a:custGeom>
                <a:avLst/>
                <a:gdLst>
                  <a:gd name="T0" fmla="*/ 58 w 58"/>
                  <a:gd name="T1" fmla="*/ 8 h 17"/>
                  <a:gd name="T2" fmla="*/ 29 w 58"/>
                  <a:gd name="T3" fmla="*/ 1 h 17"/>
                  <a:gd name="T4" fmla="*/ 0 w 58"/>
                  <a:gd name="T5" fmla="*/ 9 h 17"/>
                  <a:gd name="T6" fmla="*/ 29 w 58"/>
                  <a:gd name="T7" fmla="*/ 16 h 17"/>
                  <a:gd name="T8" fmla="*/ 58 w 58"/>
                  <a:gd name="T9" fmla="*/ 8 h 17"/>
                </a:gdLst>
                <a:ahLst/>
                <a:cxnLst>
                  <a:cxn ang="0">
                    <a:pos x="T0" y="T1"/>
                  </a:cxn>
                  <a:cxn ang="0">
                    <a:pos x="T2" y="T3"/>
                  </a:cxn>
                  <a:cxn ang="0">
                    <a:pos x="T4" y="T5"/>
                  </a:cxn>
                  <a:cxn ang="0">
                    <a:pos x="T6" y="T7"/>
                  </a:cxn>
                  <a:cxn ang="0">
                    <a:pos x="T8" y="T9"/>
                  </a:cxn>
                </a:cxnLst>
                <a:rect l="0" t="0" r="r" b="b"/>
                <a:pathLst>
                  <a:path w="58" h="17">
                    <a:moveTo>
                      <a:pt x="58" y="8"/>
                    </a:moveTo>
                    <a:cubicBezTo>
                      <a:pt x="58" y="3"/>
                      <a:pt x="45" y="0"/>
                      <a:pt x="29" y="1"/>
                    </a:cubicBezTo>
                    <a:cubicBezTo>
                      <a:pt x="13" y="1"/>
                      <a:pt x="0" y="5"/>
                      <a:pt x="0" y="9"/>
                    </a:cubicBezTo>
                    <a:cubicBezTo>
                      <a:pt x="0" y="13"/>
                      <a:pt x="13" y="17"/>
                      <a:pt x="29" y="16"/>
                    </a:cubicBezTo>
                    <a:cubicBezTo>
                      <a:pt x="45" y="16"/>
                      <a:pt x="58" y="12"/>
                      <a:pt x="58"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14" name="Freeform 494"/>
              <p:cNvSpPr>
                <a:spLocks/>
              </p:cNvSpPr>
              <p:nvPr/>
            </p:nvSpPr>
            <p:spPr bwMode="auto">
              <a:xfrm flipH="1">
                <a:off x="2354" y="3978"/>
                <a:ext cx="53" cy="17"/>
              </a:xfrm>
              <a:custGeom>
                <a:avLst/>
                <a:gdLst>
                  <a:gd name="T0" fmla="*/ 46 w 46"/>
                  <a:gd name="T1" fmla="*/ 7 h 15"/>
                  <a:gd name="T2" fmla="*/ 23 w 46"/>
                  <a:gd name="T3" fmla="*/ 0 h 15"/>
                  <a:gd name="T4" fmla="*/ 0 w 46"/>
                  <a:gd name="T5" fmla="*/ 8 h 15"/>
                  <a:gd name="T6" fmla="*/ 23 w 46"/>
                  <a:gd name="T7" fmla="*/ 14 h 15"/>
                  <a:gd name="T8" fmla="*/ 46 w 46"/>
                  <a:gd name="T9" fmla="*/ 7 h 15"/>
                </a:gdLst>
                <a:ahLst/>
                <a:cxnLst>
                  <a:cxn ang="0">
                    <a:pos x="T0" y="T1"/>
                  </a:cxn>
                  <a:cxn ang="0">
                    <a:pos x="T2" y="T3"/>
                  </a:cxn>
                  <a:cxn ang="0">
                    <a:pos x="T4" y="T5"/>
                  </a:cxn>
                  <a:cxn ang="0">
                    <a:pos x="T6" y="T7"/>
                  </a:cxn>
                  <a:cxn ang="0">
                    <a:pos x="T8" y="T9"/>
                  </a:cxn>
                </a:cxnLst>
                <a:rect l="0" t="0" r="r" b="b"/>
                <a:pathLst>
                  <a:path w="46" h="15">
                    <a:moveTo>
                      <a:pt x="46" y="7"/>
                    </a:moveTo>
                    <a:cubicBezTo>
                      <a:pt x="46" y="3"/>
                      <a:pt x="36" y="0"/>
                      <a:pt x="23" y="0"/>
                    </a:cubicBezTo>
                    <a:cubicBezTo>
                      <a:pt x="11" y="1"/>
                      <a:pt x="0" y="4"/>
                      <a:pt x="0" y="8"/>
                    </a:cubicBezTo>
                    <a:cubicBezTo>
                      <a:pt x="0" y="12"/>
                      <a:pt x="11" y="15"/>
                      <a:pt x="23" y="14"/>
                    </a:cubicBezTo>
                    <a:cubicBezTo>
                      <a:pt x="36" y="14"/>
                      <a:pt x="46" y="11"/>
                      <a:pt x="4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15" name="Freeform 495"/>
              <p:cNvSpPr>
                <a:spLocks/>
              </p:cNvSpPr>
              <p:nvPr/>
            </p:nvSpPr>
            <p:spPr bwMode="auto">
              <a:xfrm flipH="1">
                <a:off x="3142" y="3877"/>
                <a:ext cx="47" cy="16"/>
              </a:xfrm>
              <a:custGeom>
                <a:avLst/>
                <a:gdLst>
                  <a:gd name="T0" fmla="*/ 41 w 41"/>
                  <a:gd name="T1" fmla="*/ 6 h 14"/>
                  <a:gd name="T2" fmla="*/ 21 w 41"/>
                  <a:gd name="T3" fmla="*/ 0 h 14"/>
                  <a:gd name="T4" fmla="*/ 0 w 41"/>
                  <a:gd name="T5" fmla="*/ 7 h 14"/>
                  <a:gd name="T6" fmla="*/ 21 w 41"/>
                  <a:gd name="T7" fmla="*/ 13 h 14"/>
                  <a:gd name="T8" fmla="*/ 41 w 41"/>
                  <a:gd name="T9" fmla="*/ 6 h 14"/>
                </a:gdLst>
                <a:ahLst/>
                <a:cxnLst>
                  <a:cxn ang="0">
                    <a:pos x="T0" y="T1"/>
                  </a:cxn>
                  <a:cxn ang="0">
                    <a:pos x="T2" y="T3"/>
                  </a:cxn>
                  <a:cxn ang="0">
                    <a:pos x="T4" y="T5"/>
                  </a:cxn>
                  <a:cxn ang="0">
                    <a:pos x="T6" y="T7"/>
                  </a:cxn>
                  <a:cxn ang="0">
                    <a:pos x="T8" y="T9"/>
                  </a:cxn>
                </a:cxnLst>
                <a:rect l="0" t="0" r="r" b="b"/>
                <a:pathLst>
                  <a:path w="41" h="14">
                    <a:moveTo>
                      <a:pt x="41" y="6"/>
                    </a:moveTo>
                    <a:cubicBezTo>
                      <a:pt x="41" y="3"/>
                      <a:pt x="32" y="0"/>
                      <a:pt x="21" y="0"/>
                    </a:cubicBezTo>
                    <a:cubicBezTo>
                      <a:pt x="9" y="0"/>
                      <a:pt x="0" y="4"/>
                      <a:pt x="0" y="7"/>
                    </a:cubicBezTo>
                    <a:cubicBezTo>
                      <a:pt x="0" y="11"/>
                      <a:pt x="9" y="14"/>
                      <a:pt x="21" y="13"/>
                    </a:cubicBezTo>
                    <a:cubicBezTo>
                      <a:pt x="32" y="13"/>
                      <a:pt x="41" y="10"/>
                      <a:pt x="4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16" name="Freeform 496"/>
              <p:cNvSpPr>
                <a:spLocks/>
              </p:cNvSpPr>
              <p:nvPr/>
            </p:nvSpPr>
            <p:spPr bwMode="auto">
              <a:xfrm flipH="1">
                <a:off x="2710" y="3836"/>
                <a:ext cx="51" cy="17"/>
              </a:xfrm>
              <a:custGeom>
                <a:avLst/>
                <a:gdLst>
                  <a:gd name="T0" fmla="*/ 44 w 44"/>
                  <a:gd name="T1" fmla="*/ 7 h 14"/>
                  <a:gd name="T2" fmla="*/ 22 w 44"/>
                  <a:gd name="T3" fmla="*/ 0 h 14"/>
                  <a:gd name="T4" fmla="*/ 0 w 44"/>
                  <a:gd name="T5" fmla="*/ 8 h 14"/>
                  <a:gd name="T6" fmla="*/ 22 w 44"/>
                  <a:gd name="T7" fmla="*/ 14 h 14"/>
                  <a:gd name="T8" fmla="*/ 44 w 44"/>
                  <a:gd name="T9" fmla="*/ 7 h 14"/>
                </a:gdLst>
                <a:ahLst/>
                <a:cxnLst>
                  <a:cxn ang="0">
                    <a:pos x="T0" y="T1"/>
                  </a:cxn>
                  <a:cxn ang="0">
                    <a:pos x="T2" y="T3"/>
                  </a:cxn>
                  <a:cxn ang="0">
                    <a:pos x="T4" y="T5"/>
                  </a:cxn>
                  <a:cxn ang="0">
                    <a:pos x="T6" y="T7"/>
                  </a:cxn>
                  <a:cxn ang="0">
                    <a:pos x="T8" y="T9"/>
                  </a:cxn>
                </a:cxnLst>
                <a:rect l="0" t="0" r="r" b="b"/>
                <a:pathLst>
                  <a:path w="44" h="14">
                    <a:moveTo>
                      <a:pt x="44" y="7"/>
                    </a:moveTo>
                    <a:cubicBezTo>
                      <a:pt x="44" y="3"/>
                      <a:pt x="34" y="0"/>
                      <a:pt x="22" y="0"/>
                    </a:cubicBezTo>
                    <a:cubicBezTo>
                      <a:pt x="10" y="1"/>
                      <a:pt x="0" y="4"/>
                      <a:pt x="0" y="8"/>
                    </a:cubicBezTo>
                    <a:cubicBezTo>
                      <a:pt x="0" y="12"/>
                      <a:pt x="10" y="14"/>
                      <a:pt x="22" y="14"/>
                    </a:cubicBezTo>
                    <a:cubicBezTo>
                      <a:pt x="34" y="14"/>
                      <a:pt x="44" y="11"/>
                      <a:pt x="4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17" name="Freeform 497"/>
              <p:cNvSpPr>
                <a:spLocks/>
              </p:cNvSpPr>
              <p:nvPr/>
            </p:nvSpPr>
            <p:spPr bwMode="auto">
              <a:xfrm flipH="1">
                <a:off x="4854" y="3826"/>
                <a:ext cx="39"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6" y="0"/>
                      <a:pt x="17" y="0"/>
                    </a:cubicBezTo>
                    <a:cubicBezTo>
                      <a:pt x="8" y="1"/>
                      <a:pt x="0" y="4"/>
                      <a:pt x="0" y="7"/>
                    </a:cubicBezTo>
                    <a:cubicBezTo>
                      <a:pt x="0" y="10"/>
                      <a:pt x="8" y="13"/>
                      <a:pt x="17" y="12"/>
                    </a:cubicBezTo>
                    <a:cubicBezTo>
                      <a:pt x="26" y="12"/>
                      <a:pt x="34" y="9"/>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18" name="Freeform 498"/>
              <p:cNvSpPr>
                <a:spLocks/>
              </p:cNvSpPr>
              <p:nvPr/>
            </p:nvSpPr>
            <p:spPr bwMode="auto">
              <a:xfrm flipH="1">
                <a:off x="5282" y="3862"/>
                <a:ext cx="37" cy="14"/>
              </a:xfrm>
              <a:custGeom>
                <a:avLst/>
                <a:gdLst>
                  <a:gd name="T0" fmla="*/ 32 w 32"/>
                  <a:gd name="T1" fmla="*/ 5 h 12"/>
                  <a:gd name="T2" fmla="*/ 16 w 32"/>
                  <a:gd name="T3" fmla="*/ 0 h 12"/>
                  <a:gd name="T4" fmla="*/ 0 w 32"/>
                  <a:gd name="T5" fmla="*/ 6 h 12"/>
                  <a:gd name="T6" fmla="*/ 16 w 32"/>
                  <a:gd name="T7" fmla="*/ 12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4" y="0"/>
                      <a:pt x="16" y="0"/>
                    </a:cubicBezTo>
                    <a:cubicBezTo>
                      <a:pt x="7" y="0"/>
                      <a:pt x="0" y="3"/>
                      <a:pt x="0" y="6"/>
                    </a:cubicBezTo>
                    <a:cubicBezTo>
                      <a:pt x="0" y="10"/>
                      <a:pt x="7" y="12"/>
                      <a:pt x="16" y="12"/>
                    </a:cubicBezTo>
                    <a:cubicBezTo>
                      <a:pt x="24" y="11"/>
                      <a:pt x="32" y="9"/>
                      <a:pt x="32"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19" name="Freeform 499"/>
              <p:cNvSpPr>
                <a:spLocks/>
              </p:cNvSpPr>
              <p:nvPr/>
            </p:nvSpPr>
            <p:spPr bwMode="auto">
              <a:xfrm flipH="1">
                <a:off x="5600" y="3911"/>
                <a:ext cx="35" cy="14"/>
              </a:xfrm>
              <a:custGeom>
                <a:avLst/>
                <a:gdLst>
                  <a:gd name="T0" fmla="*/ 31 w 31"/>
                  <a:gd name="T1" fmla="*/ 6 h 12"/>
                  <a:gd name="T2" fmla="*/ 15 w 31"/>
                  <a:gd name="T3" fmla="*/ 0 h 12"/>
                  <a:gd name="T4" fmla="*/ 0 w 31"/>
                  <a:gd name="T5" fmla="*/ 6 h 12"/>
                  <a:gd name="T6" fmla="*/ 15 w 31"/>
                  <a:gd name="T7" fmla="*/ 12 h 12"/>
                  <a:gd name="T8" fmla="*/ 31 w 31"/>
                  <a:gd name="T9" fmla="*/ 6 h 12"/>
                </a:gdLst>
                <a:ahLst/>
                <a:cxnLst>
                  <a:cxn ang="0">
                    <a:pos x="T0" y="T1"/>
                  </a:cxn>
                  <a:cxn ang="0">
                    <a:pos x="T2" y="T3"/>
                  </a:cxn>
                  <a:cxn ang="0">
                    <a:pos x="T4" y="T5"/>
                  </a:cxn>
                  <a:cxn ang="0">
                    <a:pos x="T6" y="T7"/>
                  </a:cxn>
                  <a:cxn ang="0">
                    <a:pos x="T8" y="T9"/>
                  </a:cxn>
                </a:cxnLst>
                <a:rect l="0" t="0" r="r" b="b"/>
                <a:pathLst>
                  <a:path w="31" h="12">
                    <a:moveTo>
                      <a:pt x="31" y="6"/>
                    </a:moveTo>
                    <a:cubicBezTo>
                      <a:pt x="31" y="2"/>
                      <a:pt x="24" y="0"/>
                      <a:pt x="15" y="0"/>
                    </a:cubicBezTo>
                    <a:cubicBezTo>
                      <a:pt x="7" y="1"/>
                      <a:pt x="0" y="3"/>
                      <a:pt x="0" y="6"/>
                    </a:cubicBezTo>
                    <a:cubicBezTo>
                      <a:pt x="0" y="10"/>
                      <a:pt x="7" y="12"/>
                      <a:pt x="15" y="12"/>
                    </a:cubicBezTo>
                    <a:cubicBezTo>
                      <a:pt x="24" y="12"/>
                      <a:pt x="31" y="9"/>
                      <a:pt x="3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20" name="Freeform 500"/>
              <p:cNvSpPr>
                <a:spLocks/>
              </p:cNvSpPr>
              <p:nvPr/>
            </p:nvSpPr>
            <p:spPr bwMode="auto">
              <a:xfrm flipH="1">
                <a:off x="4190" y="3953"/>
                <a:ext cx="43" cy="15"/>
              </a:xfrm>
              <a:custGeom>
                <a:avLst/>
                <a:gdLst>
                  <a:gd name="T0" fmla="*/ 37 w 37"/>
                  <a:gd name="T1" fmla="*/ 6 h 13"/>
                  <a:gd name="T2" fmla="*/ 18 w 37"/>
                  <a:gd name="T3" fmla="*/ 1 h 13"/>
                  <a:gd name="T4" fmla="*/ 0 w 37"/>
                  <a:gd name="T5" fmla="*/ 7 h 13"/>
                  <a:gd name="T6" fmla="*/ 18 w 37"/>
                  <a:gd name="T7" fmla="*/ 13 h 13"/>
                  <a:gd name="T8" fmla="*/ 37 w 37"/>
                  <a:gd name="T9" fmla="*/ 6 h 13"/>
                </a:gdLst>
                <a:ahLst/>
                <a:cxnLst>
                  <a:cxn ang="0">
                    <a:pos x="T0" y="T1"/>
                  </a:cxn>
                  <a:cxn ang="0">
                    <a:pos x="T2" y="T3"/>
                  </a:cxn>
                  <a:cxn ang="0">
                    <a:pos x="T4" y="T5"/>
                  </a:cxn>
                  <a:cxn ang="0">
                    <a:pos x="T6" y="T7"/>
                  </a:cxn>
                  <a:cxn ang="0">
                    <a:pos x="T8" y="T9"/>
                  </a:cxn>
                </a:cxnLst>
                <a:rect l="0" t="0" r="r" b="b"/>
                <a:pathLst>
                  <a:path w="37" h="13">
                    <a:moveTo>
                      <a:pt x="37" y="6"/>
                    </a:moveTo>
                    <a:cubicBezTo>
                      <a:pt x="37" y="3"/>
                      <a:pt x="28" y="0"/>
                      <a:pt x="18" y="1"/>
                    </a:cubicBezTo>
                    <a:cubicBezTo>
                      <a:pt x="8" y="1"/>
                      <a:pt x="0" y="4"/>
                      <a:pt x="0" y="7"/>
                    </a:cubicBezTo>
                    <a:cubicBezTo>
                      <a:pt x="0" y="11"/>
                      <a:pt x="8" y="13"/>
                      <a:pt x="18" y="13"/>
                    </a:cubicBezTo>
                    <a:cubicBezTo>
                      <a:pt x="28" y="13"/>
                      <a:pt x="37" y="10"/>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21" name="Freeform 501"/>
              <p:cNvSpPr>
                <a:spLocks/>
              </p:cNvSpPr>
              <p:nvPr/>
            </p:nvSpPr>
            <p:spPr bwMode="auto">
              <a:xfrm flipH="1">
                <a:off x="4630" y="3894"/>
                <a:ext cx="40"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7" y="0"/>
                      <a:pt x="17" y="0"/>
                    </a:cubicBezTo>
                    <a:cubicBezTo>
                      <a:pt x="7" y="0"/>
                      <a:pt x="0" y="3"/>
                      <a:pt x="0" y="7"/>
                    </a:cubicBezTo>
                    <a:cubicBezTo>
                      <a:pt x="0" y="10"/>
                      <a:pt x="7" y="13"/>
                      <a:pt x="17" y="12"/>
                    </a:cubicBezTo>
                    <a:cubicBezTo>
                      <a:pt x="27" y="12"/>
                      <a:pt x="34" y="9"/>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22" name="Freeform 502"/>
              <p:cNvSpPr>
                <a:spLocks/>
              </p:cNvSpPr>
              <p:nvPr/>
            </p:nvSpPr>
            <p:spPr bwMode="auto">
              <a:xfrm flipH="1">
                <a:off x="3111" y="3781"/>
                <a:ext cx="49" cy="16"/>
              </a:xfrm>
              <a:custGeom>
                <a:avLst/>
                <a:gdLst>
                  <a:gd name="T0" fmla="*/ 42 w 42"/>
                  <a:gd name="T1" fmla="*/ 6 h 14"/>
                  <a:gd name="T2" fmla="*/ 21 w 42"/>
                  <a:gd name="T3" fmla="*/ 0 h 14"/>
                  <a:gd name="T4" fmla="*/ 0 w 42"/>
                  <a:gd name="T5" fmla="*/ 8 h 14"/>
                  <a:gd name="T6" fmla="*/ 21 w 42"/>
                  <a:gd name="T7" fmla="*/ 14 h 14"/>
                  <a:gd name="T8" fmla="*/ 42 w 42"/>
                  <a:gd name="T9" fmla="*/ 6 h 14"/>
                </a:gdLst>
                <a:ahLst/>
                <a:cxnLst>
                  <a:cxn ang="0">
                    <a:pos x="T0" y="T1"/>
                  </a:cxn>
                  <a:cxn ang="0">
                    <a:pos x="T2" y="T3"/>
                  </a:cxn>
                  <a:cxn ang="0">
                    <a:pos x="T4" y="T5"/>
                  </a:cxn>
                  <a:cxn ang="0">
                    <a:pos x="T6" y="T7"/>
                  </a:cxn>
                  <a:cxn ang="0">
                    <a:pos x="T8" y="T9"/>
                  </a:cxn>
                </a:cxnLst>
                <a:rect l="0" t="0" r="r" b="b"/>
                <a:pathLst>
                  <a:path w="42" h="14">
                    <a:moveTo>
                      <a:pt x="42" y="6"/>
                    </a:moveTo>
                    <a:cubicBezTo>
                      <a:pt x="42" y="3"/>
                      <a:pt x="32" y="0"/>
                      <a:pt x="21" y="0"/>
                    </a:cubicBezTo>
                    <a:cubicBezTo>
                      <a:pt x="9" y="1"/>
                      <a:pt x="0" y="4"/>
                      <a:pt x="0" y="8"/>
                    </a:cubicBezTo>
                    <a:cubicBezTo>
                      <a:pt x="0" y="11"/>
                      <a:pt x="9" y="14"/>
                      <a:pt x="21" y="14"/>
                    </a:cubicBezTo>
                    <a:cubicBezTo>
                      <a:pt x="32" y="13"/>
                      <a:pt x="42" y="10"/>
                      <a:pt x="4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23" name="Freeform 503"/>
              <p:cNvSpPr>
                <a:spLocks/>
              </p:cNvSpPr>
              <p:nvPr/>
            </p:nvSpPr>
            <p:spPr bwMode="auto">
              <a:xfrm flipH="1">
                <a:off x="1419" y="3736"/>
                <a:ext cx="57" cy="19"/>
              </a:xfrm>
              <a:custGeom>
                <a:avLst/>
                <a:gdLst>
                  <a:gd name="T0" fmla="*/ 50 w 50"/>
                  <a:gd name="T1" fmla="*/ 7 h 16"/>
                  <a:gd name="T2" fmla="*/ 25 w 50"/>
                  <a:gd name="T3" fmla="*/ 0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0"/>
                    </a:cubicBezTo>
                    <a:cubicBezTo>
                      <a:pt x="11" y="1"/>
                      <a:pt x="0" y="5"/>
                      <a:pt x="0" y="9"/>
                    </a:cubicBezTo>
                    <a:cubicBezTo>
                      <a:pt x="0" y="13"/>
                      <a:pt x="11" y="16"/>
                      <a:pt x="25" y="15"/>
                    </a:cubicBezTo>
                    <a:cubicBezTo>
                      <a:pt x="39" y="15"/>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24" name="Freeform 504"/>
              <p:cNvSpPr>
                <a:spLocks/>
              </p:cNvSpPr>
              <p:nvPr/>
            </p:nvSpPr>
            <p:spPr bwMode="auto">
              <a:xfrm flipH="1">
                <a:off x="1563" y="3768"/>
                <a:ext cx="58" cy="18"/>
              </a:xfrm>
              <a:custGeom>
                <a:avLst/>
                <a:gdLst>
                  <a:gd name="T0" fmla="*/ 50 w 50"/>
                  <a:gd name="T1" fmla="*/ 7 h 15"/>
                  <a:gd name="T2" fmla="*/ 25 w 50"/>
                  <a:gd name="T3" fmla="*/ 0 h 15"/>
                  <a:gd name="T4" fmla="*/ 0 w 50"/>
                  <a:gd name="T5" fmla="*/ 8 h 15"/>
                  <a:gd name="T6" fmla="*/ 25 w 50"/>
                  <a:gd name="T7" fmla="*/ 15 h 15"/>
                  <a:gd name="T8" fmla="*/ 50 w 50"/>
                  <a:gd name="T9" fmla="*/ 7 h 15"/>
                </a:gdLst>
                <a:ahLst/>
                <a:cxnLst>
                  <a:cxn ang="0">
                    <a:pos x="T0" y="T1"/>
                  </a:cxn>
                  <a:cxn ang="0">
                    <a:pos x="T2" y="T3"/>
                  </a:cxn>
                  <a:cxn ang="0">
                    <a:pos x="T4" y="T5"/>
                  </a:cxn>
                  <a:cxn ang="0">
                    <a:pos x="T6" y="T7"/>
                  </a:cxn>
                  <a:cxn ang="0">
                    <a:pos x="T8" y="T9"/>
                  </a:cxn>
                </a:cxnLst>
                <a:rect l="0" t="0" r="r" b="b"/>
                <a:pathLst>
                  <a:path w="50" h="15">
                    <a:moveTo>
                      <a:pt x="50" y="7"/>
                    </a:moveTo>
                    <a:cubicBezTo>
                      <a:pt x="50" y="3"/>
                      <a:pt x="39" y="0"/>
                      <a:pt x="25" y="0"/>
                    </a:cubicBezTo>
                    <a:cubicBezTo>
                      <a:pt x="11" y="0"/>
                      <a:pt x="0" y="4"/>
                      <a:pt x="0" y="8"/>
                    </a:cubicBezTo>
                    <a:cubicBezTo>
                      <a:pt x="0" y="12"/>
                      <a:pt x="11" y="15"/>
                      <a:pt x="25" y="15"/>
                    </a:cubicBezTo>
                    <a:cubicBezTo>
                      <a:pt x="39" y="14"/>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25" name="Freeform 505"/>
              <p:cNvSpPr>
                <a:spLocks/>
              </p:cNvSpPr>
              <p:nvPr/>
            </p:nvSpPr>
            <p:spPr bwMode="auto">
              <a:xfrm flipH="1">
                <a:off x="2928" y="3925"/>
                <a:ext cx="49" cy="16"/>
              </a:xfrm>
              <a:custGeom>
                <a:avLst/>
                <a:gdLst>
                  <a:gd name="T0" fmla="*/ 43 w 43"/>
                  <a:gd name="T1" fmla="*/ 7 h 14"/>
                  <a:gd name="T2" fmla="*/ 21 w 43"/>
                  <a:gd name="T3" fmla="*/ 0 h 14"/>
                  <a:gd name="T4" fmla="*/ 0 w 43"/>
                  <a:gd name="T5" fmla="*/ 8 h 14"/>
                  <a:gd name="T6" fmla="*/ 21 w 43"/>
                  <a:gd name="T7" fmla="*/ 14 h 14"/>
                  <a:gd name="T8" fmla="*/ 43 w 43"/>
                  <a:gd name="T9" fmla="*/ 7 h 14"/>
                </a:gdLst>
                <a:ahLst/>
                <a:cxnLst>
                  <a:cxn ang="0">
                    <a:pos x="T0" y="T1"/>
                  </a:cxn>
                  <a:cxn ang="0">
                    <a:pos x="T2" y="T3"/>
                  </a:cxn>
                  <a:cxn ang="0">
                    <a:pos x="T4" y="T5"/>
                  </a:cxn>
                  <a:cxn ang="0">
                    <a:pos x="T6" y="T7"/>
                  </a:cxn>
                  <a:cxn ang="0">
                    <a:pos x="T8" y="T9"/>
                  </a:cxn>
                </a:cxnLst>
                <a:rect l="0" t="0" r="r" b="b"/>
                <a:pathLst>
                  <a:path w="43" h="14">
                    <a:moveTo>
                      <a:pt x="43" y="7"/>
                    </a:moveTo>
                    <a:cubicBezTo>
                      <a:pt x="43" y="3"/>
                      <a:pt x="33" y="0"/>
                      <a:pt x="21" y="0"/>
                    </a:cubicBezTo>
                    <a:cubicBezTo>
                      <a:pt x="9" y="1"/>
                      <a:pt x="0" y="4"/>
                      <a:pt x="0" y="8"/>
                    </a:cubicBezTo>
                    <a:cubicBezTo>
                      <a:pt x="0" y="11"/>
                      <a:pt x="9" y="14"/>
                      <a:pt x="21" y="14"/>
                    </a:cubicBezTo>
                    <a:cubicBezTo>
                      <a:pt x="33" y="14"/>
                      <a:pt x="43" y="10"/>
                      <a:pt x="4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26" name="Freeform 506"/>
              <p:cNvSpPr>
                <a:spLocks/>
              </p:cNvSpPr>
              <p:nvPr/>
            </p:nvSpPr>
            <p:spPr bwMode="auto">
              <a:xfrm flipH="1">
                <a:off x="5236" y="3738"/>
                <a:ext cx="36" cy="14"/>
              </a:xfrm>
              <a:custGeom>
                <a:avLst/>
                <a:gdLst>
                  <a:gd name="T0" fmla="*/ 32 w 32"/>
                  <a:gd name="T1" fmla="*/ 6 h 12"/>
                  <a:gd name="T2" fmla="*/ 16 w 32"/>
                  <a:gd name="T3" fmla="*/ 0 h 12"/>
                  <a:gd name="T4" fmla="*/ 0 w 32"/>
                  <a:gd name="T5" fmla="*/ 7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7" y="1"/>
                      <a:pt x="0" y="4"/>
                      <a:pt x="0" y="7"/>
                    </a:cubicBezTo>
                    <a:cubicBezTo>
                      <a:pt x="0" y="10"/>
                      <a:pt x="7" y="12"/>
                      <a:pt x="16" y="12"/>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27" name="Freeform 507"/>
              <p:cNvSpPr>
                <a:spLocks/>
              </p:cNvSpPr>
              <p:nvPr/>
            </p:nvSpPr>
            <p:spPr bwMode="auto">
              <a:xfrm flipH="1">
                <a:off x="4927" y="3707"/>
                <a:ext cx="39" cy="14"/>
              </a:xfrm>
              <a:custGeom>
                <a:avLst/>
                <a:gdLst>
                  <a:gd name="T0" fmla="*/ 34 w 34"/>
                  <a:gd name="T1" fmla="*/ 5 h 12"/>
                  <a:gd name="T2" fmla="*/ 17 w 34"/>
                  <a:gd name="T3" fmla="*/ 0 h 12"/>
                  <a:gd name="T4" fmla="*/ 0 w 34"/>
                  <a:gd name="T5" fmla="*/ 7 h 12"/>
                  <a:gd name="T6" fmla="*/ 17 w 34"/>
                  <a:gd name="T7" fmla="*/ 12 h 12"/>
                  <a:gd name="T8" fmla="*/ 34 w 34"/>
                  <a:gd name="T9" fmla="*/ 5 h 12"/>
                </a:gdLst>
                <a:ahLst/>
                <a:cxnLst>
                  <a:cxn ang="0">
                    <a:pos x="T0" y="T1"/>
                  </a:cxn>
                  <a:cxn ang="0">
                    <a:pos x="T2" y="T3"/>
                  </a:cxn>
                  <a:cxn ang="0">
                    <a:pos x="T4" y="T5"/>
                  </a:cxn>
                  <a:cxn ang="0">
                    <a:pos x="T6" y="T7"/>
                  </a:cxn>
                  <a:cxn ang="0">
                    <a:pos x="T8" y="T9"/>
                  </a:cxn>
                </a:cxnLst>
                <a:rect l="0" t="0" r="r" b="b"/>
                <a:pathLst>
                  <a:path w="34" h="12">
                    <a:moveTo>
                      <a:pt x="34" y="5"/>
                    </a:moveTo>
                    <a:cubicBezTo>
                      <a:pt x="34" y="2"/>
                      <a:pt x="26" y="0"/>
                      <a:pt x="17" y="0"/>
                    </a:cubicBezTo>
                    <a:cubicBezTo>
                      <a:pt x="7" y="0"/>
                      <a:pt x="0" y="3"/>
                      <a:pt x="0" y="7"/>
                    </a:cubicBezTo>
                    <a:cubicBezTo>
                      <a:pt x="0" y="10"/>
                      <a:pt x="7" y="12"/>
                      <a:pt x="17" y="12"/>
                    </a:cubicBezTo>
                    <a:cubicBezTo>
                      <a:pt x="26" y="12"/>
                      <a:pt x="34" y="9"/>
                      <a:pt x="34"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28" name="Freeform 508"/>
              <p:cNvSpPr>
                <a:spLocks/>
              </p:cNvSpPr>
              <p:nvPr/>
            </p:nvSpPr>
            <p:spPr bwMode="auto">
              <a:xfrm flipH="1">
                <a:off x="4731" y="3753"/>
                <a:ext cx="40" cy="15"/>
              </a:xfrm>
              <a:custGeom>
                <a:avLst/>
                <a:gdLst>
                  <a:gd name="T0" fmla="*/ 35 w 35"/>
                  <a:gd name="T1" fmla="*/ 6 h 13"/>
                  <a:gd name="T2" fmla="*/ 18 w 35"/>
                  <a:gd name="T3" fmla="*/ 0 h 13"/>
                  <a:gd name="T4" fmla="*/ 0 w 35"/>
                  <a:gd name="T5" fmla="*/ 7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0"/>
                    </a:cubicBezTo>
                    <a:cubicBezTo>
                      <a:pt x="8" y="1"/>
                      <a:pt x="0" y="4"/>
                      <a:pt x="0" y="7"/>
                    </a:cubicBezTo>
                    <a:cubicBezTo>
                      <a:pt x="0" y="11"/>
                      <a:pt x="8" y="13"/>
                      <a:pt x="18" y="13"/>
                    </a:cubicBezTo>
                    <a:cubicBezTo>
                      <a:pt x="27" y="12"/>
                      <a:pt x="35" y="9"/>
                      <a:pt x="3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29" name="Freeform 509"/>
              <p:cNvSpPr>
                <a:spLocks/>
              </p:cNvSpPr>
              <p:nvPr/>
            </p:nvSpPr>
            <p:spPr bwMode="auto">
              <a:xfrm flipH="1">
                <a:off x="5556" y="3808"/>
                <a:ext cx="36" cy="13"/>
              </a:xfrm>
              <a:custGeom>
                <a:avLst/>
                <a:gdLst>
                  <a:gd name="T0" fmla="*/ 31 w 31"/>
                  <a:gd name="T1" fmla="*/ 5 h 12"/>
                  <a:gd name="T2" fmla="*/ 16 w 31"/>
                  <a:gd name="T3" fmla="*/ 0 h 12"/>
                  <a:gd name="T4" fmla="*/ 0 w 31"/>
                  <a:gd name="T5" fmla="*/ 6 h 12"/>
                  <a:gd name="T6" fmla="*/ 16 w 31"/>
                  <a:gd name="T7" fmla="*/ 12 h 12"/>
                  <a:gd name="T8" fmla="*/ 31 w 31"/>
                  <a:gd name="T9" fmla="*/ 5 h 12"/>
                </a:gdLst>
                <a:ahLst/>
                <a:cxnLst>
                  <a:cxn ang="0">
                    <a:pos x="T0" y="T1"/>
                  </a:cxn>
                  <a:cxn ang="0">
                    <a:pos x="T2" y="T3"/>
                  </a:cxn>
                  <a:cxn ang="0">
                    <a:pos x="T4" y="T5"/>
                  </a:cxn>
                  <a:cxn ang="0">
                    <a:pos x="T6" y="T7"/>
                  </a:cxn>
                  <a:cxn ang="0">
                    <a:pos x="T8" y="T9"/>
                  </a:cxn>
                </a:cxnLst>
                <a:rect l="0" t="0" r="r" b="b"/>
                <a:pathLst>
                  <a:path w="31" h="12">
                    <a:moveTo>
                      <a:pt x="31" y="5"/>
                    </a:moveTo>
                    <a:cubicBezTo>
                      <a:pt x="31" y="2"/>
                      <a:pt x="24" y="0"/>
                      <a:pt x="16" y="0"/>
                    </a:cubicBezTo>
                    <a:cubicBezTo>
                      <a:pt x="7" y="0"/>
                      <a:pt x="0" y="3"/>
                      <a:pt x="0" y="6"/>
                    </a:cubicBezTo>
                    <a:cubicBezTo>
                      <a:pt x="0" y="9"/>
                      <a:pt x="7" y="12"/>
                      <a:pt x="16" y="12"/>
                    </a:cubicBezTo>
                    <a:cubicBezTo>
                      <a:pt x="24" y="11"/>
                      <a:pt x="31" y="8"/>
                      <a:pt x="31"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30" name="Freeform 510"/>
              <p:cNvSpPr>
                <a:spLocks/>
              </p:cNvSpPr>
              <p:nvPr/>
            </p:nvSpPr>
            <p:spPr bwMode="auto">
              <a:xfrm flipH="1">
                <a:off x="5689" y="3632"/>
                <a:ext cx="34" cy="14"/>
              </a:xfrm>
              <a:custGeom>
                <a:avLst/>
                <a:gdLst>
                  <a:gd name="T0" fmla="*/ 30 w 30"/>
                  <a:gd name="T1" fmla="*/ 5 h 12"/>
                  <a:gd name="T2" fmla="*/ 15 w 30"/>
                  <a:gd name="T3" fmla="*/ 0 h 12"/>
                  <a:gd name="T4" fmla="*/ 0 w 30"/>
                  <a:gd name="T5" fmla="*/ 6 h 12"/>
                  <a:gd name="T6" fmla="*/ 15 w 30"/>
                  <a:gd name="T7" fmla="*/ 11 h 12"/>
                  <a:gd name="T8" fmla="*/ 30 w 30"/>
                  <a:gd name="T9" fmla="*/ 5 h 12"/>
                </a:gdLst>
                <a:ahLst/>
                <a:cxnLst>
                  <a:cxn ang="0">
                    <a:pos x="T0" y="T1"/>
                  </a:cxn>
                  <a:cxn ang="0">
                    <a:pos x="T2" y="T3"/>
                  </a:cxn>
                  <a:cxn ang="0">
                    <a:pos x="T4" y="T5"/>
                  </a:cxn>
                  <a:cxn ang="0">
                    <a:pos x="T6" y="T7"/>
                  </a:cxn>
                  <a:cxn ang="0">
                    <a:pos x="T8" y="T9"/>
                  </a:cxn>
                </a:cxnLst>
                <a:rect l="0" t="0" r="r" b="b"/>
                <a:pathLst>
                  <a:path w="30" h="12">
                    <a:moveTo>
                      <a:pt x="30" y="5"/>
                    </a:moveTo>
                    <a:cubicBezTo>
                      <a:pt x="30" y="2"/>
                      <a:pt x="23" y="0"/>
                      <a:pt x="15" y="0"/>
                    </a:cubicBezTo>
                    <a:cubicBezTo>
                      <a:pt x="7" y="0"/>
                      <a:pt x="0" y="3"/>
                      <a:pt x="0" y="6"/>
                    </a:cubicBezTo>
                    <a:cubicBezTo>
                      <a:pt x="0" y="10"/>
                      <a:pt x="7" y="12"/>
                      <a:pt x="15" y="11"/>
                    </a:cubicBezTo>
                    <a:cubicBezTo>
                      <a:pt x="23" y="11"/>
                      <a:pt x="30" y="8"/>
                      <a:pt x="30"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31" name="Freeform 511"/>
              <p:cNvSpPr>
                <a:spLocks/>
              </p:cNvSpPr>
              <p:nvPr/>
            </p:nvSpPr>
            <p:spPr bwMode="auto">
              <a:xfrm flipH="1">
                <a:off x="4243" y="3530"/>
                <a:ext cx="43" cy="16"/>
              </a:xfrm>
              <a:custGeom>
                <a:avLst/>
                <a:gdLst>
                  <a:gd name="T0" fmla="*/ 37 w 37"/>
                  <a:gd name="T1" fmla="*/ 6 h 14"/>
                  <a:gd name="T2" fmla="*/ 18 w 37"/>
                  <a:gd name="T3" fmla="*/ 1 h 14"/>
                  <a:gd name="T4" fmla="*/ 0 w 37"/>
                  <a:gd name="T5" fmla="*/ 8 h 14"/>
                  <a:gd name="T6" fmla="*/ 18 w 37"/>
                  <a:gd name="T7" fmla="*/ 13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8" y="1"/>
                    </a:cubicBezTo>
                    <a:cubicBezTo>
                      <a:pt x="8" y="1"/>
                      <a:pt x="0" y="4"/>
                      <a:pt x="0" y="8"/>
                    </a:cubicBezTo>
                    <a:cubicBezTo>
                      <a:pt x="0" y="11"/>
                      <a:pt x="8" y="14"/>
                      <a:pt x="18" y="13"/>
                    </a:cubicBezTo>
                    <a:cubicBezTo>
                      <a:pt x="29" y="13"/>
                      <a:pt x="37" y="9"/>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32" name="Freeform 512"/>
              <p:cNvSpPr>
                <a:spLocks/>
              </p:cNvSpPr>
              <p:nvPr/>
            </p:nvSpPr>
            <p:spPr bwMode="auto">
              <a:xfrm flipH="1">
                <a:off x="5488" y="3590"/>
                <a:ext cx="37" cy="15"/>
              </a:xfrm>
              <a:custGeom>
                <a:avLst/>
                <a:gdLst>
                  <a:gd name="T0" fmla="*/ 32 w 32"/>
                  <a:gd name="T1" fmla="*/ 6 h 13"/>
                  <a:gd name="T2" fmla="*/ 16 w 32"/>
                  <a:gd name="T3" fmla="*/ 1 h 13"/>
                  <a:gd name="T4" fmla="*/ 0 w 32"/>
                  <a:gd name="T5" fmla="*/ 7 h 13"/>
                  <a:gd name="T6" fmla="*/ 16 w 32"/>
                  <a:gd name="T7" fmla="*/ 12 h 13"/>
                  <a:gd name="T8" fmla="*/ 32 w 32"/>
                  <a:gd name="T9" fmla="*/ 6 h 13"/>
                </a:gdLst>
                <a:ahLst/>
                <a:cxnLst>
                  <a:cxn ang="0">
                    <a:pos x="T0" y="T1"/>
                  </a:cxn>
                  <a:cxn ang="0">
                    <a:pos x="T2" y="T3"/>
                  </a:cxn>
                  <a:cxn ang="0">
                    <a:pos x="T4" y="T5"/>
                  </a:cxn>
                  <a:cxn ang="0">
                    <a:pos x="T6" y="T7"/>
                  </a:cxn>
                  <a:cxn ang="0">
                    <a:pos x="T8" y="T9"/>
                  </a:cxn>
                </a:cxnLst>
                <a:rect l="0" t="0" r="r" b="b"/>
                <a:pathLst>
                  <a:path w="32" h="13">
                    <a:moveTo>
                      <a:pt x="32" y="6"/>
                    </a:moveTo>
                    <a:cubicBezTo>
                      <a:pt x="32" y="3"/>
                      <a:pt x="25" y="0"/>
                      <a:pt x="16" y="1"/>
                    </a:cubicBezTo>
                    <a:cubicBezTo>
                      <a:pt x="7" y="1"/>
                      <a:pt x="0" y="4"/>
                      <a:pt x="0" y="7"/>
                    </a:cubicBezTo>
                    <a:cubicBezTo>
                      <a:pt x="0" y="10"/>
                      <a:pt x="7" y="13"/>
                      <a:pt x="16" y="12"/>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33" name="Freeform 513"/>
              <p:cNvSpPr>
                <a:spLocks/>
              </p:cNvSpPr>
              <p:nvPr/>
            </p:nvSpPr>
            <p:spPr bwMode="auto">
              <a:xfrm flipH="1">
                <a:off x="4630" y="3644"/>
                <a:ext cx="40"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7" y="0"/>
                      <a:pt x="17" y="0"/>
                    </a:cubicBezTo>
                    <a:cubicBezTo>
                      <a:pt x="7" y="1"/>
                      <a:pt x="0" y="4"/>
                      <a:pt x="0" y="7"/>
                    </a:cubicBezTo>
                    <a:cubicBezTo>
                      <a:pt x="0" y="10"/>
                      <a:pt x="7" y="13"/>
                      <a:pt x="17" y="12"/>
                    </a:cubicBezTo>
                    <a:cubicBezTo>
                      <a:pt x="27" y="12"/>
                      <a:pt x="34" y="9"/>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34" name="Freeform 514"/>
              <p:cNvSpPr>
                <a:spLocks/>
              </p:cNvSpPr>
              <p:nvPr/>
            </p:nvSpPr>
            <p:spPr bwMode="auto">
              <a:xfrm flipH="1">
                <a:off x="4030" y="3677"/>
                <a:ext cx="42" cy="16"/>
              </a:xfrm>
              <a:custGeom>
                <a:avLst/>
                <a:gdLst>
                  <a:gd name="T0" fmla="*/ 37 w 37"/>
                  <a:gd name="T1" fmla="*/ 6 h 14"/>
                  <a:gd name="T2" fmla="*/ 19 w 37"/>
                  <a:gd name="T3" fmla="*/ 1 h 14"/>
                  <a:gd name="T4" fmla="*/ 0 w 37"/>
                  <a:gd name="T5" fmla="*/ 8 h 14"/>
                  <a:gd name="T6" fmla="*/ 19 w 37"/>
                  <a:gd name="T7" fmla="*/ 14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9" y="1"/>
                    </a:cubicBezTo>
                    <a:cubicBezTo>
                      <a:pt x="8" y="1"/>
                      <a:pt x="0" y="4"/>
                      <a:pt x="0" y="8"/>
                    </a:cubicBezTo>
                    <a:cubicBezTo>
                      <a:pt x="0" y="11"/>
                      <a:pt x="8" y="14"/>
                      <a:pt x="19" y="14"/>
                    </a:cubicBezTo>
                    <a:cubicBezTo>
                      <a:pt x="29" y="13"/>
                      <a:pt x="37" y="10"/>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35" name="Freeform 515"/>
              <p:cNvSpPr>
                <a:spLocks/>
              </p:cNvSpPr>
              <p:nvPr/>
            </p:nvSpPr>
            <p:spPr bwMode="auto">
              <a:xfrm flipH="1">
                <a:off x="3724" y="3883"/>
                <a:ext cx="45" cy="14"/>
              </a:xfrm>
              <a:custGeom>
                <a:avLst/>
                <a:gdLst>
                  <a:gd name="T0" fmla="*/ 39 w 39"/>
                  <a:gd name="T1" fmla="*/ 6 h 13"/>
                  <a:gd name="T2" fmla="*/ 19 w 39"/>
                  <a:gd name="T3" fmla="*/ 0 h 13"/>
                  <a:gd name="T4" fmla="*/ 0 w 39"/>
                  <a:gd name="T5" fmla="*/ 7 h 13"/>
                  <a:gd name="T6" fmla="*/ 19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2"/>
                      <a:pt x="30" y="0"/>
                      <a:pt x="19" y="0"/>
                    </a:cubicBezTo>
                    <a:cubicBezTo>
                      <a:pt x="9" y="0"/>
                      <a:pt x="0" y="3"/>
                      <a:pt x="0" y="7"/>
                    </a:cubicBezTo>
                    <a:cubicBezTo>
                      <a:pt x="0" y="10"/>
                      <a:pt x="9" y="13"/>
                      <a:pt x="19" y="13"/>
                    </a:cubicBezTo>
                    <a:cubicBezTo>
                      <a:pt x="30" y="13"/>
                      <a:pt x="39" y="9"/>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36" name="Oval 516"/>
              <p:cNvSpPr>
                <a:spLocks noChangeArrowheads="1"/>
              </p:cNvSpPr>
              <p:nvPr/>
            </p:nvSpPr>
            <p:spPr bwMode="auto">
              <a:xfrm flipH="1">
                <a:off x="1234" y="4251"/>
                <a:ext cx="60" cy="18"/>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37" name="Freeform 517"/>
              <p:cNvSpPr>
                <a:spLocks/>
              </p:cNvSpPr>
              <p:nvPr/>
            </p:nvSpPr>
            <p:spPr bwMode="auto">
              <a:xfrm flipH="1">
                <a:off x="5421" y="4178"/>
                <a:ext cx="36" cy="12"/>
              </a:xfrm>
              <a:custGeom>
                <a:avLst/>
                <a:gdLst>
                  <a:gd name="T0" fmla="*/ 31 w 31"/>
                  <a:gd name="T1" fmla="*/ 5 h 11"/>
                  <a:gd name="T2" fmla="*/ 16 w 31"/>
                  <a:gd name="T3" fmla="*/ 0 h 11"/>
                  <a:gd name="T4" fmla="*/ 0 w 31"/>
                  <a:gd name="T5" fmla="*/ 6 h 11"/>
                  <a:gd name="T6" fmla="*/ 16 w 31"/>
                  <a:gd name="T7" fmla="*/ 11 h 11"/>
                  <a:gd name="T8" fmla="*/ 31 w 31"/>
                  <a:gd name="T9" fmla="*/ 5 h 11"/>
                </a:gdLst>
                <a:ahLst/>
                <a:cxnLst>
                  <a:cxn ang="0">
                    <a:pos x="T0" y="T1"/>
                  </a:cxn>
                  <a:cxn ang="0">
                    <a:pos x="T2" y="T3"/>
                  </a:cxn>
                  <a:cxn ang="0">
                    <a:pos x="T4" y="T5"/>
                  </a:cxn>
                  <a:cxn ang="0">
                    <a:pos x="T6" y="T7"/>
                  </a:cxn>
                  <a:cxn ang="0">
                    <a:pos x="T8" y="T9"/>
                  </a:cxn>
                </a:cxnLst>
                <a:rect l="0" t="0" r="r" b="b"/>
                <a:pathLst>
                  <a:path w="31" h="11">
                    <a:moveTo>
                      <a:pt x="31" y="5"/>
                    </a:moveTo>
                    <a:cubicBezTo>
                      <a:pt x="31" y="2"/>
                      <a:pt x="24" y="0"/>
                      <a:pt x="16" y="0"/>
                    </a:cubicBezTo>
                    <a:cubicBezTo>
                      <a:pt x="7" y="0"/>
                      <a:pt x="0" y="2"/>
                      <a:pt x="0" y="6"/>
                    </a:cubicBezTo>
                    <a:cubicBezTo>
                      <a:pt x="0" y="9"/>
                      <a:pt x="7" y="11"/>
                      <a:pt x="16" y="11"/>
                    </a:cubicBezTo>
                    <a:cubicBezTo>
                      <a:pt x="24" y="11"/>
                      <a:pt x="31" y="9"/>
                      <a:pt x="31"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38" name="Freeform 518"/>
              <p:cNvSpPr>
                <a:spLocks/>
              </p:cNvSpPr>
              <p:nvPr/>
            </p:nvSpPr>
            <p:spPr bwMode="auto">
              <a:xfrm flipH="1">
                <a:off x="3111" y="4150"/>
                <a:ext cx="49" cy="16"/>
              </a:xfrm>
              <a:custGeom>
                <a:avLst/>
                <a:gdLst>
                  <a:gd name="T0" fmla="*/ 42 w 42"/>
                  <a:gd name="T1" fmla="*/ 7 h 14"/>
                  <a:gd name="T2" fmla="*/ 21 w 42"/>
                  <a:gd name="T3" fmla="*/ 0 h 14"/>
                  <a:gd name="T4" fmla="*/ 0 w 42"/>
                  <a:gd name="T5" fmla="*/ 7 h 14"/>
                  <a:gd name="T6" fmla="*/ 21 w 42"/>
                  <a:gd name="T7" fmla="*/ 14 h 14"/>
                  <a:gd name="T8" fmla="*/ 42 w 42"/>
                  <a:gd name="T9" fmla="*/ 7 h 14"/>
                </a:gdLst>
                <a:ahLst/>
                <a:cxnLst>
                  <a:cxn ang="0">
                    <a:pos x="T0" y="T1"/>
                  </a:cxn>
                  <a:cxn ang="0">
                    <a:pos x="T2" y="T3"/>
                  </a:cxn>
                  <a:cxn ang="0">
                    <a:pos x="T4" y="T5"/>
                  </a:cxn>
                  <a:cxn ang="0">
                    <a:pos x="T6" y="T7"/>
                  </a:cxn>
                  <a:cxn ang="0">
                    <a:pos x="T8" y="T9"/>
                  </a:cxn>
                </a:cxnLst>
                <a:rect l="0" t="0" r="r" b="b"/>
                <a:pathLst>
                  <a:path w="42" h="14">
                    <a:moveTo>
                      <a:pt x="42" y="7"/>
                    </a:moveTo>
                    <a:cubicBezTo>
                      <a:pt x="42" y="3"/>
                      <a:pt x="32" y="0"/>
                      <a:pt x="21" y="0"/>
                    </a:cubicBezTo>
                    <a:cubicBezTo>
                      <a:pt x="9" y="0"/>
                      <a:pt x="0" y="3"/>
                      <a:pt x="0" y="7"/>
                    </a:cubicBezTo>
                    <a:cubicBezTo>
                      <a:pt x="0" y="11"/>
                      <a:pt x="9" y="14"/>
                      <a:pt x="21" y="14"/>
                    </a:cubicBezTo>
                    <a:cubicBezTo>
                      <a:pt x="32" y="13"/>
                      <a:pt x="42" y="10"/>
                      <a:pt x="4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39" name="Oval 519"/>
              <p:cNvSpPr>
                <a:spLocks noChangeArrowheads="1"/>
              </p:cNvSpPr>
              <p:nvPr/>
            </p:nvSpPr>
            <p:spPr bwMode="auto">
              <a:xfrm flipH="1">
                <a:off x="1705" y="3987"/>
                <a:ext cx="56" cy="17"/>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40" name="Freeform 520"/>
              <p:cNvSpPr>
                <a:spLocks/>
              </p:cNvSpPr>
              <p:nvPr/>
            </p:nvSpPr>
            <p:spPr bwMode="auto">
              <a:xfrm flipH="1">
                <a:off x="5023" y="3952"/>
                <a:ext cx="38" cy="15"/>
              </a:xfrm>
              <a:custGeom>
                <a:avLst/>
                <a:gdLst>
                  <a:gd name="T0" fmla="*/ 33 w 33"/>
                  <a:gd name="T1" fmla="*/ 6 h 13"/>
                  <a:gd name="T2" fmla="*/ 16 w 33"/>
                  <a:gd name="T3" fmla="*/ 0 h 13"/>
                  <a:gd name="T4" fmla="*/ 0 w 33"/>
                  <a:gd name="T5" fmla="*/ 7 h 13"/>
                  <a:gd name="T6" fmla="*/ 16 w 33"/>
                  <a:gd name="T7" fmla="*/ 12 h 13"/>
                  <a:gd name="T8" fmla="*/ 33 w 33"/>
                  <a:gd name="T9" fmla="*/ 6 h 13"/>
                </a:gdLst>
                <a:ahLst/>
                <a:cxnLst>
                  <a:cxn ang="0">
                    <a:pos x="T0" y="T1"/>
                  </a:cxn>
                  <a:cxn ang="0">
                    <a:pos x="T2" y="T3"/>
                  </a:cxn>
                  <a:cxn ang="0">
                    <a:pos x="T4" y="T5"/>
                  </a:cxn>
                  <a:cxn ang="0">
                    <a:pos x="T6" y="T7"/>
                  </a:cxn>
                  <a:cxn ang="0">
                    <a:pos x="T8" y="T9"/>
                  </a:cxn>
                </a:cxnLst>
                <a:rect l="0" t="0" r="r" b="b"/>
                <a:pathLst>
                  <a:path w="33" h="13">
                    <a:moveTo>
                      <a:pt x="33" y="6"/>
                    </a:moveTo>
                    <a:cubicBezTo>
                      <a:pt x="33" y="3"/>
                      <a:pt x="26" y="0"/>
                      <a:pt x="16" y="0"/>
                    </a:cubicBezTo>
                    <a:cubicBezTo>
                      <a:pt x="7" y="1"/>
                      <a:pt x="0" y="4"/>
                      <a:pt x="0" y="7"/>
                    </a:cubicBezTo>
                    <a:cubicBezTo>
                      <a:pt x="0" y="10"/>
                      <a:pt x="7" y="13"/>
                      <a:pt x="16" y="12"/>
                    </a:cubicBezTo>
                    <a:cubicBezTo>
                      <a:pt x="26" y="12"/>
                      <a:pt x="33" y="9"/>
                      <a:pt x="33"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41" name="Freeform 521"/>
              <p:cNvSpPr>
                <a:spLocks/>
              </p:cNvSpPr>
              <p:nvPr/>
            </p:nvSpPr>
            <p:spPr bwMode="auto">
              <a:xfrm flipH="1">
                <a:off x="1308" y="3831"/>
                <a:ext cx="59" cy="17"/>
              </a:xfrm>
              <a:custGeom>
                <a:avLst/>
                <a:gdLst>
                  <a:gd name="T0" fmla="*/ 51 w 51"/>
                  <a:gd name="T1" fmla="*/ 7 h 15"/>
                  <a:gd name="T2" fmla="*/ 25 w 51"/>
                  <a:gd name="T3" fmla="*/ 0 h 15"/>
                  <a:gd name="T4" fmla="*/ 0 w 51"/>
                  <a:gd name="T5" fmla="*/ 8 h 15"/>
                  <a:gd name="T6" fmla="*/ 25 w 51"/>
                  <a:gd name="T7" fmla="*/ 15 h 15"/>
                  <a:gd name="T8" fmla="*/ 51 w 51"/>
                  <a:gd name="T9" fmla="*/ 7 h 15"/>
                </a:gdLst>
                <a:ahLst/>
                <a:cxnLst>
                  <a:cxn ang="0">
                    <a:pos x="T0" y="T1"/>
                  </a:cxn>
                  <a:cxn ang="0">
                    <a:pos x="T2" y="T3"/>
                  </a:cxn>
                  <a:cxn ang="0">
                    <a:pos x="T4" y="T5"/>
                  </a:cxn>
                  <a:cxn ang="0">
                    <a:pos x="T6" y="T7"/>
                  </a:cxn>
                  <a:cxn ang="0">
                    <a:pos x="T8" y="T9"/>
                  </a:cxn>
                </a:cxnLst>
                <a:rect l="0" t="0" r="r" b="b"/>
                <a:pathLst>
                  <a:path w="51" h="15">
                    <a:moveTo>
                      <a:pt x="51" y="7"/>
                    </a:moveTo>
                    <a:cubicBezTo>
                      <a:pt x="51" y="3"/>
                      <a:pt x="39" y="0"/>
                      <a:pt x="25" y="0"/>
                    </a:cubicBezTo>
                    <a:cubicBezTo>
                      <a:pt x="11" y="0"/>
                      <a:pt x="0" y="4"/>
                      <a:pt x="0" y="8"/>
                    </a:cubicBezTo>
                    <a:cubicBezTo>
                      <a:pt x="0" y="12"/>
                      <a:pt x="11" y="15"/>
                      <a:pt x="25" y="15"/>
                    </a:cubicBezTo>
                    <a:cubicBezTo>
                      <a:pt x="39" y="14"/>
                      <a:pt x="51" y="11"/>
                      <a:pt x="51"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42" name="Freeform 522"/>
              <p:cNvSpPr>
                <a:spLocks/>
              </p:cNvSpPr>
              <p:nvPr/>
            </p:nvSpPr>
            <p:spPr bwMode="auto">
              <a:xfrm flipH="1">
                <a:off x="2990" y="3564"/>
                <a:ext cx="48" cy="18"/>
              </a:xfrm>
              <a:custGeom>
                <a:avLst/>
                <a:gdLst>
                  <a:gd name="T0" fmla="*/ 42 w 42"/>
                  <a:gd name="T1" fmla="*/ 7 h 15"/>
                  <a:gd name="T2" fmla="*/ 21 w 42"/>
                  <a:gd name="T3" fmla="*/ 1 h 15"/>
                  <a:gd name="T4" fmla="*/ 0 w 42"/>
                  <a:gd name="T5" fmla="*/ 8 h 15"/>
                  <a:gd name="T6" fmla="*/ 21 w 42"/>
                  <a:gd name="T7" fmla="*/ 14 h 15"/>
                  <a:gd name="T8" fmla="*/ 42 w 42"/>
                  <a:gd name="T9" fmla="*/ 7 h 15"/>
                </a:gdLst>
                <a:ahLst/>
                <a:cxnLst>
                  <a:cxn ang="0">
                    <a:pos x="T0" y="T1"/>
                  </a:cxn>
                  <a:cxn ang="0">
                    <a:pos x="T2" y="T3"/>
                  </a:cxn>
                  <a:cxn ang="0">
                    <a:pos x="T4" y="T5"/>
                  </a:cxn>
                  <a:cxn ang="0">
                    <a:pos x="T6" y="T7"/>
                  </a:cxn>
                  <a:cxn ang="0">
                    <a:pos x="T8" y="T9"/>
                  </a:cxn>
                </a:cxnLst>
                <a:rect l="0" t="0" r="r" b="b"/>
                <a:pathLst>
                  <a:path w="42" h="15">
                    <a:moveTo>
                      <a:pt x="42" y="7"/>
                    </a:moveTo>
                    <a:cubicBezTo>
                      <a:pt x="42" y="3"/>
                      <a:pt x="33" y="0"/>
                      <a:pt x="21" y="1"/>
                    </a:cubicBezTo>
                    <a:cubicBezTo>
                      <a:pt x="9" y="1"/>
                      <a:pt x="0" y="5"/>
                      <a:pt x="0" y="8"/>
                    </a:cubicBezTo>
                    <a:cubicBezTo>
                      <a:pt x="0" y="12"/>
                      <a:pt x="9" y="15"/>
                      <a:pt x="21" y="14"/>
                    </a:cubicBezTo>
                    <a:cubicBezTo>
                      <a:pt x="33" y="14"/>
                      <a:pt x="42" y="10"/>
                      <a:pt x="4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43" name="Freeform 523"/>
              <p:cNvSpPr>
                <a:spLocks/>
              </p:cNvSpPr>
              <p:nvPr/>
            </p:nvSpPr>
            <p:spPr bwMode="auto">
              <a:xfrm flipH="1">
                <a:off x="3891" y="3760"/>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2"/>
                      <a:pt x="29" y="0"/>
                      <a:pt x="19" y="0"/>
                    </a:cubicBezTo>
                    <a:cubicBezTo>
                      <a:pt x="8" y="0"/>
                      <a:pt x="0" y="3"/>
                      <a:pt x="0" y="7"/>
                    </a:cubicBezTo>
                    <a:cubicBezTo>
                      <a:pt x="0" y="11"/>
                      <a:pt x="8" y="13"/>
                      <a:pt x="19" y="13"/>
                    </a:cubicBezTo>
                    <a:cubicBezTo>
                      <a:pt x="29" y="12"/>
                      <a:pt x="38" y="9"/>
                      <a:pt x="38"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44" name="Freeform 524"/>
              <p:cNvSpPr>
                <a:spLocks/>
              </p:cNvSpPr>
              <p:nvPr/>
            </p:nvSpPr>
            <p:spPr bwMode="auto">
              <a:xfrm flipH="1">
                <a:off x="4731" y="3504"/>
                <a:ext cx="40" cy="15"/>
              </a:xfrm>
              <a:custGeom>
                <a:avLst/>
                <a:gdLst>
                  <a:gd name="T0" fmla="*/ 35 w 35"/>
                  <a:gd name="T1" fmla="*/ 6 h 13"/>
                  <a:gd name="T2" fmla="*/ 18 w 35"/>
                  <a:gd name="T3" fmla="*/ 1 h 13"/>
                  <a:gd name="T4" fmla="*/ 0 w 35"/>
                  <a:gd name="T5" fmla="*/ 8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1"/>
                    </a:cubicBezTo>
                    <a:cubicBezTo>
                      <a:pt x="8" y="1"/>
                      <a:pt x="0" y="4"/>
                      <a:pt x="0" y="8"/>
                    </a:cubicBezTo>
                    <a:cubicBezTo>
                      <a:pt x="0" y="11"/>
                      <a:pt x="8" y="13"/>
                      <a:pt x="18" y="13"/>
                    </a:cubicBezTo>
                    <a:cubicBezTo>
                      <a:pt x="27" y="13"/>
                      <a:pt x="35" y="9"/>
                      <a:pt x="3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45" name="Oval 525"/>
              <p:cNvSpPr>
                <a:spLocks noChangeArrowheads="1"/>
              </p:cNvSpPr>
              <p:nvPr/>
            </p:nvSpPr>
            <p:spPr bwMode="auto">
              <a:xfrm flipH="1">
                <a:off x="176" y="4273"/>
                <a:ext cx="66" cy="19"/>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46" name="Freeform 526"/>
              <p:cNvSpPr>
                <a:spLocks/>
              </p:cNvSpPr>
              <p:nvPr/>
            </p:nvSpPr>
            <p:spPr bwMode="auto">
              <a:xfrm flipH="1">
                <a:off x="5397" y="3961"/>
                <a:ext cx="38" cy="14"/>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8" y="0"/>
                      <a:pt x="0" y="3"/>
                      <a:pt x="0" y="6"/>
                    </a:cubicBezTo>
                    <a:cubicBezTo>
                      <a:pt x="0" y="9"/>
                      <a:pt x="8" y="12"/>
                      <a:pt x="16" y="12"/>
                    </a:cubicBezTo>
                    <a:cubicBezTo>
                      <a:pt x="25" y="11"/>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47" name="Freeform 527"/>
              <p:cNvSpPr>
                <a:spLocks/>
              </p:cNvSpPr>
              <p:nvPr/>
            </p:nvSpPr>
            <p:spPr bwMode="auto">
              <a:xfrm flipH="1">
                <a:off x="3496" y="3592"/>
                <a:ext cx="46" cy="16"/>
              </a:xfrm>
              <a:custGeom>
                <a:avLst/>
                <a:gdLst>
                  <a:gd name="T0" fmla="*/ 40 w 40"/>
                  <a:gd name="T1" fmla="*/ 7 h 14"/>
                  <a:gd name="T2" fmla="*/ 20 w 40"/>
                  <a:gd name="T3" fmla="*/ 1 h 14"/>
                  <a:gd name="T4" fmla="*/ 0 w 40"/>
                  <a:gd name="T5" fmla="*/ 8 h 14"/>
                  <a:gd name="T6" fmla="*/ 20 w 40"/>
                  <a:gd name="T7" fmla="*/ 14 h 14"/>
                  <a:gd name="T8" fmla="*/ 40 w 40"/>
                  <a:gd name="T9" fmla="*/ 7 h 14"/>
                </a:gdLst>
                <a:ahLst/>
                <a:cxnLst>
                  <a:cxn ang="0">
                    <a:pos x="T0" y="T1"/>
                  </a:cxn>
                  <a:cxn ang="0">
                    <a:pos x="T2" y="T3"/>
                  </a:cxn>
                  <a:cxn ang="0">
                    <a:pos x="T4" y="T5"/>
                  </a:cxn>
                  <a:cxn ang="0">
                    <a:pos x="T6" y="T7"/>
                  </a:cxn>
                  <a:cxn ang="0">
                    <a:pos x="T8" y="T9"/>
                  </a:cxn>
                </a:cxnLst>
                <a:rect l="0" t="0" r="r" b="b"/>
                <a:pathLst>
                  <a:path w="40" h="14">
                    <a:moveTo>
                      <a:pt x="40" y="7"/>
                    </a:moveTo>
                    <a:cubicBezTo>
                      <a:pt x="40" y="3"/>
                      <a:pt x="31" y="0"/>
                      <a:pt x="20" y="1"/>
                    </a:cubicBezTo>
                    <a:cubicBezTo>
                      <a:pt x="8" y="1"/>
                      <a:pt x="0" y="5"/>
                      <a:pt x="0" y="8"/>
                    </a:cubicBezTo>
                    <a:cubicBezTo>
                      <a:pt x="0" y="12"/>
                      <a:pt x="8" y="14"/>
                      <a:pt x="20" y="14"/>
                    </a:cubicBezTo>
                    <a:cubicBezTo>
                      <a:pt x="31" y="14"/>
                      <a:pt x="40" y="10"/>
                      <a:pt x="4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48" name="Freeform 528"/>
              <p:cNvSpPr>
                <a:spLocks/>
              </p:cNvSpPr>
              <p:nvPr/>
            </p:nvSpPr>
            <p:spPr bwMode="auto">
              <a:xfrm flipH="1">
                <a:off x="3808" y="3645"/>
                <a:ext cx="45" cy="16"/>
              </a:xfrm>
              <a:custGeom>
                <a:avLst/>
                <a:gdLst>
                  <a:gd name="T0" fmla="*/ 39 w 39"/>
                  <a:gd name="T1" fmla="*/ 6 h 14"/>
                  <a:gd name="T2" fmla="*/ 20 w 39"/>
                  <a:gd name="T3" fmla="*/ 1 h 14"/>
                  <a:gd name="T4" fmla="*/ 0 w 39"/>
                  <a:gd name="T5" fmla="*/ 8 h 14"/>
                  <a:gd name="T6" fmla="*/ 20 w 39"/>
                  <a:gd name="T7" fmla="*/ 13 h 14"/>
                  <a:gd name="T8" fmla="*/ 39 w 39"/>
                  <a:gd name="T9" fmla="*/ 6 h 14"/>
                </a:gdLst>
                <a:ahLst/>
                <a:cxnLst>
                  <a:cxn ang="0">
                    <a:pos x="T0" y="T1"/>
                  </a:cxn>
                  <a:cxn ang="0">
                    <a:pos x="T2" y="T3"/>
                  </a:cxn>
                  <a:cxn ang="0">
                    <a:pos x="T4" y="T5"/>
                  </a:cxn>
                  <a:cxn ang="0">
                    <a:pos x="T6" y="T7"/>
                  </a:cxn>
                  <a:cxn ang="0">
                    <a:pos x="T8" y="T9"/>
                  </a:cxn>
                </a:cxnLst>
                <a:rect l="0" t="0" r="r" b="b"/>
                <a:pathLst>
                  <a:path w="39" h="14">
                    <a:moveTo>
                      <a:pt x="39" y="6"/>
                    </a:moveTo>
                    <a:cubicBezTo>
                      <a:pt x="39" y="3"/>
                      <a:pt x="30" y="0"/>
                      <a:pt x="20" y="1"/>
                    </a:cubicBezTo>
                    <a:cubicBezTo>
                      <a:pt x="9" y="1"/>
                      <a:pt x="0" y="4"/>
                      <a:pt x="0" y="8"/>
                    </a:cubicBezTo>
                    <a:cubicBezTo>
                      <a:pt x="0" y="11"/>
                      <a:pt x="9" y="14"/>
                      <a:pt x="20" y="13"/>
                    </a:cubicBezTo>
                    <a:cubicBezTo>
                      <a:pt x="30" y="13"/>
                      <a:pt x="39" y="10"/>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49" name="Freeform 529"/>
              <p:cNvSpPr>
                <a:spLocks/>
              </p:cNvSpPr>
              <p:nvPr/>
            </p:nvSpPr>
            <p:spPr bwMode="auto">
              <a:xfrm flipH="1">
                <a:off x="4426" y="3670"/>
                <a:ext cx="41" cy="15"/>
              </a:xfrm>
              <a:custGeom>
                <a:avLst/>
                <a:gdLst>
                  <a:gd name="T0" fmla="*/ 35 w 35"/>
                  <a:gd name="T1" fmla="*/ 5 h 13"/>
                  <a:gd name="T2" fmla="*/ 17 w 35"/>
                  <a:gd name="T3" fmla="*/ 0 h 13"/>
                  <a:gd name="T4" fmla="*/ 0 w 35"/>
                  <a:gd name="T5" fmla="*/ 7 h 13"/>
                  <a:gd name="T6" fmla="*/ 17 w 35"/>
                  <a:gd name="T7" fmla="*/ 12 h 13"/>
                  <a:gd name="T8" fmla="*/ 35 w 35"/>
                  <a:gd name="T9" fmla="*/ 5 h 13"/>
                </a:gdLst>
                <a:ahLst/>
                <a:cxnLst>
                  <a:cxn ang="0">
                    <a:pos x="T0" y="T1"/>
                  </a:cxn>
                  <a:cxn ang="0">
                    <a:pos x="T2" y="T3"/>
                  </a:cxn>
                  <a:cxn ang="0">
                    <a:pos x="T4" y="T5"/>
                  </a:cxn>
                  <a:cxn ang="0">
                    <a:pos x="T6" y="T7"/>
                  </a:cxn>
                  <a:cxn ang="0">
                    <a:pos x="T8" y="T9"/>
                  </a:cxn>
                </a:cxnLst>
                <a:rect l="0" t="0" r="r" b="b"/>
                <a:pathLst>
                  <a:path w="35" h="13">
                    <a:moveTo>
                      <a:pt x="35" y="5"/>
                    </a:moveTo>
                    <a:cubicBezTo>
                      <a:pt x="35" y="2"/>
                      <a:pt x="27" y="0"/>
                      <a:pt x="17" y="0"/>
                    </a:cubicBezTo>
                    <a:cubicBezTo>
                      <a:pt x="8" y="0"/>
                      <a:pt x="0" y="3"/>
                      <a:pt x="0" y="7"/>
                    </a:cubicBezTo>
                    <a:cubicBezTo>
                      <a:pt x="0" y="10"/>
                      <a:pt x="8" y="13"/>
                      <a:pt x="17" y="12"/>
                    </a:cubicBezTo>
                    <a:cubicBezTo>
                      <a:pt x="27" y="12"/>
                      <a:pt x="35" y="9"/>
                      <a:pt x="35"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50" name="Freeform 530"/>
              <p:cNvSpPr>
                <a:spLocks/>
              </p:cNvSpPr>
              <p:nvPr/>
            </p:nvSpPr>
            <p:spPr bwMode="auto">
              <a:xfrm flipH="1">
                <a:off x="5282" y="3644"/>
                <a:ext cx="37" cy="14"/>
              </a:xfrm>
              <a:custGeom>
                <a:avLst/>
                <a:gdLst>
                  <a:gd name="T0" fmla="*/ 32 w 32"/>
                  <a:gd name="T1" fmla="*/ 5 h 12"/>
                  <a:gd name="T2" fmla="*/ 16 w 32"/>
                  <a:gd name="T3" fmla="*/ 0 h 12"/>
                  <a:gd name="T4" fmla="*/ 0 w 32"/>
                  <a:gd name="T5" fmla="*/ 7 h 12"/>
                  <a:gd name="T6" fmla="*/ 16 w 32"/>
                  <a:gd name="T7" fmla="*/ 12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4" y="0"/>
                      <a:pt x="16" y="0"/>
                    </a:cubicBezTo>
                    <a:cubicBezTo>
                      <a:pt x="7" y="0"/>
                      <a:pt x="0" y="3"/>
                      <a:pt x="0" y="7"/>
                    </a:cubicBezTo>
                    <a:cubicBezTo>
                      <a:pt x="0" y="10"/>
                      <a:pt x="7" y="12"/>
                      <a:pt x="16" y="12"/>
                    </a:cubicBezTo>
                    <a:cubicBezTo>
                      <a:pt x="24" y="11"/>
                      <a:pt x="32" y="8"/>
                      <a:pt x="32"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51" name="Freeform 531"/>
              <p:cNvSpPr>
                <a:spLocks/>
              </p:cNvSpPr>
              <p:nvPr/>
            </p:nvSpPr>
            <p:spPr bwMode="auto">
              <a:xfrm flipH="1">
                <a:off x="5189" y="3539"/>
                <a:ext cx="37" cy="15"/>
              </a:xfrm>
              <a:custGeom>
                <a:avLst/>
                <a:gdLst>
                  <a:gd name="T0" fmla="*/ 32 w 32"/>
                  <a:gd name="T1" fmla="*/ 6 h 13"/>
                  <a:gd name="T2" fmla="*/ 16 w 32"/>
                  <a:gd name="T3" fmla="*/ 1 h 13"/>
                  <a:gd name="T4" fmla="*/ 0 w 32"/>
                  <a:gd name="T5" fmla="*/ 8 h 13"/>
                  <a:gd name="T6" fmla="*/ 16 w 32"/>
                  <a:gd name="T7" fmla="*/ 13 h 13"/>
                  <a:gd name="T8" fmla="*/ 32 w 32"/>
                  <a:gd name="T9" fmla="*/ 6 h 13"/>
                </a:gdLst>
                <a:ahLst/>
                <a:cxnLst>
                  <a:cxn ang="0">
                    <a:pos x="T0" y="T1"/>
                  </a:cxn>
                  <a:cxn ang="0">
                    <a:pos x="T2" y="T3"/>
                  </a:cxn>
                  <a:cxn ang="0">
                    <a:pos x="T4" y="T5"/>
                  </a:cxn>
                  <a:cxn ang="0">
                    <a:pos x="T6" y="T7"/>
                  </a:cxn>
                  <a:cxn ang="0">
                    <a:pos x="T8" y="T9"/>
                  </a:cxn>
                </a:cxnLst>
                <a:rect l="0" t="0" r="r" b="b"/>
                <a:pathLst>
                  <a:path w="32" h="13">
                    <a:moveTo>
                      <a:pt x="32" y="6"/>
                    </a:moveTo>
                    <a:cubicBezTo>
                      <a:pt x="32" y="3"/>
                      <a:pt x="25" y="0"/>
                      <a:pt x="16" y="1"/>
                    </a:cubicBezTo>
                    <a:cubicBezTo>
                      <a:pt x="7" y="1"/>
                      <a:pt x="0" y="4"/>
                      <a:pt x="0" y="8"/>
                    </a:cubicBezTo>
                    <a:cubicBezTo>
                      <a:pt x="0" y="11"/>
                      <a:pt x="7" y="13"/>
                      <a:pt x="16" y="13"/>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52" name="Freeform 532"/>
              <p:cNvSpPr>
                <a:spLocks/>
              </p:cNvSpPr>
              <p:nvPr/>
            </p:nvSpPr>
            <p:spPr bwMode="auto">
              <a:xfrm flipH="1">
                <a:off x="4902" y="3587"/>
                <a:ext cx="40" cy="15"/>
              </a:xfrm>
              <a:custGeom>
                <a:avLst/>
                <a:gdLst>
                  <a:gd name="T0" fmla="*/ 34 w 34"/>
                  <a:gd name="T1" fmla="*/ 5 h 13"/>
                  <a:gd name="T2" fmla="*/ 17 w 34"/>
                  <a:gd name="T3" fmla="*/ 0 h 13"/>
                  <a:gd name="T4" fmla="*/ 0 w 34"/>
                  <a:gd name="T5" fmla="*/ 7 h 13"/>
                  <a:gd name="T6" fmla="*/ 17 w 34"/>
                  <a:gd name="T7" fmla="*/ 12 h 13"/>
                  <a:gd name="T8" fmla="*/ 34 w 34"/>
                  <a:gd name="T9" fmla="*/ 5 h 13"/>
                </a:gdLst>
                <a:ahLst/>
                <a:cxnLst>
                  <a:cxn ang="0">
                    <a:pos x="T0" y="T1"/>
                  </a:cxn>
                  <a:cxn ang="0">
                    <a:pos x="T2" y="T3"/>
                  </a:cxn>
                  <a:cxn ang="0">
                    <a:pos x="T4" y="T5"/>
                  </a:cxn>
                  <a:cxn ang="0">
                    <a:pos x="T6" y="T7"/>
                  </a:cxn>
                  <a:cxn ang="0">
                    <a:pos x="T8" y="T9"/>
                  </a:cxn>
                </a:cxnLst>
                <a:rect l="0" t="0" r="r" b="b"/>
                <a:pathLst>
                  <a:path w="34" h="13">
                    <a:moveTo>
                      <a:pt x="34" y="5"/>
                    </a:moveTo>
                    <a:cubicBezTo>
                      <a:pt x="34" y="2"/>
                      <a:pt x="26" y="0"/>
                      <a:pt x="17" y="0"/>
                    </a:cubicBezTo>
                    <a:cubicBezTo>
                      <a:pt x="7" y="1"/>
                      <a:pt x="0" y="4"/>
                      <a:pt x="0" y="7"/>
                    </a:cubicBezTo>
                    <a:cubicBezTo>
                      <a:pt x="0" y="10"/>
                      <a:pt x="7" y="13"/>
                      <a:pt x="17" y="12"/>
                    </a:cubicBezTo>
                    <a:cubicBezTo>
                      <a:pt x="26" y="12"/>
                      <a:pt x="34" y="9"/>
                      <a:pt x="34"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53" name="Freeform 533"/>
              <p:cNvSpPr>
                <a:spLocks/>
              </p:cNvSpPr>
              <p:nvPr/>
            </p:nvSpPr>
            <p:spPr bwMode="auto">
              <a:xfrm flipH="1">
                <a:off x="4477" y="3568"/>
                <a:ext cx="42" cy="15"/>
              </a:xfrm>
              <a:custGeom>
                <a:avLst/>
                <a:gdLst>
                  <a:gd name="T0" fmla="*/ 36 w 36"/>
                  <a:gd name="T1" fmla="*/ 5 h 13"/>
                  <a:gd name="T2" fmla="*/ 18 w 36"/>
                  <a:gd name="T3" fmla="*/ 0 h 13"/>
                  <a:gd name="T4" fmla="*/ 0 w 36"/>
                  <a:gd name="T5" fmla="*/ 7 h 13"/>
                  <a:gd name="T6" fmla="*/ 18 w 36"/>
                  <a:gd name="T7" fmla="*/ 12 h 13"/>
                  <a:gd name="T8" fmla="*/ 36 w 36"/>
                  <a:gd name="T9" fmla="*/ 5 h 13"/>
                </a:gdLst>
                <a:ahLst/>
                <a:cxnLst>
                  <a:cxn ang="0">
                    <a:pos x="T0" y="T1"/>
                  </a:cxn>
                  <a:cxn ang="0">
                    <a:pos x="T2" y="T3"/>
                  </a:cxn>
                  <a:cxn ang="0">
                    <a:pos x="T4" y="T5"/>
                  </a:cxn>
                  <a:cxn ang="0">
                    <a:pos x="T6" y="T7"/>
                  </a:cxn>
                  <a:cxn ang="0">
                    <a:pos x="T8" y="T9"/>
                  </a:cxn>
                </a:cxnLst>
                <a:rect l="0" t="0" r="r" b="b"/>
                <a:pathLst>
                  <a:path w="36" h="13">
                    <a:moveTo>
                      <a:pt x="36" y="5"/>
                    </a:moveTo>
                    <a:cubicBezTo>
                      <a:pt x="36" y="2"/>
                      <a:pt x="28" y="0"/>
                      <a:pt x="18" y="0"/>
                    </a:cubicBezTo>
                    <a:cubicBezTo>
                      <a:pt x="8" y="1"/>
                      <a:pt x="0" y="4"/>
                      <a:pt x="0" y="7"/>
                    </a:cubicBezTo>
                    <a:cubicBezTo>
                      <a:pt x="0" y="10"/>
                      <a:pt x="8" y="13"/>
                      <a:pt x="18" y="12"/>
                    </a:cubicBezTo>
                    <a:cubicBezTo>
                      <a:pt x="28" y="12"/>
                      <a:pt x="36" y="9"/>
                      <a:pt x="36"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54" name="Freeform 534"/>
              <p:cNvSpPr>
                <a:spLocks/>
              </p:cNvSpPr>
              <p:nvPr/>
            </p:nvSpPr>
            <p:spPr bwMode="auto">
              <a:xfrm flipH="1">
                <a:off x="465" y="3463"/>
                <a:ext cx="65" cy="19"/>
              </a:xfrm>
              <a:custGeom>
                <a:avLst/>
                <a:gdLst>
                  <a:gd name="T0" fmla="*/ 56 w 56"/>
                  <a:gd name="T1" fmla="*/ 7 h 17"/>
                  <a:gd name="T2" fmla="*/ 28 w 56"/>
                  <a:gd name="T3" fmla="*/ 1 h 17"/>
                  <a:gd name="T4" fmla="*/ 0 w 56"/>
                  <a:gd name="T5" fmla="*/ 10 h 17"/>
                  <a:gd name="T6" fmla="*/ 28 w 56"/>
                  <a:gd name="T7" fmla="*/ 16 h 17"/>
                  <a:gd name="T8" fmla="*/ 56 w 56"/>
                  <a:gd name="T9" fmla="*/ 7 h 17"/>
                </a:gdLst>
                <a:ahLst/>
                <a:cxnLst>
                  <a:cxn ang="0">
                    <a:pos x="T0" y="T1"/>
                  </a:cxn>
                  <a:cxn ang="0">
                    <a:pos x="T2" y="T3"/>
                  </a:cxn>
                  <a:cxn ang="0">
                    <a:pos x="T4" y="T5"/>
                  </a:cxn>
                  <a:cxn ang="0">
                    <a:pos x="T6" y="T7"/>
                  </a:cxn>
                  <a:cxn ang="0">
                    <a:pos x="T8" y="T9"/>
                  </a:cxn>
                </a:cxnLst>
                <a:rect l="0" t="0" r="r" b="b"/>
                <a:pathLst>
                  <a:path w="56" h="17">
                    <a:moveTo>
                      <a:pt x="56" y="7"/>
                    </a:moveTo>
                    <a:cubicBezTo>
                      <a:pt x="56" y="3"/>
                      <a:pt x="43" y="0"/>
                      <a:pt x="28" y="1"/>
                    </a:cubicBezTo>
                    <a:cubicBezTo>
                      <a:pt x="12" y="1"/>
                      <a:pt x="0" y="5"/>
                      <a:pt x="0" y="10"/>
                    </a:cubicBezTo>
                    <a:cubicBezTo>
                      <a:pt x="0" y="14"/>
                      <a:pt x="12" y="17"/>
                      <a:pt x="28" y="16"/>
                    </a:cubicBezTo>
                    <a:cubicBezTo>
                      <a:pt x="43" y="15"/>
                      <a:pt x="56" y="11"/>
                      <a:pt x="5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55" name="Freeform 535"/>
              <p:cNvSpPr>
                <a:spLocks/>
              </p:cNvSpPr>
              <p:nvPr/>
            </p:nvSpPr>
            <p:spPr bwMode="auto">
              <a:xfrm flipH="1">
                <a:off x="1916" y="3485"/>
                <a:ext cx="55" cy="18"/>
              </a:xfrm>
              <a:custGeom>
                <a:avLst/>
                <a:gdLst>
                  <a:gd name="T0" fmla="*/ 48 w 48"/>
                  <a:gd name="T1" fmla="*/ 7 h 16"/>
                  <a:gd name="T2" fmla="*/ 24 w 48"/>
                  <a:gd name="T3" fmla="*/ 1 h 16"/>
                  <a:gd name="T4" fmla="*/ 0 w 48"/>
                  <a:gd name="T5" fmla="*/ 9 h 16"/>
                  <a:gd name="T6" fmla="*/ 24 w 48"/>
                  <a:gd name="T7" fmla="*/ 15 h 16"/>
                  <a:gd name="T8" fmla="*/ 48 w 48"/>
                  <a:gd name="T9" fmla="*/ 7 h 16"/>
                </a:gdLst>
                <a:ahLst/>
                <a:cxnLst>
                  <a:cxn ang="0">
                    <a:pos x="T0" y="T1"/>
                  </a:cxn>
                  <a:cxn ang="0">
                    <a:pos x="T2" y="T3"/>
                  </a:cxn>
                  <a:cxn ang="0">
                    <a:pos x="T4" y="T5"/>
                  </a:cxn>
                  <a:cxn ang="0">
                    <a:pos x="T6" y="T7"/>
                  </a:cxn>
                  <a:cxn ang="0">
                    <a:pos x="T8" y="T9"/>
                  </a:cxn>
                </a:cxnLst>
                <a:rect l="0" t="0" r="r" b="b"/>
                <a:pathLst>
                  <a:path w="48" h="16">
                    <a:moveTo>
                      <a:pt x="48" y="7"/>
                    </a:moveTo>
                    <a:cubicBezTo>
                      <a:pt x="48" y="3"/>
                      <a:pt x="37" y="0"/>
                      <a:pt x="24" y="1"/>
                    </a:cubicBezTo>
                    <a:cubicBezTo>
                      <a:pt x="11" y="1"/>
                      <a:pt x="0" y="5"/>
                      <a:pt x="0" y="9"/>
                    </a:cubicBezTo>
                    <a:cubicBezTo>
                      <a:pt x="0" y="13"/>
                      <a:pt x="11" y="16"/>
                      <a:pt x="24" y="15"/>
                    </a:cubicBezTo>
                    <a:cubicBezTo>
                      <a:pt x="37" y="14"/>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56" name="Freeform 536"/>
              <p:cNvSpPr>
                <a:spLocks/>
              </p:cNvSpPr>
              <p:nvPr/>
            </p:nvSpPr>
            <p:spPr bwMode="auto">
              <a:xfrm flipH="1">
                <a:off x="3322" y="3635"/>
                <a:ext cx="46" cy="16"/>
              </a:xfrm>
              <a:custGeom>
                <a:avLst/>
                <a:gdLst>
                  <a:gd name="T0" fmla="*/ 40 w 40"/>
                  <a:gd name="T1" fmla="*/ 6 h 14"/>
                  <a:gd name="T2" fmla="*/ 20 w 40"/>
                  <a:gd name="T3" fmla="*/ 1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1"/>
                    </a:cubicBezTo>
                    <a:cubicBezTo>
                      <a:pt x="9" y="1"/>
                      <a:pt x="0" y="4"/>
                      <a:pt x="0" y="8"/>
                    </a:cubicBezTo>
                    <a:cubicBezTo>
                      <a:pt x="0" y="12"/>
                      <a:pt x="9" y="14"/>
                      <a:pt x="20" y="14"/>
                    </a:cubicBezTo>
                    <a:cubicBezTo>
                      <a:pt x="31" y="13"/>
                      <a:pt x="40" y="10"/>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57" name="Freeform 537"/>
              <p:cNvSpPr>
                <a:spLocks/>
              </p:cNvSpPr>
              <p:nvPr/>
            </p:nvSpPr>
            <p:spPr bwMode="auto">
              <a:xfrm flipH="1">
                <a:off x="5071" y="3808"/>
                <a:ext cx="38" cy="15"/>
              </a:xfrm>
              <a:custGeom>
                <a:avLst/>
                <a:gdLst>
                  <a:gd name="T0" fmla="*/ 33 w 33"/>
                  <a:gd name="T1" fmla="*/ 6 h 13"/>
                  <a:gd name="T2" fmla="*/ 16 w 33"/>
                  <a:gd name="T3" fmla="*/ 0 h 13"/>
                  <a:gd name="T4" fmla="*/ 0 w 33"/>
                  <a:gd name="T5" fmla="*/ 7 h 13"/>
                  <a:gd name="T6" fmla="*/ 16 w 33"/>
                  <a:gd name="T7" fmla="*/ 12 h 13"/>
                  <a:gd name="T8" fmla="*/ 33 w 33"/>
                  <a:gd name="T9" fmla="*/ 6 h 13"/>
                </a:gdLst>
                <a:ahLst/>
                <a:cxnLst>
                  <a:cxn ang="0">
                    <a:pos x="T0" y="T1"/>
                  </a:cxn>
                  <a:cxn ang="0">
                    <a:pos x="T2" y="T3"/>
                  </a:cxn>
                  <a:cxn ang="0">
                    <a:pos x="T4" y="T5"/>
                  </a:cxn>
                  <a:cxn ang="0">
                    <a:pos x="T6" y="T7"/>
                  </a:cxn>
                  <a:cxn ang="0">
                    <a:pos x="T8" y="T9"/>
                  </a:cxn>
                </a:cxnLst>
                <a:rect l="0" t="0" r="r" b="b"/>
                <a:pathLst>
                  <a:path w="33" h="13">
                    <a:moveTo>
                      <a:pt x="33" y="6"/>
                    </a:moveTo>
                    <a:cubicBezTo>
                      <a:pt x="33" y="2"/>
                      <a:pt x="25" y="0"/>
                      <a:pt x="16" y="0"/>
                    </a:cubicBezTo>
                    <a:cubicBezTo>
                      <a:pt x="7" y="1"/>
                      <a:pt x="0" y="4"/>
                      <a:pt x="0" y="7"/>
                    </a:cubicBezTo>
                    <a:cubicBezTo>
                      <a:pt x="0" y="10"/>
                      <a:pt x="7" y="13"/>
                      <a:pt x="16" y="12"/>
                    </a:cubicBezTo>
                    <a:cubicBezTo>
                      <a:pt x="25" y="12"/>
                      <a:pt x="33" y="9"/>
                      <a:pt x="33"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58" name="Freeform 538"/>
              <p:cNvSpPr>
                <a:spLocks/>
              </p:cNvSpPr>
              <p:nvPr/>
            </p:nvSpPr>
            <p:spPr bwMode="auto">
              <a:xfrm flipH="1">
                <a:off x="4296" y="3835"/>
                <a:ext cx="42"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2"/>
                      <a:pt x="28" y="0"/>
                      <a:pt x="18" y="0"/>
                    </a:cubicBezTo>
                    <a:cubicBezTo>
                      <a:pt x="8" y="0"/>
                      <a:pt x="0" y="3"/>
                      <a:pt x="0" y="7"/>
                    </a:cubicBezTo>
                    <a:cubicBezTo>
                      <a:pt x="0" y="10"/>
                      <a:pt x="8" y="13"/>
                      <a:pt x="18" y="13"/>
                    </a:cubicBezTo>
                    <a:cubicBezTo>
                      <a:pt x="28" y="12"/>
                      <a:pt x="36" y="9"/>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59" name="Freeform 539"/>
              <p:cNvSpPr>
                <a:spLocks/>
              </p:cNvSpPr>
              <p:nvPr/>
            </p:nvSpPr>
            <p:spPr bwMode="auto">
              <a:xfrm flipH="1">
                <a:off x="4788" y="3863"/>
                <a:ext cx="39" cy="15"/>
              </a:xfrm>
              <a:custGeom>
                <a:avLst/>
                <a:gdLst>
                  <a:gd name="T0" fmla="*/ 34 w 34"/>
                  <a:gd name="T1" fmla="*/ 6 h 13"/>
                  <a:gd name="T2" fmla="*/ 17 w 34"/>
                  <a:gd name="T3" fmla="*/ 1 h 13"/>
                  <a:gd name="T4" fmla="*/ 0 w 34"/>
                  <a:gd name="T5" fmla="*/ 7 h 13"/>
                  <a:gd name="T6" fmla="*/ 17 w 34"/>
                  <a:gd name="T7" fmla="*/ 13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3"/>
                      <a:pt x="26" y="0"/>
                      <a:pt x="17" y="1"/>
                    </a:cubicBezTo>
                    <a:cubicBezTo>
                      <a:pt x="7" y="1"/>
                      <a:pt x="0" y="4"/>
                      <a:pt x="0" y="7"/>
                    </a:cubicBezTo>
                    <a:cubicBezTo>
                      <a:pt x="0" y="10"/>
                      <a:pt x="7" y="13"/>
                      <a:pt x="17" y="13"/>
                    </a:cubicBezTo>
                    <a:cubicBezTo>
                      <a:pt x="26" y="12"/>
                      <a:pt x="34" y="10"/>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60" name="Freeform 540"/>
              <p:cNvSpPr>
                <a:spLocks/>
              </p:cNvSpPr>
              <p:nvPr/>
            </p:nvSpPr>
            <p:spPr bwMode="auto">
              <a:xfrm flipH="1">
                <a:off x="5279" y="3923"/>
                <a:ext cx="37" cy="14"/>
              </a:xfrm>
              <a:custGeom>
                <a:avLst/>
                <a:gdLst>
                  <a:gd name="T0" fmla="*/ 32 w 32"/>
                  <a:gd name="T1" fmla="*/ 6 h 12"/>
                  <a:gd name="T2" fmla="*/ 16 w 32"/>
                  <a:gd name="T3" fmla="*/ 0 h 12"/>
                  <a:gd name="T4" fmla="*/ 0 w 32"/>
                  <a:gd name="T5" fmla="*/ 7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8" y="0"/>
                      <a:pt x="0" y="3"/>
                      <a:pt x="0" y="7"/>
                    </a:cubicBezTo>
                    <a:cubicBezTo>
                      <a:pt x="0" y="10"/>
                      <a:pt x="8" y="12"/>
                      <a:pt x="16" y="12"/>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61" name="Freeform 541"/>
              <p:cNvSpPr>
                <a:spLocks/>
              </p:cNvSpPr>
              <p:nvPr/>
            </p:nvSpPr>
            <p:spPr bwMode="auto">
              <a:xfrm flipH="1">
                <a:off x="5533" y="3750"/>
                <a:ext cx="36" cy="14"/>
              </a:xfrm>
              <a:custGeom>
                <a:avLst/>
                <a:gdLst>
                  <a:gd name="T0" fmla="*/ 31 w 31"/>
                  <a:gd name="T1" fmla="*/ 5 h 12"/>
                  <a:gd name="T2" fmla="*/ 15 w 31"/>
                  <a:gd name="T3" fmla="*/ 0 h 12"/>
                  <a:gd name="T4" fmla="*/ 0 w 31"/>
                  <a:gd name="T5" fmla="*/ 6 h 12"/>
                  <a:gd name="T6" fmla="*/ 15 w 31"/>
                  <a:gd name="T7" fmla="*/ 12 h 12"/>
                  <a:gd name="T8" fmla="*/ 31 w 31"/>
                  <a:gd name="T9" fmla="*/ 5 h 12"/>
                </a:gdLst>
                <a:ahLst/>
                <a:cxnLst>
                  <a:cxn ang="0">
                    <a:pos x="T0" y="T1"/>
                  </a:cxn>
                  <a:cxn ang="0">
                    <a:pos x="T2" y="T3"/>
                  </a:cxn>
                  <a:cxn ang="0">
                    <a:pos x="T4" y="T5"/>
                  </a:cxn>
                  <a:cxn ang="0">
                    <a:pos x="T6" y="T7"/>
                  </a:cxn>
                  <a:cxn ang="0">
                    <a:pos x="T8" y="T9"/>
                  </a:cxn>
                </a:cxnLst>
                <a:rect l="0" t="0" r="r" b="b"/>
                <a:pathLst>
                  <a:path w="31" h="12">
                    <a:moveTo>
                      <a:pt x="31" y="5"/>
                    </a:moveTo>
                    <a:cubicBezTo>
                      <a:pt x="31" y="2"/>
                      <a:pt x="24" y="0"/>
                      <a:pt x="15" y="0"/>
                    </a:cubicBezTo>
                    <a:cubicBezTo>
                      <a:pt x="6" y="0"/>
                      <a:pt x="0" y="3"/>
                      <a:pt x="0" y="6"/>
                    </a:cubicBezTo>
                    <a:cubicBezTo>
                      <a:pt x="0" y="9"/>
                      <a:pt x="6" y="12"/>
                      <a:pt x="15" y="12"/>
                    </a:cubicBezTo>
                    <a:cubicBezTo>
                      <a:pt x="24" y="11"/>
                      <a:pt x="31" y="8"/>
                      <a:pt x="31"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62" name="Freeform 542"/>
              <p:cNvSpPr>
                <a:spLocks/>
              </p:cNvSpPr>
              <p:nvPr/>
            </p:nvSpPr>
            <p:spPr bwMode="auto">
              <a:xfrm flipH="1">
                <a:off x="3808" y="3809"/>
                <a:ext cx="45" cy="15"/>
              </a:xfrm>
              <a:custGeom>
                <a:avLst/>
                <a:gdLst>
                  <a:gd name="T0" fmla="*/ 39 w 39"/>
                  <a:gd name="T1" fmla="*/ 6 h 13"/>
                  <a:gd name="T2" fmla="*/ 20 w 39"/>
                  <a:gd name="T3" fmla="*/ 0 h 13"/>
                  <a:gd name="T4" fmla="*/ 0 w 39"/>
                  <a:gd name="T5" fmla="*/ 7 h 13"/>
                  <a:gd name="T6" fmla="*/ 20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2"/>
                      <a:pt x="30" y="0"/>
                      <a:pt x="20" y="0"/>
                    </a:cubicBezTo>
                    <a:cubicBezTo>
                      <a:pt x="9" y="1"/>
                      <a:pt x="0" y="4"/>
                      <a:pt x="0" y="7"/>
                    </a:cubicBezTo>
                    <a:cubicBezTo>
                      <a:pt x="0" y="11"/>
                      <a:pt x="9" y="13"/>
                      <a:pt x="20" y="13"/>
                    </a:cubicBezTo>
                    <a:cubicBezTo>
                      <a:pt x="30" y="13"/>
                      <a:pt x="39" y="10"/>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63" name="Freeform 543"/>
              <p:cNvSpPr>
                <a:spLocks/>
              </p:cNvSpPr>
              <p:nvPr/>
            </p:nvSpPr>
            <p:spPr bwMode="auto">
              <a:xfrm flipH="1">
                <a:off x="4137" y="3874"/>
                <a:ext cx="43" cy="17"/>
              </a:xfrm>
              <a:custGeom>
                <a:avLst/>
                <a:gdLst>
                  <a:gd name="T0" fmla="*/ 37 w 37"/>
                  <a:gd name="T1" fmla="*/ 6 h 14"/>
                  <a:gd name="T2" fmla="*/ 18 w 37"/>
                  <a:gd name="T3" fmla="*/ 1 h 14"/>
                  <a:gd name="T4" fmla="*/ 0 w 37"/>
                  <a:gd name="T5" fmla="*/ 7 h 14"/>
                  <a:gd name="T6" fmla="*/ 18 w 37"/>
                  <a:gd name="T7" fmla="*/ 13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8" y="1"/>
                    </a:cubicBezTo>
                    <a:cubicBezTo>
                      <a:pt x="8" y="1"/>
                      <a:pt x="0" y="4"/>
                      <a:pt x="0" y="7"/>
                    </a:cubicBezTo>
                    <a:cubicBezTo>
                      <a:pt x="0" y="11"/>
                      <a:pt x="8" y="14"/>
                      <a:pt x="18" y="13"/>
                    </a:cubicBezTo>
                    <a:cubicBezTo>
                      <a:pt x="29" y="13"/>
                      <a:pt x="37" y="10"/>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64" name="Freeform 544"/>
              <p:cNvSpPr>
                <a:spLocks/>
              </p:cNvSpPr>
              <p:nvPr/>
            </p:nvSpPr>
            <p:spPr bwMode="auto">
              <a:xfrm flipH="1">
                <a:off x="4296" y="3921"/>
                <a:ext cx="42" cy="15"/>
              </a:xfrm>
              <a:custGeom>
                <a:avLst/>
                <a:gdLst>
                  <a:gd name="T0" fmla="*/ 36 w 36"/>
                  <a:gd name="T1" fmla="*/ 6 h 13"/>
                  <a:gd name="T2" fmla="*/ 18 w 36"/>
                  <a:gd name="T3" fmla="*/ 0 h 13"/>
                  <a:gd name="T4" fmla="*/ 0 w 36"/>
                  <a:gd name="T5" fmla="*/ 7 h 13"/>
                  <a:gd name="T6" fmla="*/ 18 w 36"/>
                  <a:gd name="T7" fmla="*/ 12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2"/>
                      <a:pt x="28" y="0"/>
                      <a:pt x="18" y="0"/>
                    </a:cubicBezTo>
                    <a:cubicBezTo>
                      <a:pt x="8" y="0"/>
                      <a:pt x="0" y="3"/>
                      <a:pt x="0" y="7"/>
                    </a:cubicBezTo>
                    <a:cubicBezTo>
                      <a:pt x="0" y="10"/>
                      <a:pt x="8" y="13"/>
                      <a:pt x="18" y="12"/>
                    </a:cubicBezTo>
                    <a:cubicBezTo>
                      <a:pt x="28" y="12"/>
                      <a:pt x="36" y="9"/>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65" name="Freeform 545"/>
              <p:cNvSpPr>
                <a:spLocks/>
              </p:cNvSpPr>
              <p:nvPr/>
            </p:nvSpPr>
            <p:spPr bwMode="auto">
              <a:xfrm flipH="1">
                <a:off x="4549" y="4002"/>
                <a:ext cx="41" cy="14"/>
              </a:xfrm>
              <a:custGeom>
                <a:avLst/>
                <a:gdLst>
                  <a:gd name="T0" fmla="*/ 36 w 36"/>
                  <a:gd name="T1" fmla="*/ 6 h 12"/>
                  <a:gd name="T2" fmla="*/ 18 w 36"/>
                  <a:gd name="T3" fmla="*/ 0 h 12"/>
                  <a:gd name="T4" fmla="*/ 0 w 36"/>
                  <a:gd name="T5" fmla="*/ 6 h 12"/>
                  <a:gd name="T6" fmla="*/ 18 w 36"/>
                  <a:gd name="T7" fmla="*/ 12 h 12"/>
                  <a:gd name="T8" fmla="*/ 36 w 36"/>
                  <a:gd name="T9" fmla="*/ 6 h 12"/>
                </a:gdLst>
                <a:ahLst/>
                <a:cxnLst>
                  <a:cxn ang="0">
                    <a:pos x="T0" y="T1"/>
                  </a:cxn>
                  <a:cxn ang="0">
                    <a:pos x="T2" y="T3"/>
                  </a:cxn>
                  <a:cxn ang="0">
                    <a:pos x="T4" y="T5"/>
                  </a:cxn>
                  <a:cxn ang="0">
                    <a:pos x="T6" y="T7"/>
                  </a:cxn>
                  <a:cxn ang="0">
                    <a:pos x="T8" y="T9"/>
                  </a:cxn>
                </a:cxnLst>
                <a:rect l="0" t="0" r="r" b="b"/>
                <a:pathLst>
                  <a:path w="36" h="12">
                    <a:moveTo>
                      <a:pt x="36" y="6"/>
                    </a:moveTo>
                    <a:cubicBezTo>
                      <a:pt x="36" y="2"/>
                      <a:pt x="28" y="0"/>
                      <a:pt x="18" y="0"/>
                    </a:cubicBezTo>
                    <a:cubicBezTo>
                      <a:pt x="8" y="0"/>
                      <a:pt x="0" y="3"/>
                      <a:pt x="0" y="6"/>
                    </a:cubicBezTo>
                    <a:cubicBezTo>
                      <a:pt x="0" y="10"/>
                      <a:pt x="8" y="12"/>
                      <a:pt x="18" y="12"/>
                    </a:cubicBezTo>
                    <a:cubicBezTo>
                      <a:pt x="28" y="12"/>
                      <a:pt x="36" y="9"/>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66" name="Freeform 546"/>
              <p:cNvSpPr>
                <a:spLocks/>
              </p:cNvSpPr>
              <p:nvPr/>
            </p:nvSpPr>
            <p:spPr bwMode="auto">
              <a:xfrm flipH="1">
                <a:off x="5305" y="4050"/>
                <a:ext cx="37" cy="13"/>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4" y="0"/>
                      <a:pt x="16" y="0"/>
                    </a:cubicBezTo>
                    <a:cubicBezTo>
                      <a:pt x="7" y="0"/>
                      <a:pt x="0" y="3"/>
                      <a:pt x="0" y="6"/>
                    </a:cubicBezTo>
                    <a:cubicBezTo>
                      <a:pt x="0" y="9"/>
                      <a:pt x="7" y="12"/>
                      <a:pt x="16" y="12"/>
                    </a:cubicBezTo>
                    <a:cubicBezTo>
                      <a:pt x="24"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67" name="Freeform 547"/>
              <p:cNvSpPr>
                <a:spLocks/>
              </p:cNvSpPr>
              <p:nvPr/>
            </p:nvSpPr>
            <p:spPr bwMode="auto">
              <a:xfrm flipH="1">
                <a:off x="4805" y="4110"/>
                <a:ext cx="40" cy="13"/>
              </a:xfrm>
              <a:custGeom>
                <a:avLst/>
                <a:gdLst>
                  <a:gd name="T0" fmla="*/ 34 w 34"/>
                  <a:gd name="T1" fmla="*/ 5 h 12"/>
                  <a:gd name="T2" fmla="*/ 17 w 34"/>
                  <a:gd name="T3" fmla="*/ 0 h 12"/>
                  <a:gd name="T4" fmla="*/ 0 w 34"/>
                  <a:gd name="T5" fmla="*/ 6 h 12"/>
                  <a:gd name="T6" fmla="*/ 17 w 34"/>
                  <a:gd name="T7" fmla="*/ 12 h 12"/>
                  <a:gd name="T8" fmla="*/ 34 w 34"/>
                  <a:gd name="T9" fmla="*/ 5 h 12"/>
                </a:gdLst>
                <a:ahLst/>
                <a:cxnLst>
                  <a:cxn ang="0">
                    <a:pos x="T0" y="T1"/>
                  </a:cxn>
                  <a:cxn ang="0">
                    <a:pos x="T2" y="T3"/>
                  </a:cxn>
                  <a:cxn ang="0">
                    <a:pos x="T4" y="T5"/>
                  </a:cxn>
                  <a:cxn ang="0">
                    <a:pos x="T6" y="T7"/>
                  </a:cxn>
                  <a:cxn ang="0">
                    <a:pos x="T8" y="T9"/>
                  </a:cxn>
                </a:cxnLst>
                <a:rect l="0" t="0" r="r" b="b"/>
                <a:pathLst>
                  <a:path w="34" h="12">
                    <a:moveTo>
                      <a:pt x="34" y="5"/>
                    </a:moveTo>
                    <a:cubicBezTo>
                      <a:pt x="34" y="2"/>
                      <a:pt x="27" y="0"/>
                      <a:pt x="17" y="0"/>
                    </a:cubicBezTo>
                    <a:cubicBezTo>
                      <a:pt x="8" y="0"/>
                      <a:pt x="0" y="3"/>
                      <a:pt x="0" y="6"/>
                    </a:cubicBezTo>
                    <a:cubicBezTo>
                      <a:pt x="0" y="9"/>
                      <a:pt x="8" y="12"/>
                      <a:pt x="17" y="12"/>
                    </a:cubicBezTo>
                    <a:cubicBezTo>
                      <a:pt x="27" y="12"/>
                      <a:pt x="34" y="9"/>
                      <a:pt x="34"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68" name="Freeform 548"/>
              <p:cNvSpPr>
                <a:spLocks/>
              </p:cNvSpPr>
              <p:nvPr/>
            </p:nvSpPr>
            <p:spPr bwMode="auto">
              <a:xfrm flipH="1">
                <a:off x="4348" y="4150"/>
                <a:ext cx="41"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3"/>
                      <a:pt x="28" y="0"/>
                      <a:pt x="18" y="0"/>
                    </a:cubicBezTo>
                    <a:cubicBezTo>
                      <a:pt x="8" y="0"/>
                      <a:pt x="0" y="3"/>
                      <a:pt x="0" y="7"/>
                    </a:cubicBezTo>
                    <a:cubicBezTo>
                      <a:pt x="0" y="10"/>
                      <a:pt x="8" y="13"/>
                      <a:pt x="18" y="13"/>
                    </a:cubicBezTo>
                    <a:cubicBezTo>
                      <a:pt x="28" y="12"/>
                      <a:pt x="36" y="10"/>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69" name="Oval 549"/>
              <p:cNvSpPr>
                <a:spLocks noChangeArrowheads="1"/>
              </p:cNvSpPr>
              <p:nvPr/>
            </p:nvSpPr>
            <p:spPr bwMode="auto">
              <a:xfrm flipH="1">
                <a:off x="5282" y="4215"/>
                <a:ext cx="37" cy="13"/>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70" name="Freeform 550"/>
              <p:cNvSpPr>
                <a:spLocks/>
              </p:cNvSpPr>
              <p:nvPr/>
            </p:nvSpPr>
            <p:spPr bwMode="auto">
              <a:xfrm flipH="1">
                <a:off x="5623" y="4201"/>
                <a:ext cx="34" cy="14"/>
              </a:xfrm>
              <a:custGeom>
                <a:avLst/>
                <a:gdLst>
                  <a:gd name="T0" fmla="*/ 30 w 30"/>
                  <a:gd name="T1" fmla="*/ 6 h 12"/>
                  <a:gd name="T2" fmla="*/ 15 w 30"/>
                  <a:gd name="T3" fmla="*/ 0 h 12"/>
                  <a:gd name="T4" fmla="*/ 0 w 30"/>
                  <a:gd name="T5" fmla="*/ 6 h 12"/>
                  <a:gd name="T6" fmla="*/ 15 w 30"/>
                  <a:gd name="T7" fmla="*/ 11 h 12"/>
                  <a:gd name="T8" fmla="*/ 30 w 30"/>
                  <a:gd name="T9" fmla="*/ 6 h 12"/>
                </a:gdLst>
                <a:ahLst/>
                <a:cxnLst>
                  <a:cxn ang="0">
                    <a:pos x="T0" y="T1"/>
                  </a:cxn>
                  <a:cxn ang="0">
                    <a:pos x="T2" y="T3"/>
                  </a:cxn>
                  <a:cxn ang="0">
                    <a:pos x="T4" y="T5"/>
                  </a:cxn>
                  <a:cxn ang="0">
                    <a:pos x="T6" y="T7"/>
                  </a:cxn>
                  <a:cxn ang="0">
                    <a:pos x="T8" y="T9"/>
                  </a:cxn>
                </a:cxnLst>
                <a:rect l="0" t="0" r="r" b="b"/>
                <a:pathLst>
                  <a:path w="30" h="12">
                    <a:moveTo>
                      <a:pt x="30" y="6"/>
                    </a:moveTo>
                    <a:cubicBezTo>
                      <a:pt x="30" y="2"/>
                      <a:pt x="24" y="0"/>
                      <a:pt x="15" y="0"/>
                    </a:cubicBezTo>
                    <a:cubicBezTo>
                      <a:pt x="7" y="0"/>
                      <a:pt x="0" y="3"/>
                      <a:pt x="0" y="6"/>
                    </a:cubicBezTo>
                    <a:cubicBezTo>
                      <a:pt x="0" y="9"/>
                      <a:pt x="7" y="12"/>
                      <a:pt x="15" y="11"/>
                    </a:cubicBezTo>
                    <a:cubicBezTo>
                      <a:pt x="24" y="11"/>
                      <a:pt x="30" y="9"/>
                      <a:pt x="3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71" name="Oval 551"/>
              <p:cNvSpPr>
                <a:spLocks noChangeArrowheads="1"/>
              </p:cNvSpPr>
              <p:nvPr/>
            </p:nvSpPr>
            <p:spPr bwMode="auto">
              <a:xfrm flipH="1">
                <a:off x="4999" y="4263"/>
                <a:ext cx="38" cy="14"/>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72" name="Oval 552"/>
              <p:cNvSpPr>
                <a:spLocks noChangeArrowheads="1"/>
              </p:cNvSpPr>
              <p:nvPr/>
            </p:nvSpPr>
            <p:spPr bwMode="auto">
              <a:xfrm flipH="1">
                <a:off x="4554" y="4279"/>
                <a:ext cx="41" cy="14"/>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73" name="Freeform 553"/>
              <p:cNvSpPr>
                <a:spLocks/>
              </p:cNvSpPr>
              <p:nvPr/>
            </p:nvSpPr>
            <p:spPr bwMode="auto">
              <a:xfrm flipH="1">
                <a:off x="3697" y="4265"/>
                <a:ext cx="45" cy="15"/>
              </a:xfrm>
              <a:custGeom>
                <a:avLst/>
                <a:gdLst>
                  <a:gd name="T0" fmla="*/ 39 w 39"/>
                  <a:gd name="T1" fmla="*/ 6 h 13"/>
                  <a:gd name="T2" fmla="*/ 20 w 39"/>
                  <a:gd name="T3" fmla="*/ 0 h 13"/>
                  <a:gd name="T4" fmla="*/ 0 w 39"/>
                  <a:gd name="T5" fmla="*/ 7 h 13"/>
                  <a:gd name="T6" fmla="*/ 20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3"/>
                      <a:pt x="30" y="0"/>
                      <a:pt x="20" y="0"/>
                    </a:cubicBezTo>
                    <a:cubicBezTo>
                      <a:pt x="9" y="0"/>
                      <a:pt x="0" y="3"/>
                      <a:pt x="0" y="7"/>
                    </a:cubicBezTo>
                    <a:cubicBezTo>
                      <a:pt x="0" y="10"/>
                      <a:pt x="9" y="13"/>
                      <a:pt x="20" y="13"/>
                    </a:cubicBezTo>
                    <a:cubicBezTo>
                      <a:pt x="30" y="13"/>
                      <a:pt x="39" y="10"/>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74" name="Oval 554"/>
              <p:cNvSpPr>
                <a:spLocks noChangeArrowheads="1"/>
              </p:cNvSpPr>
              <p:nvPr/>
            </p:nvSpPr>
            <p:spPr bwMode="auto">
              <a:xfrm flipH="1">
                <a:off x="3525" y="4231"/>
                <a:ext cx="46" cy="15"/>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75" name="Freeform 555"/>
              <p:cNvSpPr>
                <a:spLocks/>
              </p:cNvSpPr>
              <p:nvPr/>
            </p:nvSpPr>
            <p:spPr bwMode="auto">
              <a:xfrm flipH="1">
                <a:off x="3611" y="4160"/>
                <a:ext cx="45" cy="16"/>
              </a:xfrm>
              <a:custGeom>
                <a:avLst/>
                <a:gdLst>
                  <a:gd name="T0" fmla="*/ 39 w 39"/>
                  <a:gd name="T1" fmla="*/ 7 h 14"/>
                  <a:gd name="T2" fmla="*/ 19 w 39"/>
                  <a:gd name="T3" fmla="*/ 1 h 14"/>
                  <a:gd name="T4" fmla="*/ 0 w 39"/>
                  <a:gd name="T5" fmla="*/ 7 h 14"/>
                  <a:gd name="T6" fmla="*/ 19 w 39"/>
                  <a:gd name="T7" fmla="*/ 14 h 14"/>
                  <a:gd name="T8" fmla="*/ 39 w 39"/>
                  <a:gd name="T9" fmla="*/ 7 h 14"/>
                </a:gdLst>
                <a:ahLst/>
                <a:cxnLst>
                  <a:cxn ang="0">
                    <a:pos x="T0" y="T1"/>
                  </a:cxn>
                  <a:cxn ang="0">
                    <a:pos x="T2" y="T3"/>
                  </a:cxn>
                  <a:cxn ang="0">
                    <a:pos x="T4" y="T5"/>
                  </a:cxn>
                  <a:cxn ang="0">
                    <a:pos x="T6" y="T7"/>
                  </a:cxn>
                  <a:cxn ang="0">
                    <a:pos x="T8" y="T9"/>
                  </a:cxn>
                </a:cxnLst>
                <a:rect l="0" t="0" r="r" b="b"/>
                <a:pathLst>
                  <a:path w="39" h="14">
                    <a:moveTo>
                      <a:pt x="39" y="7"/>
                    </a:moveTo>
                    <a:cubicBezTo>
                      <a:pt x="39" y="3"/>
                      <a:pt x="30" y="0"/>
                      <a:pt x="19" y="1"/>
                    </a:cubicBezTo>
                    <a:cubicBezTo>
                      <a:pt x="8" y="1"/>
                      <a:pt x="0" y="4"/>
                      <a:pt x="0" y="7"/>
                    </a:cubicBezTo>
                    <a:cubicBezTo>
                      <a:pt x="0" y="11"/>
                      <a:pt x="8" y="14"/>
                      <a:pt x="19" y="14"/>
                    </a:cubicBezTo>
                    <a:cubicBezTo>
                      <a:pt x="30" y="13"/>
                      <a:pt x="39" y="10"/>
                      <a:pt x="39"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76" name="Freeform 556"/>
              <p:cNvSpPr>
                <a:spLocks/>
              </p:cNvSpPr>
              <p:nvPr/>
            </p:nvSpPr>
            <p:spPr bwMode="auto">
              <a:xfrm flipH="1">
                <a:off x="3381" y="4128"/>
                <a:ext cx="46" cy="15"/>
              </a:xfrm>
              <a:custGeom>
                <a:avLst/>
                <a:gdLst>
                  <a:gd name="T0" fmla="*/ 40 w 40"/>
                  <a:gd name="T1" fmla="*/ 6 h 13"/>
                  <a:gd name="T2" fmla="*/ 20 w 40"/>
                  <a:gd name="T3" fmla="*/ 0 h 13"/>
                  <a:gd name="T4" fmla="*/ 0 w 40"/>
                  <a:gd name="T5" fmla="*/ 7 h 13"/>
                  <a:gd name="T6" fmla="*/ 20 w 40"/>
                  <a:gd name="T7" fmla="*/ 13 h 13"/>
                  <a:gd name="T8" fmla="*/ 40 w 40"/>
                  <a:gd name="T9" fmla="*/ 6 h 13"/>
                </a:gdLst>
                <a:ahLst/>
                <a:cxnLst>
                  <a:cxn ang="0">
                    <a:pos x="T0" y="T1"/>
                  </a:cxn>
                  <a:cxn ang="0">
                    <a:pos x="T2" y="T3"/>
                  </a:cxn>
                  <a:cxn ang="0">
                    <a:pos x="T4" y="T5"/>
                  </a:cxn>
                  <a:cxn ang="0">
                    <a:pos x="T6" y="T7"/>
                  </a:cxn>
                  <a:cxn ang="0">
                    <a:pos x="T8" y="T9"/>
                  </a:cxn>
                </a:cxnLst>
                <a:rect l="0" t="0" r="r" b="b"/>
                <a:pathLst>
                  <a:path w="40" h="13">
                    <a:moveTo>
                      <a:pt x="40" y="6"/>
                    </a:moveTo>
                    <a:cubicBezTo>
                      <a:pt x="40" y="3"/>
                      <a:pt x="31" y="0"/>
                      <a:pt x="20" y="0"/>
                    </a:cubicBezTo>
                    <a:cubicBezTo>
                      <a:pt x="9" y="0"/>
                      <a:pt x="0" y="3"/>
                      <a:pt x="0" y="7"/>
                    </a:cubicBezTo>
                    <a:cubicBezTo>
                      <a:pt x="0" y="10"/>
                      <a:pt x="9" y="13"/>
                      <a:pt x="20" y="13"/>
                    </a:cubicBezTo>
                    <a:cubicBezTo>
                      <a:pt x="31" y="13"/>
                      <a:pt x="40" y="10"/>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77" name="Freeform 557"/>
              <p:cNvSpPr>
                <a:spLocks/>
              </p:cNvSpPr>
              <p:nvPr/>
            </p:nvSpPr>
            <p:spPr bwMode="auto">
              <a:xfrm flipH="1">
                <a:off x="3142" y="4002"/>
                <a:ext cx="47" cy="17"/>
              </a:xfrm>
              <a:custGeom>
                <a:avLst/>
                <a:gdLst>
                  <a:gd name="T0" fmla="*/ 41 w 41"/>
                  <a:gd name="T1" fmla="*/ 7 h 14"/>
                  <a:gd name="T2" fmla="*/ 21 w 41"/>
                  <a:gd name="T3" fmla="*/ 0 h 14"/>
                  <a:gd name="T4" fmla="*/ 0 w 41"/>
                  <a:gd name="T5" fmla="*/ 7 h 14"/>
                  <a:gd name="T6" fmla="*/ 21 w 41"/>
                  <a:gd name="T7" fmla="*/ 14 h 14"/>
                  <a:gd name="T8" fmla="*/ 41 w 41"/>
                  <a:gd name="T9" fmla="*/ 7 h 14"/>
                </a:gdLst>
                <a:ahLst/>
                <a:cxnLst>
                  <a:cxn ang="0">
                    <a:pos x="T0" y="T1"/>
                  </a:cxn>
                  <a:cxn ang="0">
                    <a:pos x="T2" y="T3"/>
                  </a:cxn>
                  <a:cxn ang="0">
                    <a:pos x="T4" y="T5"/>
                  </a:cxn>
                  <a:cxn ang="0">
                    <a:pos x="T6" y="T7"/>
                  </a:cxn>
                  <a:cxn ang="0">
                    <a:pos x="T8" y="T9"/>
                  </a:cxn>
                </a:cxnLst>
                <a:rect l="0" t="0" r="r" b="b"/>
                <a:pathLst>
                  <a:path w="41" h="14">
                    <a:moveTo>
                      <a:pt x="41" y="7"/>
                    </a:moveTo>
                    <a:cubicBezTo>
                      <a:pt x="41" y="3"/>
                      <a:pt x="32" y="0"/>
                      <a:pt x="21" y="0"/>
                    </a:cubicBezTo>
                    <a:cubicBezTo>
                      <a:pt x="9" y="0"/>
                      <a:pt x="0" y="4"/>
                      <a:pt x="0" y="7"/>
                    </a:cubicBezTo>
                    <a:cubicBezTo>
                      <a:pt x="0" y="11"/>
                      <a:pt x="9" y="14"/>
                      <a:pt x="21" y="14"/>
                    </a:cubicBezTo>
                    <a:cubicBezTo>
                      <a:pt x="32" y="13"/>
                      <a:pt x="41" y="10"/>
                      <a:pt x="41"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78" name="Freeform 558"/>
              <p:cNvSpPr>
                <a:spLocks/>
              </p:cNvSpPr>
              <p:nvPr/>
            </p:nvSpPr>
            <p:spPr bwMode="auto">
              <a:xfrm flipH="1">
                <a:off x="3202" y="3951"/>
                <a:ext cx="48" cy="15"/>
              </a:xfrm>
              <a:custGeom>
                <a:avLst/>
                <a:gdLst>
                  <a:gd name="T0" fmla="*/ 41 w 41"/>
                  <a:gd name="T1" fmla="*/ 6 h 13"/>
                  <a:gd name="T2" fmla="*/ 21 w 41"/>
                  <a:gd name="T3" fmla="*/ 0 h 13"/>
                  <a:gd name="T4" fmla="*/ 0 w 41"/>
                  <a:gd name="T5" fmla="*/ 7 h 13"/>
                  <a:gd name="T6" fmla="*/ 21 w 41"/>
                  <a:gd name="T7" fmla="*/ 13 h 13"/>
                  <a:gd name="T8" fmla="*/ 41 w 41"/>
                  <a:gd name="T9" fmla="*/ 6 h 13"/>
                </a:gdLst>
                <a:ahLst/>
                <a:cxnLst>
                  <a:cxn ang="0">
                    <a:pos x="T0" y="T1"/>
                  </a:cxn>
                  <a:cxn ang="0">
                    <a:pos x="T2" y="T3"/>
                  </a:cxn>
                  <a:cxn ang="0">
                    <a:pos x="T4" y="T5"/>
                  </a:cxn>
                  <a:cxn ang="0">
                    <a:pos x="T6" y="T7"/>
                  </a:cxn>
                  <a:cxn ang="0">
                    <a:pos x="T8" y="T9"/>
                  </a:cxn>
                </a:cxnLst>
                <a:rect l="0" t="0" r="r" b="b"/>
                <a:pathLst>
                  <a:path w="41" h="13">
                    <a:moveTo>
                      <a:pt x="41" y="6"/>
                    </a:moveTo>
                    <a:cubicBezTo>
                      <a:pt x="41" y="2"/>
                      <a:pt x="32" y="0"/>
                      <a:pt x="21" y="0"/>
                    </a:cubicBezTo>
                    <a:cubicBezTo>
                      <a:pt x="9" y="0"/>
                      <a:pt x="0" y="3"/>
                      <a:pt x="0" y="7"/>
                    </a:cubicBezTo>
                    <a:cubicBezTo>
                      <a:pt x="0" y="11"/>
                      <a:pt x="9" y="13"/>
                      <a:pt x="21" y="13"/>
                    </a:cubicBezTo>
                    <a:cubicBezTo>
                      <a:pt x="32" y="13"/>
                      <a:pt x="41" y="10"/>
                      <a:pt x="4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79" name="Freeform 559"/>
              <p:cNvSpPr>
                <a:spLocks/>
              </p:cNvSpPr>
              <p:nvPr/>
            </p:nvSpPr>
            <p:spPr bwMode="auto">
              <a:xfrm flipH="1">
                <a:off x="2387" y="3768"/>
                <a:ext cx="52" cy="18"/>
              </a:xfrm>
              <a:custGeom>
                <a:avLst/>
                <a:gdLst>
                  <a:gd name="T0" fmla="*/ 45 w 45"/>
                  <a:gd name="T1" fmla="*/ 7 h 15"/>
                  <a:gd name="T2" fmla="*/ 23 w 45"/>
                  <a:gd name="T3" fmla="*/ 1 h 15"/>
                  <a:gd name="T4" fmla="*/ 0 w 45"/>
                  <a:gd name="T5" fmla="*/ 8 h 15"/>
                  <a:gd name="T6" fmla="*/ 23 w 45"/>
                  <a:gd name="T7" fmla="*/ 15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3" y="1"/>
                    </a:cubicBezTo>
                    <a:cubicBezTo>
                      <a:pt x="10" y="1"/>
                      <a:pt x="0" y="5"/>
                      <a:pt x="0" y="8"/>
                    </a:cubicBezTo>
                    <a:cubicBezTo>
                      <a:pt x="0" y="12"/>
                      <a:pt x="10" y="15"/>
                      <a:pt x="23" y="15"/>
                    </a:cubicBezTo>
                    <a:cubicBezTo>
                      <a:pt x="35" y="14"/>
                      <a:pt x="45" y="11"/>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80" name="Freeform 560"/>
              <p:cNvSpPr>
                <a:spLocks/>
              </p:cNvSpPr>
              <p:nvPr/>
            </p:nvSpPr>
            <p:spPr bwMode="auto">
              <a:xfrm flipH="1">
                <a:off x="2121" y="3718"/>
                <a:ext cx="53" cy="17"/>
              </a:xfrm>
              <a:custGeom>
                <a:avLst/>
                <a:gdLst>
                  <a:gd name="T0" fmla="*/ 46 w 46"/>
                  <a:gd name="T1" fmla="*/ 7 h 15"/>
                  <a:gd name="T2" fmla="*/ 23 w 46"/>
                  <a:gd name="T3" fmla="*/ 0 h 15"/>
                  <a:gd name="T4" fmla="*/ 0 w 46"/>
                  <a:gd name="T5" fmla="*/ 8 h 15"/>
                  <a:gd name="T6" fmla="*/ 23 w 46"/>
                  <a:gd name="T7" fmla="*/ 14 h 15"/>
                  <a:gd name="T8" fmla="*/ 46 w 46"/>
                  <a:gd name="T9" fmla="*/ 7 h 15"/>
                </a:gdLst>
                <a:ahLst/>
                <a:cxnLst>
                  <a:cxn ang="0">
                    <a:pos x="T0" y="T1"/>
                  </a:cxn>
                  <a:cxn ang="0">
                    <a:pos x="T2" y="T3"/>
                  </a:cxn>
                  <a:cxn ang="0">
                    <a:pos x="T4" y="T5"/>
                  </a:cxn>
                  <a:cxn ang="0">
                    <a:pos x="T6" y="T7"/>
                  </a:cxn>
                  <a:cxn ang="0">
                    <a:pos x="T8" y="T9"/>
                  </a:cxn>
                </a:cxnLst>
                <a:rect l="0" t="0" r="r" b="b"/>
                <a:pathLst>
                  <a:path w="46" h="15">
                    <a:moveTo>
                      <a:pt x="46" y="7"/>
                    </a:moveTo>
                    <a:cubicBezTo>
                      <a:pt x="46" y="3"/>
                      <a:pt x="36" y="0"/>
                      <a:pt x="23" y="0"/>
                    </a:cubicBezTo>
                    <a:cubicBezTo>
                      <a:pt x="10" y="1"/>
                      <a:pt x="0" y="4"/>
                      <a:pt x="0" y="8"/>
                    </a:cubicBezTo>
                    <a:cubicBezTo>
                      <a:pt x="0" y="12"/>
                      <a:pt x="10" y="15"/>
                      <a:pt x="23" y="14"/>
                    </a:cubicBezTo>
                    <a:cubicBezTo>
                      <a:pt x="36" y="14"/>
                      <a:pt x="46" y="10"/>
                      <a:pt x="4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81" name="Freeform 561"/>
              <p:cNvSpPr>
                <a:spLocks/>
              </p:cNvSpPr>
              <p:nvPr/>
            </p:nvSpPr>
            <p:spPr bwMode="auto">
              <a:xfrm flipH="1">
                <a:off x="1047" y="3654"/>
                <a:ext cx="61" cy="19"/>
              </a:xfrm>
              <a:custGeom>
                <a:avLst/>
                <a:gdLst>
                  <a:gd name="T0" fmla="*/ 52 w 52"/>
                  <a:gd name="T1" fmla="*/ 7 h 16"/>
                  <a:gd name="T2" fmla="*/ 26 w 52"/>
                  <a:gd name="T3" fmla="*/ 1 h 16"/>
                  <a:gd name="T4" fmla="*/ 0 w 52"/>
                  <a:gd name="T5" fmla="*/ 9 h 16"/>
                  <a:gd name="T6" fmla="*/ 26 w 52"/>
                  <a:gd name="T7" fmla="*/ 16 h 16"/>
                  <a:gd name="T8" fmla="*/ 52 w 52"/>
                  <a:gd name="T9" fmla="*/ 7 h 16"/>
                </a:gdLst>
                <a:ahLst/>
                <a:cxnLst>
                  <a:cxn ang="0">
                    <a:pos x="T0" y="T1"/>
                  </a:cxn>
                  <a:cxn ang="0">
                    <a:pos x="T2" y="T3"/>
                  </a:cxn>
                  <a:cxn ang="0">
                    <a:pos x="T4" y="T5"/>
                  </a:cxn>
                  <a:cxn ang="0">
                    <a:pos x="T6" y="T7"/>
                  </a:cxn>
                  <a:cxn ang="0">
                    <a:pos x="T8" y="T9"/>
                  </a:cxn>
                </a:cxnLst>
                <a:rect l="0" t="0" r="r" b="b"/>
                <a:pathLst>
                  <a:path w="52" h="16">
                    <a:moveTo>
                      <a:pt x="52" y="7"/>
                    </a:moveTo>
                    <a:cubicBezTo>
                      <a:pt x="52" y="3"/>
                      <a:pt x="40" y="0"/>
                      <a:pt x="26" y="1"/>
                    </a:cubicBezTo>
                    <a:cubicBezTo>
                      <a:pt x="11" y="1"/>
                      <a:pt x="0" y="5"/>
                      <a:pt x="0" y="9"/>
                    </a:cubicBezTo>
                    <a:cubicBezTo>
                      <a:pt x="0" y="13"/>
                      <a:pt x="11" y="16"/>
                      <a:pt x="26" y="16"/>
                    </a:cubicBezTo>
                    <a:cubicBezTo>
                      <a:pt x="40" y="15"/>
                      <a:pt x="52" y="11"/>
                      <a:pt x="5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82" name="Freeform 562"/>
              <p:cNvSpPr>
                <a:spLocks/>
              </p:cNvSpPr>
              <p:nvPr/>
            </p:nvSpPr>
            <p:spPr bwMode="auto">
              <a:xfrm flipH="1">
                <a:off x="855" y="3577"/>
                <a:ext cx="62" cy="18"/>
              </a:xfrm>
              <a:custGeom>
                <a:avLst/>
                <a:gdLst>
                  <a:gd name="T0" fmla="*/ 54 w 54"/>
                  <a:gd name="T1" fmla="*/ 7 h 16"/>
                  <a:gd name="T2" fmla="*/ 27 w 54"/>
                  <a:gd name="T3" fmla="*/ 0 h 16"/>
                  <a:gd name="T4" fmla="*/ 0 w 54"/>
                  <a:gd name="T5" fmla="*/ 9 h 16"/>
                  <a:gd name="T6" fmla="*/ 27 w 54"/>
                  <a:gd name="T7" fmla="*/ 15 h 16"/>
                  <a:gd name="T8" fmla="*/ 54 w 54"/>
                  <a:gd name="T9" fmla="*/ 7 h 16"/>
                </a:gdLst>
                <a:ahLst/>
                <a:cxnLst>
                  <a:cxn ang="0">
                    <a:pos x="T0" y="T1"/>
                  </a:cxn>
                  <a:cxn ang="0">
                    <a:pos x="T2" y="T3"/>
                  </a:cxn>
                  <a:cxn ang="0">
                    <a:pos x="T4" y="T5"/>
                  </a:cxn>
                  <a:cxn ang="0">
                    <a:pos x="T6" y="T7"/>
                  </a:cxn>
                  <a:cxn ang="0">
                    <a:pos x="T8" y="T9"/>
                  </a:cxn>
                </a:cxnLst>
                <a:rect l="0" t="0" r="r" b="b"/>
                <a:pathLst>
                  <a:path w="54" h="16">
                    <a:moveTo>
                      <a:pt x="54" y="7"/>
                    </a:moveTo>
                    <a:cubicBezTo>
                      <a:pt x="54" y="3"/>
                      <a:pt x="42" y="0"/>
                      <a:pt x="27" y="0"/>
                    </a:cubicBezTo>
                    <a:cubicBezTo>
                      <a:pt x="12" y="1"/>
                      <a:pt x="0" y="5"/>
                      <a:pt x="0" y="9"/>
                    </a:cubicBezTo>
                    <a:cubicBezTo>
                      <a:pt x="0" y="13"/>
                      <a:pt x="12" y="16"/>
                      <a:pt x="27" y="15"/>
                    </a:cubicBezTo>
                    <a:cubicBezTo>
                      <a:pt x="42" y="15"/>
                      <a:pt x="54" y="11"/>
                      <a:pt x="5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83" name="Freeform 563"/>
              <p:cNvSpPr>
                <a:spLocks/>
              </p:cNvSpPr>
              <p:nvPr/>
            </p:nvSpPr>
            <p:spPr bwMode="auto">
              <a:xfrm flipH="1">
                <a:off x="1812" y="3592"/>
                <a:ext cx="55" cy="18"/>
              </a:xfrm>
              <a:custGeom>
                <a:avLst/>
                <a:gdLst>
                  <a:gd name="T0" fmla="*/ 48 w 48"/>
                  <a:gd name="T1" fmla="*/ 7 h 16"/>
                  <a:gd name="T2" fmla="*/ 24 w 48"/>
                  <a:gd name="T3" fmla="*/ 1 h 16"/>
                  <a:gd name="T4" fmla="*/ 0 w 48"/>
                  <a:gd name="T5" fmla="*/ 9 h 16"/>
                  <a:gd name="T6" fmla="*/ 24 w 48"/>
                  <a:gd name="T7" fmla="*/ 15 h 16"/>
                  <a:gd name="T8" fmla="*/ 48 w 48"/>
                  <a:gd name="T9" fmla="*/ 7 h 16"/>
                </a:gdLst>
                <a:ahLst/>
                <a:cxnLst>
                  <a:cxn ang="0">
                    <a:pos x="T0" y="T1"/>
                  </a:cxn>
                  <a:cxn ang="0">
                    <a:pos x="T2" y="T3"/>
                  </a:cxn>
                  <a:cxn ang="0">
                    <a:pos x="T4" y="T5"/>
                  </a:cxn>
                  <a:cxn ang="0">
                    <a:pos x="T6" y="T7"/>
                  </a:cxn>
                  <a:cxn ang="0">
                    <a:pos x="T8" y="T9"/>
                  </a:cxn>
                </a:cxnLst>
                <a:rect l="0" t="0" r="r" b="b"/>
                <a:pathLst>
                  <a:path w="48" h="16">
                    <a:moveTo>
                      <a:pt x="48" y="7"/>
                    </a:moveTo>
                    <a:cubicBezTo>
                      <a:pt x="48" y="3"/>
                      <a:pt x="37" y="0"/>
                      <a:pt x="24" y="1"/>
                    </a:cubicBezTo>
                    <a:cubicBezTo>
                      <a:pt x="11" y="1"/>
                      <a:pt x="0" y="5"/>
                      <a:pt x="0" y="9"/>
                    </a:cubicBezTo>
                    <a:cubicBezTo>
                      <a:pt x="0" y="13"/>
                      <a:pt x="11" y="16"/>
                      <a:pt x="24" y="15"/>
                    </a:cubicBezTo>
                    <a:cubicBezTo>
                      <a:pt x="37" y="15"/>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84" name="Freeform 564"/>
              <p:cNvSpPr>
                <a:spLocks/>
              </p:cNvSpPr>
              <p:nvPr/>
            </p:nvSpPr>
            <p:spPr bwMode="auto">
              <a:xfrm flipH="1">
                <a:off x="2959" y="3675"/>
                <a:ext cx="49" cy="16"/>
              </a:xfrm>
              <a:custGeom>
                <a:avLst/>
                <a:gdLst>
                  <a:gd name="T0" fmla="*/ 43 w 43"/>
                  <a:gd name="T1" fmla="*/ 6 h 14"/>
                  <a:gd name="T2" fmla="*/ 21 w 43"/>
                  <a:gd name="T3" fmla="*/ 0 h 14"/>
                  <a:gd name="T4" fmla="*/ 0 w 43"/>
                  <a:gd name="T5" fmla="*/ 8 h 14"/>
                  <a:gd name="T6" fmla="*/ 21 w 43"/>
                  <a:gd name="T7" fmla="*/ 14 h 14"/>
                  <a:gd name="T8" fmla="*/ 43 w 43"/>
                  <a:gd name="T9" fmla="*/ 6 h 14"/>
                </a:gdLst>
                <a:ahLst/>
                <a:cxnLst>
                  <a:cxn ang="0">
                    <a:pos x="T0" y="T1"/>
                  </a:cxn>
                  <a:cxn ang="0">
                    <a:pos x="T2" y="T3"/>
                  </a:cxn>
                  <a:cxn ang="0">
                    <a:pos x="T4" y="T5"/>
                  </a:cxn>
                  <a:cxn ang="0">
                    <a:pos x="T6" y="T7"/>
                  </a:cxn>
                  <a:cxn ang="0">
                    <a:pos x="T8" y="T9"/>
                  </a:cxn>
                </a:cxnLst>
                <a:rect l="0" t="0" r="r" b="b"/>
                <a:pathLst>
                  <a:path w="43" h="14">
                    <a:moveTo>
                      <a:pt x="43" y="6"/>
                    </a:moveTo>
                    <a:cubicBezTo>
                      <a:pt x="43" y="2"/>
                      <a:pt x="33" y="0"/>
                      <a:pt x="21" y="0"/>
                    </a:cubicBezTo>
                    <a:cubicBezTo>
                      <a:pt x="10" y="1"/>
                      <a:pt x="0" y="4"/>
                      <a:pt x="0" y="8"/>
                    </a:cubicBezTo>
                    <a:cubicBezTo>
                      <a:pt x="0" y="11"/>
                      <a:pt x="10" y="14"/>
                      <a:pt x="21" y="14"/>
                    </a:cubicBezTo>
                    <a:cubicBezTo>
                      <a:pt x="33" y="13"/>
                      <a:pt x="43" y="10"/>
                      <a:pt x="43"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85" name="Freeform 565"/>
              <p:cNvSpPr>
                <a:spLocks/>
              </p:cNvSpPr>
              <p:nvPr/>
            </p:nvSpPr>
            <p:spPr bwMode="auto">
              <a:xfrm flipH="1">
                <a:off x="817" y="3532"/>
                <a:ext cx="61" cy="20"/>
              </a:xfrm>
              <a:custGeom>
                <a:avLst/>
                <a:gdLst>
                  <a:gd name="T0" fmla="*/ 53 w 53"/>
                  <a:gd name="T1" fmla="*/ 7 h 17"/>
                  <a:gd name="T2" fmla="*/ 26 w 53"/>
                  <a:gd name="T3" fmla="*/ 1 h 17"/>
                  <a:gd name="T4" fmla="*/ 0 w 53"/>
                  <a:gd name="T5" fmla="*/ 9 h 17"/>
                  <a:gd name="T6" fmla="*/ 26 w 53"/>
                  <a:gd name="T7" fmla="*/ 16 h 17"/>
                  <a:gd name="T8" fmla="*/ 53 w 53"/>
                  <a:gd name="T9" fmla="*/ 7 h 17"/>
                </a:gdLst>
                <a:ahLst/>
                <a:cxnLst>
                  <a:cxn ang="0">
                    <a:pos x="T0" y="T1"/>
                  </a:cxn>
                  <a:cxn ang="0">
                    <a:pos x="T2" y="T3"/>
                  </a:cxn>
                  <a:cxn ang="0">
                    <a:pos x="T4" y="T5"/>
                  </a:cxn>
                  <a:cxn ang="0">
                    <a:pos x="T6" y="T7"/>
                  </a:cxn>
                  <a:cxn ang="0">
                    <a:pos x="T8" y="T9"/>
                  </a:cxn>
                </a:cxnLst>
                <a:rect l="0" t="0" r="r" b="b"/>
                <a:pathLst>
                  <a:path w="53" h="17">
                    <a:moveTo>
                      <a:pt x="53" y="7"/>
                    </a:moveTo>
                    <a:cubicBezTo>
                      <a:pt x="53" y="3"/>
                      <a:pt x="41" y="0"/>
                      <a:pt x="26" y="1"/>
                    </a:cubicBezTo>
                    <a:cubicBezTo>
                      <a:pt x="12" y="1"/>
                      <a:pt x="0" y="5"/>
                      <a:pt x="0" y="9"/>
                    </a:cubicBezTo>
                    <a:cubicBezTo>
                      <a:pt x="0" y="14"/>
                      <a:pt x="12" y="17"/>
                      <a:pt x="26" y="16"/>
                    </a:cubicBezTo>
                    <a:cubicBezTo>
                      <a:pt x="41" y="15"/>
                      <a:pt x="53" y="12"/>
                      <a:pt x="5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86" name="Freeform 566"/>
              <p:cNvSpPr>
                <a:spLocks/>
              </p:cNvSpPr>
              <p:nvPr/>
            </p:nvSpPr>
            <p:spPr bwMode="auto">
              <a:xfrm flipH="1">
                <a:off x="135" y="3742"/>
                <a:ext cx="65" cy="18"/>
              </a:xfrm>
              <a:custGeom>
                <a:avLst/>
                <a:gdLst>
                  <a:gd name="T0" fmla="*/ 57 w 57"/>
                  <a:gd name="T1" fmla="*/ 7 h 16"/>
                  <a:gd name="T2" fmla="*/ 28 w 57"/>
                  <a:gd name="T3" fmla="*/ 0 h 16"/>
                  <a:gd name="T4" fmla="*/ 0 w 57"/>
                  <a:gd name="T5" fmla="*/ 9 h 16"/>
                  <a:gd name="T6" fmla="*/ 28 w 57"/>
                  <a:gd name="T7" fmla="*/ 16 h 16"/>
                  <a:gd name="T8" fmla="*/ 57 w 57"/>
                  <a:gd name="T9" fmla="*/ 7 h 16"/>
                </a:gdLst>
                <a:ahLst/>
                <a:cxnLst>
                  <a:cxn ang="0">
                    <a:pos x="T0" y="T1"/>
                  </a:cxn>
                  <a:cxn ang="0">
                    <a:pos x="T2" y="T3"/>
                  </a:cxn>
                  <a:cxn ang="0">
                    <a:pos x="T4" y="T5"/>
                  </a:cxn>
                  <a:cxn ang="0">
                    <a:pos x="T6" y="T7"/>
                  </a:cxn>
                  <a:cxn ang="0">
                    <a:pos x="T8" y="T9"/>
                  </a:cxn>
                </a:cxnLst>
                <a:rect l="0" t="0" r="r" b="b"/>
                <a:pathLst>
                  <a:path w="57" h="16">
                    <a:moveTo>
                      <a:pt x="57" y="7"/>
                    </a:moveTo>
                    <a:cubicBezTo>
                      <a:pt x="57" y="3"/>
                      <a:pt x="44" y="0"/>
                      <a:pt x="28" y="0"/>
                    </a:cubicBezTo>
                    <a:cubicBezTo>
                      <a:pt x="12" y="1"/>
                      <a:pt x="0" y="5"/>
                      <a:pt x="0" y="9"/>
                    </a:cubicBezTo>
                    <a:cubicBezTo>
                      <a:pt x="0" y="13"/>
                      <a:pt x="12" y="16"/>
                      <a:pt x="28" y="16"/>
                    </a:cubicBezTo>
                    <a:cubicBezTo>
                      <a:pt x="44" y="15"/>
                      <a:pt x="57" y="12"/>
                      <a:pt x="5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87" name="Freeform 567"/>
              <p:cNvSpPr>
                <a:spLocks/>
              </p:cNvSpPr>
              <p:nvPr/>
            </p:nvSpPr>
            <p:spPr bwMode="auto">
              <a:xfrm flipH="1">
                <a:off x="660" y="3835"/>
                <a:ext cx="64" cy="19"/>
              </a:xfrm>
              <a:custGeom>
                <a:avLst/>
                <a:gdLst>
                  <a:gd name="T0" fmla="*/ 55 w 55"/>
                  <a:gd name="T1" fmla="*/ 8 h 16"/>
                  <a:gd name="T2" fmla="*/ 27 w 55"/>
                  <a:gd name="T3" fmla="*/ 1 h 16"/>
                  <a:gd name="T4" fmla="*/ 0 w 55"/>
                  <a:gd name="T5" fmla="*/ 9 h 16"/>
                  <a:gd name="T6" fmla="*/ 27 w 55"/>
                  <a:gd name="T7" fmla="*/ 16 h 16"/>
                  <a:gd name="T8" fmla="*/ 55 w 55"/>
                  <a:gd name="T9" fmla="*/ 8 h 16"/>
                </a:gdLst>
                <a:ahLst/>
                <a:cxnLst>
                  <a:cxn ang="0">
                    <a:pos x="T0" y="T1"/>
                  </a:cxn>
                  <a:cxn ang="0">
                    <a:pos x="T2" y="T3"/>
                  </a:cxn>
                  <a:cxn ang="0">
                    <a:pos x="T4" y="T5"/>
                  </a:cxn>
                  <a:cxn ang="0">
                    <a:pos x="T6" y="T7"/>
                  </a:cxn>
                  <a:cxn ang="0">
                    <a:pos x="T8" y="T9"/>
                  </a:cxn>
                </a:cxnLst>
                <a:rect l="0" t="0" r="r" b="b"/>
                <a:pathLst>
                  <a:path w="55" h="16">
                    <a:moveTo>
                      <a:pt x="55" y="8"/>
                    </a:moveTo>
                    <a:cubicBezTo>
                      <a:pt x="55" y="3"/>
                      <a:pt x="42" y="0"/>
                      <a:pt x="27" y="1"/>
                    </a:cubicBezTo>
                    <a:cubicBezTo>
                      <a:pt x="12" y="1"/>
                      <a:pt x="0" y="5"/>
                      <a:pt x="0" y="9"/>
                    </a:cubicBezTo>
                    <a:cubicBezTo>
                      <a:pt x="0" y="13"/>
                      <a:pt x="12" y="16"/>
                      <a:pt x="27" y="16"/>
                    </a:cubicBezTo>
                    <a:cubicBezTo>
                      <a:pt x="42" y="16"/>
                      <a:pt x="55" y="12"/>
                      <a:pt x="55"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88" name="Freeform 568"/>
              <p:cNvSpPr>
                <a:spLocks/>
              </p:cNvSpPr>
              <p:nvPr/>
            </p:nvSpPr>
            <p:spPr bwMode="auto">
              <a:xfrm flipH="1">
                <a:off x="2154" y="3901"/>
                <a:ext cx="54" cy="17"/>
              </a:xfrm>
              <a:custGeom>
                <a:avLst/>
                <a:gdLst>
                  <a:gd name="T0" fmla="*/ 47 w 47"/>
                  <a:gd name="T1" fmla="*/ 7 h 15"/>
                  <a:gd name="T2" fmla="*/ 24 w 47"/>
                  <a:gd name="T3" fmla="*/ 1 h 15"/>
                  <a:gd name="T4" fmla="*/ 0 w 47"/>
                  <a:gd name="T5" fmla="*/ 8 h 15"/>
                  <a:gd name="T6" fmla="*/ 24 w 47"/>
                  <a:gd name="T7" fmla="*/ 15 h 15"/>
                  <a:gd name="T8" fmla="*/ 47 w 47"/>
                  <a:gd name="T9" fmla="*/ 7 h 15"/>
                </a:gdLst>
                <a:ahLst/>
                <a:cxnLst>
                  <a:cxn ang="0">
                    <a:pos x="T0" y="T1"/>
                  </a:cxn>
                  <a:cxn ang="0">
                    <a:pos x="T2" y="T3"/>
                  </a:cxn>
                  <a:cxn ang="0">
                    <a:pos x="T4" y="T5"/>
                  </a:cxn>
                  <a:cxn ang="0">
                    <a:pos x="T6" y="T7"/>
                  </a:cxn>
                  <a:cxn ang="0">
                    <a:pos x="T8" y="T9"/>
                  </a:cxn>
                </a:cxnLst>
                <a:rect l="0" t="0" r="r" b="b"/>
                <a:pathLst>
                  <a:path w="47" h="15">
                    <a:moveTo>
                      <a:pt x="47" y="7"/>
                    </a:moveTo>
                    <a:cubicBezTo>
                      <a:pt x="47" y="3"/>
                      <a:pt x="37" y="0"/>
                      <a:pt x="24" y="1"/>
                    </a:cubicBezTo>
                    <a:cubicBezTo>
                      <a:pt x="11" y="1"/>
                      <a:pt x="0" y="4"/>
                      <a:pt x="0" y="8"/>
                    </a:cubicBezTo>
                    <a:cubicBezTo>
                      <a:pt x="0" y="12"/>
                      <a:pt x="11" y="15"/>
                      <a:pt x="24" y="15"/>
                    </a:cubicBezTo>
                    <a:cubicBezTo>
                      <a:pt x="37" y="15"/>
                      <a:pt x="47" y="11"/>
                      <a:pt x="4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89" name="Freeform 569"/>
              <p:cNvSpPr>
                <a:spLocks/>
              </p:cNvSpPr>
              <p:nvPr/>
            </p:nvSpPr>
            <p:spPr bwMode="auto">
              <a:xfrm flipH="1">
                <a:off x="1197" y="3971"/>
                <a:ext cx="60" cy="18"/>
              </a:xfrm>
              <a:custGeom>
                <a:avLst/>
                <a:gdLst>
                  <a:gd name="T0" fmla="*/ 52 w 52"/>
                  <a:gd name="T1" fmla="*/ 7 h 15"/>
                  <a:gd name="T2" fmla="*/ 26 w 52"/>
                  <a:gd name="T3" fmla="*/ 0 h 15"/>
                  <a:gd name="T4" fmla="*/ 0 w 52"/>
                  <a:gd name="T5" fmla="*/ 8 h 15"/>
                  <a:gd name="T6" fmla="*/ 26 w 52"/>
                  <a:gd name="T7" fmla="*/ 15 h 15"/>
                  <a:gd name="T8" fmla="*/ 52 w 52"/>
                  <a:gd name="T9" fmla="*/ 7 h 15"/>
                </a:gdLst>
                <a:ahLst/>
                <a:cxnLst>
                  <a:cxn ang="0">
                    <a:pos x="T0" y="T1"/>
                  </a:cxn>
                  <a:cxn ang="0">
                    <a:pos x="T2" y="T3"/>
                  </a:cxn>
                  <a:cxn ang="0">
                    <a:pos x="T4" y="T5"/>
                  </a:cxn>
                  <a:cxn ang="0">
                    <a:pos x="T6" y="T7"/>
                  </a:cxn>
                  <a:cxn ang="0">
                    <a:pos x="T8" y="T9"/>
                  </a:cxn>
                </a:cxnLst>
                <a:rect l="0" t="0" r="r" b="b"/>
                <a:pathLst>
                  <a:path w="52" h="15">
                    <a:moveTo>
                      <a:pt x="52" y="7"/>
                    </a:moveTo>
                    <a:cubicBezTo>
                      <a:pt x="52" y="3"/>
                      <a:pt x="40" y="0"/>
                      <a:pt x="26" y="0"/>
                    </a:cubicBezTo>
                    <a:cubicBezTo>
                      <a:pt x="12" y="0"/>
                      <a:pt x="0" y="4"/>
                      <a:pt x="0" y="8"/>
                    </a:cubicBezTo>
                    <a:cubicBezTo>
                      <a:pt x="0" y="12"/>
                      <a:pt x="12" y="15"/>
                      <a:pt x="26" y="15"/>
                    </a:cubicBezTo>
                    <a:cubicBezTo>
                      <a:pt x="40" y="15"/>
                      <a:pt x="52" y="11"/>
                      <a:pt x="5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90" name="Freeform 570"/>
              <p:cNvSpPr>
                <a:spLocks/>
              </p:cNvSpPr>
              <p:nvPr/>
            </p:nvSpPr>
            <p:spPr bwMode="auto">
              <a:xfrm flipH="1">
                <a:off x="422" y="4019"/>
                <a:ext cx="64" cy="18"/>
              </a:xfrm>
              <a:custGeom>
                <a:avLst/>
                <a:gdLst>
                  <a:gd name="T0" fmla="*/ 56 w 56"/>
                  <a:gd name="T1" fmla="*/ 8 h 16"/>
                  <a:gd name="T2" fmla="*/ 28 w 56"/>
                  <a:gd name="T3" fmla="*/ 1 h 16"/>
                  <a:gd name="T4" fmla="*/ 0 w 56"/>
                  <a:gd name="T5" fmla="*/ 9 h 16"/>
                  <a:gd name="T6" fmla="*/ 28 w 56"/>
                  <a:gd name="T7" fmla="*/ 16 h 16"/>
                  <a:gd name="T8" fmla="*/ 56 w 56"/>
                  <a:gd name="T9" fmla="*/ 8 h 16"/>
                </a:gdLst>
                <a:ahLst/>
                <a:cxnLst>
                  <a:cxn ang="0">
                    <a:pos x="T0" y="T1"/>
                  </a:cxn>
                  <a:cxn ang="0">
                    <a:pos x="T2" y="T3"/>
                  </a:cxn>
                  <a:cxn ang="0">
                    <a:pos x="T4" y="T5"/>
                  </a:cxn>
                  <a:cxn ang="0">
                    <a:pos x="T6" y="T7"/>
                  </a:cxn>
                  <a:cxn ang="0">
                    <a:pos x="T8" y="T9"/>
                  </a:cxn>
                </a:cxnLst>
                <a:rect l="0" t="0" r="r" b="b"/>
                <a:pathLst>
                  <a:path w="56" h="16">
                    <a:moveTo>
                      <a:pt x="56" y="8"/>
                    </a:moveTo>
                    <a:cubicBezTo>
                      <a:pt x="56" y="4"/>
                      <a:pt x="43" y="0"/>
                      <a:pt x="28" y="1"/>
                    </a:cubicBezTo>
                    <a:cubicBezTo>
                      <a:pt x="13" y="1"/>
                      <a:pt x="0" y="5"/>
                      <a:pt x="0" y="9"/>
                    </a:cubicBezTo>
                    <a:cubicBezTo>
                      <a:pt x="0" y="13"/>
                      <a:pt x="13" y="16"/>
                      <a:pt x="28" y="16"/>
                    </a:cubicBezTo>
                    <a:cubicBezTo>
                      <a:pt x="43" y="16"/>
                      <a:pt x="56" y="12"/>
                      <a:pt x="56"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91" name="Freeform 571"/>
              <p:cNvSpPr>
                <a:spLocks/>
              </p:cNvSpPr>
              <p:nvPr/>
            </p:nvSpPr>
            <p:spPr bwMode="auto">
              <a:xfrm flipH="1">
                <a:off x="300" y="4083"/>
                <a:ext cx="65" cy="19"/>
              </a:xfrm>
              <a:custGeom>
                <a:avLst/>
                <a:gdLst>
                  <a:gd name="T0" fmla="*/ 56 w 56"/>
                  <a:gd name="T1" fmla="*/ 8 h 16"/>
                  <a:gd name="T2" fmla="*/ 28 w 56"/>
                  <a:gd name="T3" fmla="*/ 0 h 16"/>
                  <a:gd name="T4" fmla="*/ 0 w 56"/>
                  <a:gd name="T5" fmla="*/ 8 h 16"/>
                  <a:gd name="T6" fmla="*/ 28 w 56"/>
                  <a:gd name="T7" fmla="*/ 16 h 16"/>
                  <a:gd name="T8" fmla="*/ 56 w 56"/>
                  <a:gd name="T9" fmla="*/ 8 h 16"/>
                </a:gdLst>
                <a:ahLst/>
                <a:cxnLst>
                  <a:cxn ang="0">
                    <a:pos x="T0" y="T1"/>
                  </a:cxn>
                  <a:cxn ang="0">
                    <a:pos x="T2" y="T3"/>
                  </a:cxn>
                  <a:cxn ang="0">
                    <a:pos x="T4" y="T5"/>
                  </a:cxn>
                  <a:cxn ang="0">
                    <a:pos x="T6" y="T7"/>
                  </a:cxn>
                  <a:cxn ang="0">
                    <a:pos x="T8" y="T9"/>
                  </a:cxn>
                </a:cxnLst>
                <a:rect l="0" t="0" r="r" b="b"/>
                <a:pathLst>
                  <a:path w="56" h="16">
                    <a:moveTo>
                      <a:pt x="56" y="8"/>
                    </a:moveTo>
                    <a:cubicBezTo>
                      <a:pt x="56" y="3"/>
                      <a:pt x="44" y="0"/>
                      <a:pt x="28" y="0"/>
                    </a:cubicBezTo>
                    <a:cubicBezTo>
                      <a:pt x="13" y="1"/>
                      <a:pt x="0" y="4"/>
                      <a:pt x="0" y="8"/>
                    </a:cubicBezTo>
                    <a:cubicBezTo>
                      <a:pt x="0" y="13"/>
                      <a:pt x="13" y="16"/>
                      <a:pt x="28" y="16"/>
                    </a:cubicBezTo>
                    <a:cubicBezTo>
                      <a:pt x="44" y="16"/>
                      <a:pt x="56" y="12"/>
                      <a:pt x="56"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92" name="Freeform 572"/>
              <p:cNvSpPr>
                <a:spLocks/>
              </p:cNvSpPr>
              <p:nvPr/>
            </p:nvSpPr>
            <p:spPr bwMode="auto">
              <a:xfrm flipH="1">
                <a:off x="1009" y="4130"/>
                <a:ext cx="61" cy="18"/>
              </a:xfrm>
              <a:custGeom>
                <a:avLst/>
                <a:gdLst>
                  <a:gd name="T0" fmla="*/ 53 w 53"/>
                  <a:gd name="T1" fmla="*/ 7 h 15"/>
                  <a:gd name="T2" fmla="*/ 27 w 53"/>
                  <a:gd name="T3" fmla="*/ 0 h 15"/>
                  <a:gd name="T4" fmla="*/ 0 w 53"/>
                  <a:gd name="T5" fmla="*/ 8 h 15"/>
                  <a:gd name="T6" fmla="*/ 27 w 53"/>
                  <a:gd name="T7" fmla="*/ 15 h 15"/>
                  <a:gd name="T8" fmla="*/ 53 w 53"/>
                  <a:gd name="T9" fmla="*/ 7 h 15"/>
                </a:gdLst>
                <a:ahLst/>
                <a:cxnLst>
                  <a:cxn ang="0">
                    <a:pos x="T0" y="T1"/>
                  </a:cxn>
                  <a:cxn ang="0">
                    <a:pos x="T2" y="T3"/>
                  </a:cxn>
                  <a:cxn ang="0">
                    <a:pos x="T4" y="T5"/>
                  </a:cxn>
                  <a:cxn ang="0">
                    <a:pos x="T6" y="T7"/>
                  </a:cxn>
                  <a:cxn ang="0">
                    <a:pos x="T8" y="T9"/>
                  </a:cxn>
                </a:cxnLst>
                <a:rect l="0" t="0" r="r" b="b"/>
                <a:pathLst>
                  <a:path w="53" h="15">
                    <a:moveTo>
                      <a:pt x="53" y="7"/>
                    </a:moveTo>
                    <a:cubicBezTo>
                      <a:pt x="53" y="3"/>
                      <a:pt x="41" y="0"/>
                      <a:pt x="27" y="0"/>
                    </a:cubicBezTo>
                    <a:cubicBezTo>
                      <a:pt x="12" y="0"/>
                      <a:pt x="0" y="4"/>
                      <a:pt x="0" y="8"/>
                    </a:cubicBezTo>
                    <a:cubicBezTo>
                      <a:pt x="0" y="12"/>
                      <a:pt x="12" y="15"/>
                      <a:pt x="27" y="15"/>
                    </a:cubicBezTo>
                    <a:cubicBezTo>
                      <a:pt x="41" y="15"/>
                      <a:pt x="53" y="11"/>
                      <a:pt x="5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93" name="Freeform 573"/>
              <p:cNvSpPr>
                <a:spLocks/>
              </p:cNvSpPr>
              <p:nvPr/>
            </p:nvSpPr>
            <p:spPr bwMode="auto">
              <a:xfrm flipH="1">
                <a:off x="1308" y="4179"/>
                <a:ext cx="59" cy="17"/>
              </a:xfrm>
              <a:custGeom>
                <a:avLst/>
                <a:gdLst>
                  <a:gd name="T0" fmla="*/ 51 w 51"/>
                  <a:gd name="T1" fmla="*/ 7 h 15"/>
                  <a:gd name="T2" fmla="*/ 25 w 51"/>
                  <a:gd name="T3" fmla="*/ 0 h 15"/>
                  <a:gd name="T4" fmla="*/ 0 w 51"/>
                  <a:gd name="T5" fmla="*/ 7 h 15"/>
                  <a:gd name="T6" fmla="*/ 25 w 51"/>
                  <a:gd name="T7" fmla="*/ 14 h 15"/>
                  <a:gd name="T8" fmla="*/ 51 w 51"/>
                  <a:gd name="T9" fmla="*/ 7 h 15"/>
                </a:gdLst>
                <a:ahLst/>
                <a:cxnLst>
                  <a:cxn ang="0">
                    <a:pos x="T0" y="T1"/>
                  </a:cxn>
                  <a:cxn ang="0">
                    <a:pos x="T2" y="T3"/>
                  </a:cxn>
                  <a:cxn ang="0">
                    <a:pos x="T4" y="T5"/>
                  </a:cxn>
                  <a:cxn ang="0">
                    <a:pos x="T6" y="T7"/>
                  </a:cxn>
                  <a:cxn ang="0">
                    <a:pos x="T8" y="T9"/>
                  </a:cxn>
                </a:cxnLst>
                <a:rect l="0" t="0" r="r" b="b"/>
                <a:pathLst>
                  <a:path w="51" h="15">
                    <a:moveTo>
                      <a:pt x="51" y="7"/>
                    </a:moveTo>
                    <a:cubicBezTo>
                      <a:pt x="51" y="3"/>
                      <a:pt x="39" y="0"/>
                      <a:pt x="25" y="0"/>
                    </a:cubicBezTo>
                    <a:cubicBezTo>
                      <a:pt x="11" y="0"/>
                      <a:pt x="0" y="3"/>
                      <a:pt x="0" y="7"/>
                    </a:cubicBezTo>
                    <a:cubicBezTo>
                      <a:pt x="0" y="11"/>
                      <a:pt x="11" y="15"/>
                      <a:pt x="25" y="14"/>
                    </a:cubicBezTo>
                    <a:cubicBezTo>
                      <a:pt x="39" y="14"/>
                      <a:pt x="51" y="11"/>
                      <a:pt x="51"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94" name="Freeform 574"/>
              <p:cNvSpPr>
                <a:spLocks/>
              </p:cNvSpPr>
              <p:nvPr/>
            </p:nvSpPr>
            <p:spPr bwMode="auto">
              <a:xfrm flipH="1">
                <a:off x="1881" y="4182"/>
                <a:ext cx="55" cy="18"/>
              </a:xfrm>
              <a:custGeom>
                <a:avLst/>
                <a:gdLst>
                  <a:gd name="T0" fmla="*/ 48 w 48"/>
                  <a:gd name="T1" fmla="*/ 7 h 15"/>
                  <a:gd name="T2" fmla="*/ 24 w 48"/>
                  <a:gd name="T3" fmla="*/ 0 h 15"/>
                  <a:gd name="T4" fmla="*/ 0 w 48"/>
                  <a:gd name="T5" fmla="*/ 8 h 15"/>
                  <a:gd name="T6" fmla="*/ 24 w 48"/>
                  <a:gd name="T7" fmla="*/ 15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1"/>
                      <a:pt x="11" y="15"/>
                      <a:pt x="24" y="15"/>
                    </a:cubicBezTo>
                    <a:cubicBezTo>
                      <a:pt x="37" y="14"/>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95" name="Freeform 575"/>
              <p:cNvSpPr>
                <a:spLocks/>
              </p:cNvSpPr>
              <p:nvPr/>
            </p:nvSpPr>
            <p:spPr bwMode="auto">
              <a:xfrm flipH="1">
                <a:off x="1812" y="4046"/>
                <a:ext cx="55" cy="17"/>
              </a:xfrm>
              <a:custGeom>
                <a:avLst/>
                <a:gdLst>
                  <a:gd name="T0" fmla="*/ 48 w 48"/>
                  <a:gd name="T1" fmla="*/ 7 h 15"/>
                  <a:gd name="T2" fmla="*/ 24 w 48"/>
                  <a:gd name="T3" fmla="*/ 0 h 15"/>
                  <a:gd name="T4" fmla="*/ 0 w 48"/>
                  <a:gd name="T5" fmla="*/ 8 h 15"/>
                  <a:gd name="T6" fmla="*/ 24 w 48"/>
                  <a:gd name="T7" fmla="*/ 15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2"/>
                      <a:pt x="11" y="15"/>
                      <a:pt x="24" y="15"/>
                    </a:cubicBezTo>
                    <a:cubicBezTo>
                      <a:pt x="37" y="14"/>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96" name="Freeform 576"/>
              <p:cNvSpPr>
                <a:spLocks/>
              </p:cNvSpPr>
              <p:nvPr/>
            </p:nvSpPr>
            <p:spPr bwMode="auto">
              <a:xfrm flipH="1">
                <a:off x="2678" y="4197"/>
                <a:ext cx="50" cy="16"/>
              </a:xfrm>
              <a:custGeom>
                <a:avLst/>
                <a:gdLst>
                  <a:gd name="T0" fmla="*/ 44 w 44"/>
                  <a:gd name="T1" fmla="*/ 7 h 14"/>
                  <a:gd name="T2" fmla="*/ 22 w 44"/>
                  <a:gd name="T3" fmla="*/ 0 h 14"/>
                  <a:gd name="T4" fmla="*/ 0 w 44"/>
                  <a:gd name="T5" fmla="*/ 7 h 14"/>
                  <a:gd name="T6" fmla="*/ 22 w 44"/>
                  <a:gd name="T7" fmla="*/ 14 h 14"/>
                  <a:gd name="T8" fmla="*/ 44 w 44"/>
                  <a:gd name="T9" fmla="*/ 7 h 14"/>
                </a:gdLst>
                <a:ahLst/>
                <a:cxnLst>
                  <a:cxn ang="0">
                    <a:pos x="T0" y="T1"/>
                  </a:cxn>
                  <a:cxn ang="0">
                    <a:pos x="T2" y="T3"/>
                  </a:cxn>
                  <a:cxn ang="0">
                    <a:pos x="T4" y="T5"/>
                  </a:cxn>
                  <a:cxn ang="0">
                    <a:pos x="T6" y="T7"/>
                  </a:cxn>
                  <a:cxn ang="0">
                    <a:pos x="T8" y="T9"/>
                  </a:cxn>
                </a:cxnLst>
                <a:rect l="0" t="0" r="r" b="b"/>
                <a:pathLst>
                  <a:path w="44" h="14">
                    <a:moveTo>
                      <a:pt x="44" y="7"/>
                    </a:moveTo>
                    <a:cubicBezTo>
                      <a:pt x="44" y="3"/>
                      <a:pt x="34" y="0"/>
                      <a:pt x="22" y="0"/>
                    </a:cubicBezTo>
                    <a:cubicBezTo>
                      <a:pt x="10" y="1"/>
                      <a:pt x="0" y="4"/>
                      <a:pt x="0" y="7"/>
                    </a:cubicBezTo>
                    <a:cubicBezTo>
                      <a:pt x="0" y="11"/>
                      <a:pt x="10" y="14"/>
                      <a:pt x="22" y="14"/>
                    </a:cubicBezTo>
                    <a:cubicBezTo>
                      <a:pt x="34" y="14"/>
                      <a:pt x="44" y="11"/>
                      <a:pt x="4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97" name="Oval 577"/>
              <p:cNvSpPr>
                <a:spLocks noChangeArrowheads="1"/>
              </p:cNvSpPr>
              <p:nvPr/>
            </p:nvSpPr>
            <p:spPr bwMode="auto">
              <a:xfrm flipH="1">
                <a:off x="2484" y="4262"/>
                <a:ext cx="53" cy="16"/>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98" name="Oval 578"/>
              <p:cNvSpPr>
                <a:spLocks noChangeArrowheads="1"/>
              </p:cNvSpPr>
              <p:nvPr/>
            </p:nvSpPr>
            <p:spPr bwMode="auto">
              <a:xfrm flipH="1">
                <a:off x="1740" y="4294"/>
                <a:ext cx="57" cy="16"/>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699" name="Freeform 579"/>
              <p:cNvSpPr>
                <a:spLocks/>
              </p:cNvSpPr>
              <p:nvPr/>
            </p:nvSpPr>
            <p:spPr bwMode="auto">
              <a:xfrm flipH="1">
                <a:off x="582" y="4227"/>
                <a:ext cx="63" cy="19"/>
              </a:xfrm>
              <a:custGeom>
                <a:avLst/>
                <a:gdLst>
                  <a:gd name="T0" fmla="*/ 55 w 55"/>
                  <a:gd name="T1" fmla="*/ 8 h 16"/>
                  <a:gd name="T2" fmla="*/ 28 w 55"/>
                  <a:gd name="T3" fmla="*/ 0 h 16"/>
                  <a:gd name="T4" fmla="*/ 0 w 55"/>
                  <a:gd name="T5" fmla="*/ 8 h 16"/>
                  <a:gd name="T6" fmla="*/ 28 w 55"/>
                  <a:gd name="T7" fmla="*/ 16 h 16"/>
                  <a:gd name="T8" fmla="*/ 55 w 55"/>
                  <a:gd name="T9" fmla="*/ 8 h 16"/>
                </a:gdLst>
                <a:ahLst/>
                <a:cxnLst>
                  <a:cxn ang="0">
                    <a:pos x="T0" y="T1"/>
                  </a:cxn>
                  <a:cxn ang="0">
                    <a:pos x="T2" y="T3"/>
                  </a:cxn>
                  <a:cxn ang="0">
                    <a:pos x="T4" y="T5"/>
                  </a:cxn>
                  <a:cxn ang="0">
                    <a:pos x="T6" y="T7"/>
                  </a:cxn>
                  <a:cxn ang="0">
                    <a:pos x="T8" y="T9"/>
                  </a:cxn>
                </a:cxnLst>
                <a:rect l="0" t="0" r="r" b="b"/>
                <a:pathLst>
                  <a:path w="55" h="16">
                    <a:moveTo>
                      <a:pt x="55" y="8"/>
                    </a:moveTo>
                    <a:cubicBezTo>
                      <a:pt x="55" y="4"/>
                      <a:pt x="43" y="0"/>
                      <a:pt x="28" y="0"/>
                    </a:cubicBezTo>
                    <a:cubicBezTo>
                      <a:pt x="13" y="0"/>
                      <a:pt x="0" y="4"/>
                      <a:pt x="0" y="8"/>
                    </a:cubicBezTo>
                    <a:cubicBezTo>
                      <a:pt x="0" y="12"/>
                      <a:pt x="13" y="16"/>
                      <a:pt x="28" y="16"/>
                    </a:cubicBezTo>
                    <a:cubicBezTo>
                      <a:pt x="43" y="15"/>
                      <a:pt x="55" y="12"/>
                      <a:pt x="55"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00" name="Oval 580"/>
              <p:cNvSpPr>
                <a:spLocks noChangeArrowheads="1"/>
              </p:cNvSpPr>
              <p:nvPr/>
            </p:nvSpPr>
            <p:spPr bwMode="auto">
              <a:xfrm flipH="1">
                <a:off x="2867" y="4298"/>
                <a:ext cx="49" cy="16"/>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01" name="Freeform 581"/>
              <p:cNvSpPr>
                <a:spLocks/>
              </p:cNvSpPr>
              <p:nvPr/>
            </p:nvSpPr>
            <p:spPr bwMode="auto">
              <a:xfrm flipH="1">
                <a:off x="5481" y="3855"/>
                <a:ext cx="37" cy="14"/>
              </a:xfrm>
              <a:custGeom>
                <a:avLst/>
                <a:gdLst>
                  <a:gd name="T0" fmla="*/ 32 w 32"/>
                  <a:gd name="T1" fmla="*/ 5 h 12"/>
                  <a:gd name="T2" fmla="*/ 16 w 32"/>
                  <a:gd name="T3" fmla="*/ 0 h 12"/>
                  <a:gd name="T4" fmla="*/ 0 w 32"/>
                  <a:gd name="T5" fmla="*/ 6 h 12"/>
                  <a:gd name="T6" fmla="*/ 16 w 32"/>
                  <a:gd name="T7" fmla="*/ 11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5" y="0"/>
                      <a:pt x="16" y="0"/>
                    </a:cubicBezTo>
                    <a:cubicBezTo>
                      <a:pt x="7" y="0"/>
                      <a:pt x="0" y="3"/>
                      <a:pt x="0" y="6"/>
                    </a:cubicBezTo>
                    <a:cubicBezTo>
                      <a:pt x="0" y="9"/>
                      <a:pt x="7" y="12"/>
                      <a:pt x="16" y="11"/>
                    </a:cubicBezTo>
                    <a:cubicBezTo>
                      <a:pt x="25" y="11"/>
                      <a:pt x="32" y="8"/>
                      <a:pt x="32"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02" name="Freeform 582"/>
              <p:cNvSpPr>
                <a:spLocks/>
              </p:cNvSpPr>
              <p:nvPr/>
            </p:nvSpPr>
            <p:spPr bwMode="auto">
              <a:xfrm flipH="1">
                <a:off x="4580" y="3534"/>
                <a:ext cx="40" cy="15"/>
              </a:xfrm>
              <a:custGeom>
                <a:avLst/>
                <a:gdLst>
                  <a:gd name="T0" fmla="*/ 35 w 35"/>
                  <a:gd name="T1" fmla="*/ 6 h 13"/>
                  <a:gd name="T2" fmla="*/ 18 w 35"/>
                  <a:gd name="T3" fmla="*/ 1 h 13"/>
                  <a:gd name="T4" fmla="*/ 0 w 35"/>
                  <a:gd name="T5" fmla="*/ 8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1"/>
                    </a:cubicBezTo>
                    <a:cubicBezTo>
                      <a:pt x="8" y="1"/>
                      <a:pt x="0" y="4"/>
                      <a:pt x="0" y="8"/>
                    </a:cubicBezTo>
                    <a:cubicBezTo>
                      <a:pt x="0" y="11"/>
                      <a:pt x="8" y="13"/>
                      <a:pt x="18" y="13"/>
                    </a:cubicBezTo>
                    <a:cubicBezTo>
                      <a:pt x="27" y="12"/>
                      <a:pt x="35" y="9"/>
                      <a:pt x="3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03" name="Freeform 583"/>
              <p:cNvSpPr>
                <a:spLocks/>
              </p:cNvSpPr>
              <p:nvPr/>
            </p:nvSpPr>
            <p:spPr bwMode="auto">
              <a:xfrm flipH="1">
                <a:off x="5732" y="4091"/>
                <a:ext cx="35" cy="14"/>
              </a:xfrm>
              <a:custGeom>
                <a:avLst/>
                <a:gdLst>
                  <a:gd name="T0" fmla="*/ 30 w 30"/>
                  <a:gd name="T1" fmla="*/ 6 h 12"/>
                  <a:gd name="T2" fmla="*/ 15 w 30"/>
                  <a:gd name="T3" fmla="*/ 1 h 12"/>
                  <a:gd name="T4" fmla="*/ 0 w 30"/>
                  <a:gd name="T5" fmla="*/ 7 h 12"/>
                  <a:gd name="T6" fmla="*/ 15 w 30"/>
                  <a:gd name="T7" fmla="*/ 12 h 12"/>
                  <a:gd name="T8" fmla="*/ 30 w 30"/>
                  <a:gd name="T9" fmla="*/ 6 h 12"/>
                </a:gdLst>
                <a:ahLst/>
                <a:cxnLst>
                  <a:cxn ang="0">
                    <a:pos x="T0" y="T1"/>
                  </a:cxn>
                  <a:cxn ang="0">
                    <a:pos x="T2" y="T3"/>
                  </a:cxn>
                  <a:cxn ang="0">
                    <a:pos x="T4" y="T5"/>
                  </a:cxn>
                  <a:cxn ang="0">
                    <a:pos x="T6" y="T7"/>
                  </a:cxn>
                  <a:cxn ang="0">
                    <a:pos x="T8" y="T9"/>
                  </a:cxn>
                </a:cxnLst>
                <a:rect l="0" t="0" r="r" b="b"/>
                <a:pathLst>
                  <a:path w="30" h="12">
                    <a:moveTo>
                      <a:pt x="30" y="6"/>
                    </a:moveTo>
                    <a:cubicBezTo>
                      <a:pt x="30" y="3"/>
                      <a:pt x="23" y="0"/>
                      <a:pt x="15" y="1"/>
                    </a:cubicBezTo>
                    <a:cubicBezTo>
                      <a:pt x="7" y="1"/>
                      <a:pt x="0" y="3"/>
                      <a:pt x="0" y="7"/>
                    </a:cubicBezTo>
                    <a:cubicBezTo>
                      <a:pt x="0" y="10"/>
                      <a:pt x="7" y="12"/>
                      <a:pt x="15" y="12"/>
                    </a:cubicBezTo>
                    <a:cubicBezTo>
                      <a:pt x="23" y="12"/>
                      <a:pt x="30" y="9"/>
                      <a:pt x="3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04" name="Oval 584"/>
              <p:cNvSpPr>
                <a:spLocks noChangeArrowheads="1"/>
              </p:cNvSpPr>
              <p:nvPr/>
            </p:nvSpPr>
            <p:spPr bwMode="auto">
              <a:xfrm flipH="1">
                <a:off x="5578" y="4301"/>
                <a:ext cx="36" cy="13"/>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05" name="Freeform 585"/>
              <p:cNvSpPr>
                <a:spLocks/>
              </p:cNvSpPr>
              <p:nvPr/>
            </p:nvSpPr>
            <p:spPr bwMode="auto">
              <a:xfrm flipH="1">
                <a:off x="5710" y="3717"/>
                <a:ext cx="35" cy="13"/>
              </a:xfrm>
              <a:custGeom>
                <a:avLst/>
                <a:gdLst>
                  <a:gd name="T0" fmla="*/ 30 w 30"/>
                  <a:gd name="T1" fmla="*/ 5 h 12"/>
                  <a:gd name="T2" fmla="*/ 15 w 30"/>
                  <a:gd name="T3" fmla="*/ 0 h 12"/>
                  <a:gd name="T4" fmla="*/ 0 w 30"/>
                  <a:gd name="T5" fmla="*/ 6 h 12"/>
                  <a:gd name="T6" fmla="*/ 15 w 30"/>
                  <a:gd name="T7" fmla="*/ 11 h 12"/>
                  <a:gd name="T8" fmla="*/ 30 w 30"/>
                  <a:gd name="T9" fmla="*/ 5 h 12"/>
                </a:gdLst>
                <a:ahLst/>
                <a:cxnLst>
                  <a:cxn ang="0">
                    <a:pos x="T0" y="T1"/>
                  </a:cxn>
                  <a:cxn ang="0">
                    <a:pos x="T2" y="T3"/>
                  </a:cxn>
                  <a:cxn ang="0">
                    <a:pos x="T4" y="T5"/>
                  </a:cxn>
                  <a:cxn ang="0">
                    <a:pos x="T6" y="T7"/>
                  </a:cxn>
                  <a:cxn ang="0">
                    <a:pos x="T8" y="T9"/>
                  </a:cxn>
                </a:cxnLst>
                <a:rect l="0" t="0" r="r" b="b"/>
                <a:pathLst>
                  <a:path w="30" h="12">
                    <a:moveTo>
                      <a:pt x="30" y="5"/>
                    </a:moveTo>
                    <a:cubicBezTo>
                      <a:pt x="30" y="2"/>
                      <a:pt x="23" y="0"/>
                      <a:pt x="15" y="0"/>
                    </a:cubicBezTo>
                    <a:cubicBezTo>
                      <a:pt x="7" y="0"/>
                      <a:pt x="0" y="3"/>
                      <a:pt x="0" y="6"/>
                    </a:cubicBezTo>
                    <a:cubicBezTo>
                      <a:pt x="0" y="9"/>
                      <a:pt x="7" y="12"/>
                      <a:pt x="15" y="11"/>
                    </a:cubicBezTo>
                    <a:cubicBezTo>
                      <a:pt x="23" y="11"/>
                      <a:pt x="30" y="8"/>
                      <a:pt x="30"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06" name="Freeform 586"/>
              <p:cNvSpPr>
                <a:spLocks/>
              </p:cNvSpPr>
              <p:nvPr/>
            </p:nvSpPr>
            <p:spPr bwMode="auto">
              <a:xfrm flipH="1">
                <a:off x="540" y="3431"/>
                <a:ext cx="93" cy="27"/>
              </a:xfrm>
              <a:custGeom>
                <a:avLst/>
                <a:gdLst>
                  <a:gd name="T0" fmla="*/ 80 w 80"/>
                  <a:gd name="T1" fmla="*/ 11 h 24"/>
                  <a:gd name="T2" fmla="*/ 40 w 80"/>
                  <a:gd name="T3" fmla="*/ 1 h 24"/>
                  <a:gd name="T4" fmla="*/ 0 w 80"/>
                  <a:gd name="T5" fmla="*/ 14 h 24"/>
                  <a:gd name="T6" fmla="*/ 40 w 80"/>
                  <a:gd name="T7" fmla="*/ 23 h 24"/>
                  <a:gd name="T8" fmla="*/ 80 w 80"/>
                  <a:gd name="T9" fmla="*/ 11 h 24"/>
                </a:gdLst>
                <a:ahLst/>
                <a:cxnLst>
                  <a:cxn ang="0">
                    <a:pos x="T0" y="T1"/>
                  </a:cxn>
                  <a:cxn ang="0">
                    <a:pos x="T2" y="T3"/>
                  </a:cxn>
                  <a:cxn ang="0">
                    <a:pos x="T4" y="T5"/>
                  </a:cxn>
                  <a:cxn ang="0">
                    <a:pos x="T6" y="T7"/>
                  </a:cxn>
                  <a:cxn ang="0">
                    <a:pos x="T8" y="T9"/>
                  </a:cxn>
                </a:cxnLst>
                <a:rect l="0" t="0" r="r" b="b"/>
                <a:pathLst>
                  <a:path w="80" h="24">
                    <a:moveTo>
                      <a:pt x="80" y="11"/>
                    </a:moveTo>
                    <a:cubicBezTo>
                      <a:pt x="80" y="4"/>
                      <a:pt x="62" y="0"/>
                      <a:pt x="40" y="1"/>
                    </a:cubicBezTo>
                    <a:cubicBezTo>
                      <a:pt x="18" y="2"/>
                      <a:pt x="0" y="8"/>
                      <a:pt x="0" y="14"/>
                    </a:cubicBezTo>
                    <a:cubicBezTo>
                      <a:pt x="0" y="20"/>
                      <a:pt x="18" y="24"/>
                      <a:pt x="40" y="23"/>
                    </a:cubicBezTo>
                    <a:cubicBezTo>
                      <a:pt x="62" y="22"/>
                      <a:pt x="80" y="17"/>
                      <a:pt x="80" y="11"/>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07" name="Freeform 587"/>
              <p:cNvSpPr>
                <a:spLocks/>
              </p:cNvSpPr>
              <p:nvPr/>
            </p:nvSpPr>
            <p:spPr bwMode="auto">
              <a:xfrm flipH="1">
                <a:off x="5098" y="4027"/>
                <a:ext cx="51" cy="19"/>
              </a:xfrm>
              <a:custGeom>
                <a:avLst/>
                <a:gdLst>
                  <a:gd name="T0" fmla="*/ 44 w 44"/>
                  <a:gd name="T1" fmla="*/ 8 h 17"/>
                  <a:gd name="T2" fmla="*/ 22 w 44"/>
                  <a:gd name="T3" fmla="*/ 0 h 17"/>
                  <a:gd name="T4" fmla="*/ 0 w 44"/>
                  <a:gd name="T5" fmla="*/ 9 h 17"/>
                  <a:gd name="T6" fmla="*/ 22 w 44"/>
                  <a:gd name="T7" fmla="*/ 16 h 17"/>
                  <a:gd name="T8" fmla="*/ 44 w 44"/>
                  <a:gd name="T9" fmla="*/ 8 h 17"/>
                </a:gdLst>
                <a:ahLst/>
                <a:cxnLst>
                  <a:cxn ang="0">
                    <a:pos x="T0" y="T1"/>
                  </a:cxn>
                  <a:cxn ang="0">
                    <a:pos x="T2" y="T3"/>
                  </a:cxn>
                  <a:cxn ang="0">
                    <a:pos x="T4" y="T5"/>
                  </a:cxn>
                  <a:cxn ang="0">
                    <a:pos x="T6" y="T7"/>
                  </a:cxn>
                  <a:cxn ang="0">
                    <a:pos x="T8" y="T9"/>
                  </a:cxn>
                </a:cxnLst>
                <a:rect l="0" t="0" r="r" b="b"/>
                <a:pathLst>
                  <a:path w="44" h="17">
                    <a:moveTo>
                      <a:pt x="44" y="8"/>
                    </a:moveTo>
                    <a:cubicBezTo>
                      <a:pt x="44" y="4"/>
                      <a:pt x="34" y="0"/>
                      <a:pt x="22" y="0"/>
                    </a:cubicBezTo>
                    <a:cubicBezTo>
                      <a:pt x="10" y="1"/>
                      <a:pt x="0" y="4"/>
                      <a:pt x="0" y="9"/>
                    </a:cubicBezTo>
                    <a:cubicBezTo>
                      <a:pt x="0" y="13"/>
                      <a:pt x="10" y="17"/>
                      <a:pt x="22" y="16"/>
                    </a:cubicBezTo>
                    <a:cubicBezTo>
                      <a:pt x="34" y="16"/>
                      <a:pt x="44" y="12"/>
                      <a:pt x="44"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08" name="Freeform 588"/>
              <p:cNvSpPr>
                <a:spLocks/>
              </p:cNvSpPr>
              <p:nvPr/>
            </p:nvSpPr>
            <p:spPr bwMode="auto">
              <a:xfrm flipH="1">
                <a:off x="5359" y="4141"/>
                <a:ext cx="36" cy="14"/>
              </a:xfrm>
              <a:custGeom>
                <a:avLst/>
                <a:gdLst>
                  <a:gd name="T0" fmla="*/ 31 w 31"/>
                  <a:gd name="T1" fmla="*/ 6 h 12"/>
                  <a:gd name="T2" fmla="*/ 16 w 31"/>
                  <a:gd name="T3" fmla="*/ 0 h 12"/>
                  <a:gd name="T4" fmla="*/ 0 w 31"/>
                  <a:gd name="T5" fmla="*/ 6 h 12"/>
                  <a:gd name="T6" fmla="*/ 16 w 31"/>
                  <a:gd name="T7" fmla="*/ 12 h 12"/>
                  <a:gd name="T8" fmla="*/ 31 w 31"/>
                  <a:gd name="T9" fmla="*/ 6 h 12"/>
                </a:gdLst>
                <a:ahLst/>
                <a:cxnLst>
                  <a:cxn ang="0">
                    <a:pos x="T0" y="T1"/>
                  </a:cxn>
                  <a:cxn ang="0">
                    <a:pos x="T2" y="T3"/>
                  </a:cxn>
                  <a:cxn ang="0">
                    <a:pos x="T4" y="T5"/>
                  </a:cxn>
                  <a:cxn ang="0">
                    <a:pos x="T6" y="T7"/>
                  </a:cxn>
                  <a:cxn ang="0">
                    <a:pos x="T8" y="T9"/>
                  </a:cxn>
                </a:cxnLst>
                <a:rect l="0" t="0" r="r" b="b"/>
                <a:pathLst>
                  <a:path w="31" h="12">
                    <a:moveTo>
                      <a:pt x="31" y="6"/>
                    </a:moveTo>
                    <a:cubicBezTo>
                      <a:pt x="31" y="3"/>
                      <a:pt x="24" y="0"/>
                      <a:pt x="16" y="0"/>
                    </a:cubicBezTo>
                    <a:cubicBezTo>
                      <a:pt x="7" y="0"/>
                      <a:pt x="0" y="3"/>
                      <a:pt x="0" y="6"/>
                    </a:cubicBezTo>
                    <a:cubicBezTo>
                      <a:pt x="0" y="10"/>
                      <a:pt x="7" y="12"/>
                      <a:pt x="16" y="12"/>
                    </a:cubicBezTo>
                    <a:cubicBezTo>
                      <a:pt x="24" y="12"/>
                      <a:pt x="31" y="9"/>
                      <a:pt x="3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09" name="Freeform 589"/>
              <p:cNvSpPr>
                <a:spLocks/>
              </p:cNvSpPr>
              <p:nvPr/>
            </p:nvSpPr>
            <p:spPr bwMode="auto">
              <a:xfrm flipH="1">
                <a:off x="5627" y="4253"/>
                <a:ext cx="45" cy="17"/>
              </a:xfrm>
              <a:custGeom>
                <a:avLst/>
                <a:gdLst>
                  <a:gd name="T0" fmla="*/ 39 w 39"/>
                  <a:gd name="T1" fmla="*/ 7 h 15"/>
                  <a:gd name="T2" fmla="*/ 19 w 39"/>
                  <a:gd name="T3" fmla="*/ 0 h 15"/>
                  <a:gd name="T4" fmla="*/ 0 w 39"/>
                  <a:gd name="T5" fmla="*/ 8 h 15"/>
                  <a:gd name="T6" fmla="*/ 19 w 39"/>
                  <a:gd name="T7" fmla="*/ 15 h 15"/>
                  <a:gd name="T8" fmla="*/ 39 w 39"/>
                  <a:gd name="T9" fmla="*/ 7 h 15"/>
                </a:gdLst>
                <a:ahLst/>
                <a:cxnLst>
                  <a:cxn ang="0">
                    <a:pos x="T0" y="T1"/>
                  </a:cxn>
                  <a:cxn ang="0">
                    <a:pos x="T2" y="T3"/>
                  </a:cxn>
                  <a:cxn ang="0">
                    <a:pos x="T4" y="T5"/>
                  </a:cxn>
                  <a:cxn ang="0">
                    <a:pos x="T6" y="T7"/>
                  </a:cxn>
                  <a:cxn ang="0">
                    <a:pos x="T8" y="T9"/>
                  </a:cxn>
                </a:cxnLst>
                <a:rect l="0" t="0" r="r" b="b"/>
                <a:pathLst>
                  <a:path w="39" h="15">
                    <a:moveTo>
                      <a:pt x="39" y="7"/>
                    </a:moveTo>
                    <a:cubicBezTo>
                      <a:pt x="39" y="3"/>
                      <a:pt x="30" y="0"/>
                      <a:pt x="19" y="0"/>
                    </a:cubicBezTo>
                    <a:cubicBezTo>
                      <a:pt x="9" y="0"/>
                      <a:pt x="0" y="4"/>
                      <a:pt x="0" y="8"/>
                    </a:cubicBezTo>
                    <a:cubicBezTo>
                      <a:pt x="0" y="12"/>
                      <a:pt x="9" y="15"/>
                      <a:pt x="19" y="15"/>
                    </a:cubicBezTo>
                    <a:cubicBezTo>
                      <a:pt x="30" y="15"/>
                      <a:pt x="39" y="12"/>
                      <a:pt x="39"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10" name="Freeform 590"/>
              <p:cNvSpPr>
                <a:spLocks/>
              </p:cNvSpPr>
              <p:nvPr/>
            </p:nvSpPr>
            <p:spPr bwMode="auto">
              <a:xfrm flipH="1">
                <a:off x="4092" y="4274"/>
                <a:ext cx="80" cy="28"/>
              </a:xfrm>
              <a:custGeom>
                <a:avLst/>
                <a:gdLst>
                  <a:gd name="T0" fmla="*/ 69 w 69"/>
                  <a:gd name="T1" fmla="*/ 12 h 24"/>
                  <a:gd name="T2" fmla="*/ 35 w 69"/>
                  <a:gd name="T3" fmla="*/ 1 h 24"/>
                  <a:gd name="T4" fmla="*/ 0 w 69"/>
                  <a:gd name="T5" fmla="*/ 12 h 24"/>
                  <a:gd name="T6" fmla="*/ 35 w 69"/>
                  <a:gd name="T7" fmla="*/ 24 h 24"/>
                  <a:gd name="T8" fmla="*/ 69 w 69"/>
                  <a:gd name="T9" fmla="*/ 12 h 24"/>
                </a:gdLst>
                <a:ahLst/>
                <a:cxnLst>
                  <a:cxn ang="0">
                    <a:pos x="T0" y="T1"/>
                  </a:cxn>
                  <a:cxn ang="0">
                    <a:pos x="T2" y="T3"/>
                  </a:cxn>
                  <a:cxn ang="0">
                    <a:pos x="T4" y="T5"/>
                  </a:cxn>
                  <a:cxn ang="0">
                    <a:pos x="T6" y="T7"/>
                  </a:cxn>
                  <a:cxn ang="0">
                    <a:pos x="T8" y="T9"/>
                  </a:cxn>
                </a:cxnLst>
                <a:rect l="0" t="0" r="r" b="b"/>
                <a:pathLst>
                  <a:path w="69" h="24">
                    <a:moveTo>
                      <a:pt x="69" y="12"/>
                    </a:moveTo>
                    <a:cubicBezTo>
                      <a:pt x="69" y="6"/>
                      <a:pt x="54" y="0"/>
                      <a:pt x="35" y="1"/>
                    </a:cubicBezTo>
                    <a:cubicBezTo>
                      <a:pt x="16" y="1"/>
                      <a:pt x="0" y="6"/>
                      <a:pt x="0" y="12"/>
                    </a:cubicBezTo>
                    <a:cubicBezTo>
                      <a:pt x="0" y="19"/>
                      <a:pt x="16" y="24"/>
                      <a:pt x="35" y="24"/>
                    </a:cubicBezTo>
                    <a:cubicBezTo>
                      <a:pt x="54" y="24"/>
                      <a:pt x="69" y="19"/>
                      <a:pt x="69"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11" name="Freeform 591"/>
              <p:cNvSpPr>
                <a:spLocks/>
              </p:cNvSpPr>
              <p:nvPr/>
            </p:nvSpPr>
            <p:spPr bwMode="auto">
              <a:xfrm flipH="1">
                <a:off x="3927" y="4185"/>
                <a:ext cx="83" cy="27"/>
              </a:xfrm>
              <a:custGeom>
                <a:avLst/>
                <a:gdLst>
                  <a:gd name="T0" fmla="*/ 71 w 71"/>
                  <a:gd name="T1" fmla="*/ 12 h 24"/>
                  <a:gd name="T2" fmla="*/ 35 w 71"/>
                  <a:gd name="T3" fmla="*/ 0 h 24"/>
                  <a:gd name="T4" fmla="*/ 0 w 71"/>
                  <a:gd name="T5" fmla="*/ 12 h 24"/>
                  <a:gd name="T6" fmla="*/ 35 w 71"/>
                  <a:gd name="T7" fmla="*/ 24 h 24"/>
                  <a:gd name="T8" fmla="*/ 71 w 71"/>
                  <a:gd name="T9" fmla="*/ 12 h 24"/>
                </a:gdLst>
                <a:ahLst/>
                <a:cxnLst>
                  <a:cxn ang="0">
                    <a:pos x="T0" y="T1"/>
                  </a:cxn>
                  <a:cxn ang="0">
                    <a:pos x="T2" y="T3"/>
                  </a:cxn>
                  <a:cxn ang="0">
                    <a:pos x="T4" y="T5"/>
                  </a:cxn>
                  <a:cxn ang="0">
                    <a:pos x="T6" y="T7"/>
                  </a:cxn>
                  <a:cxn ang="0">
                    <a:pos x="T8" y="T9"/>
                  </a:cxn>
                </a:cxnLst>
                <a:rect l="0" t="0" r="r" b="b"/>
                <a:pathLst>
                  <a:path w="71" h="24">
                    <a:moveTo>
                      <a:pt x="71" y="12"/>
                    </a:moveTo>
                    <a:cubicBezTo>
                      <a:pt x="71" y="5"/>
                      <a:pt x="55" y="0"/>
                      <a:pt x="35" y="0"/>
                    </a:cubicBezTo>
                    <a:cubicBezTo>
                      <a:pt x="16" y="0"/>
                      <a:pt x="0" y="5"/>
                      <a:pt x="0" y="12"/>
                    </a:cubicBezTo>
                    <a:cubicBezTo>
                      <a:pt x="0" y="18"/>
                      <a:pt x="16" y="24"/>
                      <a:pt x="35" y="24"/>
                    </a:cubicBezTo>
                    <a:cubicBezTo>
                      <a:pt x="55" y="24"/>
                      <a:pt x="71" y="19"/>
                      <a:pt x="71"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12" name="Freeform 592"/>
              <p:cNvSpPr>
                <a:spLocks/>
              </p:cNvSpPr>
              <p:nvPr/>
            </p:nvSpPr>
            <p:spPr bwMode="auto">
              <a:xfrm flipH="1">
                <a:off x="3759" y="3977"/>
                <a:ext cx="58" cy="28"/>
              </a:xfrm>
              <a:custGeom>
                <a:avLst/>
                <a:gdLst>
                  <a:gd name="T0" fmla="*/ 50 w 50"/>
                  <a:gd name="T1" fmla="*/ 12 h 24"/>
                  <a:gd name="T2" fmla="*/ 25 w 50"/>
                  <a:gd name="T3" fmla="*/ 0 h 24"/>
                  <a:gd name="T4" fmla="*/ 0 w 50"/>
                  <a:gd name="T5" fmla="*/ 13 h 24"/>
                  <a:gd name="T6" fmla="*/ 25 w 50"/>
                  <a:gd name="T7" fmla="*/ 24 h 24"/>
                  <a:gd name="T8" fmla="*/ 50 w 50"/>
                  <a:gd name="T9" fmla="*/ 12 h 24"/>
                </a:gdLst>
                <a:ahLst/>
                <a:cxnLst>
                  <a:cxn ang="0">
                    <a:pos x="T0" y="T1"/>
                  </a:cxn>
                  <a:cxn ang="0">
                    <a:pos x="T2" y="T3"/>
                  </a:cxn>
                  <a:cxn ang="0">
                    <a:pos x="T4" y="T5"/>
                  </a:cxn>
                  <a:cxn ang="0">
                    <a:pos x="T6" y="T7"/>
                  </a:cxn>
                  <a:cxn ang="0">
                    <a:pos x="T8" y="T9"/>
                  </a:cxn>
                </a:cxnLst>
                <a:rect l="0" t="0" r="r" b="b"/>
                <a:pathLst>
                  <a:path w="50" h="24">
                    <a:moveTo>
                      <a:pt x="50" y="12"/>
                    </a:moveTo>
                    <a:cubicBezTo>
                      <a:pt x="50" y="5"/>
                      <a:pt x="39" y="0"/>
                      <a:pt x="25" y="0"/>
                    </a:cubicBezTo>
                    <a:cubicBezTo>
                      <a:pt x="11" y="0"/>
                      <a:pt x="0" y="6"/>
                      <a:pt x="0" y="13"/>
                    </a:cubicBezTo>
                    <a:cubicBezTo>
                      <a:pt x="0" y="19"/>
                      <a:pt x="11" y="24"/>
                      <a:pt x="25" y="24"/>
                    </a:cubicBezTo>
                    <a:cubicBezTo>
                      <a:pt x="39" y="24"/>
                      <a:pt x="50" y="18"/>
                      <a:pt x="50"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13" name="Freeform 593"/>
              <p:cNvSpPr>
                <a:spLocks/>
              </p:cNvSpPr>
              <p:nvPr/>
            </p:nvSpPr>
            <p:spPr bwMode="auto">
              <a:xfrm flipH="1">
                <a:off x="2845" y="4032"/>
                <a:ext cx="92" cy="30"/>
              </a:xfrm>
              <a:custGeom>
                <a:avLst/>
                <a:gdLst>
                  <a:gd name="T0" fmla="*/ 80 w 80"/>
                  <a:gd name="T1" fmla="*/ 12 h 26"/>
                  <a:gd name="T2" fmla="*/ 40 w 80"/>
                  <a:gd name="T3" fmla="*/ 0 h 26"/>
                  <a:gd name="T4" fmla="*/ 0 w 80"/>
                  <a:gd name="T5" fmla="*/ 13 h 26"/>
                  <a:gd name="T6" fmla="*/ 40 w 80"/>
                  <a:gd name="T7" fmla="*/ 25 h 26"/>
                  <a:gd name="T8" fmla="*/ 80 w 80"/>
                  <a:gd name="T9" fmla="*/ 12 h 26"/>
                </a:gdLst>
                <a:ahLst/>
                <a:cxnLst>
                  <a:cxn ang="0">
                    <a:pos x="T0" y="T1"/>
                  </a:cxn>
                  <a:cxn ang="0">
                    <a:pos x="T2" y="T3"/>
                  </a:cxn>
                  <a:cxn ang="0">
                    <a:pos x="T4" y="T5"/>
                  </a:cxn>
                  <a:cxn ang="0">
                    <a:pos x="T6" y="T7"/>
                  </a:cxn>
                  <a:cxn ang="0">
                    <a:pos x="T8" y="T9"/>
                  </a:cxn>
                </a:cxnLst>
                <a:rect l="0" t="0" r="r" b="b"/>
                <a:pathLst>
                  <a:path w="80" h="26">
                    <a:moveTo>
                      <a:pt x="80" y="12"/>
                    </a:moveTo>
                    <a:cubicBezTo>
                      <a:pt x="80" y="5"/>
                      <a:pt x="62" y="0"/>
                      <a:pt x="40" y="0"/>
                    </a:cubicBezTo>
                    <a:cubicBezTo>
                      <a:pt x="18" y="0"/>
                      <a:pt x="0" y="6"/>
                      <a:pt x="0" y="13"/>
                    </a:cubicBezTo>
                    <a:cubicBezTo>
                      <a:pt x="0" y="20"/>
                      <a:pt x="18" y="26"/>
                      <a:pt x="40" y="25"/>
                    </a:cubicBezTo>
                    <a:cubicBezTo>
                      <a:pt x="62" y="25"/>
                      <a:pt x="80" y="19"/>
                      <a:pt x="80"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14" name="Oval 594"/>
              <p:cNvSpPr>
                <a:spLocks noChangeArrowheads="1"/>
              </p:cNvSpPr>
              <p:nvPr/>
            </p:nvSpPr>
            <p:spPr bwMode="auto">
              <a:xfrm flipH="1">
                <a:off x="2098" y="4231"/>
                <a:ext cx="99" cy="30"/>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15" name="Freeform 595"/>
              <p:cNvSpPr>
                <a:spLocks/>
              </p:cNvSpPr>
              <p:nvPr/>
            </p:nvSpPr>
            <p:spPr bwMode="auto">
              <a:xfrm flipH="1">
                <a:off x="1020" y="4059"/>
                <a:ext cx="69" cy="33"/>
              </a:xfrm>
              <a:custGeom>
                <a:avLst/>
                <a:gdLst>
                  <a:gd name="T0" fmla="*/ 59 w 59"/>
                  <a:gd name="T1" fmla="*/ 14 h 29"/>
                  <a:gd name="T2" fmla="*/ 29 w 59"/>
                  <a:gd name="T3" fmla="*/ 1 h 29"/>
                  <a:gd name="T4" fmla="*/ 0 w 59"/>
                  <a:gd name="T5" fmla="*/ 15 h 29"/>
                  <a:gd name="T6" fmla="*/ 29 w 59"/>
                  <a:gd name="T7" fmla="*/ 28 h 29"/>
                  <a:gd name="T8" fmla="*/ 59 w 59"/>
                  <a:gd name="T9" fmla="*/ 14 h 29"/>
                </a:gdLst>
                <a:ahLst/>
                <a:cxnLst>
                  <a:cxn ang="0">
                    <a:pos x="T0" y="T1"/>
                  </a:cxn>
                  <a:cxn ang="0">
                    <a:pos x="T2" y="T3"/>
                  </a:cxn>
                  <a:cxn ang="0">
                    <a:pos x="T4" y="T5"/>
                  </a:cxn>
                  <a:cxn ang="0">
                    <a:pos x="T6" y="T7"/>
                  </a:cxn>
                  <a:cxn ang="0">
                    <a:pos x="T8" y="T9"/>
                  </a:cxn>
                </a:cxnLst>
                <a:rect l="0" t="0" r="r" b="b"/>
                <a:pathLst>
                  <a:path w="59" h="29">
                    <a:moveTo>
                      <a:pt x="59" y="14"/>
                    </a:moveTo>
                    <a:cubicBezTo>
                      <a:pt x="59" y="7"/>
                      <a:pt x="45" y="0"/>
                      <a:pt x="29" y="1"/>
                    </a:cubicBezTo>
                    <a:cubicBezTo>
                      <a:pt x="13" y="1"/>
                      <a:pt x="0" y="7"/>
                      <a:pt x="0" y="15"/>
                    </a:cubicBezTo>
                    <a:cubicBezTo>
                      <a:pt x="0" y="23"/>
                      <a:pt x="13" y="29"/>
                      <a:pt x="29" y="28"/>
                    </a:cubicBezTo>
                    <a:cubicBezTo>
                      <a:pt x="45" y="28"/>
                      <a:pt x="59" y="22"/>
                      <a:pt x="59" y="14"/>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16" name="Freeform 596"/>
              <p:cNvSpPr>
                <a:spLocks/>
              </p:cNvSpPr>
              <p:nvPr/>
            </p:nvSpPr>
            <p:spPr bwMode="auto">
              <a:xfrm flipH="1">
                <a:off x="3241" y="3707"/>
                <a:ext cx="89" cy="30"/>
              </a:xfrm>
              <a:custGeom>
                <a:avLst/>
                <a:gdLst>
                  <a:gd name="T0" fmla="*/ 76 w 76"/>
                  <a:gd name="T1" fmla="*/ 11 h 26"/>
                  <a:gd name="T2" fmla="*/ 38 w 76"/>
                  <a:gd name="T3" fmla="*/ 0 h 26"/>
                  <a:gd name="T4" fmla="*/ 0 w 76"/>
                  <a:gd name="T5" fmla="*/ 14 h 26"/>
                  <a:gd name="T6" fmla="*/ 38 w 76"/>
                  <a:gd name="T7" fmla="*/ 25 h 26"/>
                  <a:gd name="T8" fmla="*/ 76 w 76"/>
                  <a:gd name="T9" fmla="*/ 11 h 26"/>
                </a:gdLst>
                <a:ahLst/>
                <a:cxnLst>
                  <a:cxn ang="0">
                    <a:pos x="T0" y="T1"/>
                  </a:cxn>
                  <a:cxn ang="0">
                    <a:pos x="T2" y="T3"/>
                  </a:cxn>
                  <a:cxn ang="0">
                    <a:pos x="T4" y="T5"/>
                  </a:cxn>
                  <a:cxn ang="0">
                    <a:pos x="T6" y="T7"/>
                  </a:cxn>
                  <a:cxn ang="0">
                    <a:pos x="T8" y="T9"/>
                  </a:cxn>
                </a:cxnLst>
                <a:rect l="0" t="0" r="r" b="b"/>
                <a:pathLst>
                  <a:path w="76" h="26">
                    <a:moveTo>
                      <a:pt x="76" y="11"/>
                    </a:moveTo>
                    <a:cubicBezTo>
                      <a:pt x="76" y="5"/>
                      <a:pt x="59" y="0"/>
                      <a:pt x="38" y="0"/>
                    </a:cubicBezTo>
                    <a:cubicBezTo>
                      <a:pt x="17" y="1"/>
                      <a:pt x="0" y="7"/>
                      <a:pt x="0" y="14"/>
                    </a:cubicBezTo>
                    <a:cubicBezTo>
                      <a:pt x="0" y="21"/>
                      <a:pt x="17" y="26"/>
                      <a:pt x="38" y="25"/>
                    </a:cubicBezTo>
                    <a:cubicBezTo>
                      <a:pt x="59" y="24"/>
                      <a:pt x="76" y="18"/>
                      <a:pt x="76" y="11"/>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17" name="Freeform 597"/>
              <p:cNvSpPr>
                <a:spLocks/>
              </p:cNvSpPr>
              <p:nvPr/>
            </p:nvSpPr>
            <p:spPr bwMode="auto">
              <a:xfrm flipH="1">
                <a:off x="147" y="3941"/>
                <a:ext cx="123" cy="35"/>
              </a:xfrm>
              <a:custGeom>
                <a:avLst/>
                <a:gdLst>
                  <a:gd name="T0" fmla="*/ 106 w 106"/>
                  <a:gd name="T1" fmla="*/ 14 h 30"/>
                  <a:gd name="T2" fmla="*/ 53 w 106"/>
                  <a:gd name="T3" fmla="*/ 0 h 30"/>
                  <a:gd name="T4" fmla="*/ 0 w 106"/>
                  <a:gd name="T5" fmla="*/ 16 h 30"/>
                  <a:gd name="T6" fmla="*/ 53 w 106"/>
                  <a:gd name="T7" fmla="*/ 29 h 30"/>
                  <a:gd name="T8" fmla="*/ 106 w 106"/>
                  <a:gd name="T9" fmla="*/ 14 h 30"/>
                </a:gdLst>
                <a:ahLst/>
                <a:cxnLst>
                  <a:cxn ang="0">
                    <a:pos x="T0" y="T1"/>
                  </a:cxn>
                  <a:cxn ang="0">
                    <a:pos x="T2" y="T3"/>
                  </a:cxn>
                  <a:cxn ang="0">
                    <a:pos x="T4" y="T5"/>
                  </a:cxn>
                  <a:cxn ang="0">
                    <a:pos x="T6" y="T7"/>
                  </a:cxn>
                  <a:cxn ang="0">
                    <a:pos x="T8" y="T9"/>
                  </a:cxn>
                </a:cxnLst>
                <a:rect l="0" t="0" r="r" b="b"/>
                <a:pathLst>
                  <a:path w="106" h="30">
                    <a:moveTo>
                      <a:pt x="106" y="14"/>
                    </a:moveTo>
                    <a:cubicBezTo>
                      <a:pt x="106" y="6"/>
                      <a:pt x="82" y="0"/>
                      <a:pt x="53" y="0"/>
                    </a:cubicBezTo>
                    <a:cubicBezTo>
                      <a:pt x="23" y="1"/>
                      <a:pt x="0" y="8"/>
                      <a:pt x="0" y="16"/>
                    </a:cubicBezTo>
                    <a:cubicBezTo>
                      <a:pt x="0" y="24"/>
                      <a:pt x="23" y="30"/>
                      <a:pt x="53" y="29"/>
                    </a:cubicBezTo>
                    <a:cubicBezTo>
                      <a:pt x="82" y="29"/>
                      <a:pt x="106" y="22"/>
                      <a:pt x="106" y="14"/>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18" name="Freeform 598"/>
              <p:cNvSpPr>
                <a:spLocks/>
              </p:cNvSpPr>
              <p:nvPr/>
            </p:nvSpPr>
            <p:spPr bwMode="auto">
              <a:xfrm flipH="1">
                <a:off x="4200" y="3793"/>
                <a:ext cx="51" cy="18"/>
              </a:xfrm>
              <a:custGeom>
                <a:avLst/>
                <a:gdLst>
                  <a:gd name="T0" fmla="*/ 44 w 44"/>
                  <a:gd name="T1" fmla="*/ 7 h 16"/>
                  <a:gd name="T2" fmla="*/ 22 w 44"/>
                  <a:gd name="T3" fmla="*/ 0 h 16"/>
                  <a:gd name="T4" fmla="*/ 0 w 44"/>
                  <a:gd name="T5" fmla="*/ 8 h 16"/>
                  <a:gd name="T6" fmla="*/ 22 w 44"/>
                  <a:gd name="T7" fmla="*/ 15 h 16"/>
                  <a:gd name="T8" fmla="*/ 44 w 44"/>
                  <a:gd name="T9" fmla="*/ 7 h 16"/>
                </a:gdLst>
                <a:ahLst/>
                <a:cxnLst>
                  <a:cxn ang="0">
                    <a:pos x="T0" y="T1"/>
                  </a:cxn>
                  <a:cxn ang="0">
                    <a:pos x="T2" y="T3"/>
                  </a:cxn>
                  <a:cxn ang="0">
                    <a:pos x="T4" y="T5"/>
                  </a:cxn>
                  <a:cxn ang="0">
                    <a:pos x="T6" y="T7"/>
                  </a:cxn>
                  <a:cxn ang="0">
                    <a:pos x="T8" y="T9"/>
                  </a:cxn>
                </a:cxnLst>
                <a:rect l="0" t="0" r="r" b="b"/>
                <a:pathLst>
                  <a:path w="44" h="16">
                    <a:moveTo>
                      <a:pt x="44" y="7"/>
                    </a:moveTo>
                    <a:cubicBezTo>
                      <a:pt x="44" y="3"/>
                      <a:pt x="34" y="0"/>
                      <a:pt x="22" y="0"/>
                    </a:cubicBezTo>
                    <a:cubicBezTo>
                      <a:pt x="10" y="1"/>
                      <a:pt x="0" y="4"/>
                      <a:pt x="0" y="8"/>
                    </a:cubicBezTo>
                    <a:cubicBezTo>
                      <a:pt x="0" y="13"/>
                      <a:pt x="10" y="16"/>
                      <a:pt x="22" y="15"/>
                    </a:cubicBezTo>
                    <a:cubicBezTo>
                      <a:pt x="34" y="15"/>
                      <a:pt x="44" y="11"/>
                      <a:pt x="4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19" name="Freeform 599"/>
              <p:cNvSpPr>
                <a:spLocks/>
              </p:cNvSpPr>
              <p:nvPr/>
            </p:nvSpPr>
            <p:spPr bwMode="auto">
              <a:xfrm flipH="1">
                <a:off x="5166" y="3681"/>
                <a:ext cx="53" cy="19"/>
              </a:xfrm>
              <a:custGeom>
                <a:avLst/>
                <a:gdLst>
                  <a:gd name="T0" fmla="*/ 46 w 46"/>
                  <a:gd name="T1" fmla="*/ 7 h 17"/>
                  <a:gd name="T2" fmla="*/ 23 w 46"/>
                  <a:gd name="T3" fmla="*/ 0 h 17"/>
                  <a:gd name="T4" fmla="*/ 0 w 46"/>
                  <a:gd name="T5" fmla="*/ 9 h 17"/>
                  <a:gd name="T6" fmla="*/ 23 w 46"/>
                  <a:gd name="T7" fmla="*/ 17 h 17"/>
                  <a:gd name="T8" fmla="*/ 46 w 46"/>
                  <a:gd name="T9" fmla="*/ 7 h 17"/>
                </a:gdLst>
                <a:ahLst/>
                <a:cxnLst>
                  <a:cxn ang="0">
                    <a:pos x="T0" y="T1"/>
                  </a:cxn>
                  <a:cxn ang="0">
                    <a:pos x="T2" y="T3"/>
                  </a:cxn>
                  <a:cxn ang="0">
                    <a:pos x="T4" y="T5"/>
                  </a:cxn>
                  <a:cxn ang="0">
                    <a:pos x="T6" y="T7"/>
                  </a:cxn>
                  <a:cxn ang="0">
                    <a:pos x="T8" y="T9"/>
                  </a:cxn>
                </a:cxnLst>
                <a:rect l="0" t="0" r="r" b="b"/>
                <a:pathLst>
                  <a:path w="46" h="17">
                    <a:moveTo>
                      <a:pt x="46" y="7"/>
                    </a:moveTo>
                    <a:cubicBezTo>
                      <a:pt x="46" y="3"/>
                      <a:pt x="36" y="0"/>
                      <a:pt x="23" y="0"/>
                    </a:cubicBezTo>
                    <a:cubicBezTo>
                      <a:pt x="10" y="1"/>
                      <a:pt x="0" y="5"/>
                      <a:pt x="0" y="9"/>
                    </a:cubicBezTo>
                    <a:cubicBezTo>
                      <a:pt x="0" y="14"/>
                      <a:pt x="10" y="17"/>
                      <a:pt x="23" y="17"/>
                    </a:cubicBezTo>
                    <a:cubicBezTo>
                      <a:pt x="36" y="16"/>
                      <a:pt x="46" y="12"/>
                      <a:pt x="4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20" name="Freeform 600"/>
              <p:cNvSpPr>
                <a:spLocks/>
              </p:cNvSpPr>
              <p:nvPr/>
            </p:nvSpPr>
            <p:spPr bwMode="auto">
              <a:xfrm flipH="1">
                <a:off x="5030" y="3554"/>
                <a:ext cx="72" cy="28"/>
              </a:xfrm>
              <a:custGeom>
                <a:avLst/>
                <a:gdLst>
                  <a:gd name="T0" fmla="*/ 62 w 62"/>
                  <a:gd name="T1" fmla="*/ 10 h 24"/>
                  <a:gd name="T2" fmla="*/ 31 w 62"/>
                  <a:gd name="T3" fmla="*/ 1 h 24"/>
                  <a:gd name="T4" fmla="*/ 0 w 62"/>
                  <a:gd name="T5" fmla="*/ 13 h 24"/>
                  <a:gd name="T6" fmla="*/ 31 w 62"/>
                  <a:gd name="T7" fmla="*/ 23 h 24"/>
                  <a:gd name="T8" fmla="*/ 62 w 62"/>
                  <a:gd name="T9" fmla="*/ 10 h 24"/>
                </a:gdLst>
                <a:ahLst/>
                <a:cxnLst>
                  <a:cxn ang="0">
                    <a:pos x="T0" y="T1"/>
                  </a:cxn>
                  <a:cxn ang="0">
                    <a:pos x="T2" y="T3"/>
                  </a:cxn>
                  <a:cxn ang="0">
                    <a:pos x="T4" y="T5"/>
                  </a:cxn>
                  <a:cxn ang="0">
                    <a:pos x="T6" y="T7"/>
                  </a:cxn>
                  <a:cxn ang="0">
                    <a:pos x="T8" y="T9"/>
                  </a:cxn>
                </a:cxnLst>
                <a:rect l="0" t="0" r="r" b="b"/>
                <a:pathLst>
                  <a:path w="62" h="24">
                    <a:moveTo>
                      <a:pt x="62" y="10"/>
                    </a:moveTo>
                    <a:cubicBezTo>
                      <a:pt x="62" y="4"/>
                      <a:pt x="48" y="0"/>
                      <a:pt x="31" y="1"/>
                    </a:cubicBezTo>
                    <a:cubicBezTo>
                      <a:pt x="14" y="2"/>
                      <a:pt x="0" y="7"/>
                      <a:pt x="0" y="13"/>
                    </a:cubicBezTo>
                    <a:cubicBezTo>
                      <a:pt x="0" y="19"/>
                      <a:pt x="14" y="24"/>
                      <a:pt x="31" y="23"/>
                    </a:cubicBezTo>
                    <a:cubicBezTo>
                      <a:pt x="48" y="22"/>
                      <a:pt x="62" y="17"/>
                      <a:pt x="62" y="10"/>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21" name="Freeform 601"/>
              <p:cNvSpPr>
                <a:spLocks/>
              </p:cNvSpPr>
              <p:nvPr/>
            </p:nvSpPr>
            <p:spPr bwMode="auto">
              <a:xfrm flipH="1">
                <a:off x="5531" y="3555"/>
                <a:ext cx="31" cy="13"/>
              </a:xfrm>
              <a:custGeom>
                <a:avLst/>
                <a:gdLst>
                  <a:gd name="T0" fmla="*/ 27 w 27"/>
                  <a:gd name="T1" fmla="*/ 4 h 11"/>
                  <a:gd name="T2" fmla="*/ 14 w 27"/>
                  <a:gd name="T3" fmla="*/ 0 h 11"/>
                  <a:gd name="T4" fmla="*/ 0 w 27"/>
                  <a:gd name="T5" fmla="*/ 6 h 11"/>
                  <a:gd name="T6" fmla="*/ 14 w 27"/>
                  <a:gd name="T7" fmla="*/ 10 h 11"/>
                  <a:gd name="T8" fmla="*/ 27 w 27"/>
                  <a:gd name="T9" fmla="*/ 4 h 11"/>
                </a:gdLst>
                <a:ahLst/>
                <a:cxnLst>
                  <a:cxn ang="0">
                    <a:pos x="T0" y="T1"/>
                  </a:cxn>
                  <a:cxn ang="0">
                    <a:pos x="T2" y="T3"/>
                  </a:cxn>
                  <a:cxn ang="0">
                    <a:pos x="T4" y="T5"/>
                  </a:cxn>
                  <a:cxn ang="0">
                    <a:pos x="T6" y="T7"/>
                  </a:cxn>
                  <a:cxn ang="0">
                    <a:pos x="T8" y="T9"/>
                  </a:cxn>
                </a:cxnLst>
                <a:rect l="0" t="0" r="r" b="b"/>
                <a:pathLst>
                  <a:path w="27" h="11">
                    <a:moveTo>
                      <a:pt x="27" y="4"/>
                    </a:moveTo>
                    <a:cubicBezTo>
                      <a:pt x="27" y="2"/>
                      <a:pt x="21" y="0"/>
                      <a:pt x="14" y="0"/>
                    </a:cubicBezTo>
                    <a:cubicBezTo>
                      <a:pt x="6" y="0"/>
                      <a:pt x="0" y="3"/>
                      <a:pt x="0" y="6"/>
                    </a:cubicBezTo>
                    <a:cubicBezTo>
                      <a:pt x="0" y="9"/>
                      <a:pt x="6" y="11"/>
                      <a:pt x="14" y="10"/>
                    </a:cubicBezTo>
                    <a:cubicBezTo>
                      <a:pt x="21" y="10"/>
                      <a:pt x="27" y="7"/>
                      <a:pt x="27" y="4"/>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22" name="Freeform 602"/>
              <p:cNvSpPr>
                <a:spLocks/>
              </p:cNvSpPr>
              <p:nvPr/>
            </p:nvSpPr>
            <p:spPr bwMode="auto">
              <a:xfrm flipH="1">
                <a:off x="673" y="4170"/>
                <a:ext cx="116" cy="33"/>
              </a:xfrm>
              <a:custGeom>
                <a:avLst/>
                <a:gdLst>
                  <a:gd name="T0" fmla="*/ 101 w 101"/>
                  <a:gd name="T1" fmla="*/ 14 h 29"/>
                  <a:gd name="T2" fmla="*/ 50 w 101"/>
                  <a:gd name="T3" fmla="*/ 1 h 29"/>
                  <a:gd name="T4" fmla="*/ 0 w 101"/>
                  <a:gd name="T5" fmla="*/ 15 h 29"/>
                  <a:gd name="T6" fmla="*/ 50 w 101"/>
                  <a:gd name="T7" fmla="*/ 29 h 29"/>
                  <a:gd name="T8" fmla="*/ 101 w 101"/>
                  <a:gd name="T9" fmla="*/ 14 h 29"/>
                </a:gdLst>
                <a:ahLst/>
                <a:cxnLst>
                  <a:cxn ang="0">
                    <a:pos x="T0" y="T1"/>
                  </a:cxn>
                  <a:cxn ang="0">
                    <a:pos x="T2" y="T3"/>
                  </a:cxn>
                  <a:cxn ang="0">
                    <a:pos x="T4" y="T5"/>
                  </a:cxn>
                  <a:cxn ang="0">
                    <a:pos x="T6" y="T7"/>
                  </a:cxn>
                  <a:cxn ang="0">
                    <a:pos x="T8" y="T9"/>
                  </a:cxn>
                </a:cxnLst>
                <a:rect l="0" t="0" r="r" b="b"/>
                <a:pathLst>
                  <a:path w="101" h="29">
                    <a:moveTo>
                      <a:pt x="101" y="14"/>
                    </a:moveTo>
                    <a:cubicBezTo>
                      <a:pt x="101" y="7"/>
                      <a:pt x="78" y="0"/>
                      <a:pt x="50" y="1"/>
                    </a:cubicBezTo>
                    <a:cubicBezTo>
                      <a:pt x="23" y="1"/>
                      <a:pt x="0" y="7"/>
                      <a:pt x="0" y="15"/>
                    </a:cubicBezTo>
                    <a:cubicBezTo>
                      <a:pt x="0" y="23"/>
                      <a:pt x="23" y="29"/>
                      <a:pt x="50" y="29"/>
                    </a:cubicBezTo>
                    <a:cubicBezTo>
                      <a:pt x="78" y="29"/>
                      <a:pt x="101" y="22"/>
                      <a:pt x="101" y="14"/>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23" name="Oval 603"/>
              <p:cNvSpPr>
                <a:spLocks noChangeArrowheads="1"/>
              </p:cNvSpPr>
              <p:nvPr/>
            </p:nvSpPr>
            <p:spPr bwMode="auto">
              <a:xfrm flipH="1">
                <a:off x="3181" y="4276"/>
                <a:ext cx="90" cy="28"/>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24" name="Freeform 604"/>
              <p:cNvSpPr>
                <a:spLocks/>
              </p:cNvSpPr>
              <p:nvPr/>
            </p:nvSpPr>
            <p:spPr bwMode="auto">
              <a:xfrm flipH="1">
                <a:off x="3651" y="3932"/>
                <a:ext cx="54" cy="28"/>
              </a:xfrm>
              <a:custGeom>
                <a:avLst/>
                <a:gdLst>
                  <a:gd name="T0" fmla="*/ 47 w 47"/>
                  <a:gd name="T1" fmla="*/ 12 h 24"/>
                  <a:gd name="T2" fmla="*/ 24 w 47"/>
                  <a:gd name="T3" fmla="*/ 0 h 24"/>
                  <a:gd name="T4" fmla="*/ 0 w 47"/>
                  <a:gd name="T5" fmla="*/ 13 h 24"/>
                  <a:gd name="T6" fmla="*/ 24 w 47"/>
                  <a:gd name="T7" fmla="*/ 24 h 24"/>
                  <a:gd name="T8" fmla="*/ 47 w 47"/>
                  <a:gd name="T9" fmla="*/ 12 h 24"/>
                </a:gdLst>
                <a:ahLst/>
                <a:cxnLst>
                  <a:cxn ang="0">
                    <a:pos x="T0" y="T1"/>
                  </a:cxn>
                  <a:cxn ang="0">
                    <a:pos x="T2" y="T3"/>
                  </a:cxn>
                  <a:cxn ang="0">
                    <a:pos x="T4" y="T5"/>
                  </a:cxn>
                  <a:cxn ang="0">
                    <a:pos x="T6" y="T7"/>
                  </a:cxn>
                  <a:cxn ang="0">
                    <a:pos x="T8" y="T9"/>
                  </a:cxn>
                </a:cxnLst>
                <a:rect l="0" t="0" r="r" b="b"/>
                <a:pathLst>
                  <a:path w="47" h="24">
                    <a:moveTo>
                      <a:pt x="47" y="12"/>
                    </a:moveTo>
                    <a:cubicBezTo>
                      <a:pt x="47" y="5"/>
                      <a:pt x="36" y="0"/>
                      <a:pt x="24" y="0"/>
                    </a:cubicBezTo>
                    <a:cubicBezTo>
                      <a:pt x="11" y="0"/>
                      <a:pt x="0" y="6"/>
                      <a:pt x="0" y="13"/>
                    </a:cubicBezTo>
                    <a:cubicBezTo>
                      <a:pt x="0" y="19"/>
                      <a:pt x="11" y="24"/>
                      <a:pt x="24" y="24"/>
                    </a:cubicBezTo>
                    <a:cubicBezTo>
                      <a:pt x="36" y="24"/>
                      <a:pt x="47" y="18"/>
                      <a:pt x="47"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25" name="Freeform 605"/>
              <p:cNvSpPr>
                <a:spLocks/>
              </p:cNvSpPr>
              <p:nvPr/>
            </p:nvSpPr>
            <p:spPr bwMode="auto">
              <a:xfrm flipH="1">
                <a:off x="2157" y="3555"/>
                <a:ext cx="73" cy="32"/>
              </a:xfrm>
              <a:custGeom>
                <a:avLst/>
                <a:gdLst>
                  <a:gd name="T0" fmla="*/ 64 w 64"/>
                  <a:gd name="T1" fmla="*/ 13 h 28"/>
                  <a:gd name="T2" fmla="*/ 32 w 64"/>
                  <a:gd name="T3" fmla="*/ 1 h 28"/>
                  <a:gd name="T4" fmla="*/ 0 w 64"/>
                  <a:gd name="T5" fmla="*/ 15 h 28"/>
                  <a:gd name="T6" fmla="*/ 32 w 64"/>
                  <a:gd name="T7" fmla="*/ 27 h 28"/>
                  <a:gd name="T8" fmla="*/ 64 w 64"/>
                  <a:gd name="T9" fmla="*/ 13 h 28"/>
                </a:gdLst>
                <a:ahLst/>
                <a:cxnLst>
                  <a:cxn ang="0">
                    <a:pos x="T0" y="T1"/>
                  </a:cxn>
                  <a:cxn ang="0">
                    <a:pos x="T2" y="T3"/>
                  </a:cxn>
                  <a:cxn ang="0">
                    <a:pos x="T4" y="T5"/>
                  </a:cxn>
                  <a:cxn ang="0">
                    <a:pos x="T6" y="T7"/>
                  </a:cxn>
                  <a:cxn ang="0">
                    <a:pos x="T8" y="T9"/>
                  </a:cxn>
                </a:cxnLst>
                <a:rect l="0" t="0" r="r" b="b"/>
                <a:pathLst>
                  <a:path w="64" h="28">
                    <a:moveTo>
                      <a:pt x="64" y="13"/>
                    </a:moveTo>
                    <a:cubicBezTo>
                      <a:pt x="64" y="6"/>
                      <a:pt x="49" y="0"/>
                      <a:pt x="32" y="1"/>
                    </a:cubicBezTo>
                    <a:cubicBezTo>
                      <a:pt x="14" y="2"/>
                      <a:pt x="0" y="8"/>
                      <a:pt x="0" y="15"/>
                    </a:cubicBezTo>
                    <a:cubicBezTo>
                      <a:pt x="0" y="23"/>
                      <a:pt x="14" y="28"/>
                      <a:pt x="32" y="27"/>
                    </a:cubicBezTo>
                    <a:cubicBezTo>
                      <a:pt x="49" y="27"/>
                      <a:pt x="64" y="20"/>
                      <a:pt x="64" y="13"/>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26" name="Freeform 606"/>
              <p:cNvSpPr>
                <a:spLocks/>
              </p:cNvSpPr>
              <p:nvPr/>
            </p:nvSpPr>
            <p:spPr bwMode="auto">
              <a:xfrm flipH="1">
                <a:off x="4633" y="3699"/>
                <a:ext cx="55" cy="20"/>
              </a:xfrm>
              <a:custGeom>
                <a:avLst/>
                <a:gdLst>
                  <a:gd name="T0" fmla="*/ 47 w 47"/>
                  <a:gd name="T1" fmla="*/ 8 h 17"/>
                  <a:gd name="T2" fmla="*/ 23 w 47"/>
                  <a:gd name="T3" fmla="*/ 0 h 17"/>
                  <a:gd name="T4" fmla="*/ 0 w 47"/>
                  <a:gd name="T5" fmla="*/ 9 h 17"/>
                  <a:gd name="T6" fmla="*/ 23 w 47"/>
                  <a:gd name="T7" fmla="*/ 17 h 17"/>
                  <a:gd name="T8" fmla="*/ 47 w 47"/>
                  <a:gd name="T9" fmla="*/ 8 h 17"/>
                </a:gdLst>
                <a:ahLst/>
                <a:cxnLst>
                  <a:cxn ang="0">
                    <a:pos x="T0" y="T1"/>
                  </a:cxn>
                  <a:cxn ang="0">
                    <a:pos x="T2" y="T3"/>
                  </a:cxn>
                  <a:cxn ang="0">
                    <a:pos x="T4" y="T5"/>
                  </a:cxn>
                  <a:cxn ang="0">
                    <a:pos x="T6" y="T7"/>
                  </a:cxn>
                  <a:cxn ang="0">
                    <a:pos x="T8" y="T9"/>
                  </a:cxn>
                </a:cxnLst>
                <a:rect l="0" t="0" r="r" b="b"/>
                <a:pathLst>
                  <a:path w="47" h="17">
                    <a:moveTo>
                      <a:pt x="47" y="8"/>
                    </a:moveTo>
                    <a:cubicBezTo>
                      <a:pt x="47" y="3"/>
                      <a:pt x="36" y="0"/>
                      <a:pt x="23" y="0"/>
                    </a:cubicBezTo>
                    <a:cubicBezTo>
                      <a:pt x="10" y="1"/>
                      <a:pt x="0" y="5"/>
                      <a:pt x="0" y="9"/>
                    </a:cubicBezTo>
                    <a:cubicBezTo>
                      <a:pt x="0" y="14"/>
                      <a:pt x="10" y="17"/>
                      <a:pt x="23" y="17"/>
                    </a:cubicBezTo>
                    <a:cubicBezTo>
                      <a:pt x="36" y="16"/>
                      <a:pt x="47" y="12"/>
                      <a:pt x="47"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27" name="Freeform 607"/>
              <p:cNvSpPr>
                <a:spLocks/>
              </p:cNvSpPr>
              <p:nvPr/>
            </p:nvSpPr>
            <p:spPr bwMode="auto">
              <a:xfrm flipH="1">
                <a:off x="5388" y="4232"/>
                <a:ext cx="51" cy="18"/>
              </a:xfrm>
              <a:custGeom>
                <a:avLst/>
                <a:gdLst>
                  <a:gd name="T0" fmla="*/ 44 w 44"/>
                  <a:gd name="T1" fmla="*/ 8 h 16"/>
                  <a:gd name="T2" fmla="*/ 22 w 44"/>
                  <a:gd name="T3" fmla="*/ 0 h 16"/>
                  <a:gd name="T4" fmla="*/ 0 w 44"/>
                  <a:gd name="T5" fmla="*/ 8 h 16"/>
                  <a:gd name="T6" fmla="*/ 22 w 44"/>
                  <a:gd name="T7" fmla="*/ 16 h 16"/>
                  <a:gd name="T8" fmla="*/ 44 w 44"/>
                  <a:gd name="T9" fmla="*/ 8 h 16"/>
                </a:gdLst>
                <a:ahLst/>
                <a:cxnLst>
                  <a:cxn ang="0">
                    <a:pos x="T0" y="T1"/>
                  </a:cxn>
                  <a:cxn ang="0">
                    <a:pos x="T2" y="T3"/>
                  </a:cxn>
                  <a:cxn ang="0">
                    <a:pos x="T4" y="T5"/>
                  </a:cxn>
                  <a:cxn ang="0">
                    <a:pos x="T6" y="T7"/>
                  </a:cxn>
                  <a:cxn ang="0">
                    <a:pos x="T8" y="T9"/>
                  </a:cxn>
                </a:cxnLst>
                <a:rect l="0" t="0" r="r" b="b"/>
                <a:pathLst>
                  <a:path w="44" h="16">
                    <a:moveTo>
                      <a:pt x="44" y="8"/>
                    </a:moveTo>
                    <a:cubicBezTo>
                      <a:pt x="44" y="4"/>
                      <a:pt x="34" y="0"/>
                      <a:pt x="22" y="0"/>
                    </a:cubicBezTo>
                    <a:cubicBezTo>
                      <a:pt x="10" y="0"/>
                      <a:pt x="0" y="4"/>
                      <a:pt x="0" y="8"/>
                    </a:cubicBezTo>
                    <a:cubicBezTo>
                      <a:pt x="0" y="13"/>
                      <a:pt x="10" y="16"/>
                      <a:pt x="22" y="16"/>
                    </a:cubicBezTo>
                    <a:cubicBezTo>
                      <a:pt x="34" y="16"/>
                      <a:pt x="44" y="12"/>
                      <a:pt x="44"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28" name="Freeform 608"/>
              <p:cNvSpPr>
                <a:spLocks/>
              </p:cNvSpPr>
              <p:nvPr/>
            </p:nvSpPr>
            <p:spPr bwMode="auto">
              <a:xfrm flipH="1">
                <a:off x="5585" y="3672"/>
                <a:ext cx="44" cy="17"/>
              </a:xfrm>
              <a:custGeom>
                <a:avLst/>
                <a:gdLst>
                  <a:gd name="T0" fmla="*/ 38 w 38"/>
                  <a:gd name="T1" fmla="*/ 7 h 15"/>
                  <a:gd name="T2" fmla="*/ 19 w 38"/>
                  <a:gd name="T3" fmla="*/ 0 h 15"/>
                  <a:gd name="T4" fmla="*/ 0 w 38"/>
                  <a:gd name="T5" fmla="*/ 8 h 15"/>
                  <a:gd name="T6" fmla="*/ 19 w 38"/>
                  <a:gd name="T7" fmla="*/ 15 h 15"/>
                  <a:gd name="T8" fmla="*/ 38 w 38"/>
                  <a:gd name="T9" fmla="*/ 7 h 15"/>
                </a:gdLst>
                <a:ahLst/>
                <a:cxnLst>
                  <a:cxn ang="0">
                    <a:pos x="T0" y="T1"/>
                  </a:cxn>
                  <a:cxn ang="0">
                    <a:pos x="T2" y="T3"/>
                  </a:cxn>
                  <a:cxn ang="0">
                    <a:pos x="T4" y="T5"/>
                  </a:cxn>
                  <a:cxn ang="0">
                    <a:pos x="T6" y="T7"/>
                  </a:cxn>
                  <a:cxn ang="0">
                    <a:pos x="T8" y="T9"/>
                  </a:cxn>
                </a:cxnLst>
                <a:rect l="0" t="0" r="r" b="b"/>
                <a:pathLst>
                  <a:path w="38" h="15">
                    <a:moveTo>
                      <a:pt x="38" y="7"/>
                    </a:moveTo>
                    <a:cubicBezTo>
                      <a:pt x="38" y="3"/>
                      <a:pt x="30" y="0"/>
                      <a:pt x="19" y="0"/>
                    </a:cubicBezTo>
                    <a:cubicBezTo>
                      <a:pt x="8" y="1"/>
                      <a:pt x="0" y="4"/>
                      <a:pt x="0" y="8"/>
                    </a:cubicBezTo>
                    <a:cubicBezTo>
                      <a:pt x="0" y="12"/>
                      <a:pt x="8" y="15"/>
                      <a:pt x="19" y="15"/>
                    </a:cubicBezTo>
                    <a:cubicBezTo>
                      <a:pt x="30" y="14"/>
                      <a:pt x="38" y="11"/>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29" name="Freeform 609"/>
              <p:cNvSpPr>
                <a:spLocks/>
              </p:cNvSpPr>
              <p:nvPr/>
            </p:nvSpPr>
            <p:spPr bwMode="auto">
              <a:xfrm flipH="1">
                <a:off x="5588" y="3874"/>
                <a:ext cx="41" cy="17"/>
              </a:xfrm>
              <a:custGeom>
                <a:avLst/>
                <a:gdLst>
                  <a:gd name="T0" fmla="*/ 35 w 35"/>
                  <a:gd name="T1" fmla="*/ 7 h 14"/>
                  <a:gd name="T2" fmla="*/ 18 w 35"/>
                  <a:gd name="T3" fmla="*/ 1 h 14"/>
                  <a:gd name="T4" fmla="*/ 0 w 35"/>
                  <a:gd name="T5" fmla="*/ 8 h 14"/>
                  <a:gd name="T6" fmla="*/ 18 w 35"/>
                  <a:gd name="T7" fmla="*/ 14 h 14"/>
                  <a:gd name="T8" fmla="*/ 35 w 35"/>
                  <a:gd name="T9" fmla="*/ 7 h 14"/>
                </a:gdLst>
                <a:ahLst/>
                <a:cxnLst>
                  <a:cxn ang="0">
                    <a:pos x="T0" y="T1"/>
                  </a:cxn>
                  <a:cxn ang="0">
                    <a:pos x="T2" y="T3"/>
                  </a:cxn>
                  <a:cxn ang="0">
                    <a:pos x="T4" y="T5"/>
                  </a:cxn>
                  <a:cxn ang="0">
                    <a:pos x="T6" y="T7"/>
                  </a:cxn>
                  <a:cxn ang="0">
                    <a:pos x="T8" y="T9"/>
                  </a:cxn>
                </a:cxnLst>
                <a:rect l="0" t="0" r="r" b="b"/>
                <a:pathLst>
                  <a:path w="35" h="14">
                    <a:moveTo>
                      <a:pt x="35" y="7"/>
                    </a:moveTo>
                    <a:cubicBezTo>
                      <a:pt x="35" y="3"/>
                      <a:pt x="27" y="0"/>
                      <a:pt x="18" y="1"/>
                    </a:cubicBezTo>
                    <a:cubicBezTo>
                      <a:pt x="8" y="1"/>
                      <a:pt x="0" y="4"/>
                      <a:pt x="0" y="8"/>
                    </a:cubicBezTo>
                    <a:cubicBezTo>
                      <a:pt x="0" y="12"/>
                      <a:pt x="8" y="14"/>
                      <a:pt x="18" y="14"/>
                    </a:cubicBezTo>
                    <a:cubicBezTo>
                      <a:pt x="27" y="14"/>
                      <a:pt x="35" y="11"/>
                      <a:pt x="3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30" name="Freeform 610"/>
              <p:cNvSpPr>
                <a:spLocks/>
              </p:cNvSpPr>
              <p:nvPr/>
            </p:nvSpPr>
            <p:spPr bwMode="auto">
              <a:xfrm flipH="1">
                <a:off x="5148" y="3783"/>
                <a:ext cx="47" cy="19"/>
              </a:xfrm>
              <a:custGeom>
                <a:avLst/>
                <a:gdLst>
                  <a:gd name="T0" fmla="*/ 41 w 41"/>
                  <a:gd name="T1" fmla="*/ 7 h 16"/>
                  <a:gd name="T2" fmla="*/ 20 w 41"/>
                  <a:gd name="T3" fmla="*/ 0 h 16"/>
                  <a:gd name="T4" fmla="*/ 0 w 41"/>
                  <a:gd name="T5" fmla="*/ 9 h 16"/>
                  <a:gd name="T6" fmla="*/ 20 w 41"/>
                  <a:gd name="T7" fmla="*/ 15 h 16"/>
                  <a:gd name="T8" fmla="*/ 41 w 41"/>
                  <a:gd name="T9" fmla="*/ 7 h 16"/>
                </a:gdLst>
                <a:ahLst/>
                <a:cxnLst>
                  <a:cxn ang="0">
                    <a:pos x="T0" y="T1"/>
                  </a:cxn>
                  <a:cxn ang="0">
                    <a:pos x="T2" y="T3"/>
                  </a:cxn>
                  <a:cxn ang="0">
                    <a:pos x="T4" y="T5"/>
                  </a:cxn>
                  <a:cxn ang="0">
                    <a:pos x="T6" y="T7"/>
                  </a:cxn>
                  <a:cxn ang="0">
                    <a:pos x="T8" y="T9"/>
                  </a:cxn>
                </a:cxnLst>
                <a:rect l="0" t="0" r="r" b="b"/>
                <a:pathLst>
                  <a:path w="41" h="16">
                    <a:moveTo>
                      <a:pt x="41" y="7"/>
                    </a:moveTo>
                    <a:cubicBezTo>
                      <a:pt x="41" y="3"/>
                      <a:pt x="31" y="0"/>
                      <a:pt x="20" y="0"/>
                    </a:cubicBezTo>
                    <a:cubicBezTo>
                      <a:pt x="9" y="1"/>
                      <a:pt x="0" y="4"/>
                      <a:pt x="0" y="9"/>
                    </a:cubicBezTo>
                    <a:cubicBezTo>
                      <a:pt x="0" y="13"/>
                      <a:pt x="9" y="16"/>
                      <a:pt x="20" y="15"/>
                    </a:cubicBezTo>
                    <a:cubicBezTo>
                      <a:pt x="31" y="15"/>
                      <a:pt x="41" y="11"/>
                      <a:pt x="41"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31" name="Freeform 611"/>
              <p:cNvSpPr>
                <a:spLocks/>
              </p:cNvSpPr>
              <p:nvPr/>
            </p:nvSpPr>
            <p:spPr bwMode="auto">
              <a:xfrm flipH="1">
                <a:off x="5474" y="4032"/>
                <a:ext cx="44" cy="17"/>
              </a:xfrm>
              <a:custGeom>
                <a:avLst/>
                <a:gdLst>
                  <a:gd name="T0" fmla="*/ 38 w 38"/>
                  <a:gd name="T1" fmla="*/ 7 h 14"/>
                  <a:gd name="T2" fmla="*/ 19 w 38"/>
                  <a:gd name="T3" fmla="*/ 0 h 14"/>
                  <a:gd name="T4" fmla="*/ 0 w 38"/>
                  <a:gd name="T5" fmla="*/ 7 h 14"/>
                  <a:gd name="T6" fmla="*/ 19 w 38"/>
                  <a:gd name="T7" fmla="*/ 14 h 14"/>
                  <a:gd name="T8" fmla="*/ 38 w 38"/>
                  <a:gd name="T9" fmla="*/ 7 h 14"/>
                </a:gdLst>
                <a:ahLst/>
                <a:cxnLst>
                  <a:cxn ang="0">
                    <a:pos x="T0" y="T1"/>
                  </a:cxn>
                  <a:cxn ang="0">
                    <a:pos x="T2" y="T3"/>
                  </a:cxn>
                  <a:cxn ang="0">
                    <a:pos x="T4" y="T5"/>
                  </a:cxn>
                  <a:cxn ang="0">
                    <a:pos x="T6" y="T7"/>
                  </a:cxn>
                  <a:cxn ang="0">
                    <a:pos x="T8" y="T9"/>
                  </a:cxn>
                </a:cxnLst>
                <a:rect l="0" t="0" r="r" b="b"/>
                <a:pathLst>
                  <a:path w="38" h="14">
                    <a:moveTo>
                      <a:pt x="38" y="7"/>
                    </a:moveTo>
                    <a:cubicBezTo>
                      <a:pt x="38" y="3"/>
                      <a:pt x="29" y="0"/>
                      <a:pt x="19" y="0"/>
                    </a:cubicBezTo>
                    <a:cubicBezTo>
                      <a:pt x="9" y="0"/>
                      <a:pt x="0" y="3"/>
                      <a:pt x="0" y="7"/>
                    </a:cubicBezTo>
                    <a:cubicBezTo>
                      <a:pt x="0" y="11"/>
                      <a:pt x="9" y="14"/>
                      <a:pt x="19" y="14"/>
                    </a:cubicBezTo>
                    <a:cubicBezTo>
                      <a:pt x="29" y="14"/>
                      <a:pt x="38" y="10"/>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32" name="Freeform 612"/>
              <p:cNvSpPr>
                <a:spLocks/>
              </p:cNvSpPr>
              <p:nvPr/>
            </p:nvSpPr>
            <p:spPr bwMode="auto">
              <a:xfrm flipH="1">
                <a:off x="4912" y="4102"/>
                <a:ext cx="55" cy="20"/>
              </a:xfrm>
              <a:custGeom>
                <a:avLst/>
                <a:gdLst>
                  <a:gd name="T0" fmla="*/ 48 w 48"/>
                  <a:gd name="T1" fmla="*/ 9 h 18"/>
                  <a:gd name="T2" fmla="*/ 24 w 48"/>
                  <a:gd name="T3" fmla="*/ 1 h 18"/>
                  <a:gd name="T4" fmla="*/ 0 w 48"/>
                  <a:gd name="T5" fmla="*/ 9 h 18"/>
                  <a:gd name="T6" fmla="*/ 24 w 48"/>
                  <a:gd name="T7" fmla="*/ 17 h 18"/>
                  <a:gd name="T8" fmla="*/ 48 w 48"/>
                  <a:gd name="T9" fmla="*/ 9 h 18"/>
                </a:gdLst>
                <a:ahLst/>
                <a:cxnLst>
                  <a:cxn ang="0">
                    <a:pos x="T0" y="T1"/>
                  </a:cxn>
                  <a:cxn ang="0">
                    <a:pos x="T2" y="T3"/>
                  </a:cxn>
                  <a:cxn ang="0">
                    <a:pos x="T4" y="T5"/>
                  </a:cxn>
                  <a:cxn ang="0">
                    <a:pos x="T6" y="T7"/>
                  </a:cxn>
                  <a:cxn ang="0">
                    <a:pos x="T8" y="T9"/>
                  </a:cxn>
                </a:cxnLst>
                <a:rect l="0" t="0" r="r" b="b"/>
                <a:pathLst>
                  <a:path w="48" h="18">
                    <a:moveTo>
                      <a:pt x="48" y="9"/>
                    </a:moveTo>
                    <a:cubicBezTo>
                      <a:pt x="48" y="4"/>
                      <a:pt x="37" y="0"/>
                      <a:pt x="24" y="1"/>
                    </a:cubicBezTo>
                    <a:cubicBezTo>
                      <a:pt x="11" y="1"/>
                      <a:pt x="0" y="5"/>
                      <a:pt x="0" y="9"/>
                    </a:cubicBezTo>
                    <a:cubicBezTo>
                      <a:pt x="0" y="14"/>
                      <a:pt x="11" y="18"/>
                      <a:pt x="24" y="17"/>
                    </a:cubicBezTo>
                    <a:cubicBezTo>
                      <a:pt x="37" y="17"/>
                      <a:pt x="48" y="13"/>
                      <a:pt x="48" y="9"/>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33" name="Freeform 613"/>
              <p:cNvSpPr>
                <a:spLocks/>
              </p:cNvSpPr>
              <p:nvPr/>
            </p:nvSpPr>
            <p:spPr bwMode="auto">
              <a:xfrm flipH="1">
                <a:off x="4549" y="4232"/>
                <a:ext cx="63" cy="22"/>
              </a:xfrm>
              <a:custGeom>
                <a:avLst/>
                <a:gdLst>
                  <a:gd name="T0" fmla="*/ 55 w 55"/>
                  <a:gd name="T1" fmla="*/ 10 h 19"/>
                  <a:gd name="T2" fmla="*/ 28 w 55"/>
                  <a:gd name="T3" fmla="*/ 0 h 19"/>
                  <a:gd name="T4" fmla="*/ 0 w 55"/>
                  <a:gd name="T5" fmla="*/ 10 h 19"/>
                  <a:gd name="T6" fmla="*/ 28 w 55"/>
                  <a:gd name="T7" fmla="*/ 19 h 19"/>
                  <a:gd name="T8" fmla="*/ 55 w 55"/>
                  <a:gd name="T9" fmla="*/ 10 h 19"/>
                </a:gdLst>
                <a:ahLst/>
                <a:cxnLst>
                  <a:cxn ang="0">
                    <a:pos x="T0" y="T1"/>
                  </a:cxn>
                  <a:cxn ang="0">
                    <a:pos x="T2" y="T3"/>
                  </a:cxn>
                  <a:cxn ang="0">
                    <a:pos x="T4" y="T5"/>
                  </a:cxn>
                  <a:cxn ang="0">
                    <a:pos x="T6" y="T7"/>
                  </a:cxn>
                  <a:cxn ang="0">
                    <a:pos x="T8" y="T9"/>
                  </a:cxn>
                </a:cxnLst>
                <a:rect l="0" t="0" r="r" b="b"/>
                <a:pathLst>
                  <a:path w="55" h="19">
                    <a:moveTo>
                      <a:pt x="55" y="10"/>
                    </a:moveTo>
                    <a:cubicBezTo>
                      <a:pt x="55" y="4"/>
                      <a:pt x="43" y="0"/>
                      <a:pt x="28" y="0"/>
                    </a:cubicBezTo>
                    <a:cubicBezTo>
                      <a:pt x="12" y="0"/>
                      <a:pt x="0" y="5"/>
                      <a:pt x="0" y="10"/>
                    </a:cubicBezTo>
                    <a:cubicBezTo>
                      <a:pt x="0" y="15"/>
                      <a:pt x="12" y="19"/>
                      <a:pt x="28" y="19"/>
                    </a:cubicBezTo>
                    <a:cubicBezTo>
                      <a:pt x="43" y="19"/>
                      <a:pt x="55" y="15"/>
                      <a:pt x="55" y="10"/>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34" name="Freeform 614"/>
              <p:cNvSpPr>
                <a:spLocks/>
              </p:cNvSpPr>
              <p:nvPr/>
            </p:nvSpPr>
            <p:spPr bwMode="auto">
              <a:xfrm flipH="1">
                <a:off x="3621" y="4072"/>
                <a:ext cx="62" cy="28"/>
              </a:xfrm>
              <a:custGeom>
                <a:avLst/>
                <a:gdLst>
                  <a:gd name="T0" fmla="*/ 54 w 54"/>
                  <a:gd name="T1" fmla="*/ 12 h 25"/>
                  <a:gd name="T2" fmla="*/ 27 w 54"/>
                  <a:gd name="T3" fmla="*/ 1 h 25"/>
                  <a:gd name="T4" fmla="*/ 0 w 54"/>
                  <a:gd name="T5" fmla="*/ 13 h 25"/>
                  <a:gd name="T6" fmla="*/ 27 w 54"/>
                  <a:gd name="T7" fmla="*/ 25 h 25"/>
                  <a:gd name="T8" fmla="*/ 54 w 54"/>
                  <a:gd name="T9" fmla="*/ 12 h 25"/>
                </a:gdLst>
                <a:ahLst/>
                <a:cxnLst>
                  <a:cxn ang="0">
                    <a:pos x="T0" y="T1"/>
                  </a:cxn>
                  <a:cxn ang="0">
                    <a:pos x="T2" y="T3"/>
                  </a:cxn>
                  <a:cxn ang="0">
                    <a:pos x="T4" y="T5"/>
                  </a:cxn>
                  <a:cxn ang="0">
                    <a:pos x="T6" y="T7"/>
                  </a:cxn>
                  <a:cxn ang="0">
                    <a:pos x="T8" y="T9"/>
                  </a:cxn>
                </a:cxnLst>
                <a:rect l="0" t="0" r="r" b="b"/>
                <a:pathLst>
                  <a:path w="54" h="25">
                    <a:moveTo>
                      <a:pt x="54" y="12"/>
                    </a:moveTo>
                    <a:cubicBezTo>
                      <a:pt x="54" y="6"/>
                      <a:pt x="42" y="0"/>
                      <a:pt x="27" y="1"/>
                    </a:cubicBezTo>
                    <a:cubicBezTo>
                      <a:pt x="12" y="1"/>
                      <a:pt x="0" y="6"/>
                      <a:pt x="0" y="13"/>
                    </a:cubicBezTo>
                    <a:cubicBezTo>
                      <a:pt x="0" y="20"/>
                      <a:pt x="12" y="25"/>
                      <a:pt x="27" y="25"/>
                    </a:cubicBezTo>
                    <a:cubicBezTo>
                      <a:pt x="42" y="24"/>
                      <a:pt x="54" y="19"/>
                      <a:pt x="54"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35" name="Freeform 615"/>
              <p:cNvSpPr>
                <a:spLocks/>
              </p:cNvSpPr>
              <p:nvPr/>
            </p:nvSpPr>
            <p:spPr bwMode="auto">
              <a:xfrm flipH="1">
                <a:off x="2494" y="3850"/>
                <a:ext cx="97" cy="31"/>
              </a:xfrm>
              <a:custGeom>
                <a:avLst/>
                <a:gdLst>
                  <a:gd name="T0" fmla="*/ 83 w 83"/>
                  <a:gd name="T1" fmla="*/ 12 h 27"/>
                  <a:gd name="T2" fmla="*/ 41 w 83"/>
                  <a:gd name="T3" fmla="*/ 1 h 27"/>
                  <a:gd name="T4" fmla="*/ 0 w 83"/>
                  <a:gd name="T5" fmla="*/ 15 h 27"/>
                  <a:gd name="T6" fmla="*/ 41 w 83"/>
                  <a:gd name="T7" fmla="*/ 26 h 27"/>
                  <a:gd name="T8" fmla="*/ 83 w 83"/>
                  <a:gd name="T9" fmla="*/ 12 h 27"/>
                </a:gdLst>
                <a:ahLst/>
                <a:cxnLst>
                  <a:cxn ang="0">
                    <a:pos x="T0" y="T1"/>
                  </a:cxn>
                  <a:cxn ang="0">
                    <a:pos x="T2" y="T3"/>
                  </a:cxn>
                  <a:cxn ang="0">
                    <a:pos x="T4" y="T5"/>
                  </a:cxn>
                  <a:cxn ang="0">
                    <a:pos x="T6" y="T7"/>
                  </a:cxn>
                  <a:cxn ang="0">
                    <a:pos x="T8" y="T9"/>
                  </a:cxn>
                </a:cxnLst>
                <a:rect l="0" t="0" r="r" b="b"/>
                <a:pathLst>
                  <a:path w="83" h="27">
                    <a:moveTo>
                      <a:pt x="83" y="12"/>
                    </a:moveTo>
                    <a:cubicBezTo>
                      <a:pt x="83" y="5"/>
                      <a:pt x="64" y="0"/>
                      <a:pt x="41" y="1"/>
                    </a:cubicBezTo>
                    <a:cubicBezTo>
                      <a:pt x="18" y="1"/>
                      <a:pt x="0" y="7"/>
                      <a:pt x="0" y="15"/>
                    </a:cubicBezTo>
                    <a:cubicBezTo>
                      <a:pt x="0" y="22"/>
                      <a:pt x="18" y="27"/>
                      <a:pt x="41" y="26"/>
                    </a:cubicBezTo>
                    <a:cubicBezTo>
                      <a:pt x="64" y="26"/>
                      <a:pt x="83" y="20"/>
                      <a:pt x="83"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36" name="Freeform 616"/>
              <p:cNvSpPr>
                <a:spLocks/>
              </p:cNvSpPr>
              <p:nvPr/>
            </p:nvSpPr>
            <p:spPr bwMode="auto">
              <a:xfrm flipH="1">
                <a:off x="3151" y="3828"/>
                <a:ext cx="58" cy="20"/>
              </a:xfrm>
              <a:custGeom>
                <a:avLst/>
                <a:gdLst>
                  <a:gd name="T0" fmla="*/ 50 w 50"/>
                  <a:gd name="T1" fmla="*/ 7 h 17"/>
                  <a:gd name="T2" fmla="*/ 25 w 50"/>
                  <a:gd name="T3" fmla="*/ 0 h 17"/>
                  <a:gd name="T4" fmla="*/ 0 w 50"/>
                  <a:gd name="T5" fmla="*/ 9 h 17"/>
                  <a:gd name="T6" fmla="*/ 25 w 50"/>
                  <a:gd name="T7" fmla="*/ 16 h 17"/>
                  <a:gd name="T8" fmla="*/ 50 w 50"/>
                  <a:gd name="T9" fmla="*/ 7 h 17"/>
                </a:gdLst>
                <a:ahLst/>
                <a:cxnLst>
                  <a:cxn ang="0">
                    <a:pos x="T0" y="T1"/>
                  </a:cxn>
                  <a:cxn ang="0">
                    <a:pos x="T2" y="T3"/>
                  </a:cxn>
                  <a:cxn ang="0">
                    <a:pos x="T4" y="T5"/>
                  </a:cxn>
                  <a:cxn ang="0">
                    <a:pos x="T6" y="T7"/>
                  </a:cxn>
                  <a:cxn ang="0">
                    <a:pos x="T8" y="T9"/>
                  </a:cxn>
                </a:cxnLst>
                <a:rect l="0" t="0" r="r" b="b"/>
                <a:pathLst>
                  <a:path w="50" h="17">
                    <a:moveTo>
                      <a:pt x="50" y="7"/>
                    </a:moveTo>
                    <a:cubicBezTo>
                      <a:pt x="50" y="3"/>
                      <a:pt x="39" y="0"/>
                      <a:pt x="25" y="0"/>
                    </a:cubicBezTo>
                    <a:cubicBezTo>
                      <a:pt x="11" y="1"/>
                      <a:pt x="0" y="4"/>
                      <a:pt x="0" y="9"/>
                    </a:cubicBezTo>
                    <a:cubicBezTo>
                      <a:pt x="0" y="13"/>
                      <a:pt x="11" y="17"/>
                      <a:pt x="25" y="16"/>
                    </a:cubicBezTo>
                    <a:cubicBezTo>
                      <a:pt x="39" y="16"/>
                      <a:pt x="50" y="12"/>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37" name="Freeform 617"/>
              <p:cNvSpPr>
                <a:spLocks/>
              </p:cNvSpPr>
              <p:nvPr/>
            </p:nvSpPr>
            <p:spPr bwMode="auto">
              <a:xfrm flipH="1">
                <a:off x="1681" y="3706"/>
                <a:ext cx="104" cy="34"/>
              </a:xfrm>
              <a:custGeom>
                <a:avLst/>
                <a:gdLst>
                  <a:gd name="T0" fmla="*/ 91 w 91"/>
                  <a:gd name="T1" fmla="*/ 13 h 29"/>
                  <a:gd name="T2" fmla="*/ 45 w 91"/>
                  <a:gd name="T3" fmla="*/ 1 h 29"/>
                  <a:gd name="T4" fmla="*/ 0 w 91"/>
                  <a:gd name="T5" fmla="*/ 16 h 29"/>
                  <a:gd name="T6" fmla="*/ 45 w 91"/>
                  <a:gd name="T7" fmla="*/ 28 h 29"/>
                  <a:gd name="T8" fmla="*/ 91 w 91"/>
                  <a:gd name="T9" fmla="*/ 13 h 29"/>
                </a:gdLst>
                <a:ahLst/>
                <a:cxnLst>
                  <a:cxn ang="0">
                    <a:pos x="T0" y="T1"/>
                  </a:cxn>
                  <a:cxn ang="0">
                    <a:pos x="T2" y="T3"/>
                  </a:cxn>
                  <a:cxn ang="0">
                    <a:pos x="T4" y="T5"/>
                  </a:cxn>
                  <a:cxn ang="0">
                    <a:pos x="T6" y="T7"/>
                  </a:cxn>
                  <a:cxn ang="0">
                    <a:pos x="T8" y="T9"/>
                  </a:cxn>
                </a:cxnLst>
                <a:rect l="0" t="0" r="r" b="b"/>
                <a:pathLst>
                  <a:path w="91" h="29">
                    <a:moveTo>
                      <a:pt x="91" y="13"/>
                    </a:moveTo>
                    <a:cubicBezTo>
                      <a:pt x="91" y="6"/>
                      <a:pt x="70" y="0"/>
                      <a:pt x="45" y="1"/>
                    </a:cubicBezTo>
                    <a:cubicBezTo>
                      <a:pt x="20" y="2"/>
                      <a:pt x="0" y="9"/>
                      <a:pt x="0" y="16"/>
                    </a:cubicBezTo>
                    <a:cubicBezTo>
                      <a:pt x="0" y="23"/>
                      <a:pt x="20" y="29"/>
                      <a:pt x="45" y="28"/>
                    </a:cubicBezTo>
                    <a:cubicBezTo>
                      <a:pt x="70" y="27"/>
                      <a:pt x="91" y="21"/>
                      <a:pt x="91" y="13"/>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grpSp>
        <p:nvGrpSpPr>
          <p:cNvPr id="645738" name="Group 618"/>
          <p:cNvGrpSpPr>
            <a:grpSpLocks/>
          </p:cNvGrpSpPr>
          <p:nvPr/>
        </p:nvGrpSpPr>
        <p:grpSpPr bwMode="auto">
          <a:xfrm>
            <a:off x="-7938" y="4237038"/>
            <a:ext cx="9151938" cy="2647950"/>
            <a:chOff x="-5" y="2669"/>
            <a:chExt cx="5765" cy="1668"/>
          </a:xfrm>
        </p:grpSpPr>
        <p:sp>
          <p:nvSpPr>
            <p:cNvPr id="645739" name="Freeform 619"/>
            <p:cNvSpPr>
              <a:spLocks/>
            </p:cNvSpPr>
            <p:nvPr/>
          </p:nvSpPr>
          <p:spPr bwMode="auto">
            <a:xfrm>
              <a:off x="0" y="2669"/>
              <a:ext cx="5760" cy="1650"/>
            </a:xfrm>
            <a:custGeom>
              <a:avLst/>
              <a:gdLst>
                <a:gd name="T0" fmla="*/ 771 w 4991"/>
                <a:gd name="T1" fmla="*/ 746 h 763"/>
                <a:gd name="T2" fmla="*/ 2238 w 4991"/>
                <a:gd name="T3" fmla="*/ 759 h 763"/>
                <a:gd name="T4" fmla="*/ 4991 w 4991"/>
                <a:gd name="T5" fmla="*/ 749 h 763"/>
                <a:gd name="T6" fmla="*/ 4991 w 4991"/>
                <a:gd name="T7" fmla="*/ 0 h 763"/>
                <a:gd name="T8" fmla="*/ 0 w 4991"/>
                <a:gd name="T9" fmla="*/ 0 h 763"/>
                <a:gd name="T10" fmla="*/ 0 w 4991"/>
                <a:gd name="T11" fmla="*/ 745 h 763"/>
                <a:gd name="T12" fmla="*/ 771 w 4991"/>
                <a:gd name="T13" fmla="*/ 746 h 763"/>
              </a:gdLst>
              <a:ahLst/>
              <a:cxnLst>
                <a:cxn ang="0">
                  <a:pos x="T0" y="T1"/>
                </a:cxn>
                <a:cxn ang="0">
                  <a:pos x="T2" y="T3"/>
                </a:cxn>
                <a:cxn ang="0">
                  <a:pos x="T4" y="T5"/>
                </a:cxn>
                <a:cxn ang="0">
                  <a:pos x="T6" y="T7"/>
                </a:cxn>
                <a:cxn ang="0">
                  <a:pos x="T8" y="T9"/>
                </a:cxn>
                <a:cxn ang="0">
                  <a:pos x="T10" y="T11"/>
                </a:cxn>
                <a:cxn ang="0">
                  <a:pos x="T12" y="T13"/>
                </a:cxn>
              </a:cxnLst>
              <a:rect l="0" t="0" r="r" b="b"/>
              <a:pathLst>
                <a:path w="4991" h="763">
                  <a:moveTo>
                    <a:pt x="771" y="746"/>
                  </a:moveTo>
                  <a:cubicBezTo>
                    <a:pt x="1262" y="742"/>
                    <a:pt x="1746" y="763"/>
                    <a:pt x="2238" y="759"/>
                  </a:cubicBezTo>
                  <a:cubicBezTo>
                    <a:pt x="3151" y="753"/>
                    <a:pt x="4084" y="693"/>
                    <a:pt x="4991" y="749"/>
                  </a:cubicBezTo>
                  <a:cubicBezTo>
                    <a:pt x="4991" y="0"/>
                    <a:pt x="4991" y="0"/>
                    <a:pt x="4991" y="0"/>
                  </a:cubicBezTo>
                  <a:cubicBezTo>
                    <a:pt x="0" y="0"/>
                    <a:pt x="0" y="0"/>
                    <a:pt x="0" y="0"/>
                  </a:cubicBezTo>
                  <a:cubicBezTo>
                    <a:pt x="0" y="745"/>
                    <a:pt x="0" y="745"/>
                    <a:pt x="0" y="745"/>
                  </a:cubicBezTo>
                  <a:cubicBezTo>
                    <a:pt x="257" y="745"/>
                    <a:pt x="515" y="748"/>
                    <a:pt x="771" y="746"/>
                  </a:cubicBezTo>
                  <a:close/>
                </a:path>
              </a:pathLst>
            </a:custGeom>
            <a:gradFill rotWithShape="1">
              <a:gsLst>
                <a:gs pos="0">
                  <a:srgbClr val="004BA5"/>
                </a:gs>
                <a:gs pos="100000">
                  <a:srgbClr val="52A1FF"/>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40" name="Freeform 620"/>
            <p:cNvSpPr>
              <a:spLocks/>
            </p:cNvSpPr>
            <p:nvPr/>
          </p:nvSpPr>
          <p:spPr bwMode="auto">
            <a:xfrm>
              <a:off x="0" y="3441"/>
              <a:ext cx="5760" cy="876"/>
            </a:xfrm>
            <a:custGeom>
              <a:avLst/>
              <a:gdLst>
                <a:gd name="T0" fmla="*/ 2238 w 4991"/>
                <a:gd name="T1" fmla="*/ 88 h 760"/>
                <a:gd name="T2" fmla="*/ 771 w 4991"/>
                <a:gd name="T3" fmla="*/ 45 h 760"/>
                <a:gd name="T4" fmla="*/ 0 w 4991"/>
                <a:gd name="T5" fmla="*/ 41 h 760"/>
                <a:gd name="T6" fmla="*/ 0 w 4991"/>
                <a:gd name="T7" fmla="*/ 760 h 760"/>
                <a:gd name="T8" fmla="*/ 4991 w 4991"/>
                <a:gd name="T9" fmla="*/ 760 h 760"/>
                <a:gd name="T10" fmla="*/ 4991 w 4991"/>
                <a:gd name="T11" fmla="*/ 1 h 760"/>
                <a:gd name="T12" fmla="*/ 2238 w 4991"/>
                <a:gd name="T13" fmla="*/ 88 h 760"/>
              </a:gdLst>
              <a:ahLst/>
              <a:cxnLst>
                <a:cxn ang="0">
                  <a:pos x="T0" y="T1"/>
                </a:cxn>
                <a:cxn ang="0">
                  <a:pos x="T2" y="T3"/>
                </a:cxn>
                <a:cxn ang="0">
                  <a:pos x="T4" y="T5"/>
                </a:cxn>
                <a:cxn ang="0">
                  <a:pos x="T6" y="T7"/>
                </a:cxn>
                <a:cxn ang="0">
                  <a:pos x="T8" y="T9"/>
                </a:cxn>
                <a:cxn ang="0">
                  <a:pos x="T10" y="T11"/>
                </a:cxn>
                <a:cxn ang="0">
                  <a:pos x="T12" y="T13"/>
                </a:cxn>
              </a:cxnLst>
              <a:rect l="0" t="0" r="r" b="b"/>
              <a:pathLst>
                <a:path w="4991" h="760">
                  <a:moveTo>
                    <a:pt x="2238" y="88"/>
                  </a:moveTo>
                  <a:cubicBezTo>
                    <a:pt x="1746" y="100"/>
                    <a:pt x="1262" y="33"/>
                    <a:pt x="771" y="45"/>
                  </a:cubicBezTo>
                  <a:cubicBezTo>
                    <a:pt x="515" y="51"/>
                    <a:pt x="257" y="40"/>
                    <a:pt x="0" y="41"/>
                  </a:cubicBezTo>
                  <a:cubicBezTo>
                    <a:pt x="0" y="760"/>
                    <a:pt x="0" y="760"/>
                    <a:pt x="0" y="760"/>
                  </a:cubicBezTo>
                  <a:cubicBezTo>
                    <a:pt x="4991" y="760"/>
                    <a:pt x="4991" y="760"/>
                    <a:pt x="4991" y="760"/>
                  </a:cubicBezTo>
                  <a:cubicBezTo>
                    <a:pt x="4991" y="1"/>
                    <a:pt x="4991" y="1"/>
                    <a:pt x="4991" y="1"/>
                  </a:cubicBezTo>
                  <a:cubicBezTo>
                    <a:pt x="4187" y="0"/>
                    <a:pt x="3151" y="67"/>
                    <a:pt x="2238" y="88"/>
                  </a:cubicBezTo>
                  <a:close/>
                </a:path>
              </a:pathLst>
            </a:custGeom>
            <a:gradFill rotWithShape="1">
              <a:gsLst>
                <a:gs pos="0">
                  <a:srgbClr val="EDBC80"/>
                </a:gs>
                <a:gs pos="100000">
                  <a:srgbClr val="B28C6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grpSp>
          <p:nvGrpSpPr>
            <p:cNvPr id="645741" name="Group 621"/>
            <p:cNvGrpSpPr>
              <a:grpSpLocks/>
            </p:cNvGrpSpPr>
            <p:nvPr/>
          </p:nvGrpSpPr>
          <p:grpSpPr bwMode="auto">
            <a:xfrm>
              <a:off x="-5" y="3406"/>
              <a:ext cx="5765" cy="931"/>
              <a:chOff x="-5" y="3383"/>
              <a:chExt cx="5765" cy="931"/>
            </a:xfrm>
          </p:grpSpPr>
          <p:sp>
            <p:nvSpPr>
              <p:cNvPr id="645742" name="Freeform 622"/>
              <p:cNvSpPr>
                <a:spLocks/>
              </p:cNvSpPr>
              <p:nvPr/>
            </p:nvSpPr>
            <p:spPr bwMode="auto">
              <a:xfrm>
                <a:off x="1252" y="3383"/>
                <a:ext cx="4508" cy="31"/>
              </a:xfrm>
              <a:custGeom>
                <a:avLst/>
                <a:gdLst>
                  <a:gd name="T0" fmla="*/ 2680 w 3906"/>
                  <a:gd name="T1" fmla="*/ 3 h 27"/>
                  <a:gd name="T2" fmla="*/ 0 w 3906"/>
                  <a:gd name="T3" fmla="*/ 25 h 27"/>
                  <a:gd name="T4" fmla="*/ 3906 w 3906"/>
                  <a:gd name="T5" fmla="*/ 19 h 27"/>
                  <a:gd name="T6" fmla="*/ 3906 w 3906"/>
                  <a:gd name="T7" fmla="*/ 3 h 27"/>
                  <a:gd name="T8" fmla="*/ 3891 w 3906"/>
                  <a:gd name="T9" fmla="*/ 3 h 27"/>
                  <a:gd name="T10" fmla="*/ 2680 w 3906"/>
                  <a:gd name="T11" fmla="*/ 3 h 27"/>
                </a:gdLst>
                <a:ahLst/>
                <a:cxnLst>
                  <a:cxn ang="0">
                    <a:pos x="T0" y="T1"/>
                  </a:cxn>
                  <a:cxn ang="0">
                    <a:pos x="T2" y="T3"/>
                  </a:cxn>
                  <a:cxn ang="0">
                    <a:pos x="T4" y="T5"/>
                  </a:cxn>
                  <a:cxn ang="0">
                    <a:pos x="T6" y="T7"/>
                  </a:cxn>
                  <a:cxn ang="0">
                    <a:pos x="T8" y="T9"/>
                  </a:cxn>
                  <a:cxn ang="0">
                    <a:pos x="T10" y="T11"/>
                  </a:cxn>
                </a:cxnLst>
                <a:rect l="0" t="0" r="r" b="b"/>
                <a:pathLst>
                  <a:path w="3906" h="27">
                    <a:moveTo>
                      <a:pt x="2680" y="3"/>
                    </a:moveTo>
                    <a:cubicBezTo>
                      <a:pt x="1841" y="0"/>
                      <a:pt x="839" y="21"/>
                      <a:pt x="0" y="25"/>
                    </a:cubicBezTo>
                    <a:cubicBezTo>
                      <a:pt x="1302" y="25"/>
                      <a:pt x="3108" y="27"/>
                      <a:pt x="3906" y="19"/>
                    </a:cubicBezTo>
                    <a:cubicBezTo>
                      <a:pt x="3906" y="3"/>
                      <a:pt x="3906" y="3"/>
                      <a:pt x="3906" y="3"/>
                    </a:cubicBezTo>
                    <a:cubicBezTo>
                      <a:pt x="3901" y="3"/>
                      <a:pt x="3896" y="3"/>
                      <a:pt x="3891" y="3"/>
                    </a:cubicBezTo>
                    <a:cubicBezTo>
                      <a:pt x="3487" y="6"/>
                      <a:pt x="3083" y="4"/>
                      <a:pt x="2680" y="3"/>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43" name="Freeform 623"/>
              <p:cNvSpPr>
                <a:spLocks/>
              </p:cNvSpPr>
              <p:nvPr/>
            </p:nvSpPr>
            <p:spPr bwMode="auto">
              <a:xfrm>
                <a:off x="1381" y="3383"/>
                <a:ext cx="61" cy="0"/>
              </a:xfrm>
              <a:custGeom>
                <a:avLst/>
                <a:gdLst>
                  <a:gd name="T0" fmla="*/ 0 w 52"/>
                  <a:gd name="T1" fmla="*/ 52 w 52"/>
                  <a:gd name="T2" fmla="*/ 8 w 52"/>
                  <a:gd name="T3" fmla="*/ 0 w 52"/>
                </a:gdLst>
                <a:ahLst/>
                <a:cxnLst>
                  <a:cxn ang="0">
                    <a:pos x="T0" y="0"/>
                  </a:cxn>
                  <a:cxn ang="0">
                    <a:pos x="T1" y="0"/>
                  </a:cxn>
                  <a:cxn ang="0">
                    <a:pos x="T2" y="0"/>
                  </a:cxn>
                  <a:cxn ang="0">
                    <a:pos x="T3" y="0"/>
                  </a:cxn>
                </a:cxnLst>
                <a:rect l="0" t="0" r="r" b="b"/>
                <a:pathLst>
                  <a:path w="52">
                    <a:moveTo>
                      <a:pt x="0" y="0"/>
                    </a:moveTo>
                    <a:cubicBezTo>
                      <a:pt x="17" y="0"/>
                      <a:pt x="35" y="0"/>
                      <a:pt x="52" y="0"/>
                    </a:cubicBezTo>
                    <a:cubicBezTo>
                      <a:pt x="37" y="0"/>
                      <a:pt x="23" y="0"/>
                      <a:pt x="8" y="0"/>
                    </a:cubicBezTo>
                    <a:cubicBezTo>
                      <a:pt x="6" y="0"/>
                      <a:pt x="3" y="0"/>
                      <a:pt x="0" y="0"/>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44" name="Freeform 624"/>
              <p:cNvSpPr>
                <a:spLocks/>
              </p:cNvSpPr>
              <p:nvPr/>
            </p:nvSpPr>
            <p:spPr bwMode="auto">
              <a:xfrm>
                <a:off x="1853" y="3539"/>
                <a:ext cx="44" cy="16"/>
              </a:xfrm>
              <a:custGeom>
                <a:avLst/>
                <a:gdLst>
                  <a:gd name="T0" fmla="*/ 38 w 38"/>
                  <a:gd name="T1" fmla="*/ 6 h 14"/>
                  <a:gd name="T2" fmla="*/ 19 w 38"/>
                  <a:gd name="T3" fmla="*/ 0 h 14"/>
                  <a:gd name="T4" fmla="*/ 0 w 38"/>
                  <a:gd name="T5" fmla="*/ 8 h 14"/>
                  <a:gd name="T6" fmla="*/ 19 w 38"/>
                  <a:gd name="T7" fmla="*/ 13 h 14"/>
                  <a:gd name="T8" fmla="*/ 38 w 38"/>
                  <a:gd name="T9" fmla="*/ 6 h 14"/>
                </a:gdLst>
                <a:ahLst/>
                <a:cxnLst>
                  <a:cxn ang="0">
                    <a:pos x="T0" y="T1"/>
                  </a:cxn>
                  <a:cxn ang="0">
                    <a:pos x="T2" y="T3"/>
                  </a:cxn>
                  <a:cxn ang="0">
                    <a:pos x="T4" y="T5"/>
                  </a:cxn>
                  <a:cxn ang="0">
                    <a:pos x="T6" y="T7"/>
                  </a:cxn>
                  <a:cxn ang="0">
                    <a:pos x="T8" y="T9"/>
                  </a:cxn>
                </a:cxnLst>
                <a:rect l="0" t="0" r="r" b="b"/>
                <a:pathLst>
                  <a:path w="38" h="14">
                    <a:moveTo>
                      <a:pt x="38" y="6"/>
                    </a:moveTo>
                    <a:cubicBezTo>
                      <a:pt x="38" y="2"/>
                      <a:pt x="29" y="0"/>
                      <a:pt x="19" y="0"/>
                    </a:cubicBezTo>
                    <a:cubicBezTo>
                      <a:pt x="8" y="1"/>
                      <a:pt x="0" y="4"/>
                      <a:pt x="0" y="8"/>
                    </a:cubicBezTo>
                    <a:cubicBezTo>
                      <a:pt x="0" y="11"/>
                      <a:pt x="8" y="14"/>
                      <a:pt x="19" y="13"/>
                    </a:cubicBezTo>
                    <a:cubicBezTo>
                      <a:pt x="29" y="13"/>
                      <a:pt x="38" y="9"/>
                      <a:pt x="38"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45" name="Freeform 625"/>
              <p:cNvSpPr>
                <a:spLocks/>
              </p:cNvSpPr>
              <p:nvPr/>
            </p:nvSpPr>
            <p:spPr bwMode="auto">
              <a:xfrm>
                <a:off x="1880" y="3564"/>
                <a:ext cx="45" cy="16"/>
              </a:xfrm>
              <a:custGeom>
                <a:avLst/>
                <a:gdLst>
                  <a:gd name="T0" fmla="*/ 39 w 39"/>
                  <a:gd name="T1" fmla="*/ 6 h 14"/>
                  <a:gd name="T2" fmla="*/ 20 w 39"/>
                  <a:gd name="T3" fmla="*/ 1 h 14"/>
                  <a:gd name="T4" fmla="*/ 0 w 39"/>
                  <a:gd name="T5" fmla="*/ 8 h 14"/>
                  <a:gd name="T6" fmla="*/ 20 w 39"/>
                  <a:gd name="T7" fmla="*/ 14 h 14"/>
                  <a:gd name="T8" fmla="*/ 39 w 39"/>
                  <a:gd name="T9" fmla="*/ 6 h 14"/>
                </a:gdLst>
                <a:ahLst/>
                <a:cxnLst>
                  <a:cxn ang="0">
                    <a:pos x="T0" y="T1"/>
                  </a:cxn>
                  <a:cxn ang="0">
                    <a:pos x="T2" y="T3"/>
                  </a:cxn>
                  <a:cxn ang="0">
                    <a:pos x="T4" y="T5"/>
                  </a:cxn>
                  <a:cxn ang="0">
                    <a:pos x="T6" y="T7"/>
                  </a:cxn>
                  <a:cxn ang="0">
                    <a:pos x="T8" y="T9"/>
                  </a:cxn>
                </a:cxnLst>
                <a:rect l="0" t="0" r="r" b="b"/>
                <a:pathLst>
                  <a:path w="39" h="14">
                    <a:moveTo>
                      <a:pt x="39" y="6"/>
                    </a:moveTo>
                    <a:cubicBezTo>
                      <a:pt x="39" y="3"/>
                      <a:pt x="30" y="0"/>
                      <a:pt x="20" y="1"/>
                    </a:cubicBezTo>
                    <a:cubicBezTo>
                      <a:pt x="9" y="1"/>
                      <a:pt x="0" y="5"/>
                      <a:pt x="0" y="8"/>
                    </a:cubicBezTo>
                    <a:cubicBezTo>
                      <a:pt x="0" y="12"/>
                      <a:pt x="9" y="14"/>
                      <a:pt x="20" y="14"/>
                    </a:cubicBezTo>
                    <a:cubicBezTo>
                      <a:pt x="30" y="13"/>
                      <a:pt x="39" y="10"/>
                      <a:pt x="39"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46" name="Freeform 626"/>
              <p:cNvSpPr>
                <a:spLocks/>
              </p:cNvSpPr>
              <p:nvPr/>
            </p:nvSpPr>
            <p:spPr bwMode="auto">
              <a:xfrm>
                <a:off x="1345" y="3589"/>
                <a:ext cx="42" cy="16"/>
              </a:xfrm>
              <a:custGeom>
                <a:avLst/>
                <a:gdLst>
                  <a:gd name="T0" fmla="*/ 36 w 36"/>
                  <a:gd name="T1" fmla="*/ 6 h 14"/>
                  <a:gd name="T2" fmla="*/ 18 w 36"/>
                  <a:gd name="T3" fmla="*/ 1 h 14"/>
                  <a:gd name="T4" fmla="*/ 0 w 36"/>
                  <a:gd name="T5" fmla="*/ 8 h 14"/>
                  <a:gd name="T6" fmla="*/ 18 w 36"/>
                  <a:gd name="T7" fmla="*/ 13 h 14"/>
                  <a:gd name="T8" fmla="*/ 36 w 36"/>
                  <a:gd name="T9" fmla="*/ 6 h 14"/>
                </a:gdLst>
                <a:ahLst/>
                <a:cxnLst>
                  <a:cxn ang="0">
                    <a:pos x="T0" y="T1"/>
                  </a:cxn>
                  <a:cxn ang="0">
                    <a:pos x="T2" y="T3"/>
                  </a:cxn>
                  <a:cxn ang="0">
                    <a:pos x="T4" y="T5"/>
                  </a:cxn>
                  <a:cxn ang="0">
                    <a:pos x="T6" y="T7"/>
                  </a:cxn>
                  <a:cxn ang="0">
                    <a:pos x="T8" y="T9"/>
                  </a:cxn>
                </a:cxnLst>
                <a:rect l="0" t="0" r="r" b="b"/>
                <a:pathLst>
                  <a:path w="36" h="14">
                    <a:moveTo>
                      <a:pt x="36" y="6"/>
                    </a:moveTo>
                    <a:cubicBezTo>
                      <a:pt x="36" y="3"/>
                      <a:pt x="28" y="0"/>
                      <a:pt x="18" y="1"/>
                    </a:cubicBezTo>
                    <a:cubicBezTo>
                      <a:pt x="8" y="1"/>
                      <a:pt x="0" y="4"/>
                      <a:pt x="0" y="8"/>
                    </a:cubicBezTo>
                    <a:cubicBezTo>
                      <a:pt x="0" y="11"/>
                      <a:pt x="8" y="14"/>
                      <a:pt x="18" y="13"/>
                    </a:cubicBezTo>
                    <a:cubicBezTo>
                      <a:pt x="28" y="13"/>
                      <a:pt x="36" y="10"/>
                      <a:pt x="36"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47" name="Freeform 627"/>
              <p:cNvSpPr>
                <a:spLocks/>
              </p:cNvSpPr>
              <p:nvPr/>
            </p:nvSpPr>
            <p:spPr bwMode="auto">
              <a:xfrm>
                <a:off x="2161" y="3669"/>
                <a:ext cx="46" cy="15"/>
              </a:xfrm>
              <a:custGeom>
                <a:avLst/>
                <a:gdLst>
                  <a:gd name="T0" fmla="*/ 40 w 40"/>
                  <a:gd name="T1" fmla="*/ 6 h 13"/>
                  <a:gd name="T2" fmla="*/ 20 w 40"/>
                  <a:gd name="T3" fmla="*/ 0 h 13"/>
                  <a:gd name="T4" fmla="*/ 0 w 40"/>
                  <a:gd name="T5" fmla="*/ 7 h 13"/>
                  <a:gd name="T6" fmla="*/ 20 w 40"/>
                  <a:gd name="T7" fmla="*/ 13 h 13"/>
                  <a:gd name="T8" fmla="*/ 40 w 40"/>
                  <a:gd name="T9" fmla="*/ 6 h 13"/>
                </a:gdLst>
                <a:ahLst/>
                <a:cxnLst>
                  <a:cxn ang="0">
                    <a:pos x="T0" y="T1"/>
                  </a:cxn>
                  <a:cxn ang="0">
                    <a:pos x="T2" y="T3"/>
                  </a:cxn>
                  <a:cxn ang="0">
                    <a:pos x="T4" y="T5"/>
                  </a:cxn>
                  <a:cxn ang="0">
                    <a:pos x="T6" y="T7"/>
                  </a:cxn>
                  <a:cxn ang="0">
                    <a:pos x="T8" y="T9"/>
                  </a:cxn>
                </a:cxnLst>
                <a:rect l="0" t="0" r="r" b="b"/>
                <a:pathLst>
                  <a:path w="40" h="13">
                    <a:moveTo>
                      <a:pt x="40" y="6"/>
                    </a:moveTo>
                    <a:cubicBezTo>
                      <a:pt x="40" y="2"/>
                      <a:pt x="31" y="0"/>
                      <a:pt x="20" y="0"/>
                    </a:cubicBezTo>
                    <a:cubicBezTo>
                      <a:pt x="9" y="0"/>
                      <a:pt x="0" y="4"/>
                      <a:pt x="0" y="7"/>
                    </a:cubicBezTo>
                    <a:cubicBezTo>
                      <a:pt x="0" y="11"/>
                      <a:pt x="9" y="13"/>
                      <a:pt x="20" y="13"/>
                    </a:cubicBezTo>
                    <a:cubicBezTo>
                      <a:pt x="31" y="13"/>
                      <a:pt x="40" y="9"/>
                      <a:pt x="40"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48" name="Freeform 628"/>
              <p:cNvSpPr>
                <a:spLocks/>
              </p:cNvSpPr>
              <p:nvPr/>
            </p:nvSpPr>
            <p:spPr bwMode="auto">
              <a:xfrm>
                <a:off x="1345" y="3735"/>
                <a:ext cx="42"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3"/>
                      <a:pt x="28" y="0"/>
                      <a:pt x="18" y="0"/>
                    </a:cubicBezTo>
                    <a:cubicBezTo>
                      <a:pt x="8" y="1"/>
                      <a:pt x="0" y="4"/>
                      <a:pt x="0" y="7"/>
                    </a:cubicBezTo>
                    <a:cubicBezTo>
                      <a:pt x="0" y="11"/>
                      <a:pt x="8" y="13"/>
                      <a:pt x="18" y="13"/>
                    </a:cubicBezTo>
                    <a:cubicBezTo>
                      <a:pt x="28" y="13"/>
                      <a:pt x="36" y="9"/>
                      <a:pt x="36"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49" name="Freeform 629"/>
              <p:cNvSpPr>
                <a:spLocks/>
              </p:cNvSpPr>
              <p:nvPr/>
            </p:nvSpPr>
            <p:spPr bwMode="auto">
              <a:xfrm>
                <a:off x="1217" y="3751"/>
                <a:ext cx="40" cy="15"/>
              </a:xfrm>
              <a:custGeom>
                <a:avLst/>
                <a:gdLst>
                  <a:gd name="T0" fmla="*/ 35 w 35"/>
                  <a:gd name="T1" fmla="*/ 6 h 13"/>
                  <a:gd name="T2" fmla="*/ 18 w 35"/>
                  <a:gd name="T3" fmla="*/ 1 h 13"/>
                  <a:gd name="T4" fmla="*/ 0 w 35"/>
                  <a:gd name="T5" fmla="*/ 7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8" y="0"/>
                      <a:pt x="18" y="1"/>
                    </a:cubicBezTo>
                    <a:cubicBezTo>
                      <a:pt x="8" y="1"/>
                      <a:pt x="0" y="4"/>
                      <a:pt x="0" y="7"/>
                    </a:cubicBezTo>
                    <a:cubicBezTo>
                      <a:pt x="0" y="11"/>
                      <a:pt x="8" y="13"/>
                      <a:pt x="18" y="13"/>
                    </a:cubicBezTo>
                    <a:cubicBezTo>
                      <a:pt x="28" y="12"/>
                      <a:pt x="35" y="9"/>
                      <a:pt x="35"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50" name="Freeform 630"/>
              <p:cNvSpPr>
                <a:spLocks/>
              </p:cNvSpPr>
              <p:nvPr/>
            </p:nvSpPr>
            <p:spPr bwMode="auto">
              <a:xfrm>
                <a:off x="2305" y="3750"/>
                <a:ext cx="46" cy="16"/>
              </a:xfrm>
              <a:custGeom>
                <a:avLst/>
                <a:gdLst>
                  <a:gd name="T0" fmla="*/ 40 w 40"/>
                  <a:gd name="T1" fmla="*/ 6 h 14"/>
                  <a:gd name="T2" fmla="*/ 20 w 40"/>
                  <a:gd name="T3" fmla="*/ 0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0"/>
                    </a:cubicBezTo>
                    <a:cubicBezTo>
                      <a:pt x="9" y="1"/>
                      <a:pt x="0" y="4"/>
                      <a:pt x="0" y="8"/>
                    </a:cubicBezTo>
                    <a:cubicBezTo>
                      <a:pt x="0" y="11"/>
                      <a:pt x="9" y="14"/>
                      <a:pt x="20" y="14"/>
                    </a:cubicBezTo>
                    <a:cubicBezTo>
                      <a:pt x="31" y="13"/>
                      <a:pt x="40" y="10"/>
                      <a:pt x="40"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51" name="Freeform 631"/>
              <p:cNvSpPr>
                <a:spLocks/>
              </p:cNvSpPr>
              <p:nvPr/>
            </p:nvSpPr>
            <p:spPr bwMode="auto">
              <a:xfrm>
                <a:off x="3127" y="3706"/>
                <a:ext cx="52" cy="17"/>
              </a:xfrm>
              <a:custGeom>
                <a:avLst/>
                <a:gdLst>
                  <a:gd name="T0" fmla="*/ 45 w 45"/>
                  <a:gd name="T1" fmla="*/ 7 h 15"/>
                  <a:gd name="T2" fmla="*/ 22 w 45"/>
                  <a:gd name="T3" fmla="*/ 1 h 15"/>
                  <a:gd name="T4" fmla="*/ 0 w 45"/>
                  <a:gd name="T5" fmla="*/ 8 h 15"/>
                  <a:gd name="T6" fmla="*/ 22 w 45"/>
                  <a:gd name="T7" fmla="*/ 14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2" y="1"/>
                    </a:cubicBezTo>
                    <a:cubicBezTo>
                      <a:pt x="10" y="1"/>
                      <a:pt x="0" y="5"/>
                      <a:pt x="0" y="8"/>
                    </a:cubicBezTo>
                    <a:cubicBezTo>
                      <a:pt x="0" y="12"/>
                      <a:pt x="10" y="15"/>
                      <a:pt x="22" y="14"/>
                    </a:cubicBezTo>
                    <a:cubicBezTo>
                      <a:pt x="35" y="14"/>
                      <a:pt x="45" y="11"/>
                      <a:pt x="45"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52" name="Freeform 632"/>
              <p:cNvSpPr>
                <a:spLocks/>
              </p:cNvSpPr>
              <p:nvPr/>
            </p:nvSpPr>
            <p:spPr bwMode="auto">
              <a:xfrm>
                <a:off x="3192" y="3672"/>
                <a:ext cx="52" cy="17"/>
              </a:xfrm>
              <a:custGeom>
                <a:avLst/>
                <a:gdLst>
                  <a:gd name="T0" fmla="*/ 45 w 45"/>
                  <a:gd name="T1" fmla="*/ 7 h 15"/>
                  <a:gd name="T2" fmla="*/ 22 w 45"/>
                  <a:gd name="T3" fmla="*/ 1 h 15"/>
                  <a:gd name="T4" fmla="*/ 0 w 45"/>
                  <a:gd name="T5" fmla="*/ 8 h 15"/>
                  <a:gd name="T6" fmla="*/ 22 w 45"/>
                  <a:gd name="T7" fmla="*/ 14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4" y="0"/>
                      <a:pt x="22" y="1"/>
                    </a:cubicBezTo>
                    <a:cubicBezTo>
                      <a:pt x="10" y="1"/>
                      <a:pt x="0" y="4"/>
                      <a:pt x="0" y="8"/>
                    </a:cubicBezTo>
                    <a:cubicBezTo>
                      <a:pt x="0" y="12"/>
                      <a:pt x="10" y="15"/>
                      <a:pt x="22" y="14"/>
                    </a:cubicBezTo>
                    <a:cubicBezTo>
                      <a:pt x="34" y="14"/>
                      <a:pt x="45" y="10"/>
                      <a:pt x="45"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53" name="Freeform 633"/>
              <p:cNvSpPr>
                <a:spLocks/>
              </p:cNvSpPr>
              <p:nvPr/>
            </p:nvSpPr>
            <p:spPr bwMode="auto">
              <a:xfrm>
                <a:off x="2938" y="3616"/>
                <a:ext cx="50" cy="18"/>
              </a:xfrm>
              <a:custGeom>
                <a:avLst/>
                <a:gdLst>
                  <a:gd name="T0" fmla="*/ 43 w 43"/>
                  <a:gd name="T1" fmla="*/ 7 h 15"/>
                  <a:gd name="T2" fmla="*/ 22 w 43"/>
                  <a:gd name="T3" fmla="*/ 1 h 15"/>
                  <a:gd name="T4" fmla="*/ 0 w 43"/>
                  <a:gd name="T5" fmla="*/ 8 h 15"/>
                  <a:gd name="T6" fmla="*/ 22 w 43"/>
                  <a:gd name="T7" fmla="*/ 14 h 15"/>
                  <a:gd name="T8" fmla="*/ 43 w 43"/>
                  <a:gd name="T9" fmla="*/ 7 h 15"/>
                </a:gdLst>
                <a:ahLst/>
                <a:cxnLst>
                  <a:cxn ang="0">
                    <a:pos x="T0" y="T1"/>
                  </a:cxn>
                  <a:cxn ang="0">
                    <a:pos x="T2" y="T3"/>
                  </a:cxn>
                  <a:cxn ang="0">
                    <a:pos x="T4" y="T5"/>
                  </a:cxn>
                  <a:cxn ang="0">
                    <a:pos x="T6" y="T7"/>
                  </a:cxn>
                  <a:cxn ang="0">
                    <a:pos x="T8" y="T9"/>
                  </a:cxn>
                </a:cxnLst>
                <a:rect l="0" t="0" r="r" b="b"/>
                <a:pathLst>
                  <a:path w="43" h="15">
                    <a:moveTo>
                      <a:pt x="43" y="7"/>
                    </a:moveTo>
                    <a:cubicBezTo>
                      <a:pt x="43" y="3"/>
                      <a:pt x="34" y="0"/>
                      <a:pt x="22" y="1"/>
                    </a:cubicBezTo>
                    <a:cubicBezTo>
                      <a:pt x="10" y="1"/>
                      <a:pt x="0" y="5"/>
                      <a:pt x="0" y="8"/>
                    </a:cubicBezTo>
                    <a:cubicBezTo>
                      <a:pt x="0" y="12"/>
                      <a:pt x="10" y="15"/>
                      <a:pt x="22" y="14"/>
                    </a:cubicBezTo>
                    <a:cubicBezTo>
                      <a:pt x="34" y="14"/>
                      <a:pt x="43" y="10"/>
                      <a:pt x="43"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54" name="Freeform 634"/>
              <p:cNvSpPr>
                <a:spLocks/>
              </p:cNvSpPr>
              <p:nvPr/>
            </p:nvSpPr>
            <p:spPr bwMode="auto">
              <a:xfrm>
                <a:off x="3553" y="3612"/>
                <a:ext cx="54" cy="18"/>
              </a:xfrm>
              <a:custGeom>
                <a:avLst/>
                <a:gdLst>
                  <a:gd name="T0" fmla="*/ 47 w 47"/>
                  <a:gd name="T1" fmla="*/ 7 h 16"/>
                  <a:gd name="T2" fmla="*/ 24 w 47"/>
                  <a:gd name="T3" fmla="*/ 1 h 16"/>
                  <a:gd name="T4" fmla="*/ 0 w 47"/>
                  <a:gd name="T5" fmla="*/ 9 h 16"/>
                  <a:gd name="T6" fmla="*/ 24 w 47"/>
                  <a:gd name="T7" fmla="*/ 15 h 16"/>
                  <a:gd name="T8" fmla="*/ 47 w 47"/>
                  <a:gd name="T9" fmla="*/ 7 h 16"/>
                </a:gdLst>
                <a:ahLst/>
                <a:cxnLst>
                  <a:cxn ang="0">
                    <a:pos x="T0" y="T1"/>
                  </a:cxn>
                  <a:cxn ang="0">
                    <a:pos x="T2" y="T3"/>
                  </a:cxn>
                  <a:cxn ang="0">
                    <a:pos x="T4" y="T5"/>
                  </a:cxn>
                  <a:cxn ang="0">
                    <a:pos x="T6" y="T7"/>
                  </a:cxn>
                  <a:cxn ang="0">
                    <a:pos x="T8" y="T9"/>
                  </a:cxn>
                </a:cxnLst>
                <a:rect l="0" t="0" r="r" b="b"/>
                <a:pathLst>
                  <a:path w="47" h="16">
                    <a:moveTo>
                      <a:pt x="47" y="7"/>
                    </a:moveTo>
                    <a:cubicBezTo>
                      <a:pt x="47" y="3"/>
                      <a:pt x="37" y="0"/>
                      <a:pt x="24" y="1"/>
                    </a:cubicBezTo>
                    <a:cubicBezTo>
                      <a:pt x="11" y="1"/>
                      <a:pt x="0" y="5"/>
                      <a:pt x="0" y="9"/>
                    </a:cubicBezTo>
                    <a:cubicBezTo>
                      <a:pt x="0" y="13"/>
                      <a:pt x="11" y="16"/>
                      <a:pt x="24" y="15"/>
                    </a:cubicBezTo>
                    <a:cubicBezTo>
                      <a:pt x="37" y="15"/>
                      <a:pt x="47" y="11"/>
                      <a:pt x="47"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55" name="Freeform 635"/>
              <p:cNvSpPr>
                <a:spLocks/>
              </p:cNvSpPr>
              <p:nvPr/>
            </p:nvSpPr>
            <p:spPr bwMode="auto">
              <a:xfrm>
                <a:off x="3224" y="3560"/>
                <a:ext cx="52" cy="17"/>
              </a:xfrm>
              <a:custGeom>
                <a:avLst/>
                <a:gdLst>
                  <a:gd name="T0" fmla="*/ 45 w 45"/>
                  <a:gd name="T1" fmla="*/ 6 h 15"/>
                  <a:gd name="T2" fmla="*/ 22 w 45"/>
                  <a:gd name="T3" fmla="*/ 0 h 15"/>
                  <a:gd name="T4" fmla="*/ 0 w 45"/>
                  <a:gd name="T5" fmla="*/ 8 h 15"/>
                  <a:gd name="T6" fmla="*/ 22 w 45"/>
                  <a:gd name="T7" fmla="*/ 14 h 15"/>
                  <a:gd name="T8" fmla="*/ 45 w 45"/>
                  <a:gd name="T9" fmla="*/ 6 h 15"/>
                </a:gdLst>
                <a:ahLst/>
                <a:cxnLst>
                  <a:cxn ang="0">
                    <a:pos x="T0" y="T1"/>
                  </a:cxn>
                  <a:cxn ang="0">
                    <a:pos x="T2" y="T3"/>
                  </a:cxn>
                  <a:cxn ang="0">
                    <a:pos x="T4" y="T5"/>
                  </a:cxn>
                  <a:cxn ang="0">
                    <a:pos x="T6" y="T7"/>
                  </a:cxn>
                  <a:cxn ang="0">
                    <a:pos x="T8" y="T9"/>
                  </a:cxn>
                </a:cxnLst>
                <a:rect l="0" t="0" r="r" b="b"/>
                <a:pathLst>
                  <a:path w="45" h="15">
                    <a:moveTo>
                      <a:pt x="45" y="6"/>
                    </a:moveTo>
                    <a:cubicBezTo>
                      <a:pt x="45" y="2"/>
                      <a:pt x="35" y="0"/>
                      <a:pt x="22" y="0"/>
                    </a:cubicBezTo>
                    <a:cubicBezTo>
                      <a:pt x="10" y="1"/>
                      <a:pt x="0" y="4"/>
                      <a:pt x="0" y="8"/>
                    </a:cubicBezTo>
                    <a:cubicBezTo>
                      <a:pt x="0" y="12"/>
                      <a:pt x="10" y="15"/>
                      <a:pt x="22" y="14"/>
                    </a:cubicBezTo>
                    <a:cubicBezTo>
                      <a:pt x="35" y="14"/>
                      <a:pt x="45" y="10"/>
                      <a:pt x="45"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56" name="Freeform 636"/>
              <p:cNvSpPr>
                <a:spLocks/>
              </p:cNvSpPr>
              <p:nvPr/>
            </p:nvSpPr>
            <p:spPr bwMode="auto">
              <a:xfrm>
                <a:off x="3256" y="3518"/>
                <a:ext cx="52" cy="18"/>
              </a:xfrm>
              <a:custGeom>
                <a:avLst/>
                <a:gdLst>
                  <a:gd name="T0" fmla="*/ 45 w 45"/>
                  <a:gd name="T1" fmla="*/ 7 h 15"/>
                  <a:gd name="T2" fmla="*/ 22 w 45"/>
                  <a:gd name="T3" fmla="*/ 1 h 15"/>
                  <a:gd name="T4" fmla="*/ 0 w 45"/>
                  <a:gd name="T5" fmla="*/ 9 h 15"/>
                  <a:gd name="T6" fmla="*/ 22 w 45"/>
                  <a:gd name="T7" fmla="*/ 15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2" y="1"/>
                    </a:cubicBezTo>
                    <a:cubicBezTo>
                      <a:pt x="10" y="2"/>
                      <a:pt x="0" y="5"/>
                      <a:pt x="0" y="9"/>
                    </a:cubicBezTo>
                    <a:cubicBezTo>
                      <a:pt x="0" y="13"/>
                      <a:pt x="10" y="15"/>
                      <a:pt x="22" y="15"/>
                    </a:cubicBezTo>
                    <a:cubicBezTo>
                      <a:pt x="35" y="14"/>
                      <a:pt x="45" y="11"/>
                      <a:pt x="45"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57" name="Freeform 637"/>
              <p:cNvSpPr>
                <a:spLocks/>
              </p:cNvSpPr>
              <p:nvPr/>
            </p:nvSpPr>
            <p:spPr bwMode="auto">
              <a:xfrm>
                <a:off x="4472" y="3449"/>
                <a:ext cx="65" cy="20"/>
              </a:xfrm>
              <a:custGeom>
                <a:avLst/>
                <a:gdLst>
                  <a:gd name="T0" fmla="*/ 56 w 56"/>
                  <a:gd name="T1" fmla="*/ 7 h 17"/>
                  <a:gd name="T2" fmla="*/ 28 w 56"/>
                  <a:gd name="T3" fmla="*/ 1 h 17"/>
                  <a:gd name="T4" fmla="*/ 0 w 56"/>
                  <a:gd name="T5" fmla="*/ 10 h 17"/>
                  <a:gd name="T6" fmla="*/ 28 w 56"/>
                  <a:gd name="T7" fmla="*/ 16 h 17"/>
                  <a:gd name="T8" fmla="*/ 56 w 56"/>
                  <a:gd name="T9" fmla="*/ 7 h 17"/>
                </a:gdLst>
                <a:ahLst/>
                <a:cxnLst>
                  <a:cxn ang="0">
                    <a:pos x="T0" y="T1"/>
                  </a:cxn>
                  <a:cxn ang="0">
                    <a:pos x="T2" y="T3"/>
                  </a:cxn>
                  <a:cxn ang="0">
                    <a:pos x="T4" y="T5"/>
                  </a:cxn>
                  <a:cxn ang="0">
                    <a:pos x="T6" y="T7"/>
                  </a:cxn>
                  <a:cxn ang="0">
                    <a:pos x="T8" y="T9"/>
                  </a:cxn>
                </a:cxnLst>
                <a:rect l="0" t="0" r="r" b="b"/>
                <a:pathLst>
                  <a:path w="56" h="17">
                    <a:moveTo>
                      <a:pt x="56" y="7"/>
                    </a:moveTo>
                    <a:cubicBezTo>
                      <a:pt x="56" y="3"/>
                      <a:pt x="43" y="0"/>
                      <a:pt x="28" y="1"/>
                    </a:cubicBezTo>
                    <a:cubicBezTo>
                      <a:pt x="13" y="2"/>
                      <a:pt x="0" y="6"/>
                      <a:pt x="0" y="10"/>
                    </a:cubicBezTo>
                    <a:cubicBezTo>
                      <a:pt x="0" y="14"/>
                      <a:pt x="13" y="17"/>
                      <a:pt x="28" y="16"/>
                    </a:cubicBezTo>
                    <a:cubicBezTo>
                      <a:pt x="43" y="15"/>
                      <a:pt x="56" y="11"/>
                      <a:pt x="56"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58" name="Freeform 638"/>
              <p:cNvSpPr>
                <a:spLocks/>
              </p:cNvSpPr>
              <p:nvPr/>
            </p:nvSpPr>
            <p:spPr bwMode="auto">
              <a:xfrm>
                <a:off x="4766" y="3477"/>
                <a:ext cx="62" cy="18"/>
              </a:xfrm>
              <a:custGeom>
                <a:avLst/>
                <a:gdLst>
                  <a:gd name="T0" fmla="*/ 53 w 53"/>
                  <a:gd name="T1" fmla="*/ 7 h 16"/>
                  <a:gd name="T2" fmla="*/ 27 w 53"/>
                  <a:gd name="T3" fmla="*/ 1 h 16"/>
                  <a:gd name="T4" fmla="*/ 0 w 53"/>
                  <a:gd name="T5" fmla="*/ 9 h 16"/>
                  <a:gd name="T6" fmla="*/ 27 w 53"/>
                  <a:gd name="T7" fmla="*/ 16 h 16"/>
                  <a:gd name="T8" fmla="*/ 53 w 53"/>
                  <a:gd name="T9" fmla="*/ 7 h 16"/>
                </a:gdLst>
                <a:ahLst/>
                <a:cxnLst>
                  <a:cxn ang="0">
                    <a:pos x="T0" y="T1"/>
                  </a:cxn>
                  <a:cxn ang="0">
                    <a:pos x="T2" y="T3"/>
                  </a:cxn>
                  <a:cxn ang="0">
                    <a:pos x="T4" y="T5"/>
                  </a:cxn>
                  <a:cxn ang="0">
                    <a:pos x="T6" y="T7"/>
                  </a:cxn>
                  <a:cxn ang="0">
                    <a:pos x="T8" y="T9"/>
                  </a:cxn>
                </a:cxnLst>
                <a:rect l="0" t="0" r="r" b="b"/>
                <a:pathLst>
                  <a:path w="53" h="16">
                    <a:moveTo>
                      <a:pt x="53" y="7"/>
                    </a:moveTo>
                    <a:cubicBezTo>
                      <a:pt x="53" y="3"/>
                      <a:pt x="41" y="0"/>
                      <a:pt x="27" y="1"/>
                    </a:cubicBezTo>
                    <a:cubicBezTo>
                      <a:pt x="12" y="1"/>
                      <a:pt x="0" y="5"/>
                      <a:pt x="0" y="9"/>
                    </a:cubicBezTo>
                    <a:cubicBezTo>
                      <a:pt x="0" y="13"/>
                      <a:pt x="12" y="16"/>
                      <a:pt x="27" y="16"/>
                    </a:cubicBezTo>
                    <a:cubicBezTo>
                      <a:pt x="41" y="15"/>
                      <a:pt x="53" y="11"/>
                      <a:pt x="53"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59" name="Freeform 639"/>
              <p:cNvSpPr>
                <a:spLocks/>
              </p:cNvSpPr>
              <p:nvPr/>
            </p:nvSpPr>
            <p:spPr bwMode="auto">
              <a:xfrm>
                <a:off x="5477" y="3457"/>
                <a:ext cx="65" cy="20"/>
              </a:xfrm>
              <a:custGeom>
                <a:avLst/>
                <a:gdLst>
                  <a:gd name="T0" fmla="*/ 57 w 57"/>
                  <a:gd name="T1" fmla="*/ 7 h 17"/>
                  <a:gd name="T2" fmla="*/ 29 w 57"/>
                  <a:gd name="T3" fmla="*/ 1 h 17"/>
                  <a:gd name="T4" fmla="*/ 0 w 57"/>
                  <a:gd name="T5" fmla="*/ 10 h 17"/>
                  <a:gd name="T6" fmla="*/ 29 w 57"/>
                  <a:gd name="T7" fmla="*/ 16 h 17"/>
                  <a:gd name="T8" fmla="*/ 57 w 57"/>
                  <a:gd name="T9" fmla="*/ 7 h 17"/>
                </a:gdLst>
                <a:ahLst/>
                <a:cxnLst>
                  <a:cxn ang="0">
                    <a:pos x="T0" y="T1"/>
                  </a:cxn>
                  <a:cxn ang="0">
                    <a:pos x="T2" y="T3"/>
                  </a:cxn>
                  <a:cxn ang="0">
                    <a:pos x="T4" y="T5"/>
                  </a:cxn>
                  <a:cxn ang="0">
                    <a:pos x="T6" y="T7"/>
                  </a:cxn>
                  <a:cxn ang="0">
                    <a:pos x="T8" y="T9"/>
                  </a:cxn>
                </a:cxnLst>
                <a:rect l="0" t="0" r="r" b="b"/>
                <a:pathLst>
                  <a:path w="57" h="17">
                    <a:moveTo>
                      <a:pt x="57" y="7"/>
                    </a:moveTo>
                    <a:cubicBezTo>
                      <a:pt x="57" y="3"/>
                      <a:pt x="45" y="0"/>
                      <a:pt x="29" y="1"/>
                    </a:cubicBezTo>
                    <a:cubicBezTo>
                      <a:pt x="13" y="1"/>
                      <a:pt x="0" y="5"/>
                      <a:pt x="0" y="10"/>
                    </a:cubicBezTo>
                    <a:cubicBezTo>
                      <a:pt x="0" y="14"/>
                      <a:pt x="13" y="17"/>
                      <a:pt x="29" y="16"/>
                    </a:cubicBezTo>
                    <a:cubicBezTo>
                      <a:pt x="45" y="16"/>
                      <a:pt x="57" y="12"/>
                      <a:pt x="57"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60" name="Freeform 640"/>
              <p:cNvSpPr>
                <a:spLocks/>
              </p:cNvSpPr>
              <p:nvPr/>
            </p:nvSpPr>
            <p:spPr bwMode="auto">
              <a:xfrm>
                <a:off x="5546" y="3493"/>
                <a:ext cx="65" cy="19"/>
              </a:xfrm>
              <a:custGeom>
                <a:avLst/>
                <a:gdLst>
                  <a:gd name="T0" fmla="*/ 57 w 57"/>
                  <a:gd name="T1" fmla="*/ 8 h 17"/>
                  <a:gd name="T2" fmla="*/ 29 w 57"/>
                  <a:gd name="T3" fmla="*/ 1 h 17"/>
                  <a:gd name="T4" fmla="*/ 0 w 57"/>
                  <a:gd name="T5" fmla="*/ 10 h 17"/>
                  <a:gd name="T6" fmla="*/ 29 w 57"/>
                  <a:gd name="T7" fmla="*/ 17 h 17"/>
                  <a:gd name="T8" fmla="*/ 57 w 57"/>
                  <a:gd name="T9" fmla="*/ 8 h 17"/>
                </a:gdLst>
                <a:ahLst/>
                <a:cxnLst>
                  <a:cxn ang="0">
                    <a:pos x="T0" y="T1"/>
                  </a:cxn>
                  <a:cxn ang="0">
                    <a:pos x="T2" y="T3"/>
                  </a:cxn>
                  <a:cxn ang="0">
                    <a:pos x="T4" y="T5"/>
                  </a:cxn>
                  <a:cxn ang="0">
                    <a:pos x="T6" y="T7"/>
                  </a:cxn>
                  <a:cxn ang="0">
                    <a:pos x="T8" y="T9"/>
                  </a:cxn>
                </a:cxnLst>
                <a:rect l="0" t="0" r="r" b="b"/>
                <a:pathLst>
                  <a:path w="57" h="17">
                    <a:moveTo>
                      <a:pt x="57" y="8"/>
                    </a:moveTo>
                    <a:cubicBezTo>
                      <a:pt x="57" y="3"/>
                      <a:pt x="44" y="0"/>
                      <a:pt x="29" y="1"/>
                    </a:cubicBezTo>
                    <a:cubicBezTo>
                      <a:pt x="13" y="2"/>
                      <a:pt x="0" y="6"/>
                      <a:pt x="0" y="10"/>
                    </a:cubicBezTo>
                    <a:cubicBezTo>
                      <a:pt x="0" y="14"/>
                      <a:pt x="13" y="17"/>
                      <a:pt x="29" y="17"/>
                    </a:cubicBezTo>
                    <a:cubicBezTo>
                      <a:pt x="44" y="16"/>
                      <a:pt x="57" y="12"/>
                      <a:pt x="57"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61" name="Freeform 641"/>
              <p:cNvSpPr>
                <a:spLocks/>
              </p:cNvSpPr>
              <p:nvPr/>
            </p:nvSpPr>
            <p:spPr bwMode="auto">
              <a:xfrm>
                <a:off x="4248" y="3599"/>
                <a:ext cx="57" cy="18"/>
              </a:xfrm>
              <a:custGeom>
                <a:avLst/>
                <a:gdLst>
                  <a:gd name="T0" fmla="*/ 50 w 50"/>
                  <a:gd name="T1" fmla="*/ 7 h 16"/>
                  <a:gd name="T2" fmla="*/ 25 w 50"/>
                  <a:gd name="T3" fmla="*/ 1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1"/>
                    </a:cubicBezTo>
                    <a:cubicBezTo>
                      <a:pt x="11" y="1"/>
                      <a:pt x="0" y="5"/>
                      <a:pt x="0" y="9"/>
                    </a:cubicBezTo>
                    <a:cubicBezTo>
                      <a:pt x="0" y="13"/>
                      <a:pt x="11" y="16"/>
                      <a:pt x="25" y="15"/>
                    </a:cubicBezTo>
                    <a:cubicBezTo>
                      <a:pt x="39" y="15"/>
                      <a:pt x="50" y="11"/>
                      <a:pt x="50"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62" name="Freeform 642"/>
              <p:cNvSpPr>
                <a:spLocks/>
              </p:cNvSpPr>
              <p:nvPr/>
            </p:nvSpPr>
            <p:spPr bwMode="auto">
              <a:xfrm>
                <a:off x="536" y="4089"/>
                <a:ext cx="37" cy="14"/>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3"/>
                      <a:pt x="25" y="0"/>
                      <a:pt x="16" y="0"/>
                    </a:cubicBezTo>
                    <a:cubicBezTo>
                      <a:pt x="7" y="0"/>
                      <a:pt x="0" y="3"/>
                      <a:pt x="0" y="6"/>
                    </a:cubicBezTo>
                    <a:cubicBezTo>
                      <a:pt x="0" y="10"/>
                      <a:pt x="7" y="12"/>
                      <a:pt x="16" y="12"/>
                    </a:cubicBezTo>
                    <a:cubicBezTo>
                      <a:pt x="25" y="12"/>
                      <a:pt x="32" y="9"/>
                      <a:pt x="3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63" name="Freeform 643"/>
              <p:cNvSpPr>
                <a:spLocks/>
              </p:cNvSpPr>
              <p:nvPr/>
            </p:nvSpPr>
            <p:spPr bwMode="auto">
              <a:xfrm>
                <a:off x="559" y="4114"/>
                <a:ext cx="38" cy="14"/>
              </a:xfrm>
              <a:custGeom>
                <a:avLst/>
                <a:gdLst>
                  <a:gd name="T0" fmla="*/ 33 w 33"/>
                  <a:gd name="T1" fmla="*/ 5 h 12"/>
                  <a:gd name="T2" fmla="*/ 16 w 33"/>
                  <a:gd name="T3" fmla="*/ 0 h 12"/>
                  <a:gd name="T4" fmla="*/ 0 w 33"/>
                  <a:gd name="T5" fmla="*/ 6 h 12"/>
                  <a:gd name="T6" fmla="*/ 16 w 33"/>
                  <a:gd name="T7" fmla="*/ 12 h 12"/>
                  <a:gd name="T8" fmla="*/ 33 w 33"/>
                  <a:gd name="T9" fmla="*/ 5 h 12"/>
                </a:gdLst>
                <a:ahLst/>
                <a:cxnLst>
                  <a:cxn ang="0">
                    <a:pos x="T0" y="T1"/>
                  </a:cxn>
                  <a:cxn ang="0">
                    <a:pos x="T2" y="T3"/>
                  </a:cxn>
                  <a:cxn ang="0">
                    <a:pos x="T4" y="T5"/>
                  </a:cxn>
                  <a:cxn ang="0">
                    <a:pos x="T6" y="T7"/>
                  </a:cxn>
                  <a:cxn ang="0">
                    <a:pos x="T8" y="T9"/>
                  </a:cxn>
                </a:cxnLst>
                <a:rect l="0" t="0" r="r" b="b"/>
                <a:pathLst>
                  <a:path w="33" h="12">
                    <a:moveTo>
                      <a:pt x="33" y="5"/>
                    </a:moveTo>
                    <a:cubicBezTo>
                      <a:pt x="33" y="2"/>
                      <a:pt x="25" y="0"/>
                      <a:pt x="16" y="0"/>
                    </a:cubicBezTo>
                    <a:cubicBezTo>
                      <a:pt x="7" y="0"/>
                      <a:pt x="0" y="3"/>
                      <a:pt x="0" y="6"/>
                    </a:cubicBezTo>
                    <a:cubicBezTo>
                      <a:pt x="0" y="9"/>
                      <a:pt x="7" y="12"/>
                      <a:pt x="16" y="12"/>
                    </a:cubicBezTo>
                    <a:cubicBezTo>
                      <a:pt x="25" y="11"/>
                      <a:pt x="33" y="9"/>
                      <a:pt x="33"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64" name="Freeform 644"/>
              <p:cNvSpPr>
                <a:spLocks/>
              </p:cNvSpPr>
              <p:nvPr/>
            </p:nvSpPr>
            <p:spPr bwMode="auto">
              <a:xfrm>
                <a:off x="105" y="4120"/>
                <a:ext cx="34" cy="13"/>
              </a:xfrm>
              <a:custGeom>
                <a:avLst/>
                <a:gdLst>
                  <a:gd name="T0" fmla="*/ 30 w 30"/>
                  <a:gd name="T1" fmla="*/ 5 h 11"/>
                  <a:gd name="T2" fmla="*/ 15 w 30"/>
                  <a:gd name="T3" fmla="*/ 0 h 11"/>
                  <a:gd name="T4" fmla="*/ 0 w 30"/>
                  <a:gd name="T5" fmla="*/ 6 h 11"/>
                  <a:gd name="T6" fmla="*/ 15 w 30"/>
                  <a:gd name="T7" fmla="*/ 11 h 11"/>
                  <a:gd name="T8" fmla="*/ 30 w 30"/>
                  <a:gd name="T9" fmla="*/ 5 h 11"/>
                </a:gdLst>
                <a:ahLst/>
                <a:cxnLst>
                  <a:cxn ang="0">
                    <a:pos x="T0" y="T1"/>
                  </a:cxn>
                  <a:cxn ang="0">
                    <a:pos x="T2" y="T3"/>
                  </a:cxn>
                  <a:cxn ang="0">
                    <a:pos x="T4" y="T5"/>
                  </a:cxn>
                  <a:cxn ang="0">
                    <a:pos x="T6" y="T7"/>
                  </a:cxn>
                  <a:cxn ang="0">
                    <a:pos x="T8" y="T9"/>
                  </a:cxn>
                </a:cxnLst>
                <a:rect l="0" t="0" r="r" b="b"/>
                <a:pathLst>
                  <a:path w="30" h="11">
                    <a:moveTo>
                      <a:pt x="30" y="5"/>
                    </a:moveTo>
                    <a:cubicBezTo>
                      <a:pt x="30" y="2"/>
                      <a:pt x="24" y="0"/>
                      <a:pt x="15" y="0"/>
                    </a:cubicBezTo>
                    <a:cubicBezTo>
                      <a:pt x="7" y="0"/>
                      <a:pt x="0" y="3"/>
                      <a:pt x="0" y="6"/>
                    </a:cubicBezTo>
                    <a:cubicBezTo>
                      <a:pt x="0" y="9"/>
                      <a:pt x="7" y="11"/>
                      <a:pt x="15" y="11"/>
                    </a:cubicBezTo>
                    <a:cubicBezTo>
                      <a:pt x="24" y="11"/>
                      <a:pt x="30" y="9"/>
                      <a:pt x="30"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65" name="Oval 645"/>
              <p:cNvSpPr>
                <a:spLocks noChangeArrowheads="1"/>
              </p:cNvSpPr>
              <p:nvPr/>
            </p:nvSpPr>
            <p:spPr bwMode="auto">
              <a:xfrm>
                <a:off x="796" y="4218"/>
                <a:ext cx="39" cy="14"/>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66" name="Oval 646"/>
              <p:cNvSpPr>
                <a:spLocks noChangeArrowheads="1"/>
              </p:cNvSpPr>
              <p:nvPr/>
            </p:nvSpPr>
            <p:spPr bwMode="auto">
              <a:xfrm>
                <a:off x="-5" y="4265"/>
                <a:ext cx="35" cy="14"/>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67" name="Freeform 647"/>
              <p:cNvSpPr>
                <a:spLocks/>
              </p:cNvSpPr>
              <p:nvPr/>
            </p:nvSpPr>
            <p:spPr bwMode="auto">
              <a:xfrm>
                <a:off x="917" y="4296"/>
                <a:ext cx="40" cy="15"/>
              </a:xfrm>
              <a:custGeom>
                <a:avLst/>
                <a:gdLst>
                  <a:gd name="T0" fmla="*/ 34 w 34"/>
                  <a:gd name="T1" fmla="*/ 6 h 13"/>
                  <a:gd name="T2" fmla="*/ 17 w 34"/>
                  <a:gd name="T3" fmla="*/ 0 h 13"/>
                  <a:gd name="T4" fmla="*/ 0 w 34"/>
                  <a:gd name="T5" fmla="*/ 7 h 13"/>
                  <a:gd name="T6" fmla="*/ 17 w 34"/>
                  <a:gd name="T7" fmla="*/ 13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3"/>
                      <a:pt x="27" y="0"/>
                      <a:pt x="17" y="0"/>
                    </a:cubicBezTo>
                    <a:cubicBezTo>
                      <a:pt x="8" y="0"/>
                      <a:pt x="0" y="3"/>
                      <a:pt x="0" y="7"/>
                    </a:cubicBezTo>
                    <a:cubicBezTo>
                      <a:pt x="0" y="10"/>
                      <a:pt x="8" y="13"/>
                      <a:pt x="17" y="13"/>
                    </a:cubicBezTo>
                    <a:cubicBezTo>
                      <a:pt x="27" y="13"/>
                      <a:pt x="34" y="10"/>
                      <a:pt x="34"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68" name="Oval 648"/>
              <p:cNvSpPr>
                <a:spLocks noChangeArrowheads="1"/>
              </p:cNvSpPr>
              <p:nvPr/>
            </p:nvSpPr>
            <p:spPr bwMode="auto">
              <a:xfrm>
                <a:off x="1663" y="4251"/>
                <a:ext cx="43" cy="15"/>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69" name="Freeform 649"/>
              <p:cNvSpPr>
                <a:spLocks/>
              </p:cNvSpPr>
              <p:nvPr/>
            </p:nvSpPr>
            <p:spPr bwMode="auto">
              <a:xfrm>
                <a:off x="1450" y="4194"/>
                <a:ext cx="42" cy="14"/>
              </a:xfrm>
              <a:custGeom>
                <a:avLst/>
                <a:gdLst>
                  <a:gd name="T0" fmla="*/ 37 w 37"/>
                  <a:gd name="T1" fmla="*/ 6 h 12"/>
                  <a:gd name="T2" fmla="*/ 19 w 37"/>
                  <a:gd name="T3" fmla="*/ 0 h 12"/>
                  <a:gd name="T4" fmla="*/ 0 w 37"/>
                  <a:gd name="T5" fmla="*/ 6 h 12"/>
                  <a:gd name="T6" fmla="*/ 19 w 37"/>
                  <a:gd name="T7" fmla="*/ 12 h 12"/>
                  <a:gd name="T8" fmla="*/ 37 w 37"/>
                  <a:gd name="T9" fmla="*/ 6 h 12"/>
                </a:gdLst>
                <a:ahLst/>
                <a:cxnLst>
                  <a:cxn ang="0">
                    <a:pos x="T0" y="T1"/>
                  </a:cxn>
                  <a:cxn ang="0">
                    <a:pos x="T2" y="T3"/>
                  </a:cxn>
                  <a:cxn ang="0">
                    <a:pos x="T4" y="T5"/>
                  </a:cxn>
                  <a:cxn ang="0">
                    <a:pos x="T6" y="T7"/>
                  </a:cxn>
                  <a:cxn ang="0">
                    <a:pos x="T8" y="T9"/>
                  </a:cxn>
                </a:cxnLst>
                <a:rect l="0" t="0" r="r" b="b"/>
                <a:pathLst>
                  <a:path w="37" h="12">
                    <a:moveTo>
                      <a:pt x="37" y="6"/>
                    </a:moveTo>
                    <a:cubicBezTo>
                      <a:pt x="37" y="2"/>
                      <a:pt x="29" y="0"/>
                      <a:pt x="19" y="0"/>
                    </a:cubicBezTo>
                    <a:cubicBezTo>
                      <a:pt x="9" y="0"/>
                      <a:pt x="0" y="3"/>
                      <a:pt x="0" y="6"/>
                    </a:cubicBezTo>
                    <a:cubicBezTo>
                      <a:pt x="0" y="9"/>
                      <a:pt x="9" y="12"/>
                      <a:pt x="19" y="12"/>
                    </a:cubicBezTo>
                    <a:cubicBezTo>
                      <a:pt x="29" y="12"/>
                      <a:pt x="37" y="9"/>
                      <a:pt x="37"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70" name="Freeform 650"/>
              <p:cNvSpPr>
                <a:spLocks/>
              </p:cNvSpPr>
              <p:nvPr/>
            </p:nvSpPr>
            <p:spPr bwMode="auto">
              <a:xfrm>
                <a:off x="1798" y="4136"/>
                <a:ext cx="44"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71" name="Freeform 651"/>
              <p:cNvSpPr>
                <a:spLocks/>
              </p:cNvSpPr>
              <p:nvPr/>
            </p:nvSpPr>
            <p:spPr bwMode="auto">
              <a:xfrm>
                <a:off x="1716" y="4113"/>
                <a:ext cx="44"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72" name="Freeform 652"/>
              <p:cNvSpPr>
                <a:spLocks/>
              </p:cNvSpPr>
              <p:nvPr/>
            </p:nvSpPr>
            <p:spPr bwMode="auto">
              <a:xfrm>
                <a:off x="1450" y="4105"/>
                <a:ext cx="42" cy="15"/>
              </a:xfrm>
              <a:custGeom>
                <a:avLst/>
                <a:gdLst>
                  <a:gd name="T0" fmla="*/ 37 w 37"/>
                  <a:gd name="T1" fmla="*/ 6 h 13"/>
                  <a:gd name="T2" fmla="*/ 19 w 37"/>
                  <a:gd name="T3" fmla="*/ 0 h 13"/>
                  <a:gd name="T4" fmla="*/ 0 w 37"/>
                  <a:gd name="T5" fmla="*/ 7 h 13"/>
                  <a:gd name="T6" fmla="*/ 19 w 37"/>
                  <a:gd name="T7" fmla="*/ 13 h 13"/>
                  <a:gd name="T8" fmla="*/ 37 w 37"/>
                  <a:gd name="T9" fmla="*/ 6 h 13"/>
                </a:gdLst>
                <a:ahLst/>
                <a:cxnLst>
                  <a:cxn ang="0">
                    <a:pos x="T0" y="T1"/>
                  </a:cxn>
                  <a:cxn ang="0">
                    <a:pos x="T2" y="T3"/>
                  </a:cxn>
                  <a:cxn ang="0">
                    <a:pos x="T4" y="T5"/>
                  </a:cxn>
                  <a:cxn ang="0">
                    <a:pos x="T6" y="T7"/>
                  </a:cxn>
                  <a:cxn ang="0">
                    <a:pos x="T8" y="T9"/>
                  </a:cxn>
                </a:cxnLst>
                <a:rect l="0" t="0" r="r" b="b"/>
                <a:pathLst>
                  <a:path w="37" h="13">
                    <a:moveTo>
                      <a:pt x="37" y="6"/>
                    </a:moveTo>
                    <a:cubicBezTo>
                      <a:pt x="37" y="3"/>
                      <a:pt x="29" y="0"/>
                      <a:pt x="19" y="0"/>
                    </a:cubicBezTo>
                    <a:cubicBezTo>
                      <a:pt x="9" y="0"/>
                      <a:pt x="0" y="3"/>
                      <a:pt x="0" y="7"/>
                    </a:cubicBezTo>
                    <a:cubicBezTo>
                      <a:pt x="0" y="10"/>
                      <a:pt x="9" y="13"/>
                      <a:pt x="19" y="13"/>
                    </a:cubicBezTo>
                    <a:cubicBezTo>
                      <a:pt x="29" y="13"/>
                      <a:pt x="37" y="10"/>
                      <a:pt x="37"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73" name="Freeform 653"/>
              <p:cNvSpPr>
                <a:spLocks/>
              </p:cNvSpPr>
              <p:nvPr/>
            </p:nvSpPr>
            <p:spPr bwMode="auto">
              <a:xfrm>
                <a:off x="1770" y="4055"/>
                <a:ext cx="44"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74" name="Freeform 654"/>
              <p:cNvSpPr>
                <a:spLocks/>
              </p:cNvSpPr>
              <p:nvPr/>
            </p:nvSpPr>
            <p:spPr bwMode="auto">
              <a:xfrm>
                <a:off x="1744" y="4008"/>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3"/>
                      <a:pt x="29" y="0"/>
                      <a:pt x="19" y="0"/>
                    </a:cubicBezTo>
                    <a:cubicBezTo>
                      <a:pt x="8" y="1"/>
                      <a:pt x="0" y="4"/>
                      <a:pt x="0" y="7"/>
                    </a:cubicBezTo>
                    <a:cubicBezTo>
                      <a:pt x="0" y="11"/>
                      <a:pt x="8" y="13"/>
                      <a:pt x="19" y="13"/>
                    </a:cubicBezTo>
                    <a:cubicBezTo>
                      <a:pt x="29" y="13"/>
                      <a:pt x="38" y="10"/>
                      <a:pt x="38"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75" name="Freeform 655"/>
              <p:cNvSpPr>
                <a:spLocks/>
              </p:cNvSpPr>
              <p:nvPr/>
            </p:nvSpPr>
            <p:spPr bwMode="auto">
              <a:xfrm>
                <a:off x="1450" y="4016"/>
                <a:ext cx="42" cy="15"/>
              </a:xfrm>
              <a:custGeom>
                <a:avLst/>
                <a:gdLst>
                  <a:gd name="T0" fmla="*/ 37 w 37"/>
                  <a:gd name="T1" fmla="*/ 7 h 13"/>
                  <a:gd name="T2" fmla="*/ 19 w 37"/>
                  <a:gd name="T3" fmla="*/ 1 h 13"/>
                  <a:gd name="T4" fmla="*/ 0 w 37"/>
                  <a:gd name="T5" fmla="*/ 7 h 13"/>
                  <a:gd name="T6" fmla="*/ 19 w 37"/>
                  <a:gd name="T7" fmla="*/ 13 h 13"/>
                  <a:gd name="T8" fmla="*/ 37 w 37"/>
                  <a:gd name="T9" fmla="*/ 7 h 13"/>
                </a:gdLst>
                <a:ahLst/>
                <a:cxnLst>
                  <a:cxn ang="0">
                    <a:pos x="T0" y="T1"/>
                  </a:cxn>
                  <a:cxn ang="0">
                    <a:pos x="T2" y="T3"/>
                  </a:cxn>
                  <a:cxn ang="0">
                    <a:pos x="T4" y="T5"/>
                  </a:cxn>
                  <a:cxn ang="0">
                    <a:pos x="T6" y="T7"/>
                  </a:cxn>
                  <a:cxn ang="0">
                    <a:pos x="T8" y="T9"/>
                  </a:cxn>
                </a:cxnLst>
                <a:rect l="0" t="0" r="r" b="b"/>
                <a:pathLst>
                  <a:path w="37" h="13">
                    <a:moveTo>
                      <a:pt x="37" y="7"/>
                    </a:moveTo>
                    <a:cubicBezTo>
                      <a:pt x="37" y="3"/>
                      <a:pt x="29" y="0"/>
                      <a:pt x="19" y="1"/>
                    </a:cubicBezTo>
                    <a:cubicBezTo>
                      <a:pt x="9" y="1"/>
                      <a:pt x="0" y="4"/>
                      <a:pt x="0" y="7"/>
                    </a:cubicBezTo>
                    <a:cubicBezTo>
                      <a:pt x="0" y="11"/>
                      <a:pt x="9" y="13"/>
                      <a:pt x="19" y="13"/>
                    </a:cubicBezTo>
                    <a:cubicBezTo>
                      <a:pt x="29" y="13"/>
                      <a:pt x="37" y="10"/>
                      <a:pt x="37"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76" name="Freeform 656"/>
              <p:cNvSpPr>
                <a:spLocks/>
              </p:cNvSpPr>
              <p:nvPr/>
            </p:nvSpPr>
            <p:spPr bwMode="auto">
              <a:xfrm>
                <a:off x="3353" y="4028"/>
                <a:ext cx="54" cy="16"/>
              </a:xfrm>
              <a:custGeom>
                <a:avLst/>
                <a:gdLst>
                  <a:gd name="T0" fmla="*/ 46 w 46"/>
                  <a:gd name="T1" fmla="*/ 7 h 14"/>
                  <a:gd name="T2" fmla="*/ 23 w 46"/>
                  <a:gd name="T3" fmla="*/ 0 h 14"/>
                  <a:gd name="T4" fmla="*/ 0 w 46"/>
                  <a:gd name="T5" fmla="*/ 8 h 14"/>
                  <a:gd name="T6" fmla="*/ 23 w 46"/>
                  <a:gd name="T7" fmla="*/ 14 h 14"/>
                  <a:gd name="T8" fmla="*/ 46 w 46"/>
                  <a:gd name="T9" fmla="*/ 7 h 14"/>
                </a:gdLst>
                <a:ahLst/>
                <a:cxnLst>
                  <a:cxn ang="0">
                    <a:pos x="T0" y="T1"/>
                  </a:cxn>
                  <a:cxn ang="0">
                    <a:pos x="T2" y="T3"/>
                  </a:cxn>
                  <a:cxn ang="0">
                    <a:pos x="T4" y="T5"/>
                  </a:cxn>
                  <a:cxn ang="0">
                    <a:pos x="T6" y="T7"/>
                  </a:cxn>
                  <a:cxn ang="0">
                    <a:pos x="T8" y="T9"/>
                  </a:cxn>
                </a:cxnLst>
                <a:rect l="0" t="0" r="r" b="b"/>
                <a:pathLst>
                  <a:path w="46" h="14">
                    <a:moveTo>
                      <a:pt x="46" y="7"/>
                    </a:moveTo>
                    <a:cubicBezTo>
                      <a:pt x="46" y="3"/>
                      <a:pt x="36" y="0"/>
                      <a:pt x="23" y="0"/>
                    </a:cubicBezTo>
                    <a:cubicBezTo>
                      <a:pt x="11" y="0"/>
                      <a:pt x="0" y="4"/>
                      <a:pt x="0" y="8"/>
                    </a:cubicBezTo>
                    <a:cubicBezTo>
                      <a:pt x="0" y="11"/>
                      <a:pt x="11" y="14"/>
                      <a:pt x="23" y="14"/>
                    </a:cubicBezTo>
                    <a:cubicBezTo>
                      <a:pt x="36" y="14"/>
                      <a:pt x="46" y="11"/>
                      <a:pt x="46"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77" name="Freeform 657"/>
              <p:cNvSpPr>
                <a:spLocks/>
              </p:cNvSpPr>
              <p:nvPr/>
            </p:nvSpPr>
            <p:spPr bwMode="auto">
              <a:xfrm>
                <a:off x="2691" y="4083"/>
                <a:ext cx="50" cy="15"/>
              </a:xfrm>
              <a:custGeom>
                <a:avLst/>
                <a:gdLst>
                  <a:gd name="T0" fmla="*/ 43 w 43"/>
                  <a:gd name="T1" fmla="*/ 6 h 13"/>
                  <a:gd name="T2" fmla="*/ 21 w 43"/>
                  <a:gd name="T3" fmla="*/ 0 h 13"/>
                  <a:gd name="T4" fmla="*/ 0 w 43"/>
                  <a:gd name="T5" fmla="*/ 7 h 13"/>
                  <a:gd name="T6" fmla="*/ 21 w 43"/>
                  <a:gd name="T7" fmla="*/ 13 h 13"/>
                  <a:gd name="T8" fmla="*/ 43 w 43"/>
                  <a:gd name="T9" fmla="*/ 6 h 13"/>
                </a:gdLst>
                <a:ahLst/>
                <a:cxnLst>
                  <a:cxn ang="0">
                    <a:pos x="T0" y="T1"/>
                  </a:cxn>
                  <a:cxn ang="0">
                    <a:pos x="T2" y="T3"/>
                  </a:cxn>
                  <a:cxn ang="0">
                    <a:pos x="T4" y="T5"/>
                  </a:cxn>
                  <a:cxn ang="0">
                    <a:pos x="T6" y="T7"/>
                  </a:cxn>
                  <a:cxn ang="0">
                    <a:pos x="T8" y="T9"/>
                  </a:cxn>
                </a:cxnLst>
                <a:rect l="0" t="0" r="r" b="b"/>
                <a:pathLst>
                  <a:path w="43" h="13">
                    <a:moveTo>
                      <a:pt x="43" y="6"/>
                    </a:moveTo>
                    <a:cubicBezTo>
                      <a:pt x="43" y="2"/>
                      <a:pt x="33" y="0"/>
                      <a:pt x="21" y="0"/>
                    </a:cubicBezTo>
                    <a:cubicBezTo>
                      <a:pt x="10" y="0"/>
                      <a:pt x="0" y="3"/>
                      <a:pt x="0" y="7"/>
                    </a:cubicBezTo>
                    <a:cubicBezTo>
                      <a:pt x="0" y="10"/>
                      <a:pt x="10" y="13"/>
                      <a:pt x="21" y="13"/>
                    </a:cubicBezTo>
                    <a:cubicBezTo>
                      <a:pt x="33" y="13"/>
                      <a:pt x="43" y="10"/>
                      <a:pt x="43"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78" name="Freeform 658"/>
              <p:cNvSpPr>
                <a:spLocks/>
              </p:cNvSpPr>
              <p:nvPr/>
            </p:nvSpPr>
            <p:spPr bwMode="auto">
              <a:xfrm>
                <a:off x="3289" y="4095"/>
                <a:ext cx="52" cy="16"/>
              </a:xfrm>
              <a:custGeom>
                <a:avLst/>
                <a:gdLst>
                  <a:gd name="T0" fmla="*/ 45 w 45"/>
                  <a:gd name="T1" fmla="*/ 7 h 14"/>
                  <a:gd name="T2" fmla="*/ 22 w 45"/>
                  <a:gd name="T3" fmla="*/ 0 h 14"/>
                  <a:gd name="T4" fmla="*/ 0 w 45"/>
                  <a:gd name="T5" fmla="*/ 7 h 14"/>
                  <a:gd name="T6" fmla="*/ 22 w 45"/>
                  <a:gd name="T7" fmla="*/ 14 h 14"/>
                  <a:gd name="T8" fmla="*/ 45 w 45"/>
                  <a:gd name="T9" fmla="*/ 7 h 14"/>
                </a:gdLst>
                <a:ahLst/>
                <a:cxnLst>
                  <a:cxn ang="0">
                    <a:pos x="T0" y="T1"/>
                  </a:cxn>
                  <a:cxn ang="0">
                    <a:pos x="T2" y="T3"/>
                  </a:cxn>
                  <a:cxn ang="0">
                    <a:pos x="T4" y="T5"/>
                  </a:cxn>
                  <a:cxn ang="0">
                    <a:pos x="T6" y="T7"/>
                  </a:cxn>
                  <a:cxn ang="0">
                    <a:pos x="T8" y="T9"/>
                  </a:cxn>
                </a:cxnLst>
                <a:rect l="0" t="0" r="r" b="b"/>
                <a:pathLst>
                  <a:path w="45" h="14">
                    <a:moveTo>
                      <a:pt x="45" y="7"/>
                    </a:moveTo>
                    <a:cubicBezTo>
                      <a:pt x="45" y="3"/>
                      <a:pt x="35" y="0"/>
                      <a:pt x="22" y="0"/>
                    </a:cubicBezTo>
                    <a:cubicBezTo>
                      <a:pt x="10" y="0"/>
                      <a:pt x="0" y="3"/>
                      <a:pt x="0" y="7"/>
                    </a:cubicBezTo>
                    <a:cubicBezTo>
                      <a:pt x="0" y="11"/>
                      <a:pt x="10" y="14"/>
                      <a:pt x="22" y="14"/>
                    </a:cubicBezTo>
                    <a:cubicBezTo>
                      <a:pt x="35" y="14"/>
                      <a:pt x="45" y="10"/>
                      <a:pt x="45"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79" name="Oval 659"/>
              <p:cNvSpPr>
                <a:spLocks noChangeArrowheads="1"/>
              </p:cNvSpPr>
              <p:nvPr/>
            </p:nvSpPr>
            <p:spPr bwMode="auto">
              <a:xfrm>
                <a:off x="3553" y="4125"/>
                <a:ext cx="54" cy="16"/>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80" name="Freeform 660"/>
              <p:cNvSpPr>
                <a:spLocks/>
              </p:cNvSpPr>
              <p:nvPr/>
            </p:nvSpPr>
            <p:spPr bwMode="auto">
              <a:xfrm>
                <a:off x="2542" y="4217"/>
                <a:ext cx="47" cy="15"/>
              </a:xfrm>
              <a:custGeom>
                <a:avLst/>
                <a:gdLst>
                  <a:gd name="T0" fmla="*/ 41 w 41"/>
                  <a:gd name="T1" fmla="*/ 6 h 13"/>
                  <a:gd name="T2" fmla="*/ 21 w 41"/>
                  <a:gd name="T3" fmla="*/ 0 h 13"/>
                  <a:gd name="T4" fmla="*/ 0 w 41"/>
                  <a:gd name="T5" fmla="*/ 7 h 13"/>
                  <a:gd name="T6" fmla="*/ 21 w 41"/>
                  <a:gd name="T7" fmla="*/ 13 h 13"/>
                  <a:gd name="T8" fmla="*/ 41 w 41"/>
                  <a:gd name="T9" fmla="*/ 6 h 13"/>
                </a:gdLst>
                <a:ahLst/>
                <a:cxnLst>
                  <a:cxn ang="0">
                    <a:pos x="T0" y="T1"/>
                  </a:cxn>
                  <a:cxn ang="0">
                    <a:pos x="T2" y="T3"/>
                  </a:cxn>
                  <a:cxn ang="0">
                    <a:pos x="T4" y="T5"/>
                  </a:cxn>
                  <a:cxn ang="0">
                    <a:pos x="T6" y="T7"/>
                  </a:cxn>
                  <a:cxn ang="0">
                    <a:pos x="T8" y="T9"/>
                  </a:cxn>
                </a:cxnLst>
                <a:rect l="0" t="0" r="r" b="b"/>
                <a:pathLst>
                  <a:path w="41" h="13">
                    <a:moveTo>
                      <a:pt x="41" y="6"/>
                    </a:moveTo>
                    <a:cubicBezTo>
                      <a:pt x="41" y="3"/>
                      <a:pt x="32" y="0"/>
                      <a:pt x="21" y="0"/>
                    </a:cubicBezTo>
                    <a:cubicBezTo>
                      <a:pt x="9" y="0"/>
                      <a:pt x="0" y="3"/>
                      <a:pt x="0" y="7"/>
                    </a:cubicBezTo>
                    <a:cubicBezTo>
                      <a:pt x="0" y="10"/>
                      <a:pt x="9" y="13"/>
                      <a:pt x="21" y="13"/>
                    </a:cubicBezTo>
                    <a:cubicBezTo>
                      <a:pt x="32" y="13"/>
                      <a:pt x="41" y="10"/>
                      <a:pt x="41"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81" name="Freeform 661"/>
              <p:cNvSpPr>
                <a:spLocks/>
              </p:cNvSpPr>
              <p:nvPr/>
            </p:nvSpPr>
            <p:spPr bwMode="auto">
              <a:xfrm>
                <a:off x="3825" y="4095"/>
                <a:ext cx="55" cy="17"/>
              </a:xfrm>
              <a:custGeom>
                <a:avLst/>
                <a:gdLst>
                  <a:gd name="T0" fmla="*/ 48 w 48"/>
                  <a:gd name="T1" fmla="*/ 7 h 15"/>
                  <a:gd name="T2" fmla="*/ 24 w 48"/>
                  <a:gd name="T3" fmla="*/ 0 h 15"/>
                  <a:gd name="T4" fmla="*/ 0 w 48"/>
                  <a:gd name="T5" fmla="*/ 8 h 15"/>
                  <a:gd name="T6" fmla="*/ 24 w 48"/>
                  <a:gd name="T7" fmla="*/ 14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1"/>
                      <a:pt x="11" y="15"/>
                      <a:pt x="24" y="14"/>
                    </a:cubicBezTo>
                    <a:cubicBezTo>
                      <a:pt x="37" y="14"/>
                      <a:pt x="48" y="11"/>
                      <a:pt x="4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82" name="Freeform 662"/>
              <p:cNvSpPr>
                <a:spLocks/>
              </p:cNvSpPr>
              <p:nvPr/>
            </p:nvSpPr>
            <p:spPr bwMode="auto">
              <a:xfrm>
                <a:off x="4284" y="4085"/>
                <a:ext cx="58" cy="18"/>
              </a:xfrm>
              <a:custGeom>
                <a:avLst/>
                <a:gdLst>
                  <a:gd name="T0" fmla="*/ 50 w 50"/>
                  <a:gd name="T1" fmla="*/ 7 h 15"/>
                  <a:gd name="T2" fmla="*/ 25 w 50"/>
                  <a:gd name="T3" fmla="*/ 0 h 15"/>
                  <a:gd name="T4" fmla="*/ 0 w 50"/>
                  <a:gd name="T5" fmla="*/ 8 h 15"/>
                  <a:gd name="T6" fmla="*/ 25 w 50"/>
                  <a:gd name="T7" fmla="*/ 15 h 15"/>
                  <a:gd name="T8" fmla="*/ 50 w 50"/>
                  <a:gd name="T9" fmla="*/ 7 h 15"/>
                </a:gdLst>
                <a:ahLst/>
                <a:cxnLst>
                  <a:cxn ang="0">
                    <a:pos x="T0" y="T1"/>
                  </a:cxn>
                  <a:cxn ang="0">
                    <a:pos x="T2" y="T3"/>
                  </a:cxn>
                  <a:cxn ang="0">
                    <a:pos x="T4" y="T5"/>
                  </a:cxn>
                  <a:cxn ang="0">
                    <a:pos x="T6" y="T7"/>
                  </a:cxn>
                  <a:cxn ang="0">
                    <a:pos x="T8" y="T9"/>
                  </a:cxn>
                </a:cxnLst>
                <a:rect l="0" t="0" r="r" b="b"/>
                <a:pathLst>
                  <a:path w="50" h="15">
                    <a:moveTo>
                      <a:pt x="50" y="7"/>
                    </a:moveTo>
                    <a:cubicBezTo>
                      <a:pt x="50" y="3"/>
                      <a:pt x="39" y="0"/>
                      <a:pt x="25" y="0"/>
                    </a:cubicBezTo>
                    <a:cubicBezTo>
                      <a:pt x="11" y="1"/>
                      <a:pt x="0" y="4"/>
                      <a:pt x="0" y="8"/>
                    </a:cubicBezTo>
                    <a:cubicBezTo>
                      <a:pt x="0" y="12"/>
                      <a:pt x="11" y="15"/>
                      <a:pt x="25" y="15"/>
                    </a:cubicBezTo>
                    <a:cubicBezTo>
                      <a:pt x="39" y="15"/>
                      <a:pt x="50" y="11"/>
                      <a:pt x="50"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83" name="Freeform 663"/>
              <p:cNvSpPr>
                <a:spLocks/>
              </p:cNvSpPr>
              <p:nvPr/>
            </p:nvSpPr>
            <p:spPr bwMode="auto">
              <a:xfrm>
                <a:off x="4653" y="4007"/>
                <a:ext cx="60" cy="18"/>
              </a:xfrm>
              <a:custGeom>
                <a:avLst/>
                <a:gdLst>
                  <a:gd name="T0" fmla="*/ 52 w 52"/>
                  <a:gd name="T1" fmla="*/ 7 h 16"/>
                  <a:gd name="T2" fmla="*/ 26 w 52"/>
                  <a:gd name="T3" fmla="*/ 0 h 16"/>
                  <a:gd name="T4" fmla="*/ 0 w 52"/>
                  <a:gd name="T5" fmla="*/ 8 h 16"/>
                  <a:gd name="T6" fmla="*/ 26 w 52"/>
                  <a:gd name="T7" fmla="*/ 15 h 16"/>
                  <a:gd name="T8" fmla="*/ 52 w 52"/>
                  <a:gd name="T9" fmla="*/ 7 h 16"/>
                </a:gdLst>
                <a:ahLst/>
                <a:cxnLst>
                  <a:cxn ang="0">
                    <a:pos x="T0" y="T1"/>
                  </a:cxn>
                  <a:cxn ang="0">
                    <a:pos x="T2" y="T3"/>
                  </a:cxn>
                  <a:cxn ang="0">
                    <a:pos x="T4" y="T5"/>
                  </a:cxn>
                  <a:cxn ang="0">
                    <a:pos x="T6" y="T7"/>
                  </a:cxn>
                  <a:cxn ang="0">
                    <a:pos x="T8" y="T9"/>
                  </a:cxn>
                </a:cxnLst>
                <a:rect l="0" t="0" r="r" b="b"/>
                <a:pathLst>
                  <a:path w="52" h="16">
                    <a:moveTo>
                      <a:pt x="52" y="7"/>
                    </a:moveTo>
                    <a:cubicBezTo>
                      <a:pt x="52" y="3"/>
                      <a:pt x="40" y="0"/>
                      <a:pt x="26" y="0"/>
                    </a:cubicBezTo>
                    <a:cubicBezTo>
                      <a:pt x="11" y="1"/>
                      <a:pt x="0" y="4"/>
                      <a:pt x="0" y="8"/>
                    </a:cubicBezTo>
                    <a:cubicBezTo>
                      <a:pt x="0" y="12"/>
                      <a:pt x="11" y="16"/>
                      <a:pt x="26" y="15"/>
                    </a:cubicBezTo>
                    <a:cubicBezTo>
                      <a:pt x="40" y="15"/>
                      <a:pt x="52" y="12"/>
                      <a:pt x="52"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84" name="Freeform 664"/>
              <p:cNvSpPr>
                <a:spLocks/>
              </p:cNvSpPr>
              <p:nvPr/>
            </p:nvSpPr>
            <p:spPr bwMode="auto">
              <a:xfrm>
                <a:off x="4920" y="3917"/>
                <a:ext cx="62" cy="19"/>
              </a:xfrm>
              <a:custGeom>
                <a:avLst/>
                <a:gdLst>
                  <a:gd name="T0" fmla="*/ 54 w 54"/>
                  <a:gd name="T1" fmla="*/ 7 h 16"/>
                  <a:gd name="T2" fmla="*/ 27 w 54"/>
                  <a:gd name="T3" fmla="*/ 0 h 16"/>
                  <a:gd name="T4" fmla="*/ 0 w 54"/>
                  <a:gd name="T5" fmla="*/ 8 h 16"/>
                  <a:gd name="T6" fmla="*/ 27 w 54"/>
                  <a:gd name="T7" fmla="*/ 15 h 16"/>
                  <a:gd name="T8" fmla="*/ 54 w 54"/>
                  <a:gd name="T9" fmla="*/ 7 h 16"/>
                </a:gdLst>
                <a:ahLst/>
                <a:cxnLst>
                  <a:cxn ang="0">
                    <a:pos x="T0" y="T1"/>
                  </a:cxn>
                  <a:cxn ang="0">
                    <a:pos x="T2" y="T3"/>
                  </a:cxn>
                  <a:cxn ang="0">
                    <a:pos x="T4" y="T5"/>
                  </a:cxn>
                  <a:cxn ang="0">
                    <a:pos x="T6" y="T7"/>
                  </a:cxn>
                  <a:cxn ang="0">
                    <a:pos x="T8" y="T9"/>
                  </a:cxn>
                </a:cxnLst>
                <a:rect l="0" t="0" r="r" b="b"/>
                <a:pathLst>
                  <a:path w="54" h="16">
                    <a:moveTo>
                      <a:pt x="54" y="7"/>
                    </a:moveTo>
                    <a:cubicBezTo>
                      <a:pt x="54" y="3"/>
                      <a:pt x="42" y="0"/>
                      <a:pt x="27" y="0"/>
                    </a:cubicBezTo>
                    <a:cubicBezTo>
                      <a:pt x="12" y="1"/>
                      <a:pt x="0" y="4"/>
                      <a:pt x="0" y="8"/>
                    </a:cubicBezTo>
                    <a:cubicBezTo>
                      <a:pt x="0" y="13"/>
                      <a:pt x="12" y="16"/>
                      <a:pt x="27" y="15"/>
                    </a:cubicBezTo>
                    <a:cubicBezTo>
                      <a:pt x="42" y="15"/>
                      <a:pt x="54" y="12"/>
                      <a:pt x="54"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85" name="Freeform 665"/>
              <p:cNvSpPr>
                <a:spLocks/>
              </p:cNvSpPr>
              <p:nvPr/>
            </p:nvSpPr>
            <p:spPr bwMode="auto">
              <a:xfrm>
                <a:off x="1964" y="3761"/>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2"/>
                      <a:pt x="30" y="0"/>
                      <a:pt x="19" y="0"/>
                    </a:cubicBezTo>
                    <a:cubicBezTo>
                      <a:pt x="8" y="1"/>
                      <a:pt x="0" y="4"/>
                      <a:pt x="0" y="7"/>
                    </a:cubicBezTo>
                    <a:cubicBezTo>
                      <a:pt x="0" y="11"/>
                      <a:pt x="8" y="13"/>
                      <a:pt x="19" y="13"/>
                    </a:cubicBezTo>
                    <a:cubicBezTo>
                      <a:pt x="30" y="13"/>
                      <a:pt x="38" y="10"/>
                      <a:pt x="38"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86" name="Freeform 666"/>
              <p:cNvSpPr>
                <a:spLocks/>
              </p:cNvSpPr>
              <p:nvPr/>
            </p:nvSpPr>
            <p:spPr bwMode="auto">
              <a:xfrm>
                <a:off x="2161" y="3718"/>
                <a:ext cx="46" cy="16"/>
              </a:xfrm>
              <a:custGeom>
                <a:avLst/>
                <a:gdLst>
                  <a:gd name="T0" fmla="*/ 40 w 40"/>
                  <a:gd name="T1" fmla="*/ 6 h 14"/>
                  <a:gd name="T2" fmla="*/ 20 w 40"/>
                  <a:gd name="T3" fmla="*/ 1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1"/>
                    </a:cubicBezTo>
                    <a:cubicBezTo>
                      <a:pt x="9" y="1"/>
                      <a:pt x="0" y="4"/>
                      <a:pt x="0" y="8"/>
                    </a:cubicBezTo>
                    <a:cubicBezTo>
                      <a:pt x="0" y="11"/>
                      <a:pt x="9" y="14"/>
                      <a:pt x="20" y="14"/>
                    </a:cubicBezTo>
                    <a:cubicBezTo>
                      <a:pt x="31" y="13"/>
                      <a:pt x="40" y="10"/>
                      <a:pt x="40"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87" name="Freeform 667"/>
              <p:cNvSpPr>
                <a:spLocks/>
              </p:cNvSpPr>
              <p:nvPr/>
            </p:nvSpPr>
            <p:spPr bwMode="auto">
              <a:xfrm>
                <a:off x="4248" y="3654"/>
                <a:ext cx="57" cy="19"/>
              </a:xfrm>
              <a:custGeom>
                <a:avLst/>
                <a:gdLst>
                  <a:gd name="T0" fmla="*/ 50 w 50"/>
                  <a:gd name="T1" fmla="*/ 7 h 16"/>
                  <a:gd name="T2" fmla="*/ 25 w 50"/>
                  <a:gd name="T3" fmla="*/ 1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1"/>
                    </a:cubicBezTo>
                    <a:cubicBezTo>
                      <a:pt x="11" y="1"/>
                      <a:pt x="0" y="5"/>
                      <a:pt x="0" y="9"/>
                    </a:cubicBezTo>
                    <a:cubicBezTo>
                      <a:pt x="0" y="13"/>
                      <a:pt x="11" y="16"/>
                      <a:pt x="25" y="15"/>
                    </a:cubicBezTo>
                    <a:cubicBezTo>
                      <a:pt x="39" y="15"/>
                      <a:pt x="50" y="11"/>
                      <a:pt x="50"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88" name="Freeform 668"/>
              <p:cNvSpPr>
                <a:spLocks/>
              </p:cNvSpPr>
              <p:nvPr/>
            </p:nvSpPr>
            <p:spPr bwMode="auto">
              <a:xfrm>
                <a:off x="5355" y="3678"/>
                <a:ext cx="65" cy="19"/>
              </a:xfrm>
              <a:custGeom>
                <a:avLst/>
                <a:gdLst>
                  <a:gd name="T0" fmla="*/ 56 w 56"/>
                  <a:gd name="T1" fmla="*/ 7 h 16"/>
                  <a:gd name="T2" fmla="*/ 28 w 56"/>
                  <a:gd name="T3" fmla="*/ 0 h 16"/>
                  <a:gd name="T4" fmla="*/ 0 w 56"/>
                  <a:gd name="T5" fmla="*/ 9 h 16"/>
                  <a:gd name="T6" fmla="*/ 28 w 56"/>
                  <a:gd name="T7" fmla="*/ 16 h 16"/>
                  <a:gd name="T8" fmla="*/ 56 w 56"/>
                  <a:gd name="T9" fmla="*/ 7 h 16"/>
                </a:gdLst>
                <a:ahLst/>
                <a:cxnLst>
                  <a:cxn ang="0">
                    <a:pos x="T0" y="T1"/>
                  </a:cxn>
                  <a:cxn ang="0">
                    <a:pos x="T2" y="T3"/>
                  </a:cxn>
                  <a:cxn ang="0">
                    <a:pos x="T4" y="T5"/>
                  </a:cxn>
                  <a:cxn ang="0">
                    <a:pos x="T6" y="T7"/>
                  </a:cxn>
                  <a:cxn ang="0">
                    <a:pos x="T8" y="T9"/>
                  </a:cxn>
                </a:cxnLst>
                <a:rect l="0" t="0" r="r" b="b"/>
                <a:pathLst>
                  <a:path w="56" h="16">
                    <a:moveTo>
                      <a:pt x="56" y="7"/>
                    </a:moveTo>
                    <a:cubicBezTo>
                      <a:pt x="56" y="3"/>
                      <a:pt x="43" y="0"/>
                      <a:pt x="28" y="0"/>
                    </a:cubicBezTo>
                    <a:cubicBezTo>
                      <a:pt x="12" y="1"/>
                      <a:pt x="0" y="4"/>
                      <a:pt x="0" y="9"/>
                    </a:cubicBezTo>
                    <a:cubicBezTo>
                      <a:pt x="0" y="13"/>
                      <a:pt x="12" y="16"/>
                      <a:pt x="28" y="16"/>
                    </a:cubicBezTo>
                    <a:cubicBezTo>
                      <a:pt x="43" y="15"/>
                      <a:pt x="56" y="11"/>
                      <a:pt x="56"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89" name="Freeform 669"/>
              <p:cNvSpPr>
                <a:spLocks/>
              </p:cNvSpPr>
              <p:nvPr/>
            </p:nvSpPr>
            <p:spPr bwMode="auto">
              <a:xfrm>
                <a:off x="5683" y="3790"/>
                <a:ext cx="68" cy="19"/>
              </a:xfrm>
              <a:custGeom>
                <a:avLst/>
                <a:gdLst>
                  <a:gd name="T0" fmla="*/ 59 w 59"/>
                  <a:gd name="T1" fmla="*/ 7 h 16"/>
                  <a:gd name="T2" fmla="*/ 29 w 59"/>
                  <a:gd name="T3" fmla="*/ 0 h 16"/>
                  <a:gd name="T4" fmla="*/ 0 w 59"/>
                  <a:gd name="T5" fmla="*/ 9 h 16"/>
                  <a:gd name="T6" fmla="*/ 29 w 59"/>
                  <a:gd name="T7" fmla="*/ 16 h 16"/>
                  <a:gd name="T8" fmla="*/ 59 w 59"/>
                  <a:gd name="T9" fmla="*/ 7 h 16"/>
                </a:gdLst>
                <a:ahLst/>
                <a:cxnLst>
                  <a:cxn ang="0">
                    <a:pos x="T0" y="T1"/>
                  </a:cxn>
                  <a:cxn ang="0">
                    <a:pos x="T2" y="T3"/>
                  </a:cxn>
                  <a:cxn ang="0">
                    <a:pos x="T4" y="T5"/>
                  </a:cxn>
                  <a:cxn ang="0">
                    <a:pos x="T6" y="T7"/>
                  </a:cxn>
                  <a:cxn ang="0">
                    <a:pos x="T8" y="T9"/>
                  </a:cxn>
                </a:cxnLst>
                <a:rect l="0" t="0" r="r" b="b"/>
                <a:pathLst>
                  <a:path w="59" h="16">
                    <a:moveTo>
                      <a:pt x="59" y="7"/>
                    </a:moveTo>
                    <a:cubicBezTo>
                      <a:pt x="59" y="3"/>
                      <a:pt x="46" y="0"/>
                      <a:pt x="29" y="0"/>
                    </a:cubicBezTo>
                    <a:cubicBezTo>
                      <a:pt x="13" y="1"/>
                      <a:pt x="0" y="5"/>
                      <a:pt x="0" y="9"/>
                    </a:cubicBezTo>
                    <a:cubicBezTo>
                      <a:pt x="0" y="13"/>
                      <a:pt x="13" y="16"/>
                      <a:pt x="29" y="16"/>
                    </a:cubicBezTo>
                    <a:cubicBezTo>
                      <a:pt x="46" y="16"/>
                      <a:pt x="59" y="12"/>
                      <a:pt x="59"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90" name="Freeform 670"/>
              <p:cNvSpPr>
                <a:spLocks/>
              </p:cNvSpPr>
              <p:nvPr/>
            </p:nvSpPr>
            <p:spPr bwMode="auto">
              <a:xfrm>
                <a:off x="5641" y="3850"/>
                <a:ext cx="67" cy="20"/>
              </a:xfrm>
              <a:custGeom>
                <a:avLst/>
                <a:gdLst>
                  <a:gd name="T0" fmla="*/ 58 w 58"/>
                  <a:gd name="T1" fmla="*/ 8 h 17"/>
                  <a:gd name="T2" fmla="*/ 29 w 58"/>
                  <a:gd name="T3" fmla="*/ 1 h 17"/>
                  <a:gd name="T4" fmla="*/ 0 w 58"/>
                  <a:gd name="T5" fmla="*/ 9 h 17"/>
                  <a:gd name="T6" fmla="*/ 29 w 58"/>
                  <a:gd name="T7" fmla="*/ 16 h 17"/>
                  <a:gd name="T8" fmla="*/ 58 w 58"/>
                  <a:gd name="T9" fmla="*/ 8 h 17"/>
                </a:gdLst>
                <a:ahLst/>
                <a:cxnLst>
                  <a:cxn ang="0">
                    <a:pos x="T0" y="T1"/>
                  </a:cxn>
                  <a:cxn ang="0">
                    <a:pos x="T2" y="T3"/>
                  </a:cxn>
                  <a:cxn ang="0">
                    <a:pos x="T4" y="T5"/>
                  </a:cxn>
                  <a:cxn ang="0">
                    <a:pos x="T6" y="T7"/>
                  </a:cxn>
                  <a:cxn ang="0">
                    <a:pos x="T8" y="T9"/>
                  </a:cxn>
                </a:cxnLst>
                <a:rect l="0" t="0" r="r" b="b"/>
                <a:pathLst>
                  <a:path w="58" h="17">
                    <a:moveTo>
                      <a:pt x="58" y="8"/>
                    </a:moveTo>
                    <a:cubicBezTo>
                      <a:pt x="58" y="3"/>
                      <a:pt x="45" y="0"/>
                      <a:pt x="29" y="1"/>
                    </a:cubicBezTo>
                    <a:cubicBezTo>
                      <a:pt x="13" y="1"/>
                      <a:pt x="0" y="5"/>
                      <a:pt x="0" y="9"/>
                    </a:cubicBezTo>
                    <a:cubicBezTo>
                      <a:pt x="0" y="13"/>
                      <a:pt x="13" y="17"/>
                      <a:pt x="29" y="16"/>
                    </a:cubicBezTo>
                    <a:cubicBezTo>
                      <a:pt x="45" y="16"/>
                      <a:pt x="58" y="12"/>
                      <a:pt x="58"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91" name="Freeform 671"/>
              <p:cNvSpPr>
                <a:spLocks/>
              </p:cNvSpPr>
              <p:nvPr/>
            </p:nvSpPr>
            <p:spPr bwMode="auto">
              <a:xfrm>
                <a:off x="3353" y="3978"/>
                <a:ext cx="54" cy="17"/>
              </a:xfrm>
              <a:custGeom>
                <a:avLst/>
                <a:gdLst>
                  <a:gd name="T0" fmla="*/ 46 w 46"/>
                  <a:gd name="T1" fmla="*/ 7 h 15"/>
                  <a:gd name="T2" fmla="*/ 23 w 46"/>
                  <a:gd name="T3" fmla="*/ 0 h 15"/>
                  <a:gd name="T4" fmla="*/ 0 w 46"/>
                  <a:gd name="T5" fmla="*/ 8 h 15"/>
                  <a:gd name="T6" fmla="*/ 23 w 46"/>
                  <a:gd name="T7" fmla="*/ 14 h 15"/>
                  <a:gd name="T8" fmla="*/ 46 w 46"/>
                  <a:gd name="T9" fmla="*/ 7 h 15"/>
                </a:gdLst>
                <a:ahLst/>
                <a:cxnLst>
                  <a:cxn ang="0">
                    <a:pos x="T0" y="T1"/>
                  </a:cxn>
                  <a:cxn ang="0">
                    <a:pos x="T2" y="T3"/>
                  </a:cxn>
                  <a:cxn ang="0">
                    <a:pos x="T4" y="T5"/>
                  </a:cxn>
                  <a:cxn ang="0">
                    <a:pos x="T6" y="T7"/>
                  </a:cxn>
                  <a:cxn ang="0">
                    <a:pos x="T8" y="T9"/>
                  </a:cxn>
                </a:cxnLst>
                <a:rect l="0" t="0" r="r" b="b"/>
                <a:pathLst>
                  <a:path w="46" h="15">
                    <a:moveTo>
                      <a:pt x="46" y="7"/>
                    </a:moveTo>
                    <a:cubicBezTo>
                      <a:pt x="46" y="3"/>
                      <a:pt x="36" y="0"/>
                      <a:pt x="23" y="0"/>
                    </a:cubicBezTo>
                    <a:cubicBezTo>
                      <a:pt x="11" y="1"/>
                      <a:pt x="0" y="4"/>
                      <a:pt x="0" y="8"/>
                    </a:cubicBezTo>
                    <a:cubicBezTo>
                      <a:pt x="0" y="12"/>
                      <a:pt x="11" y="15"/>
                      <a:pt x="23" y="14"/>
                    </a:cubicBezTo>
                    <a:cubicBezTo>
                      <a:pt x="36" y="14"/>
                      <a:pt x="46" y="11"/>
                      <a:pt x="46"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92" name="Freeform 672"/>
              <p:cNvSpPr>
                <a:spLocks/>
              </p:cNvSpPr>
              <p:nvPr/>
            </p:nvSpPr>
            <p:spPr bwMode="auto">
              <a:xfrm>
                <a:off x="2572" y="3877"/>
                <a:ext cx="47" cy="16"/>
              </a:xfrm>
              <a:custGeom>
                <a:avLst/>
                <a:gdLst>
                  <a:gd name="T0" fmla="*/ 41 w 41"/>
                  <a:gd name="T1" fmla="*/ 6 h 14"/>
                  <a:gd name="T2" fmla="*/ 21 w 41"/>
                  <a:gd name="T3" fmla="*/ 0 h 14"/>
                  <a:gd name="T4" fmla="*/ 0 w 41"/>
                  <a:gd name="T5" fmla="*/ 7 h 14"/>
                  <a:gd name="T6" fmla="*/ 21 w 41"/>
                  <a:gd name="T7" fmla="*/ 13 h 14"/>
                  <a:gd name="T8" fmla="*/ 41 w 41"/>
                  <a:gd name="T9" fmla="*/ 6 h 14"/>
                </a:gdLst>
                <a:ahLst/>
                <a:cxnLst>
                  <a:cxn ang="0">
                    <a:pos x="T0" y="T1"/>
                  </a:cxn>
                  <a:cxn ang="0">
                    <a:pos x="T2" y="T3"/>
                  </a:cxn>
                  <a:cxn ang="0">
                    <a:pos x="T4" y="T5"/>
                  </a:cxn>
                  <a:cxn ang="0">
                    <a:pos x="T6" y="T7"/>
                  </a:cxn>
                  <a:cxn ang="0">
                    <a:pos x="T8" y="T9"/>
                  </a:cxn>
                </a:cxnLst>
                <a:rect l="0" t="0" r="r" b="b"/>
                <a:pathLst>
                  <a:path w="41" h="14">
                    <a:moveTo>
                      <a:pt x="41" y="6"/>
                    </a:moveTo>
                    <a:cubicBezTo>
                      <a:pt x="41" y="3"/>
                      <a:pt x="32" y="0"/>
                      <a:pt x="21" y="0"/>
                    </a:cubicBezTo>
                    <a:cubicBezTo>
                      <a:pt x="9" y="0"/>
                      <a:pt x="0" y="4"/>
                      <a:pt x="0" y="7"/>
                    </a:cubicBezTo>
                    <a:cubicBezTo>
                      <a:pt x="0" y="11"/>
                      <a:pt x="9" y="14"/>
                      <a:pt x="21" y="13"/>
                    </a:cubicBezTo>
                    <a:cubicBezTo>
                      <a:pt x="32" y="13"/>
                      <a:pt x="41" y="10"/>
                      <a:pt x="41"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93" name="Freeform 673"/>
              <p:cNvSpPr>
                <a:spLocks/>
              </p:cNvSpPr>
              <p:nvPr/>
            </p:nvSpPr>
            <p:spPr bwMode="auto">
              <a:xfrm>
                <a:off x="3000" y="3836"/>
                <a:ext cx="51" cy="17"/>
              </a:xfrm>
              <a:custGeom>
                <a:avLst/>
                <a:gdLst>
                  <a:gd name="T0" fmla="*/ 44 w 44"/>
                  <a:gd name="T1" fmla="*/ 7 h 14"/>
                  <a:gd name="T2" fmla="*/ 22 w 44"/>
                  <a:gd name="T3" fmla="*/ 0 h 14"/>
                  <a:gd name="T4" fmla="*/ 0 w 44"/>
                  <a:gd name="T5" fmla="*/ 8 h 14"/>
                  <a:gd name="T6" fmla="*/ 22 w 44"/>
                  <a:gd name="T7" fmla="*/ 14 h 14"/>
                  <a:gd name="T8" fmla="*/ 44 w 44"/>
                  <a:gd name="T9" fmla="*/ 7 h 14"/>
                </a:gdLst>
                <a:ahLst/>
                <a:cxnLst>
                  <a:cxn ang="0">
                    <a:pos x="T0" y="T1"/>
                  </a:cxn>
                  <a:cxn ang="0">
                    <a:pos x="T2" y="T3"/>
                  </a:cxn>
                  <a:cxn ang="0">
                    <a:pos x="T4" y="T5"/>
                  </a:cxn>
                  <a:cxn ang="0">
                    <a:pos x="T6" y="T7"/>
                  </a:cxn>
                  <a:cxn ang="0">
                    <a:pos x="T8" y="T9"/>
                  </a:cxn>
                </a:cxnLst>
                <a:rect l="0" t="0" r="r" b="b"/>
                <a:pathLst>
                  <a:path w="44" h="14">
                    <a:moveTo>
                      <a:pt x="44" y="7"/>
                    </a:moveTo>
                    <a:cubicBezTo>
                      <a:pt x="44" y="3"/>
                      <a:pt x="34" y="0"/>
                      <a:pt x="22" y="0"/>
                    </a:cubicBezTo>
                    <a:cubicBezTo>
                      <a:pt x="10" y="1"/>
                      <a:pt x="0" y="4"/>
                      <a:pt x="0" y="8"/>
                    </a:cubicBezTo>
                    <a:cubicBezTo>
                      <a:pt x="0" y="12"/>
                      <a:pt x="10" y="14"/>
                      <a:pt x="22" y="14"/>
                    </a:cubicBezTo>
                    <a:cubicBezTo>
                      <a:pt x="34" y="14"/>
                      <a:pt x="44" y="11"/>
                      <a:pt x="44"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94" name="Freeform 674"/>
              <p:cNvSpPr>
                <a:spLocks/>
              </p:cNvSpPr>
              <p:nvPr/>
            </p:nvSpPr>
            <p:spPr bwMode="auto">
              <a:xfrm>
                <a:off x="869" y="3826"/>
                <a:ext cx="39"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6" y="0"/>
                      <a:pt x="17" y="0"/>
                    </a:cubicBezTo>
                    <a:cubicBezTo>
                      <a:pt x="8" y="1"/>
                      <a:pt x="0" y="4"/>
                      <a:pt x="0" y="7"/>
                    </a:cubicBezTo>
                    <a:cubicBezTo>
                      <a:pt x="0" y="10"/>
                      <a:pt x="8" y="13"/>
                      <a:pt x="17" y="12"/>
                    </a:cubicBezTo>
                    <a:cubicBezTo>
                      <a:pt x="26" y="12"/>
                      <a:pt x="34" y="9"/>
                      <a:pt x="34"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95" name="Freeform 675"/>
              <p:cNvSpPr>
                <a:spLocks/>
              </p:cNvSpPr>
              <p:nvPr/>
            </p:nvSpPr>
            <p:spPr bwMode="auto">
              <a:xfrm>
                <a:off x="442" y="3862"/>
                <a:ext cx="38" cy="14"/>
              </a:xfrm>
              <a:custGeom>
                <a:avLst/>
                <a:gdLst>
                  <a:gd name="T0" fmla="*/ 32 w 32"/>
                  <a:gd name="T1" fmla="*/ 5 h 12"/>
                  <a:gd name="T2" fmla="*/ 16 w 32"/>
                  <a:gd name="T3" fmla="*/ 0 h 12"/>
                  <a:gd name="T4" fmla="*/ 0 w 32"/>
                  <a:gd name="T5" fmla="*/ 6 h 12"/>
                  <a:gd name="T6" fmla="*/ 16 w 32"/>
                  <a:gd name="T7" fmla="*/ 12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4" y="0"/>
                      <a:pt x="16" y="0"/>
                    </a:cubicBezTo>
                    <a:cubicBezTo>
                      <a:pt x="7" y="0"/>
                      <a:pt x="0" y="3"/>
                      <a:pt x="0" y="6"/>
                    </a:cubicBezTo>
                    <a:cubicBezTo>
                      <a:pt x="0" y="10"/>
                      <a:pt x="7" y="12"/>
                      <a:pt x="16" y="12"/>
                    </a:cubicBezTo>
                    <a:cubicBezTo>
                      <a:pt x="24" y="11"/>
                      <a:pt x="32" y="9"/>
                      <a:pt x="32"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96" name="Freeform 676"/>
              <p:cNvSpPr>
                <a:spLocks/>
              </p:cNvSpPr>
              <p:nvPr/>
            </p:nvSpPr>
            <p:spPr bwMode="auto">
              <a:xfrm>
                <a:off x="127" y="3911"/>
                <a:ext cx="35" cy="14"/>
              </a:xfrm>
              <a:custGeom>
                <a:avLst/>
                <a:gdLst>
                  <a:gd name="T0" fmla="*/ 31 w 31"/>
                  <a:gd name="T1" fmla="*/ 6 h 12"/>
                  <a:gd name="T2" fmla="*/ 15 w 31"/>
                  <a:gd name="T3" fmla="*/ 0 h 12"/>
                  <a:gd name="T4" fmla="*/ 0 w 31"/>
                  <a:gd name="T5" fmla="*/ 6 h 12"/>
                  <a:gd name="T6" fmla="*/ 15 w 31"/>
                  <a:gd name="T7" fmla="*/ 12 h 12"/>
                  <a:gd name="T8" fmla="*/ 31 w 31"/>
                  <a:gd name="T9" fmla="*/ 6 h 12"/>
                </a:gdLst>
                <a:ahLst/>
                <a:cxnLst>
                  <a:cxn ang="0">
                    <a:pos x="T0" y="T1"/>
                  </a:cxn>
                  <a:cxn ang="0">
                    <a:pos x="T2" y="T3"/>
                  </a:cxn>
                  <a:cxn ang="0">
                    <a:pos x="T4" y="T5"/>
                  </a:cxn>
                  <a:cxn ang="0">
                    <a:pos x="T6" y="T7"/>
                  </a:cxn>
                  <a:cxn ang="0">
                    <a:pos x="T8" y="T9"/>
                  </a:cxn>
                </a:cxnLst>
                <a:rect l="0" t="0" r="r" b="b"/>
                <a:pathLst>
                  <a:path w="31" h="12">
                    <a:moveTo>
                      <a:pt x="31" y="6"/>
                    </a:moveTo>
                    <a:cubicBezTo>
                      <a:pt x="31" y="2"/>
                      <a:pt x="24" y="0"/>
                      <a:pt x="15" y="0"/>
                    </a:cubicBezTo>
                    <a:cubicBezTo>
                      <a:pt x="7" y="1"/>
                      <a:pt x="0" y="3"/>
                      <a:pt x="0" y="6"/>
                    </a:cubicBezTo>
                    <a:cubicBezTo>
                      <a:pt x="0" y="10"/>
                      <a:pt x="7" y="12"/>
                      <a:pt x="15" y="12"/>
                    </a:cubicBezTo>
                    <a:cubicBezTo>
                      <a:pt x="24" y="12"/>
                      <a:pt x="31" y="9"/>
                      <a:pt x="31"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97" name="Freeform 677"/>
              <p:cNvSpPr>
                <a:spLocks/>
              </p:cNvSpPr>
              <p:nvPr/>
            </p:nvSpPr>
            <p:spPr bwMode="auto">
              <a:xfrm>
                <a:off x="1529" y="3953"/>
                <a:ext cx="43" cy="15"/>
              </a:xfrm>
              <a:custGeom>
                <a:avLst/>
                <a:gdLst>
                  <a:gd name="T0" fmla="*/ 37 w 37"/>
                  <a:gd name="T1" fmla="*/ 6 h 13"/>
                  <a:gd name="T2" fmla="*/ 18 w 37"/>
                  <a:gd name="T3" fmla="*/ 1 h 13"/>
                  <a:gd name="T4" fmla="*/ 0 w 37"/>
                  <a:gd name="T5" fmla="*/ 7 h 13"/>
                  <a:gd name="T6" fmla="*/ 18 w 37"/>
                  <a:gd name="T7" fmla="*/ 13 h 13"/>
                  <a:gd name="T8" fmla="*/ 37 w 37"/>
                  <a:gd name="T9" fmla="*/ 6 h 13"/>
                </a:gdLst>
                <a:ahLst/>
                <a:cxnLst>
                  <a:cxn ang="0">
                    <a:pos x="T0" y="T1"/>
                  </a:cxn>
                  <a:cxn ang="0">
                    <a:pos x="T2" y="T3"/>
                  </a:cxn>
                  <a:cxn ang="0">
                    <a:pos x="T4" y="T5"/>
                  </a:cxn>
                  <a:cxn ang="0">
                    <a:pos x="T6" y="T7"/>
                  </a:cxn>
                  <a:cxn ang="0">
                    <a:pos x="T8" y="T9"/>
                  </a:cxn>
                </a:cxnLst>
                <a:rect l="0" t="0" r="r" b="b"/>
                <a:pathLst>
                  <a:path w="37" h="13">
                    <a:moveTo>
                      <a:pt x="37" y="6"/>
                    </a:moveTo>
                    <a:cubicBezTo>
                      <a:pt x="37" y="3"/>
                      <a:pt x="28" y="0"/>
                      <a:pt x="18" y="1"/>
                    </a:cubicBezTo>
                    <a:cubicBezTo>
                      <a:pt x="8" y="1"/>
                      <a:pt x="0" y="4"/>
                      <a:pt x="0" y="7"/>
                    </a:cubicBezTo>
                    <a:cubicBezTo>
                      <a:pt x="0" y="11"/>
                      <a:pt x="8" y="13"/>
                      <a:pt x="18" y="13"/>
                    </a:cubicBezTo>
                    <a:cubicBezTo>
                      <a:pt x="28" y="13"/>
                      <a:pt x="37" y="10"/>
                      <a:pt x="37"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98" name="Freeform 678"/>
              <p:cNvSpPr>
                <a:spLocks/>
              </p:cNvSpPr>
              <p:nvPr/>
            </p:nvSpPr>
            <p:spPr bwMode="auto">
              <a:xfrm>
                <a:off x="1091" y="3894"/>
                <a:ext cx="40"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7" y="0"/>
                      <a:pt x="17" y="0"/>
                    </a:cubicBezTo>
                    <a:cubicBezTo>
                      <a:pt x="7" y="0"/>
                      <a:pt x="0" y="3"/>
                      <a:pt x="0" y="7"/>
                    </a:cubicBezTo>
                    <a:cubicBezTo>
                      <a:pt x="0" y="10"/>
                      <a:pt x="7" y="13"/>
                      <a:pt x="17" y="12"/>
                    </a:cubicBezTo>
                    <a:cubicBezTo>
                      <a:pt x="27" y="12"/>
                      <a:pt x="34" y="9"/>
                      <a:pt x="34"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799" name="Freeform 679"/>
              <p:cNvSpPr>
                <a:spLocks/>
              </p:cNvSpPr>
              <p:nvPr/>
            </p:nvSpPr>
            <p:spPr bwMode="auto">
              <a:xfrm>
                <a:off x="2601" y="3781"/>
                <a:ext cx="49" cy="16"/>
              </a:xfrm>
              <a:custGeom>
                <a:avLst/>
                <a:gdLst>
                  <a:gd name="T0" fmla="*/ 42 w 42"/>
                  <a:gd name="T1" fmla="*/ 6 h 14"/>
                  <a:gd name="T2" fmla="*/ 21 w 42"/>
                  <a:gd name="T3" fmla="*/ 0 h 14"/>
                  <a:gd name="T4" fmla="*/ 0 w 42"/>
                  <a:gd name="T5" fmla="*/ 8 h 14"/>
                  <a:gd name="T6" fmla="*/ 21 w 42"/>
                  <a:gd name="T7" fmla="*/ 14 h 14"/>
                  <a:gd name="T8" fmla="*/ 42 w 42"/>
                  <a:gd name="T9" fmla="*/ 6 h 14"/>
                </a:gdLst>
                <a:ahLst/>
                <a:cxnLst>
                  <a:cxn ang="0">
                    <a:pos x="T0" y="T1"/>
                  </a:cxn>
                  <a:cxn ang="0">
                    <a:pos x="T2" y="T3"/>
                  </a:cxn>
                  <a:cxn ang="0">
                    <a:pos x="T4" y="T5"/>
                  </a:cxn>
                  <a:cxn ang="0">
                    <a:pos x="T6" y="T7"/>
                  </a:cxn>
                  <a:cxn ang="0">
                    <a:pos x="T8" y="T9"/>
                  </a:cxn>
                </a:cxnLst>
                <a:rect l="0" t="0" r="r" b="b"/>
                <a:pathLst>
                  <a:path w="42" h="14">
                    <a:moveTo>
                      <a:pt x="42" y="6"/>
                    </a:moveTo>
                    <a:cubicBezTo>
                      <a:pt x="42" y="3"/>
                      <a:pt x="32" y="0"/>
                      <a:pt x="21" y="0"/>
                    </a:cubicBezTo>
                    <a:cubicBezTo>
                      <a:pt x="9" y="1"/>
                      <a:pt x="0" y="4"/>
                      <a:pt x="0" y="8"/>
                    </a:cubicBezTo>
                    <a:cubicBezTo>
                      <a:pt x="0" y="11"/>
                      <a:pt x="9" y="14"/>
                      <a:pt x="21" y="14"/>
                    </a:cubicBezTo>
                    <a:cubicBezTo>
                      <a:pt x="32" y="13"/>
                      <a:pt x="42" y="10"/>
                      <a:pt x="4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00" name="Freeform 680"/>
              <p:cNvSpPr>
                <a:spLocks/>
              </p:cNvSpPr>
              <p:nvPr/>
            </p:nvSpPr>
            <p:spPr bwMode="auto">
              <a:xfrm>
                <a:off x="4284" y="3736"/>
                <a:ext cx="58" cy="19"/>
              </a:xfrm>
              <a:custGeom>
                <a:avLst/>
                <a:gdLst>
                  <a:gd name="T0" fmla="*/ 50 w 50"/>
                  <a:gd name="T1" fmla="*/ 7 h 16"/>
                  <a:gd name="T2" fmla="*/ 25 w 50"/>
                  <a:gd name="T3" fmla="*/ 0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0"/>
                    </a:cubicBezTo>
                    <a:cubicBezTo>
                      <a:pt x="11" y="1"/>
                      <a:pt x="0" y="5"/>
                      <a:pt x="0" y="9"/>
                    </a:cubicBezTo>
                    <a:cubicBezTo>
                      <a:pt x="0" y="13"/>
                      <a:pt x="11" y="16"/>
                      <a:pt x="25" y="15"/>
                    </a:cubicBezTo>
                    <a:cubicBezTo>
                      <a:pt x="39" y="15"/>
                      <a:pt x="50" y="11"/>
                      <a:pt x="50"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01" name="Freeform 681"/>
              <p:cNvSpPr>
                <a:spLocks/>
              </p:cNvSpPr>
              <p:nvPr/>
            </p:nvSpPr>
            <p:spPr bwMode="auto">
              <a:xfrm>
                <a:off x="4139" y="3768"/>
                <a:ext cx="58" cy="18"/>
              </a:xfrm>
              <a:custGeom>
                <a:avLst/>
                <a:gdLst>
                  <a:gd name="T0" fmla="*/ 50 w 50"/>
                  <a:gd name="T1" fmla="*/ 7 h 15"/>
                  <a:gd name="T2" fmla="*/ 25 w 50"/>
                  <a:gd name="T3" fmla="*/ 0 h 15"/>
                  <a:gd name="T4" fmla="*/ 0 w 50"/>
                  <a:gd name="T5" fmla="*/ 8 h 15"/>
                  <a:gd name="T6" fmla="*/ 25 w 50"/>
                  <a:gd name="T7" fmla="*/ 15 h 15"/>
                  <a:gd name="T8" fmla="*/ 50 w 50"/>
                  <a:gd name="T9" fmla="*/ 7 h 15"/>
                </a:gdLst>
                <a:ahLst/>
                <a:cxnLst>
                  <a:cxn ang="0">
                    <a:pos x="T0" y="T1"/>
                  </a:cxn>
                  <a:cxn ang="0">
                    <a:pos x="T2" y="T3"/>
                  </a:cxn>
                  <a:cxn ang="0">
                    <a:pos x="T4" y="T5"/>
                  </a:cxn>
                  <a:cxn ang="0">
                    <a:pos x="T6" y="T7"/>
                  </a:cxn>
                  <a:cxn ang="0">
                    <a:pos x="T8" y="T9"/>
                  </a:cxn>
                </a:cxnLst>
                <a:rect l="0" t="0" r="r" b="b"/>
                <a:pathLst>
                  <a:path w="50" h="15">
                    <a:moveTo>
                      <a:pt x="50" y="7"/>
                    </a:moveTo>
                    <a:cubicBezTo>
                      <a:pt x="50" y="3"/>
                      <a:pt x="39" y="0"/>
                      <a:pt x="25" y="0"/>
                    </a:cubicBezTo>
                    <a:cubicBezTo>
                      <a:pt x="11" y="0"/>
                      <a:pt x="0" y="4"/>
                      <a:pt x="0" y="8"/>
                    </a:cubicBezTo>
                    <a:cubicBezTo>
                      <a:pt x="0" y="12"/>
                      <a:pt x="11" y="15"/>
                      <a:pt x="25" y="15"/>
                    </a:cubicBezTo>
                    <a:cubicBezTo>
                      <a:pt x="39" y="14"/>
                      <a:pt x="50" y="11"/>
                      <a:pt x="50"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02" name="Freeform 682"/>
              <p:cNvSpPr>
                <a:spLocks/>
              </p:cNvSpPr>
              <p:nvPr/>
            </p:nvSpPr>
            <p:spPr bwMode="auto">
              <a:xfrm>
                <a:off x="2784" y="3925"/>
                <a:ext cx="49" cy="16"/>
              </a:xfrm>
              <a:custGeom>
                <a:avLst/>
                <a:gdLst>
                  <a:gd name="T0" fmla="*/ 43 w 43"/>
                  <a:gd name="T1" fmla="*/ 7 h 14"/>
                  <a:gd name="T2" fmla="*/ 21 w 43"/>
                  <a:gd name="T3" fmla="*/ 0 h 14"/>
                  <a:gd name="T4" fmla="*/ 0 w 43"/>
                  <a:gd name="T5" fmla="*/ 8 h 14"/>
                  <a:gd name="T6" fmla="*/ 21 w 43"/>
                  <a:gd name="T7" fmla="*/ 14 h 14"/>
                  <a:gd name="T8" fmla="*/ 43 w 43"/>
                  <a:gd name="T9" fmla="*/ 7 h 14"/>
                </a:gdLst>
                <a:ahLst/>
                <a:cxnLst>
                  <a:cxn ang="0">
                    <a:pos x="T0" y="T1"/>
                  </a:cxn>
                  <a:cxn ang="0">
                    <a:pos x="T2" y="T3"/>
                  </a:cxn>
                  <a:cxn ang="0">
                    <a:pos x="T4" y="T5"/>
                  </a:cxn>
                  <a:cxn ang="0">
                    <a:pos x="T6" y="T7"/>
                  </a:cxn>
                  <a:cxn ang="0">
                    <a:pos x="T8" y="T9"/>
                  </a:cxn>
                </a:cxnLst>
                <a:rect l="0" t="0" r="r" b="b"/>
                <a:pathLst>
                  <a:path w="43" h="14">
                    <a:moveTo>
                      <a:pt x="43" y="7"/>
                    </a:moveTo>
                    <a:cubicBezTo>
                      <a:pt x="43" y="3"/>
                      <a:pt x="33" y="0"/>
                      <a:pt x="21" y="0"/>
                    </a:cubicBezTo>
                    <a:cubicBezTo>
                      <a:pt x="9" y="1"/>
                      <a:pt x="0" y="4"/>
                      <a:pt x="0" y="8"/>
                    </a:cubicBezTo>
                    <a:cubicBezTo>
                      <a:pt x="0" y="11"/>
                      <a:pt x="9" y="14"/>
                      <a:pt x="21" y="14"/>
                    </a:cubicBezTo>
                    <a:cubicBezTo>
                      <a:pt x="33" y="14"/>
                      <a:pt x="43" y="10"/>
                      <a:pt x="43"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03" name="Freeform 683"/>
              <p:cNvSpPr>
                <a:spLocks/>
              </p:cNvSpPr>
              <p:nvPr/>
            </p:nvSpPr>
            <p:spPr bwMode="auto">
              <a:xfrm>
                <a:off x="490" y="3738"/>
                <a:ext cx="36" cy="14"/>
              </a:xfrm>
              <a:custGeom>
                <a:avLst/>
                <a:gdLst>
                  <a:gd name="T0" fmla="*/ 32 w 32"/>
                  <a:gd name="T1" fmla="*/ 6 h 12"/>
                  <a:gd name="T2" fmla="*/ 16 w 32"/>
                  <a:gd name="T3" fmla="*/ 0 h 12"/>
                  <a:gd name="T4" fmla="*/ 0 w 32"/>
                  <a:gd name="T5" fmla="*/ 7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7" y="1"/>
                      <a:pt x="0" y="4"/>
                      <a:pt x="0" y="7"/>
                    </a:cubicBezTo>
                    <a:cubicBezTo>
                      <a:pt x="0" y="10"/>
                      <a:pt x="7" y="12"/>
                      <a:pt x="16" y="12"/>
                    </a:cubicBezTo>
                    <a:cubicBezTo>
                      <a:pt x="25" y="12"/>
                      <a:pt x="32" y="9"/>
                      <a:pt x="3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04" name="Freeform 684"/>
              <p:cNvSpPr>
                <a:spLocks/>
              </p:cNvSpPr>
              <p:nvPr/>
            </p:nvSpPr>
            <p:spPr bwMode="auto">
              <a:xfrm>
                <a:off x="796" y="3707"/>
                <a:ext cx="39" cy="14"/>
              </a:xfrm>
              <a:custGeom>
                <a:avLst/>
                <a:gdLst>
                  <a:gd name="T0" fmla="*/ 34 w 34"/>
                  <a:gd name="T1" fmla="*/ 5 h 12"/>
                  <a:gd name="T2" fmla="*/ 17 w 34"/>
                  <a:gd name="T3" fmla="*/ 0 h 12"/>
                  <a:gd name="T4" fmla="*/ 0 w 34"/>
                  <a:gd name="T5" fmla="*/ 7 h 12"/>
                  <a:gd name="T6" fmla="*/ 17 w 34"/>
                  <a:gd name="T7" fmla="*/ 12 h 12"/>
                  <a:gd name="T8" fmla="*/ 34 w 34"/>
                  <a:gd name="T9" fmla="*/ 5 h 12"/>
                </a:gdLst>
                <a:ahLst/>
                <a:cxnLst>
                  <a:cxn ang="0">
                    <a:pos x="T0" y="T1"/>
                  </a:cxn>
                  <a:cxn ang="0">
                    <a:pos x="T2" y="T3"/>
                  </a:cxn>
                  <a:cxn ang="0">
                    <a:pos x="T4" y="T5"/>
                  </a:cxn>
                  <a:cxn ang="0">
                    <a:pos x="T6" y="T7"/>
                  </a:cxn>
                  <a:cxn ang="0">
                    <a:pos x="T8" y="T9"/>
                  </a:cxn>
                </a:cxnLst>
                <a:rect l="0" t="0" r="r" b="b"/>
                <a:pathLst>
                  <a:path w="34" h="12">
                    <a:moveTo>
                      <a:pt x="34" y="5"/>
                    </a:moveTo>
                    <a:cubicBezTo>
                      <a:pt x="34" y="2"/>
                      <a:pt x="26" y="0"/>
                      <a:pt x="17" y="0"/>
                    </a:cubicBezTo>
                    <a:cubicBezTo>
                      <a:pt x="7" y="0"/>
                      <a:pt x="0" y="3"/>
                      <a:pt x="0" y="7"/>
                    </a:cubicBezTo>
                    <a:cubicBezTo>
                      <a:pt x="0" y="10"/>
                      <a:pt x="7" y="12"/>
                      <a:pt x="17" y="12"/>
                    </a:cubicBezTo>
                    <a:cubicBezTo>
                      <a:pt x="26" y="12"/>
                      <a:pt x="34" y="9"/>
                      <a:pt x="34"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05" name="Freeform 685"/>
              <p:cNvSpPr>
                <a:spLocks/>
              </p:cNvSpPr>
              <p:nvPr/>
            </p:nvSpPr>
            <p:spPr bwMode="auto">
              <a:xfrm>
                <a:off x="991" y="3753"/>
                <a:ext cx="40" cy="15"/>
              </a:xfrm>
              <a:custGeom>
                <a:avLst/>
                <a:gdLst>
                  <a:gd name="T0" fmla="*/ 35 w 35"/>
                  <a:gd name="T1" fmla="*/ 6 h 13"/>
                  <a:gd name="T2" fmla="*/ 18 w 35"/>
                  <a:gd name="T3" fmla="*/ 0 h 13"/>
                  <a:gd name="T4" fmla="*/ 0 w 35"/>
                  <a:gd name="T5" fmla="*/ 7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0"/>
                    </a:cubicBezTo>
                    <a:cubicBezTo>
                      <a:pt x="8" y="1"/>
                      <a:pt x="0" y="4"/>
                      <a:pt x="0" y="7"/>
                    </a:cubicBezTo>
                    <a:cubicBezTo>
                      <a:pt x="0" y="11"/>
                      <a:pt x="8" y="13"/>
                      <a:pt x="18" y="13"/>
                    </a:cubicBezTo>
                    <a:cubicBezTo>
                      <a:pt x="27" y="12"/>
                      <a:pt x="35" y="9"/>
                      <a:pt x="35"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06" name="Freeform 686"/>
              <p:cNvSpPr>
                <a:spLocks/>
              </p:cNvSpPr>
              <p:nvPr/>
            </p:nvSpPr>
            <p:spPr bwMode="auto">
              <a:xfrm>
                <a:off x="170" y="3808"/>
                <a:ext cx="36" cy="13"/>
              </a:xfrm>
              <a:custGeom>
                <a:avLst/>
                <a:gdLst>
                  <a:gd name="T0" fmla="*/ 31 w 31"/>
                  <a:gd name="T1" fmla="*/ 5 h 12"/>
                  <a:gd name="T2" fmla="*/ 16 w 31"/>
                  <a:gd name="T3" fmla="*/ 0 h 12"/>
                  <a:gd name="T4" fmla="*/ 0 w 31"/>
                  <a:gd name="T5" fmla="*/ 6 h 12"/>
                  <a:gd name="T6" fmla="*/ 16 w 31"/>
                  <a:gd name="T7" fmla="*/ 12 h 12"/>
                  <a:gd name="T8" fmla="*/ 31 w 31"/>
                  <a:gd name="T9" fmla="*/ 5 h 12"/>
                </a:gdLst>
                <a:ahLst/>
                <a:cxnLst>
                  <a:cxn ang="0">
                    <a:pos x="T0" y="T1"/>
                  </a:cxn>
                  <a:cxn ang="0">
                    <a:pos x="T2" y="T3"/>
                  </a:cxn>
                  <a:cxn ang="0">
                    <a:pos x="T4" y="T5"/>
                  </a:cxn>
                  <a:cxn ang="0">
                    <a:pos x="T6" y="T7"/>
                  </a:cxn>
                  <a:cxn ang="0">
                    <a:pos x="T8" y="T9"/>
                  </a:cxn>
                </a:cxnLst>
                <a:rect l="0" t="0" r="r" b="b"/>
                <a:pathLst>
                  <a:path w="31" h="12">
                    <a:moveTo>
                      <a:pt x="31" y="5"/>
                    </a:moveTo>
                    <a:cubicBezTo>
                      <a:pt x="31" y="2"/>
                      <a:pt x="24" y="0"/>
                      <a:pt x="16" y="0"/>
                    </a:cubicBezTo>
                    <a:cubicBezTo>
                      <a:pt x="7" y="0"/>
                      <a:pt x="0" y="3"/>
                      <a:pt x="0" y="6"/>
                    </a:cubicBezTo>
                    <a:cubicBezTo>
                      <a:pt x="0" y="9"/>
                      <a:pt x="7" y="12"/>
                      <a:pt x="16" y="12"/>
                    </a:cubicBezTo>
                    <a:cubicBezTo>
                      <a:pt x="24" y="11"/>
                      <a:pt x="31" y="8"/>
                      <a:pt x="31"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07" name="Freeform 687"/>
              <p:cNvSpPr>
                <a:spLocks/>
              </p:cNvSpPr>
              <p:nvPr/>
            </p:nvSpPr>
            <p:spPr bwMode="auto">
              <a:xfrm>
                <a:off x="39" y="3632"/>
                <a:ext cx="34" cy="14"/>
              </a:xfrm>
              <a:custGeom>
                <a:avLst/>
                <a:gdLst>
                  <a:gd name="T0" fmla="*/ 30 w 30"/>
                  <a:gd name="T1" fmla="*/ 5 h 12"/>
                  <a:gd name="T2" fmla="*/ 15 w 30"/>
                  <a:gd name="T3" fmla="*/ 0 h 12"/>
                  <a:gd name="T4" fmla="*/ 0 w 30"/>
                  <a:gd name="T5" fmla="*/ 6 h 12"/>
                  <a:gd name="T6" fmla="*/ 15 w 30"/>
                  <a:gd name="T7" fmla="*/ 11 h 12"/>
                  <a:gd name="T8" fmla="*/ 30 w 30"/>
                  <a:gd name="T9" fmla="*/ 5 h 12"/>
                </a:gdLst>
                <a:ahLst/>
                <a:cxnLst>
                  <a:cxn ang="0">
                    <a:pos x="T0" y="T1"/>
                  </a:cxn>
                  <a:cxn ang="0">
                    <a:pos x="T2" y="T3"/>
                  </a:cxn>
                  <a:cxn ang="0">
                    <a:pos x="T4" y="T5"/>
                  </a:cxn>
                  <a:cxn ang="0">
                    <a:pos x="T6" y="T7"/>
                  </a:cxn>
                  <a:cxn ang="0">
                    <a:pos x="T8" y="T9"/>
                  </a:cxn>
                </a:cxnLst>
                <a:rect l="0" t="0" r="r" b="b"/>
                <a:pathLst>
                  <a:path w="30" h="12">
                    <a:moveTo>
                      <a:pt x="30" y="5"/>
                    </a:moveTo>
                    <a:cubicBezTo>
                      <a:pt x="30" y="2"/>
                      <a:pt x="23" y="0"/>
                      <a:pt x="15" y="0"/>
                    </a:cubicBezTo>
                    <a:cubicBezTo>
                      <a:pt x="7" y="0"/>
                      <a:pt x="0" y="3"/>
                      <a:pt x="0" y="6"/>
                    </a:cubicBezTo>
                    <a:cubicBezTo>
                      <a:pt x="0" y="10"/>
                      <a:pt x="7" y="12"/>
                      <a:pt x="15" y="11"/>
                    </a:cubicBezTo>
                    <a:cubicBezTo>
                      <a:pt x="23" y="11"/>
                      <a:pt x="30" y="8"/>
                      <a:pt x="30"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08" name="Freeform 688"/>
              <p:cNvSpPr>
                <a:spLocks/>
              </p:cNvSpPr>
              <p:nvPr/>
            </p:nvSpPr>
            <p:spPr bwMode="auto">
              <a:xfrm>
                <a:off x="1476" y="3530"/>
                <a:ext cx="43" cy="16"/>
              </a:xfrm>
              <a:custGeom>
                <a:avLst/>
                <a:gdLst>
                  <a:gd name="T0" fmla="*/ 37 w 37"/>
                  <a:gd name="T1" fmla="*/ 6 h 14"/>
                  <a:gd name="T2" fmla="*/ 18 w 37"/>
                  <a:gd name="T3" fmla="*/ 1 h 14"/>
                  <a:gd name="T4" fmla="*/ 0 w 37"/>
                  <a:gd name="T5" fmla="*/ 8 h 14"/>
                  <a:gd name="T6" fmla="*/ 18 w 37"/>
                  <a:gd name="T7" fmla="*/ 13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8" y="1"/>
                    </a:cubicBezTo>
                    <a:cubicBezTo>
                      <a:pt x="8" y="1"/>
                      <a:pt x="0" y="4"/>
                      <a:pt x="0" y="8"/>
                    </a:cubicBezTo>
                    <a:cubicBezTo>
                      <a:pt x="0" y="11"/>
                      <a:pt x="8" y="14"/>
                      <a:pt x="18" y="13"/>
                    </a:cubicBezTo>
                    <a:cubicBezTo>
                      <a:pt x="29" y="13"/>
                      <a:pt x="37" y="9"/>
                      <a:pt x="37"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09" name="Freeform 689"/>
              <p:cNvSpPr>
                <a:spLocks/>
              </p:cNvSpPr>
              <p:nvPr/>
            </p:nvSpPr>
            <p:spPr bwMode="auto">
              <a:xfrm>
                <a:off x="237" y="3590"/>
                <a:ext cx="37" cy="15"/>
              </a:xfrm>
              <a:custGeom>
                <a:avLst/>
                <a:gdLst>
                  <a:gd name="T0" fmla="*/ 32 w 32"/>
                  <a:gd name="T1" fmla="*/ 6 h 13"/>
                  <a:gd name="T2" fmla="*/ 16 w 32"/>
                  <a:gd name="T3" fmla="*/ 1 h 13"/>
                  <a:gd name="T4" fmla="*/ 0 w 32"/>
                  <a:gd name="T5" fmla="*/ 7 h 13"/>
                  <a:gd name="T6" fmla="*/ 16 w 32"/>
                  <a:gd name="T7" fmla="*/ 12 h 13"/>
                  <a:gd name="T8" fmla="*/ 32 w 32"/>
                  <a:gd name="T9" fmla="*/ 6 h 13"/>
                </a:gdLst>
                <a:ahLst/>
                <a:cxnLst>
                  <a:cxn ang="0">
                    <a:pos x="T0" y="T1"/>
                  </a:cxn>
                  <a:cxn ang="0">
                    <a:pos x="T2" y="T3"/>
                  </a:cxn>
                  <a:cxn ang="0">
                    <a:pos x="T4" y="T5"/>
                  </a:cxn>
                  <a:cxn ang="0">
                    <a:pos x="T6" y="T7"/>
                  </a:cxn>
                  <a:cxn ang="0">
                    <a:pos x="T8" y="T9"/>
                  </a:cxn>
                </a:cxnLst>
                <a:rect l="0" t="0" r="r" b="b"/>
                <a:pathLst>
                  <a:path w="32" h="13">
                    <a:moveTo>
                      <a:pt x="32" y="6"/>
                    </a:moveTo>
                    <a:cubicBezTo>
                      <a:pt x="32" y="3"/>
                      <a:pt x="25" y="0"/>
                      <a:pt x="16" y="1"/>
                    </a:cubicBezTo>
                    <a:cubicBezTo>
                      <a:pt x="7" y="1"/>
                      <a:pt x="0" y="4"/>
                      <a:pt x="0" y="7"/>
                    </a:cubicBezTo>
                    <a:cubicBezTo>
                      <a:pt x="0" y="10"/>
                      <a:pt x="7" y="13"/>
                      <a:pt x="16" y="12"/>
                    </a:cubicBezTo>
                    <a:cubicBezTo>
                      <a:pt x="25" y="12"/>
                      <a:pt x="32" y="9"/>
                      <a:pt x="3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10" name="Freeform 690"/>
              <p:cNvSpPr>
                <a:spLocks/>
              </p:cNvSpPr>
              <p:nvPr/>
            </p:nvSpPr>
            <p:spPr bwMode="auto">
              <a:xfrm>
                <a:off x="1091" y="3644"/>
                <a:ext cx="40"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7" y="0"/>
                      <a:pt x="17" y="0"/>
                    </a:cubicBezTo>
                    <a:cubicBezTo>
                      <a:pt x="7" y="1"/>
                      <a:pt x="0" y="4"/>
                      <a:pt x="0" y="7"/>
                    </a:cubicBezTo>
                    <a:cubicBezTo>
                      <a:pt x="0" y="10"/>
                      <a:pt x="7" y="13"/>
                      <a:pt x="17" y="12"/>
                    </a:cubicBezTo>
                    <a:cubicBezTo>
                      <a:pt x="27" y="12"/>
                      <a:pt x="34" y="9"/>
                      <a:pt x="34"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11" name="Freeform 691"/>
              <p:cNvSpPr>
                <a:spLocks/>
              </p:cNvSpPr>
              <p:nvPr/>
            </p:nvSpPr>
            <p:spPr bwMode="auto">
              <a:xfrm>
                <a:off x="1690" y="3677"/>
                <a:ext cx="42" cy="16"/>
              </a:xfrm>
              <a:custGeom>
                <a:avLst/>
                <a:gdLst>
                  <a:gd name="T0" fmla="*/ 37 w 37"/>
                  <a:gd name="T1" fmla="*/ 6 h 14"/>
                  <a:gd name="T2" fmla="*/ 19 w 37"/>
                  <a:gd name="T3" fmla="*/ 1 h 14"/>
                  <a:gd name="T4" fmla="*/ 0 w 37"/>
                  <a:gd name="T5" fmla="*/ 8 h 14"/>
                  <a:gd name="T6" fmla="*/ 19 w 37"/>
                  <a:gd name="T7" fmla="*/ 14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9" y="1"/>
                    </a:cubicBezTo>
                    <a:cubicBezTo>
                      <a:pt x="8" y="1"/>
                      <a:pt x="0" y="4"/>
                      <a:pt x="0" y="8"/>
                    </a:cubicBezTo>
                    <a:cubicBezTo>
                      <a:pt x="0" y="11"/>
                      <a:pt x="8" y="14"/>
                      <a:pt x="19" y="14"/>
                    </a:cubicBezTo>
                    <a:cubicBezTo>
                      <a:pt x="29" y="13"/>
                      <a:pt x="37" y="10"/>
                      <a:pt x="37"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12" name="Freeform 692"/>
              <p:cNvSpPr>
                <a:spLocks/>
              </p:cNvSpPr>
              <p:nvPr/>
            </p:nvSpPr>
            <p:spPr bwMode="auto">
              <a:xfrm>
                <a:off x="1992" y="3883"/>
                <a:ext cx="45" cy="14"/>
              </a:xfrm>
              <a:custGeom>
                <a:avLst/>
                <a:gdLst>
                  <a:gd name="T0" fmla="*/ 39 w 39"/>
                  <a:gd name="T1" fmla="*/ 6 h 13"/>
                  <a:gd name="T2" fmla="*/ 19 w 39"/>
                  <a:gd name="T3" fmla="*/ 0 h 13"/>
                  <a:gd name="T4" fmla="*/ 0 w 39"/>
                  <a:gd name="T5" fmla="*/ 7 h 13"/>
                  <a:gd name="T6" fmla="*/ 19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2"/>
                      <a:pt x="30" y="0"/>
                      <a:pt x="19" y="0"/>
                    </a:cubicBezTo>
                    <a:cubicBezTo>
                      <a:pt x="9" y="0"/>
                      <a:pt x="0" y="3"/>
                      <a:pt x="0" y="7"/>
                    </a:cubicBezTo>
                    <a:cubicBezTo>
                      <a:pt x="0" y="10"/>
                      <a:pt x="9" y="13"/>
                      <a:pt x="19" y="13"/>
                    </a:cubicBezTo>
                    <a:cubicBezTo>
                      <a:pt x="30" y="13"/>
                      <a:pt x="39" y="9"/>
                      <a:pt x="39"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13" name="Oval 693"/>
              <p:cNvSpPr>
                <a:spLocks noChangeArrowheads="1"/>
              </p:cNvSpPr>
              <p:nvPr/>
            </p:nvSpPr>
            <p:spPr bwMode="auto">
              <a:xfrm>
                <a:off x="4467" y="4251"/>
                <a:ext cx="60" cy="18"/>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14" name="Freeform 694"/>
              <p:cNvSpPr>
                <a:spLocks/>
              </p:cNvSpPr>
              <p:nvPr/>
            </p:nvSpPr>
            <p:spPr bwMode="auto">
              <a:xfrm>
                <a:off x="305" y="4178"/>
                <a:ext cx="36" cy="12"/>
              </a:xfrm>
              <a:custGeom>
                <a:avLst/>
                <a:gdLst>
                  <a:gd name="T0" fmla="*/ 31 w 31"/>
                  <a:gd name="T1" fmla="*/ 5 h 11"/>
                  <a:gd name="T2" fmla="*/ 16 w 31"/>
                  <a:gd name="T3" fmla="*/ 0 h 11"/>
                  <a:gd name="T4" fmla="*/ 0 w 31"/>
                  <a:gd name="T5" fmla="*/ 6 h 11"/>
                  <a:gd name="T6" fmla="*/ 16 w 31"/>
                  <a:gd name="T7" fmla="*/ 11 h 11"/>
                  <a:gd name="T8" fmla="*/ 31 w 31"/>
                  <a:gd name="T9" fmla="*/ 5 h 11"/>
                </a:gdLst>
                <a:ahLst/>
                <a:cxnLst>
                  <a:cxn ang="0">
                    <a:pos x="T0" y="T1"/>
                  </a:cxn>
                  <a:cxn ang="0">
                    <a:pos x="T2" y="T3"/>
                  </a:cxn>
                  <a:cxn ang="0">
                    <a:pos x="T4" y="T5"/>
                  </a:cxn>
                  <a:cxn ang="0">
                    <a:pos x="T6" y="T7"/>
                  </a:cxn>
                  <a:cxn ang="0">
                    <a:pos x="T8" y="T9"/>
                  </a:cxn>
                </a:cxnLst>
                <a:rect l="0" t="0" r="r" b="b"/>
                <a:pathLst>
                  <a:path w="31" h="11">
                    <a:moveTo>
                      <a:pt x="31" y="5"/>
                    </a:moveTo>
                    <a:cubicBezTo>
                      <a:pt x="31" y="2"/>
                      <a:pt x="24" y="0"/>
                      <a:pt x="16" y="0"/>
                    </a:cubicBezTo>
                    <a:cubicBezTo>
                      <a:pt x="7" y="0"/>
                      <a:pt x="0" y="2"/>
                      <a:pt x="0" y="6"/>
                    </a:cubicBezTo>
                    <a:cubicBezTo>
                      <a:pt x="0" y="9"/>
                      <a:pt x="7" y="11"/>
                      <a:pt x="16" y="11"/>
                    </a:cubicBezTo>
                    <a:cubicBezTo>
                      <a:pt x="24" y="11"/>
                      <a:pt x="31" y="9"/>
                      <a:pt x="31"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15" name="Freeform 695"/>
              <p:cNvSpPr>
                <a:spLocks/>
              </p:cNvSpPr>
              <p:nvPr/>
            </p:nvSpPr>
            <p:spPr bwMode="auto">
              <a:xfrm>
                <a:off x="2601" y="4150"/>
                <a:ext cx="49" cy="16"/>
              </a:xfrm>
              <a:custGeom>
                <a:avLst/>
                <a:gdLst>
                  <a:gd name="T0" fmla="*/ 42 w 42"/>
                  <a:gd name="T1" fmla="*/ 7 h 14"/>
                  <a:gd name="T2" fmla="*/ 21 w 42"/>
                  <a:gd name="T3" fmla="*/ 0 h 14"/>
                  <a:gd name="T4" fmla="*/ 0 w 42"/>
                  <a:gd name="T5" fmla="*/ 7 h 14"/>
                  <a:gd name="T6" fmla="*/ 21 w 42"/>
                  <a:gd name="T7" fmla="*/ 14 h 14"/>
                  <a:gd name="T8" fmla="*/ 42 w 42"/>
                  <a:gd name="T9" fmla="*/ 7 h 14"/>
                </a:gdLst>
                <a:ahLst/>
                <a:cxnLst>
                  <a:cxn ang="0">
                    <a:pos x="T0" y="T1"/>
                  </a:cxn>
                  <a:cxn ang="0">
                    <a:pos x="T2" y="T3"/>
                  </a:cxn>
                  <a:cxn ang="0">
                    <a:pos x="T4" y="T5"/>
                  </a:cxn>
                  <a:cxn ang="0">
                    <a:pos x="T6" y="T7"/>
                  </a:cxn>
                  <a:cxn ang="0">
                    <a:pos x="T8" y="T9"/>
                  </a:cxn>
                </a:cxnLst>
                <a:rect l="0" t="0" r="r" b="b"/>
                <a:pathLst>
                  <a:path w="42" h="14">
                    <a:moveTo>
                      <a:pt x="42" y="7"/>
                    </a:moveTo>
                    <a:cubicBezTo>
                      <a:pt x="42" y="3"/>
                      <a:pt x="32" y="0"/>
                      <a:pt x="21" y="0"/>
                    </a:cubicBezTo>
                    <a:cubicBezTo>
                      <a:pt x="9" y="0"/>
                      <a:pt x="0" y="3"/>
                      <a:pt x="0" y="7"/>
                    </a:cubicBezTo>
                    <a:cubicBezTo>
                      <a:pt x="0" y="11"/>
                      <a:pt x="9" y="14"/>
                      <a:pt x="21" y="14"/>
                    </a:cubicBezTo>
                    <a:cubicBezTo>
                      <a:pt x="32" y="13"/>
                      <a:pt x="42" y="10"/>
                      <a:pt x="42"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16" name="Oval 696"/>
              <p:cNvSpPr>
                <a:spLocks noChangeArrowheads="1"/>
              </p:cNvSpPr>
              <p:nvPr/>
            </p:nvSpPr>
            <p:spPr bwMode="auto">
              <a:xfrm>
                <a:off x="3999" y="3987"/>
                <a:ext cx="56" cy="17"/>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17" name="Freeform 697"/>
              <p:cNvSpPr>
                <a:spLocks/>
              </p:cNvSpPr>
              <p:nvPr/>
            </p:nvSpPr>
            <p:spPr bwMode="auto">
              <a:xfrm>
                <a:off x="701" y="3952"/>
                <a:ext cx="38" cy="15"/>
              </a:xfrm>
              <a:custGeom>
                <a:avLst/>
                <a:gdLst>
                  <a:gd name="T0" fmla="*/ 33 w 33"/>
                  <a:gd name="T1" fmla="*/ 6 h 13"/>
                  <a:gd name="T2" fmla="*/ 16 w 33"/>
                  <a:gd name="T3" fmla="*/ 0 h 13"/>
                  <a:gd name="T4" fmla="*/ 0 w 33"/>
                  <a:gd name="T5" fmla="*/ 7 h 13"/>
                  <a:gd name="T6" fmla="*/ 16 w 33"/>
                  <a:gd name="T7" fmla="*/ 12 h 13"/>
                  <a:gd name="T8" fmla="*/ 33 w 33"/>
                  <a:gd name="T9" fmla="*/ 6 h 13"/>
                </a:gdLst>
                <a:ahLst/>
                <a:cxnLst>
                  <a:cxn ang="0">
                    <a:pos x="T0" y="T1"/>
                  </a:cxn>
                  <a:cxn ang="0">
                    <a:pos x="T2" y="T3"/>
                  </a:cxn>
                  <a:cxn ang="0">
                    <a:pos x="T4" y="T5"/>
                  </a:cxn>
                  <a:cxn ang="0">
                    <a:pos x="T6" y="T7"/>
                  </a:cxn>
                  <a:cxn ang="0">
                    <a:pos x="T8" y="T9"/>
                  </a:cxn>
                </a:cxnLst>
                <a:rect l="0" t="0" r="r" b="b"/>
                <a:pathLst>
                  <a:path w="33" h="13">
                    <a:moveTo>
                      <a:pt x="33" y="6"/>
                    </a:moveTo>
                    <a:cubicBezTo>
                      <a:pt x="33" y="3"/>
                      <a:pt x="26" y="0"/>
                      <a:pt x="16" y="0"/>
                    </a:cubicBezTo>
                    <a:cubicBezTo>
                      <a:pt x="7" y="1"/>
                      <a:pt x="0" y="4"/>
                      <a:pt x="0" y="7"/>
                    </a:cubicBezTo>
                    <a:cubicBezTo>
                      <a:pt x="0" y="10"/>
                      <a:pt x="7" y="13"/>
                      <a:pt x="16" y="12"/>
                    </a:cubicBezTo>
                    <a:cubicBezTo>
                      <a:pt x="26" y="12"/>
                      <a:pt x="33" y="9"/>
                      <a:pt x="33"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18" name="Freeform 698"/>
              <p:cNvSpPr>
                <a:spLocks/>
              </p:cNvSpPr>
              <p:nvPr/>
            </p:nvSpPr>
            <p:spPr bwMode="auto">
              <a:xfrm>
                <a:off x="4394" y="3831"/>
                <a:ext cx="59" cy="17"/>
              </a:xfrm>
              <a:custGeom>
                <a:avLst/>
                <a:gdLst>
                  <a:gd name="T0" fmla="*/ 51 w 51"/>
                  <a:gd name="T1" fmla="*/ 7 h 15"/>
                  <a:gd name="T2" fmla="*/ 25 w 51"/>
                  <a:gd name="T3" fmla="*/ 0 h 15"/>
                  <a:gd name="T4" fmla="*/ 0 w 51"/>
                  <a:gd name="T5" fmla="*/ 8 h 15"/>
                  <a:gd name="T6" fmla="*/ 25 w 51"/>
                  <a:gd name="T7" fmla="*/ 15 h 15"/>
                  <a:gd name="T8" fmla="*/ 51 w 51"/>
                  <a:gd name="T9" fmla="*/ 7 h 15"/>
                </a:gdLst>
                <a:ahLst/>
                <a:cxnLst>
                  <a:cxn ang="0">
                    <a:pos x="T0" y="T1"/>
                  </a:cxn>
                  <a:cxn ang="0">
                    <a:pos x="T2" y="T3"/>
                  </a:cxn>
                  <a:cxn ang="0">
                    <a:pos x="T4" y="T5"/>
                  </a:cxn>
                  <a:cxn ang="0">
                    <a:pos x="T6" y="T7"/>
                  </a:cxn>
                  <a:cxn ang="0">
                    <a:pos x="T8" y="T9"/>
                  </a:cxn>
                </a:cxnLst>
                <a:rect l="0" t="0" r="r" b="b"/>
                <a:pathLst>
                  <a:path w="51" h="15">
                    <a:moveTo>
                      <a:pt x="51" y="7"/>
                    </a:moveTo>
                    <a:cubicBezTo>
                      <a:pt x="51" y="3"/>
                      <a:pt x="39" y="0"/>
                      <a:pt x="25" y="0"/>
                    </a:cubicBezTo>
                    <a:cubicBezTo>
                      <a:pt x="11" y="0"/>
                      <a:pt x="0" y="4"/>
                      <a:pt x="0" y="8"/>
                    </a:cubicBezTo>
                    <a:cubicBezTo>
                      <a:pt x="0" y="12"/>
                      <a:pt x="11" y="15"/>
                      <a:pt x="25" y="15"/>
                    </a:cubicBezTo>
                    <a:cubicBezTo>
                      <a:pt x="39" y="14"/>
                      <a:pt x="51" y="11"/>
                      <a:pt x="51"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19" name="Freeform 699"/>
              <p:cNvSpPr>
                <a:spLocks/>
              </p:cNvSpPr>
              <p:nvPr/>
            </p:nvSpPr>
            <p:spPr bwMode="auto">
              <a:xfrm>
                <a:off x="2723" y="3564"/>
                <a:ext cx="48" cy="18"/>
              </a:xfrm>
              <a:custGeom>
                <a:avLst/>
                <a:gdLst>
                  <a:gd name="T0" fmla="*/ 42 w 42"/>
                  <a:gd name="T1" fmla="*/ 7 h 15"/>
                  <a:gd name="T2" fmla="*/ 21 w 42"/>
                  <a:gd name="T3" fmla="*/ 1 h 15"/>
                  <a:gd name="T4" fmla="*/ 0 w 42"/>
                  <a:gd name="T5" fmla="*/ 8 h 15"/>
                  <a:gd name="T6" fmla="*/ 21 w 42"/>
                  <a:gd name="T7" fmla="*/ 14 h 15"/>
                  <a:gd name="T8" fmla="*/ 42 w 42"/>
                  <a:gd name="T9" fmla="*/ 7 h 15"/>
                </a:gdLst>
                <a:ahLst/>
                <a:cxnLst>
                  <a:cxn ang="0">
                    <a:pos x="T0" y="T1"/>
                  </a:cxn>
                  <a:cxn ang="0">
                    <a:pos x="T2" y="T3"/>
                  </a:cxn>
                  <a:cxn ang="0">
                    <a:pos x="T4" y="T5"/>
                  </a:cxn>
                  <a:cxn ang="0">
                    <a:pos x="T6" y="T7"/>
                  </a:cxn>
                  <a:cxn ang="0">
                    <a:pos x="T8" y="T9"/>
                  </a:cxn>
                </a:cxnLst>
                <a:rect l="0" t="0" r="r" b="b"/>
                <a:pathLst>
                  <a:path w="42" h="15">
                    <a:moveTo>
                      <a:pt x="42" y="7"/>
                    </a:moveTo>
                    <a:cubicBezTo>
                      <a:pt x="42" y="3"/>
                      <a:pt x="33" y="0"/>
                      <a:pt x="21" y="1"/>
                    </a:cubicBezTo>
                    <a:cubicBezTo>
                      <a:pt x="9" y="1"/>
                      <a:pt x="0" y="5"/>
                      <a:pt x="0" y="8"/>
                    </a:cubicBezTo>
                    <a:cubicBezTo>
                      <a:pt x="0" y="12"/>
                      <a:pt x="9" y="15"/>
                      <a:pt x="21" y="14"/>
                    </a:cubicBezTo>
                    <a:cubicBezTo>
                      <a:pt x="33" y="14"/>
                      <a:pt x="42" y="10"/>
                      <a:pt x="42"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20" name="Freeform 700"/>
              <p:cNvSpPr>
                <a:spLocks/>
              </p:cNvSpPr>
              <p:nvPr/>
            </p:nvSpPr>
            <p:spPr bwMode="auto">
              <a:xfrm>
                <a:off x="1826" y="3760"/>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2"/>
                      <a:pt x="29" y="0"/>
                      <a:pt x="19" y="0"/>
                    </a:cubicBezTo>
                    <a:cubicBezTo>
                      <a:pt x="8" y="0"/>
                      <a:pt x="0" y="3"/>
                      <a:pt x="0" y="7"/>
                    </a:cubicBezTo>
                    <a:cubicBezTo>
                      <a:pt x="0" y="11"/>
                      <a:pt x="8" y="13"/>
                      <a:pt x="19" y="13"/>
                    </a:cubicBezTo>
                    <a:cubicBezTo>
                      <a:pt x="29" y="12"/>
                      <a:pt x="38" y="9"/>
                      <a:pt x="38"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21" name="Freeform 701"/>
              <p:cNvSpPr>
                <a:spLocks/>
              </p:cNvSpPr>
              <p:nvPr/>
            </p:nvSpPr>
            <p:spPr bwMode="auto">
              <a:xfrm>
                <a:off x="991" y="3504"/>
                <a:ext cx="40" cy="15"/>
              </a:xfrm>
              <a:custGeom>
                <a:avLst/>
                <a:gdLst>
                  <a:gd name="T0" fmla="*/ 35 w 35"/>
                  <a:gd name="T1" fmla="*/ 6 h 13"/>
                  <a:gd name="T2" fmla="*/ 18 w 35"/>
                  <a:gd name="T3" fmla="*/ 1 h 13"/>
                  <a:gd name="T4" fmla="*/ 0 w 35"/>
                  <a:gd name="T5" fmla="*/ 8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1"/>
                    </a:cubicBezTo>
                    <a:cubicBezTo>
                      <a:pt x="8" y="1"/>
                      <a:pt x="0" y="4"/>
                      <a:pt x="0" y="8"/>
                    </a:cubicBezTo>
                    <a:cubicBezTo>
                      <a:pt x="0" y="11"/>
                      <a:pt x="8" y="13"/>
                      <a:pt x="18" y="13"/>
                    </a:cubicBezTo>
                    <a:cubicBezTo>
                      <a:pt x="27" y="13"/>
                      <a:pt x="35" y="9"/>
                      <a:pt x="35"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22" name="Oval 702"/>
              <p:cNvSpPr>
                <a:spLocks noChangeArrowheads="1"/>
              </p:cNvSpPr>
              <p:nvPr/>
            </p:nvSpPr>
            <p:spPr bwMode="auto">
              <a:xfrm>
                <a:off x="5518" y="4273"/>
                <a:ext cx="66" cy="19"/>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23" name="Freeform 703"/>
              <p:cNvSpPr>
                <a:spLocks/>
              </p:cNvSpPr>
              <p:nvPr/>
            </p:nvSpPr>
            <p:spPr bwMode="auto">
              <a:xfrm>
                <a:off x="327" y="3961"/>
                <a:ext cx="37" cy="14"/>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8" y="0"/>
                      <a:pt x="0" y="3"/>
                      <a:pt x="0" y="6"/>
                    </a:cubicBezTo>
                    <a:cubicBezTo>
                      <a:pt x="0" y="9"/>
                      <a:pt x="8" y="12"/>
                      <a:pt x="16" y="12"/>
                    </a:cubicBezTo>
                    <a:cubicBezTo>
                      <a:pt x="25" y="11"/>
                      <a:pt x="32" y="9"/>
                      <a:pt x="3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24" name="Freeform 704"/>
              <p:cNvSpPr>
                <a:spLocks/>
              </p:cNvSpPr>
              <p:nvPr/>
            </p:nvSpPr>
            <p:spPr bwMode="auto">
              <a:xfrm>
                <a:off x="2219" y="3592"/>
                <a:ext cx="46" cy="16"/>
              </a:xfrm>
              <a:custGeom>
                <a:avLst/>
                <a:gdLst>
                  <a:gd name="T0" fmla="*/ 40 w 40"/>
                  <a:gd name="T1" fmla="*/ 7 h 14"/>
                  <a:gd name="T2" fmla="*/ 20 w 40"/>
                  <a:gd name="T3" fmla="*/ 1 h 14"/>
                  <a:gd name="T4" fmla="*/ 0 w 40"/>
                  <a:gd name="T5" fmla="*/ 8 h 14"/>
                  <a:gd name="T6" fmla="*/ 20 w 40"/>
                  <a:gd name="T7" fmla="*/ 14 h 14"/>
                  <a:gd name="T8" fmla="*/ 40 w 40"/>
                  <a:gd name="T9" fmla="*/ 7 h 14"/>
                </a:gdLst>
                <a:ahLst/>
                <a:cxnLst>
                  <a:cxn ang="0">
                    <a:pos x="T0" y="T1"/>
                  </a:cxn>
                  <a:cxn ang="0">
                    <a:pos x="T2" y="T3"/>
                  </a:cxn>
                  <a:cxn ang="0">
                    <a:pos x="T4" y="T5"/>
                  </a:cxn>
                  <a:cxn ang="0">
                    <a:pos x="T6" y="T7"/>
                  </a:cxn>
                  <a:cxn ang="0">
                    <a:pos x="T8" y="T9"/>
                  </a:cxn>
                </a:cxnLst>
                <a:rect l="0" t="0" r="r" b="b"/>
                <a:pathLst>
                  <a:path w="40" h="14">
                    <a:moveTo>
                      <a:pt x="40" y="7"/>
                    </a:moveTo>
                    <a:cubicBezTo>
                      <a:pt x="40" y="3"/>
                      <a:pt x="31" y="0"/>
                      <a:pt x="20" y="1"/>
                    </a:cubicBezTo>
                    <a:cubicBezTo>
                      <a:pt x="8" y="1"/>
                      <a:pt x="0" y="5"/>
                      <a:pt x="0" y="8"/>
                    </a:cubicBezTo>
                    <a:cubicBezTo>
                      <a:pt x="0" y="12"/>
                      <a:pt x="8" y="14"/>
                      <a:pt x="20" y="14"/>
                    </a:cubicBezTo>
                    <a:cubicBezTo>
                      <a:pt x="31" y="14"/>
                      <a:pt x="40" y="10"/>
                      <a:pt x="40"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25" name="Freeform 705"/>
              <p:cNvSpPr>
                <a:spLocks/>
              </p:cNvSpPr>
              <p:nvPr/>
            </p:nvSpPr>
            <p:spPr bwMode="auto">
              <a:xfrm>
                <a:off x="1908" y="3645"/>
                <a:ext cx="45" cy="16"/>
              </a:xfrm>
              <a:custGeom>
                <a:avLst/>
                <a:gdLst>
                  <a:gd name="T0" fmla="*/ 39 w 39"/>
                  <a:gd name="T1" fmla="*/ 6 h 14"/>
                  <a:gd name="T2" fmla="*/ 20 w 39"/>
                  <a:gd name="T3" fmla="*/ 1 h 14"/>
                  <a:gd name="T4" fmla="*/ 0 w 39"/>
                  <a:gd name="T5" fmla="*/ 8 h 14"/>
                  <a:gd name="T6" fmla="*/ 20 w 39"/>
                  <a:gd name="T7" fmla="*/ 13 h 14"/>
                  <a:gd name="T8" fmla="*/ 39 w 39"/>
                  <a:gd name="T9" fmla="*/ 6 h 14"/>
                </a:gdLst>
                <a:ahLst/>
                <a:cxnLst>
                  <a:cxn ang="0">
                    <a:pos x="T0" y="T1"/>
                  </a:cxn>
                  <a:cxn ang="0">
                    <a:pos x="T2" y="T3"/>
                  </a:cxn>
                  <a:cxn ang="0">
                    <a:pos x="T4" y="T5"/>
                  </a:cxn>
                  <a:cxn ang="0">
                    <a:pos x="T6" y="T7"/>
                  </a:cxn>
                  <a:cxn ang="0">
                    <a:pos x="T8" y="T9"/>
                  </a:cxn>
                </a:cxnLst>
                <a:rect l="0" t="0" r="r" b="b"/>
                <a:pathLst>
                  <a:path w="39" h="14">
                    <a:moveTo>
                      <a:pt x="39" y="6"/>
                    </a:moveTo>
                    <a:cubicBezTo>
                      <a:pt x="39" y="3"/>
                      <a:pt x="30" y="0"/>
                      <a:pt x="20" y="1"/>
                    </a:cubicBezTo>
                    <a:cubicBezTo>
                      <a:pt x="9" y="1"/>
                      <a:pt x="0" y="4"/>
                      <a:pt x="0" y="8"/>
                    </a:cubicBezTo>
                    <a:cubicBezTo>
                      <a:pt x="0" y="11"/>
                      <a:pt x="9" y="14"/>
                      <a:pt x="20" y="13"/>
                    </a:cubicBezTo>
                    <a:cubicBezTo>
                      <a:pt x="30" y="13"/>
                      <a:pt x="39" y="10"/>
                      <a:pt x="39"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26" name="Freeform 706"/>
              <p:cNvSpPr>
                <a:spLocks/>
              </p:cNvSpPr>
              <p:nvPr/>
            </p:nvSpPr>
            <p:spPr bwMode="auto">
              <a:xfrm>
                <a:off x="1294" y="3670"/>
                <a:ext cx="41" cy="15"/>
              </a:xfrm>
              <a:custGeom>
                <a:avLst/>
                <a:gdLst>
                  <a:gd name="T0" fmla="*/ 35 w 35"/>
                  <a:gd name="T1" fmla="*/ 5 h 13"/>
                  <a:gd name="T2" fmla="*/ 17 w 35"/>
                  <a:gd name="T3" fmla="*/ 0 h 13"/>
                  <a:gd name="T4" fmla="*/ 0 w 35"/>
                  <a:gd name="T5" fmla="*/ 7 h 13"/>
                  <a:gd name="T6" fmla="*/ 17 w 35"/>
                  <a:gd name="T7" fmla="*/ 12 h 13"/>
                  <a:gd name="T8" fmla="*/ 35 w 35"/>
                  <a:gd name="T9" fmla="*/ 5 h 13"/>
                </a:gdLst>
                <a:ahLst/>
                <a:cxnLst>
                  <a:cxn ang="0">
                    <a:pos x="T0" y="T1"/>
                  </a:cxn>
                  <a:cxn ang="0">
                    <a:pos x="T2" y="T3"/>
                  </a:cxn>
                  <a:cxn ang="0">
                    <a:pos x="T4" y="T5"/>
                  </a:cxn>
                  <a:cxn ang="0">
                    <a:pos x="T6" y="T7"/>
                  </a:cxn>
                  <a:cxn ang="0">
                    <a:pos x="T8" y="T9"/>
                  </a:cxn>
                </a:cxnLst>
                <a:rect l="0" t="0" r="r" b="b"/>
                <a:pathLst>
                  <a:path w="35" h="13">
                    <a:moveTo>
                      <a:pt x="35" y="5"/>
                    </a:moveTo>
                    <a:cubicBezTo>
                      <a:pt x="35" y="2"/>
                      <a:pt x="27" y="0"/>
                      <a:pt x="17" y="0"/>
                    </a:cubicBezTo>
                    <a:cubicBezTo>
                      <a:pt x="8" y="0"/>
                      <a:pt x="0" y="3"/>
                      <a:pt x="0" y="7"/>
                    </a:cubicBezTo>
                    <a:cubicBezTo>
                      <a:pt x="0" y="10"/>
                      <a:pt x="8" y="13"/>
                      <a:pt x="17" y="12"/>
                    </a:cubicBezTo>
                    <a:cubicBezTo>
                      <a:pt x="27" y="12"/>
                      <a:pt x="35" y="9"/>
                      <a:pt x="35"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27" name="Freeform 707"/>
              <p:cNvSpPr>
                <a:spLocks/>
              </p:cNvSpPr>
              <p:nvPr/>
            </p:nvSpPr>
            <p:spPr bwMode="auto">
              <a:xfrm>
                <a:off x="442" y="3644"/>
                <a:ext cx="38" cy="14"/>
              </a:xfrm>
              <a:custGeom>
                <a:avLst/>
                <a:gdLst>
                  <a:gd name="T0" fmla="*/ 32 w 32"/>
                  <a:gd name="T1" fmla="*/ 5 h 12"/>
                  <a:gd name="T2" fmla="*/ 16 w 32"/>
                  <a:gd name="T3" fmla="*/ 0 h 12"/>
                  <a:gd name="T4" fmla="*/ 0 w 32"/>
                  <a:gd name="T5" fmla="*/ 7 h 12"/>
                  <a:gd name="T6" fmla="*/ 16 w 32"/>
                  <a:gd name="T7" fmla="*/ 12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4" y="0"/>
                      <a:pt x="16" y="0"/>
                    </a:cubicBezTo>
                    <a:cubicBezTo>
                      <a:pt x="7" y="0"/>
                      <a:pt x="0" y="3"/>
                      <a:pt x="0" y="7"/>
                    </a:cubicBezTo>
                    <a:cubicBezTo>
                      <a:pt x="0" y="10"/>
                      <a:pt x="7" y="12"/>
                      <a:pt x="16" y="12"/>
                    </a:cubicBezTo>
                    <a:cubicBezTo>
                      <a:pt x="24" y="11"/>
                      <a:pt x="32" y="8"/>
                      <a:pt x="32"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28" name="Freeform 708"/>
              <p:cNvSpPr>
                <a:spLocks/>
              </p:cNvSpPr>
              <p:nvPr/>
            </p:nvSpPr>
            <p:spPr bwMode="auto">
              <a:xfrm>
                <a:off x="536" y="3539"/>
                <a:ext cx="37" cy="15"/>
              </a:xfrm>
              <a:custGeom>
                <a:avLst/>
                <a:gdLst>
                  <a:gd name="T0" fmla="*/ 32 w 32"/>
                  <a:gd name="T1" fmla="*/ 6 h 13"/>
                  <a:gd name="T2" fmla="*/ 16 w 32"/>
                  <a:gd name="T3" fmla="*/ 1 h 13"/>
                  <a:gd name="T4" fmla="*/ 0 w 32"/>
                  <a:gd name="T5" fmla="*/ 8 h 13"/>
                  <a:gd name="T6" fmla="*/ 16 w 32"/>
                  <a:gd name="T7" fmla="*/ 13 h 13"/>
                  <a:gd name="T8" fmla="*/ 32 w 32"/>
                  <a:gd name="T9" fmla="*/ 6 h 13"/>
                </a:gdLst>
                <a:ahLst/>
                <a:cxnLst>
                  <a:cxn ang="0">
                    <a:pos x="T0" y="T1"/>
                  </a:cxn>
                  <a:cxn ang="0">
                    <a:pos x="T2" y="T3"/>
                  </a:cxn>
                  <a:cxn ang="0">
                    <a:pos x="T4" y="T5"/>
                  </a:cxn>
                  <a:cxn ang="0">
                    <a:pos x="T6" y="T7"/>
                  </a:cxn>
                  <a:cxn ang="0">
                    <a:pos x="T8" y="T9"/>
                  </a:cxn>
                </a:cxnLst>
                <a:rect l="0" t="0" r="r" b="b"/>
                <a:pathLst>
                  <a:path w="32" h="13">
                    <a:moveTo>
                      <a:pt x="32" y="6"/>
                    </a:moveTo>
                    <a:cubicBezTo>
                      <a:pt x="32" y="3"/>
                      <a:pt x="25" y="0"/>
                      <a:pt x="16" y="1"/>
                    </a:cubicBezTo>
                    <a:cubicBezTo>
                      <a:pt x="7" y="1"/>
                      <a:pt x="0" y="4"/>
                      <a:pt x="0" y="8"/>
                    </a:cubicBezTo>
                    <a:cubicBezTo>
                      <a:pt x="0" y="11"/>
                      <a:pt x="7" y="13"/>
                      <a:pt x="16" y="13"/>
                    </a:cubicBezTo>
                    <a:cubicBezTo>
                      <a:pt x="25" y="12"/>
                      <a:pt x="32" y="9"/>
                      <a:pt x="3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29" name="Freeform 709"/>
              <p:cNvSpPr>
                <a:spLocks/>
              </p:cNvSpPr>
              <p:nvPr/>
            </p:nvSpPr>
            <p:spPr bwMode="auto">
              <a:xfrm>
                <a:off x="820" y="3587"/>
                <a:ext cx="40" cy="15"/>
              </a:xfrm>
              <a:custGeom>
                <a:avLst/>
                <a:gdLst>
                  <a:gd name="T0" fmla="*/ 34 w 34"/>
                  <a:gd name="T1" fmla="*/ 5 h 13"/>
                  <a:gd name="T2" fmla="*/ 17 w 34"/>
                  <a:gd name="T3" fmla="*/ 0 h 13"/>
                  <a:gd name="T4" fmla="*/ 0 w 34"/>
                  <a:gd name="T5" fmla="*/ 7 h 13"/>
                  <a:gd name="T6" fmla="*/ 17 w 34"/>
                  <a:gd name="T7" fmla="*/ 12 h 13"/>
                  <a:gd name="T8" fmla="*/ 34 w 34"/>
                  <a:gd name="T9" fmla="*/ 5 h 13"/>
                </a:gdLst>
                <a:ahLst/>
                <a:cxnLst>
                  <a:cxn ang="0">
                    <a:pos x="T0" y="T1"/>
                  </a:cxn>
                  <a:cxn ang="0">
                    <a:pos x="T2" y="T3"/>
                  </a:cxn>
                  <a:cxn ang="0">
                    <a:pos x="T4" y="T5"/>
                  </a:cxn>
                  <a:cxn ang="0">
                    <a:pos x="T6" y="T7"/>
                  </a:cxn>
                  <a:cxn ang="0">
                    <a:pos x="T8" y="T9"/>
                  </a:cxn>
                </a:cxnLst>
                <a:rect l="0" t="0" r="r" b="b"/>
                <a:pathLst>
                  <a:path w="34" h="13">
                    <a:moveTo>
                      <a:pt x="34" y="5"/>
                    </a:moveTo>
                    <a:cubicBezTo>
                      <a:pt x="34" y="2"/>
                      <a:pt x="26" y="0"/>
                      <a:pt x="17" y="0"/>
                    </a:cubicBezTo>
                    <a:cubicBezTo>
                      <a:pt x="7" y="1"/>
                      <a:pt x="0" y="4"/>
                      <a:pt x="0" y="7"/>
                    </a:cubicBezTo>
                    <a:cubicBezTo>
                      <a:pt x="0" y="10"/>
                      <a:pt x="7" y="13"/>
                      <a:pt x="17" y="12"/>
                    </a:cubicBezTo>
                    <a:cubicBezTo>
                      <a:pt x="26" y="12"/>
                      <a:pt x="34" y="9"/>
                      <a:pt x="34"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30" name="Freeform 710"/>
              <p:cNvSpPr>
                <a:spLocks/>
              </p:cNvSpPr>
              <p:nvPr/>
            </p:nvSpPr>
            <p:spPr bwMode="auto">
              <a:xfrm>
                <a:off x="1242" y="3568"/>
                <a:ext cx="42" cy="15"/>
              </a:xfrm>
              <a:custGeom>
                <a:avLst/>
                <a:gdLst>
                  <a:gd name="T0" fmla="*/ 36 w 36"/>
                  <a:gd name="T1" fmla="*/ 5 h 13"/>
                  <a:gd name="T2" fmla="*/ 18 w 36"/>
                  <a:gd name="T3" fmla="*/ 0 h 13"/>
                  <a:gd name="T4" fmla="*/ 0 w 36"/>
                  <a:gd name="T5" fmla="*/ 7 h 13"/>
                  <a:gd name="T6" fmla="*/ 18 w 36"/>
                  <a:gd name="T7" fmla="*/ 12 h 13"/>
                  <a:gd name="T8" fmla="*/ 36 w 36"/>
                  <a:gd name="T9" fmla="*/ 5 h 13"/>
                </a:gdLst>
                <a:ahLst/>
                <a:cxnLst>
                  <a:cxn ang="0">
                    <a:pos x="T0" y="T1"/>
                  </a:cxn>
                  <a:cxn ang="0">
                    <a:pos x="T2" y="T3"/>
                  </a:cxn>
                  <a:cxn ang="0">
                    <a:pos x="T4" y="T5"/>
                  </a:cxn>
                  <a:cxn ang="0">
                    <a:pos x="T6" y="T7"/>
                  </a:cxn>
                  <a:cxn ang="0">
                    <a:pos x="T8" y="T9"/>
                  </a:cxn>
                </a:cxnLst>
                <a:rect l="0" t="0" r="r" b="b"/>
                <a:pathLst>
                  <a:path w="36" h="13">
                    <a:moveTo>
                      <a:pt x="36" y="5"/>
                    </a:moveTo>
                    <a:cubicBezTo>
                      <a:pt x="36" y="2"/>
                      <a:pt x="28" y="0"/>
                      <a:pt x="18" y="0"/>
                    </a:cubicBezTo>
                    <a:cubicBezTo>
                      <a:pt x="8" y="1"/>
                      <a:pt x="0" y="4"/>
                      <a:pt x="0" y="7"/>
                    </a:cubicBezTo>
                    <a:cubicBezTo>
                      <a:pt x="0" y="10"/>
                      <a:pt x="8" y="13"/>
                      <a:pt x="18" y="12"/>
                    </a:cubicBezTo>
                    <a:cubicBezTo>
                      <a:pt x="28" y="12"/>
                      <a:pt x="36" y="9"/>
                      <a:pt x="36"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31" name="Freeform 711"/>
              <p:cNvSpPr>
                <a:spLocks/>
              </p:cNvSpPr>
              <p:nvPr/>
            </p:nvSpPr>
            <p:spPr bwMode="auto">
              <a:xfrm>
                <a:off x="5230" y="3463"/>
                <a:ext cx="66" cy="19"/>
              </a:xfrm>
              <a:custGeom>
                <a:avLst/>
                <a:gdLst>
                  <a:gd name="T0" fmla="*/ 56 w 56"/>
                  <a:gd name="T1" fmla="*/ 7 h 17"/>
                  <a:gd name="T2" fmla="*/ 28 w 56"/>
                  <a:gd name="T3" fmla="*/ 1 h 17"/>
                  <a:gd name="T4" fmla="*/ 0 w 56"/>
                  <a:gd name="T5" fmla="*/ 10 h 17"/>
                  <a:gd name="T6" fmla="*/ 28 w 56"/>
                  <a:gd name="T7" fmla="*/ 16 h 17"/>
                  <a:gd name="T8" fmla="*/ 56 w 56"/>
                  <a:gd name="T9" fmla="*/ 7 h 17"/>
                </a:gdLst>
                <a:ahLst/>
                <a:cxnLst>
                  <a:cxn ang="0">
                    <a:pos x="T0" y="T1"/>
                  </a:cxn>
                  <a:cxn ang="0">
                    <a:pos x="T2" y="T3"/>
                  </a:cxn>
                  <a:cxn ang="0">
                    <a:pos x="T4" y="T5"/>
                  </a:cxn>
                  <a:cxn ang="0">
                    <a:pos x="T6" y="T7"/>
                  </a:cxn>
                  <a:cxn ang="0">
                    <a:pos x="T8" y="T9"/>
                  </a:cxn>
                </a:cxnLst>
                <a:rect l="0" t="0" r="r" b="b"/>
                <a:pathLst>
                  <a:path w="56" h="17">
                    <a:moveTo>
                      <a:pt x="56" y="7"/>
                    </a:moveTo>
                    <a:cubicBezTo>
                      <a:pt x="56" y="3"/>
                      <a:pt x="43" y="0"/>
                      <a:pt x="28" y="1"/>
                    </a:cubicBezTo>
                    <a:cubicBezTo>
                      <a:pt x="12" y="1"/>
                      <a:pt x="0" y="5"/>
                      <a:pt x="0" y="10"/>
                    </a:cubicBezTo>
                    <a:cubicBezTo>
                      <a:pt x="0" y="14"/>
                      <a:pt x="12" y="17"/>
                      <a:pt x="28" y="16"/>
                    </a:cubicBezTo>
                    <a:cubicBezTo>
                      <a:pt x="43" y="15"/>
                      <a:pt x="56" y="11"/>
                      <a:pt x="56"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32" name="Freeform 712"/>
              <p:cNvSpPr>
                <a:spLocks/>
              </p:cNvSpPr>
              <p:nvPr/>
            </p:nvSpPr>
            <p:spPr bwMode="auto">
              <a:xfrm>
                <a:off x="3790" y="3485"/>
                <a:ext cx="55" cy="18"/>
              </a:xfrm>
              <a:custGeom>
                <a:avLst/>
                <a:gdLst>
                  <a:gd name="T0" fmla="*/ 48 w 48"/>
                  <a:gd name="T1" fmla="*/ 7 h 16"/>
                  <a:gd name="T2" fmla="*/ 24 w 48"/>
                  <a:gd name="T3" fmla="*/ 1 h 16"/>
                  <a:gd name="T4" fmla="*/ 0 w 48"/>
                  <a:gd name="T5" fmla="*/ 9 h 16"/>
                  <a:gd name="T6" fmla="*/ 24 w 48"/>
                  <a:gd name="T7" fmla="*/ 15 h 16"/>
                  <a:gd name="T8" fmla="*/ 48 w 48"/>
                  <a:gd name="T9" fmla="*/ 7 h 16"/>
                </a:gdLst>
                <a:ahLst/>
                <a:cxnLst>
                  <a:cxn ang="0">
                    <a:pos x="T0" y="T1"/>
                  </a:cxn>
                  <a:cxn ang="0">
                    <a:pos x="T2" y="T3"/>
                  </a:cxn>
                  <a:cxn ang="0">
                    <a:pos x="T4" y="T5"/>
                  </a:cxn>
                  <a:cxn ang="0">
                    <a:pos x="T6" y="T7"/>
                  </a:cxn>
                  <a:cxn ang="0">
                    <a:pos x="T8" y="T9"/>
                  </a:cxn>
                </a:cxnLst>
                <a:rect l="0" t="0" r="r" b="b"/>
                <a:pathLst>
                  <a:path w="48" h="16">
                    <a:moveTo>
                      <a:pt x="48" y="7"/>
                    </a:moveTo>
                    <a:cubicBezTo>
                      <a:pt x="48" y="3"/>
                      <a:pt x="37" y="0"/>
                      <a:pt x="24" y="1"/>
                    </a:cubicBezTo>
                    <a:cubicBezTo>
                      <a:pt x="11" y="1"/>
                      <a:pt x="0" y="5"/>
                      <a:pt x="0" y="9"/>
                    </a:cubicBezTo>
                    <a:cubicBezTo>
                      <a:pt x="0" y="13"/>
                      <a:pt x="11" y="16"/>
                      <a:pt x="24" y="15"/>
                    </a:cubicBezTo>
                    <a:cubicBezTo>
                      <a:pt x="37" y="14"/>
                      <a:pt x="48" y="11"/>
                      <a:pt x="4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33" name="Freeform 713"/>
              <p:cNvSpPr>
                <a:spLocks/>
              </p:cNvSpPr>
              <p:nvPr/>
            </p:nvSpPr>
            <p:spPr bwMode="auto">
              <a:xfrm>
                <a:off x="2393" y="3635"/>
                <a:ext cx="47" cy="16"/>
              </a:xfrm>
              <a:custGeom>
                <a:avLst/>
                <a:gdLst>
                  <a:gd name="T0" fmla="*/ 40 w 40"/>
                  <a:gd name="T1" fmla="*/ 6 h 14"/>
                  <a:gd name="T2" fmla="*/ 20 w 40"/>
                  <a:gd name="T3" fmla="*/ 1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1"/>
                    </a:cubicBezTo>
                    <a:cubicBezTo>
                      <a:pt x="9" y="1"/>
                      <a:pt x="0" y="4"/>
                      <a:pt x="0" y="8"/>
                    </a:cubicBezTo>
                    <a:cubicBezTo>
                      <a:pt x="0" y="12"/>
                      <a:pt x="9" y="14"/>
                      <a:pt x="20" y="14"/>
                    </a:cubicBezTo>
                    <a:cubicBezTo>
                      <a:pt x="31" y="13"/>
                      <a:pt x="40" y="10"/>
                      <a:pt x="40"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34" name="Freeform 714"/>
              <p:cNvSpPr>
                <a:spLocks/>
              </p:cNvSpPr>
              <p:nvPr/>
            </p:nvSpPr>
            <p:spPr bwMode="auto">
              <a:xfrm>
                <a:off x="653" y="3808"/>
                <a:ext cx="38" cy="15"/>
              </a:xfrm>
              <a:custGeom>
                <a:avLst/>
                <a:gdLst>
                  <a:gd name="T0" fmla="*/ 33 w 33"/>
                  <a:gd name="T1" fmla="*/ 6 h 13"/>
                  <a:gd name="T2" fmla="*/ 16 w 33"/>
                  <a:gd name="T3" fmla="*/ 0 h 13"/>
                  <a:gd name="T4" fmla="*/ 0 w 33"/>
                  <a:gd name="T5" fmla="*/ 7 h 13"/>
                  <a:gd name="T6" fmla="*/ 16 w 33"/>
                  <a:gd name="T7" fmla="*/ 12 h 13"/>
                  <a:gd name="T8" fmla="*/ 33 w 33"/>
                  <a:gd name="T9" fmla="*/ 6 h 13"/>
                </a:gdLst>
                <a:ahLst/>
                <a:cxnLst>
                  <a:cxn ang="0">
                    <a:pos x="T0" y="T1"/>
                  </a:cxn>
                  <a:cxn ang="0">
                    <a:pos x="T2" y="T3"/>
                  </a:cxn>
                  <a:cxn ang="0">
                    <a:pos x="T4" y="T5"/>
                  </a:cxn>
                  <a:cxn ang="0">
                    <a:pos x="T6" y="T7"/>
                  </a:cxn>
                  <a:cxn ang="0">
                    <a:pos x="T8" y="T9"/>
                  </a:cxn>
                </a:cxnLst>
                <a:rect l="0" t="0" r="r" b="b"/>
                <a:pathLst>
                  <a:path w="33" h="13">
                    <a:moveTo>
                      <a:pt x="33" y="6"/>
                    </a:moveTo>
                    <a:cubicBezTo>
                      <a:pt x="33" y="2"/>
                      <a:pt x="25" y="0"/>
                      <a:pt x="16" y="0"/>
                    </a:cubicBezTo>
                    <a:cubicBezTo>
                      <a:pt x="7" y="1"/>
                      <a:pt x="0" y="4"/>
                      <a:pt x="0" y="7"/>
                    </a:cubicBezTo>
                    <a:cubicBezTo>
                      <a:pt x="0" y="10"/>
                      <a:pt x="7" y="13"/>
                      <a:pt x="16" y="12"/>
                    </a:cubicBezTo>
                    <a:cubicBezTo>
                      <a:pt x="25" y="12"/>
                      <a:pt x="33" y="9"/>
                      <a:pt x="33"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35" name="Freeform 715"/>
              <p:cNvSpPr>
                <a:spLocks/>
              </p:cNvSpPr>
              <p:nvPr/>
            </p:nvSpPr>
            <p:spPr bwMode="auto">
              <a:xfrm>
                <a:off x="1423" y="3835"/>
                <a:ext cx="43"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2"/>
                      <a:pt x="28" y="0"/>
                      <a:pt x="18" y="0"/>
                    </a:cubicBezTo>
                    <a:cubicBezTo>
                      <a:pt x="8" y="0"/>
                      <a:pt x="0" y="3"/>
                      <a:pt x="0" y="7"/>
                    </a:cubicBezTo>
                    <a:cubicBezTo>
                      <a:pt x="0" y="10"/>
                      <a:pt x="8" y="13"/>
                      <a:pt x="18" y="13"/>
                    </a:cubicBezTo>
                    <a:cubicBezTo>
                      <a:pt x="28" y="12"/>
                      <a:pt x="36" y="9"/>
                      <a:pt x="36"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36" name="Freeform 716"/>
              <p:cNvSpPr>
                <a:spLocks/>
              </p:cNvSpPr>
              <p:nvPr/>
            </p:nvSpPr>
            <p:spPr bwMode="auto">
              <a:xfrm>
                <a:off x="935" y="3863"/>
                <a:ext cx="39" cy="15"/>
              </a:xfrm>
              <a:custGeom>
                <a:avLst/>
                <a:gdLst>
                  <a:gd name="T0" fmla="*/ 34 w 34"/>
                  <a:gd name="T1" fmla="*/ 6 h 13"/>
                  <a:gd name="T2" fmla="*/ 17 w 34"/>
                  <a:gd name="T3" fmla="*/ 1 h 13"/>
                  <a:gd name="T4" fmla="*/ 0 w 34"/>
                  <a:gd name="T5" fmla="*/ 7 h 13"/>
                  <a:gd name="T6" fmla="*/ 17 w 34"/>
                  <a:gd name="T7" fmla="*/ 13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3"/>
                      <a:pt x="26" y="0"/>
                      <a:pt x="17" y="1"/>
                    </a:cubicBezTo>
                    <a:cubicBezTo>
                      <a:pt x="7" y="1"/>
                      <a:pt x="0" y="4"/>
                      <a:pt x="0" y="7"/>
                    </a:cubicBezTo>
                    <a:cubicBezTo>
                      <a:pt x="0" y="10"/>
                      <a:pt x="7" y="13"/>
                      <a:pt x="17" y="13"/>
                    </a:cubicBezTo>
                    <a:cubicBezTo>
                      <a:pt x="26" y="12"/>
                      <a:pt x="34" y="10"/>
                      <a:pt x="34"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37" name="Freeform 717"/>
              <p:cNvSpPr>
                <a:spLocks/>
              </p:cNvSpPr>
              <p:nvPr/>
            </p:nvSpPr>
            <p:spPr bwMode="auto">
              <a:xfrm>
                <a:off x="445" y="3923"/>
                <a:ext cx="38" cy="14"/>
              </a:xfrm>
              <a:custGeom>
                <a:avLst/>
                <a:gdLst>
                  <a:gd name="T0" fmla="*/ 32 w 32"/>
                  <a:gd name="T1" fmla="*/ 6 h 12"/>
                  <a:gd name="T2" fmla="*/ 16 w 32"/>
                  <a:gd name="T3" fmla="*/ 0 h 12"/>
                  <a:gd name="T4" fmla="*/ 0 w 32"/>
                  <a:gd name="T5" fmla="*/ 7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8" y="0"/>
                      <a:pt x="0" y="3"/>
                      <a:pt x="0" y="7"/>
                    </a:cubicBezTo>
                    <a:cubicBezTo>
                      <a:pt x="0" y="10"/>
                      <a:pt x="8" y="12"/>
                      <a:pt x="16" y="12"/>
                    </a:cubicBezTo>
                    <a:cubicBezTo>
                      <a:pt x="25" y="12"/>
                      <a:pt x="32" y="9"/>
                      <a:pt x="3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38" name="Freeform 718"/>
              <p:cNvSpPr>
                <a:spLocks/>
              </p:cNvSpPr>
              <p:nvPr/>
            </p:nvSpPr>
            <p:spPr bwMode="auto">
              <a:xfrm>
                <a:off x="193" y="3750"/>
                <a:ext cx="36" cy="14"/>
              </a:xfrm>
              <a:custGeom>
                <a:avLst/>
                <a:gdLst>
                  <a:gd name="T0" fmla="*/ 31 w 31"/>
                  <a:gd name="T1" fmla="*/ 5 h 12"/>
                  <a:gd name="T2" fmla="*/ 15 w 31"/>
                  <a:gd name="T3" fmla="*/ 0 h 12"/>
                  <a:gd name="T4" fmla="*/ 0 w 31"/>
                  <a:gd name="T5" fmla="*/ 6 h 12"/>
                  <a:gd name="T6" fmla="*/ 15 w 31"/>
                  <a:gd name="T7" fmla="*/ 12 h 12"/>
                  <a:gd name="T8" fmla="*/ 31 w 31"/>
                  <a:gd name="T9" fmla="*/ 5 h 12"/>
                </a:gdLst>
                <a:ahLst/>
                <a:cxnLst>
                  <a:cxn ang="0">
                    <a:pos x="T0" y="T1"/>
                  </a:cxn>
                  <a:cxn ang="0">
                    <a:pos x="T2" y="T3"/>
                  </a:cxn>
                  <a:cxn ang="0">
                    <a:pos x="T4" y="T5"/>
                  </a:cxn>
                  <a:cxn ang="0">
                    <a:pos x="T6" y="T7"/>
                  </a:cxn>
                  <a:cxn ang="0">
                    <a:pos x="T8" y="T9"/>
                  </a:cxn>
                </a:cxnLst>
                <a:rect l="0" t="0" r="r" b="b"/>
                <a:pathLst>
                  <a:path w="31" h="12">
                    <a:moveTo>
                      <a:pt x="31" y="5"/>
                    </a:moveTo>
                    <a:cubicBezTo>
                      <a:pt x="31" y="2"/>
                      <a:pt x="24" y="0"/>
                      <a:pt x="15" y="0"/>
                    </a:cubicBezTo>
                    <a:cubicBezTo>
                      <a:pt x="6" y="0"/>
                      <a:pt x="0" y="3"/>
                      <a:pt x="0" y="6"/>
                    </a:cubicBezTo>
                    <a:cubicBezTo>
                      <a:pt x="0" y="9"/>
                      <a:pt x="6" y="12"/>
                      <a:pt x="15" y="12"/>
                    </a:cubicBezTo>
                    <a:cubicBezTo>
                      <a:pt x="24" y="11"/>
                      <a:pt x="31" y="8"/>
                      <a:pt x="31"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39" name="Freeform 719"/>
              <p:cNvSpPr>
                <a:spLocks/>
              </p:cNvSpPr>
              <p:nvPr/>
            </p:nvSpPr>
            <p:spPr bwMode="auto">
              <a:xfrm>
                <a:off x="1908" y="3809"/>
                <a:ext cx="45" cy="15"/>
              </a:xfrm>
              <a:custGeom>
                <a:avLst/>
                <a:gdLst>
                  <a:gd name="T0" fmla="*/ 39 w 39"/>
                  <a:gd name="T1" fmla="*/ 6 h 13"/>
                  <a:gd name="T2" fmla="*/ 20 w 39"/>
                  <a:gd name="T3" fmla="*/ 0 h 13"/>
                  <a:gd name="T4" fmla="*/ 0 w 39"/>
                  <a:gd name="T5" fmla="*/ 7 h 13"/>
                  <a:gd name="T6" fmla="*/ 20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2"/>
                      <a:pt x="30" y="0"/>
                      <a:pt x="20" y="0"/>
                    </a:cubicBezTo>
                    <a:cubicBezTo>
                      <a:pt x="9" y="1"/>
                      <a:pt x="0" y="4"/>
                      <a:pt x="0" y="7"/>
                    </a:cubicBezTo>
                    <a:cubicBezTo>
                      <a:pt x="0" y="11"/>
                      <a:pt x="9" y="13"/>
                      <a:pt x="20" y="13"/>
                    </a:cubicBezTo>
                    <a:cubicBezTo>
                      <a:pt x="30" y="13"/>
                      <a:pt x="39" y="10"/>
                      <a:pt x="39"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40" name="Freeform 720"/>
              <p:cNvSpPr>
                <a:spLocks/>
              </p:cNvSpPr>
              <p:nvPr/>
            </p:nvSpPr>
            <p:spPr bwMode="auto">
              <a:xfrm>
                <a:off x="1582" y="3874"/>
                <a:ext cx="43" cy="17"/>
              </a:xfrm>
              <a:custGeom>
                <a:avLst/>
                <a:gdLst>
                  <a:gd name="T0" fmla="*/ 37 w 37"/>
                  <a:gd name="T1" fmla="*/ 6 h 14"/>
                  <a:gd name="T2" fmla="*/ 18 w 37"/>
                  <a:gd name="T3" fmla="*/ 1 h 14"/>
                  <a:gd name="T4" fmla="*/ 0 w 37"/>
                  <a:gd name="T5" fmla="*/ 7 h 14"/>
                  <a:gd name="T6" fmla="*/ 18 w 37"/>
                  <a:gd name="T7" fmla="*/ 13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8" y="1"/>
                    </a:cubicBezTo>
                    <a:cubicBezTo>
                      <a:pt x="8" y="1"/>
                      <a:pt x="0" y="4"/>
                      <a:pt x="0" y="7"/>
                    </a:cubicBezTo>
                    <a:cubicBezTo>
                      <a:pt x="0" y="11"/>
                      <a:pt x="8" y="14"/>
                      <a:pt x="18" y="13"/>
                    </a:cubicBezTo>
                    <a:cubicBezTo>
                      <a:pt x="29" y="13"/>
                      <a:pt x="37" y="10"/>
                      <a:pt x="37"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41" name="Freeform 721"/>
              <p:cNvSpPr>
                <a:spLocks/>
              </p:cNvSpPr>
              <p:nvPr/>
            </p:nvSpPr>
            <p:spPr bwMode="auto">
              <a:xfrm>
                <a:off x="1423" y="3921"/>
                <a:ext cx="43" cy="15"/>
              </a:xfrm>
              <a:custGeom>
                <a:avLst/>
                <a:gdLst>
                  <a:gd name="T0" fmla="*/ 36 w 36"/>
                  <a:gd name="T1" fmla="*/ 6 h 13"/>
                  <a:gd name="T2" fmla="*/ 18 w 36"/>
                  <a:gd name="T3" fmla="*/ 0 h 13"/>
                  <a:gd name="T4" fmla="*/ 0 w 36"/>
                  <a:gd name="T5" fmla="*/ 7 h 13"/>
                  <a:gd name="T6" fmla="*/ 18 w 36"/>
                  <a:gd name="T7" fmla="*/ 12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2"/>
                      <a:pt x="28" y="0"/>
                      <a:pt x="18" y="0"/>
                    </a:cubicBezTo>
                    <a:cubicBezTo>
                      <a:pt x="8" y="0"/>
                      <a:pt x="0" y="3"/>
                      <a:pt x="0" y="7"/>
                    </a:cubicBezTo>
                    <a:cubicBezTo>
                      <a:pt x="0" y="10"/>
                      <a:pt x="8" y="13"/>
                      <a:pt x="18" y="12"/>
                    </a:cubicBezTo>
                    <a:cubicBezTo>
                      <a:pt x="28" y="12"/>
                      <a:pt x="36" y="9"/>
                      <a:pt x="36"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42" name="Freeform 722"/>
              <p:cNvSpPr>
                <a:spLocks/>
              </p:cNvSpPr>
              <p:nvPr/>
            </p:nvSpPr>
            <p:spPr bwMode="auto">
              <a:xfrm>
                <a:off x="1171" y="4002"/>
                <a:ext cx="41" cy="14"/>
              </a:xfrm>
              <a:custGeom>
                <a:avLst/>
                <a:gdLst>
                  <a:gd name="T0" fmla="*/ 36 w 36"/>
                  <a:gd name="T1" fmla="*/ 6 h 12"/>
                  <a:gd name="T2" fmla="*/ 18 w 36"/>
                  <a:gd name="T3" fmla="*/ 0 h 12"/>
                  <a:gd name="T4" fmla="*/ 0 w 36"/>
                  <a:gd name="T5" fmla="*/ 6 h 12"/>
                  <a:gd name="T6" fmla="*/ 18 w 36"/>
                  <a:gd name="T7" fmla="*/ 12 h 12"/>
                  <a:gd name="T8" fmla="*/ 36 w 36"/>
                  <a:gd name="T9" fmla="*/ 6 h 12"/>
                </a:gdLst>
                <a:ahLst/>
                <a:cxnLst>
                  <a:cxn ang="0">
                    <a:pos x="T0" y="T1"/>
                  </a:cxn>
                  <a:cxn ang="0">
                    <a:pos x="T2" y="T3"/>
                  </a:cxn>
                  <a:cxn ang="0">
                    <a:pos x="T4" y="T5"/>
                  </a:cxn>
                  <a:cxn ang="0">
                    <a:pos x="T6" y="T7"/>
                  </a:cxn>
                  <a:cxn ang="0">
                    <a:pos x="T8" y="T9"/>
                  </a:cxn>
                </a:cxnLst>
                <a:rect l="0" t="0" r="r" b="b"/>
                <a:pathLst>
                  <a:path w="36" h="12">
                    <a:moveTo>
                      <a:pt x="36" y="6"/>
                    </a:moveTo>
                    <a:cubicBezTo>
                      <a:pt x="36" y="2"/>
                      <a:pt x="28" y="0"/>
                      <a:pt x="18" y="0"/>
                    </a:cubicBezTo>
                    <a:cubicBezTo>
                      <a:pt x="8" y="0"/>
                      <a:pt x="0" y="3"/>
                      <a:pt x="0" y="6"/>
                    </a:cubicBezTo>
                    <a:cubicBezTo>
                      <a:pt x="0" y="10"/>
                      <a:pt x="8" y="12"/>
                      <a:pt x="18" y="12"/>
                    </a:cubicBezTo>
                    <a:cubicBezTo>
                      <a:pt x="28" y="12"/>
                      <a:pt x="36" y="9"/>
                      <a:pt x="36"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43" name="Freeform 723"/>
              <p:cNvSpPr>
                <a:spLocks/>
              </p:cNvSpPr>
              <p:nvPr/>
            </p:nvSpPr>
            <p:spPr bwMode="auto">
              <a:xfrm>
                <a:off x="419" y="4050"/>
                <a:ext cx="37" cy="13"/>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4" y="0"/>
                      <a:pt x="16" y="0"/>
                    </a:cubicBezTo>
                    <a:cubicBezTo>
                      <a:pt x="7" y="0"/>
                      <a:pt x="0" y="3"/>
                      <a:pt x="0" y="6"/>
                    </a:cubicBezTo>
                    <a:cubicBezTo>
                      <a:pt x="0" y="9"/>
                      <a:pt x="7" y="12"/>
                      <a:pt x="16" y="12"/>
                    </a:cubicBezTo>
                    <a:cubicBezTo>
                      <a:pt x="24" y="12"/>
                      <a:pt x="32" y="9"/>
                      <a:pt x="32"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44" name="Freeform 724"/>
              <p:cNvSpPr>
                <a:spLocks/>
              </p:cNvSpPr>
              <p:nvPr/>
            </p:nvSpPr>
            <p:spPr bwMode="auto">
              <a:xfrm>
                <a:off x="917" y="4110"/>
                <a:ext cx="40" cy="13"/>
              </a:xfrm>
              <a:custGeom>
                <a:avLst/>
                <a:gdLst>
                  <a:gd name="T0" fmla="*/ 34 w 34"/>
                  <a:gd name="T1" fmla="*/ 5 h 12"/>
                  <a:gd name="T2" fmla="*/ 17 w 34"/>
                  <a:gd name="T3" fmla="*/ 0 h 12"/>
                  <a:gd name="T4" fmla="*/ 0 w 34"/>
                  <a:gd name="T5" fmla="*/ 6 h 12"/>
                  <a:gd name="T6" fmla="*/ 17 w 34"/>
                  <a:gd name="T7" fmla="*/ 12 h 12"/>
                  <a:gd name="T8" fmla="*/ 34 w 34"/>
                  <a:gd name="T9" fmla="*/ 5 h 12"/>
                </a:gdLst>
                <a:ahLst/>
                <a:cxnLst>
                  <a:cxn ang="0">
                    <a:pos x="T0" y="T1"/>
                  </a:cxn>
                  <a:cxn ang="0">
                    <a:pos x="T2" y="T3"/>
                  </a:cxn>
                  <a:cxn ang="0">
                    <a:pos x="T4" y="T5"/>
                  </a:cxn>
                  <a:cxn ang="0">
                    <a:pos x="T6" y="T7"/>
                  </a:cxn>
                  <a:cxn ang="0">
                    <a:pos x="T8" y="T9"/>
                  </a:cxn>
                </a:cxnLst>
                <a:rect l="0" t="0" r="r" b="b"/>
                <a:pathLst>
                  <a:path w="34" h="12">
                    <a:moveTo>
                      <a:pt x="34" y="5"/>
                    </a:moveTo>
                    <a:cubicBezTo>
                      <a:pt x="34" y="2"/>
                      <a:pt x="27" y="0"/>
                      <a:pt x="17" y="0"/>
                    </a:cubicBezTo>
                    <a:cubicBezTo>
                      <a:pt x="8" y="0"/>
                      <a:pt x="0" y="3"/>
                      <a:pt x="0" y="6"/>
                    </a:cubicBezTo>
                    <a:cubicBezTo>
                      <a:pt x="0" y="9"/>
                      <a:pt x="8" y="12"/>
                      <a:pt x="17" y="12"/>
                    </a:cubicBezTo>
                    <a:cubicBezTo>
                      <a:pt x="27" y="12"/>
                      <a:pt x="34" y="9"/>
                      <a:pt x="34"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45" name="Freeform 725"/>
              <p:cNvSpPr>
                <a:spLocks/>
              </p:cNvSpPr>
              <p:nvPr/>
            </p:nvSpPr>
            <p:spPr bwMode="auto">
              <a:xfrm>
                <a:off x="1372" y="4150"/>
                <a:ext cx="41"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3"/>
                      <a:pt x="28" y="0"/>
                      <a:pt x="18" y="0"/>
                    </a:cubicBezTo>
                    <a:cubicBezTo>
                      <a:pt x="8" y="0"/>
                      <a:pt x="0" y="3"/>
                      <a:pt x="0" y="7"/>
                    </a:cubicBezTo>
                    <a:cubicBezTo>
                      <a:pt x="0" y="10"/>
                      <a:pt x="8" y="13"/>
                      <a:pt x="18" y="13"/>
                    </a:cubicBezTo>
                    <a:cubicBezTo>
                      <a:pt x="28" y="12"/>
                      <a:pt x="36" y="10"/>
                      <a:pt x="36"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46" name="Oval 726"/>
              <p:cNvSpPr>
                <a:spLocks noChangeArrowheads="1"/>
              </p:cNvSpPr>
              <p:nvPr/>
            </p:nvSpPr>
            <p:spPr bwMode="auto">
              <a:xfrm>
                <a:off x="442" y="4215"/>
                <a:ext cx="38" cy="13"/>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47" name="Freeform 727"/>
              <p:cNvSpPr>
                <a:spLocks/>
              </p:cNvSpPr>
              <p:nvPr/>
            </p:nvSpPr>
            <p:spPr bwMode="auto">
              <a:xfrm>
                <a:off x="105" y="4201"/>
                <a:ext cx="34" cy="14"/>
              </a:xfrm>
              <a:custGeom>
                <a:avLst/>
                <a:gdLst>
                  <a:gd name="T0" fmla="*/ 30 w 30"/>
                  <a:gd name="T1" fmla="*/ 6 h 12"/>
                  <a:gd name="T2" fmla="*/ 15 w 30"/>
                  <a:gd name="T3" fmla="*/ 0 h 12"/>
                  <a:gd name="T4" fmla="*/ 0 w 30"/>
                  <a:gd name="T5" fmla="*/ 6 h 12"/>
                  <a:gd name="T6" fmla="*/ 15 w 30"/>
                  <a:gd name="T7" fmla="*/ 11 h 12"/>
                  <a:gd name="T8" fmla="*/ 30 w 30"/>
                  <a:gd name="T9" fmla="*/ 6 h 12"/>
                </a:gdLst>
                <a:ahLst/>
                <a:cxnLst>
                  <a:cxn ang="0">
                    <a:pos x="T0" y="T1"/>
                  </a:cxn>
                  <a:cxn ang="0">
                    <a:pos x="T2" y="T3"/>
                  </a:cxn>
                  <a:cxn ang="0">
                    <a:pos x="T4" y="T5"/>
                  </a:cxn>
                  <a:cxn ang="0">
                    <a:pos x="T6" y="T7"/>
                  </a:cxn>
                  <a:cxn ang="0">
                    <a:pos x="T8" y="T9"/>
                  </a:cxn>
                </a:cxnLst>
                <a:rect l="0" t="0" r="r" b="b"/>
                <a:pathLst>
                  <a:path w="30" h="12">
                    <a:moveTo>
                      <a:pt x="30" y="6"/>
                    </a:moveTo>
                    <a:cubicBezTo>
                      <a:pt x="30" y="2"/>
                      <a:pt x="24" y="0"/>
                      <a:pt x="15" y="0"/>
                    </a:cubicBezTo>
                    <a:cubicBezTo>
                      <a:pt x="7" y="0"/>
                      <a:pt x="0" y="3"/>
                      <a:pt x="0" y="6"/>
                    </a:cubicBezTo>
                    <a:cubicBezTo>
                      <a:pt x="0" y="9"/>
                      <a:pt x="7" y="12"/>
                      <a:pt x="15" y="11"/>
                    </a:cubicBezTo>
                    <a:cubicBezTo>
                      <a:pt x="24" y="11"/>
                      <a:pt x="30" y="9"/>
                      <a:pt x="30"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48" name="Oval 728"/>
              <p:cNvSpPr>
                <a:spLocks noChangeArrowheads="1"/>
              </p:cNvSpPr>
              <p:nvPr/>
            </p:nvSpPr>
            <p:spPr bwMode="auto">
              <a:xfrm>
                <a:off x="725" y="4263"/>
                <a:ext cx="38" cy="14"/>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49" name="Oval 729"/>
              <p:cNvSpPr>
                <a:spLocks noChangeArrowheads="1"/>
              </p:cNvSpPr>
              <p:nvPr/>
            </p:nvSpPr>
            <p:spPr bwMode="auto">
              <a:xfrm>
                <a:off x="1166" y="4279"/>
                <a:ext cx="41" cy="14"/>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50" name="Freeform 730"/>
              <p:cNvSpPr>
                <a:spLocks/>
              </p:cNvSpPr>
              <p:nvPr/>
            </p:nvSpPr>
            <p:spPr bwMode="auto">
              <a:xfrm>
                <a:off x="2019" y="4265"/>
                <a:ext cx="45" cy="15"/>
              </a:xfrm>
              <a:custGeom>
                <a:avLst/>
                <a:gdLst>
                  <a:gd name="T0" fmla="*/ 39 w 39"/>
                  <a:gd name="T1" fmla="*/ 6 h 13"/>
                  <a:gd name="T2" fmla="*/ 20 w 39"/>
                  <a:gd name="T3" fmla="*/ 0 h 13"/>
                  <a:gd name="T4" fmla="*/ 0 w 39"/>
                  <a:gd name="T5" fmla="*/ 7 h 13"/>
                  <a:gd name="T6" fmla="*/ 20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3"/>
                      <a:pt x="30" y="0"/>
                      <a:pt x="20" y="0"/>
                    </a:cubicBezTo>
                    <a:cubicBezTo>
                      <a:pt x="9" y="0"/>
                      <a:pt x="0" y="3"/>
                      <a:pt x="0" y="7"/>
                    </a:cubicBezTo>
                    <a:cubicBezTo>
                      <a:pt x="0" y="10"/>
                      <a:pt x="9" y="13"/>
                      <a:pt x="20" y="13"/>
                    </a:cubicBezTo>
                    <a:cubicBezTo>
                      <a:pt x="30" y="13"/>
                      <a:pt x="39" y="10"/>
                      <a:pt x="39"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51" name="Oval 731"/>
              <p:cNvSpPr>
                <a:spLocks noChangeArrowheads="1"/>
              </p:cNvSpPr>
              <p:nvPr/>
            </p:nvSpPr>
            <p:spPr bwMode="auto">
              <a:xfrm>
                <a:off x="2190" y="4231"/>
                <a:ext cx="46" cy="15"/>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52" name="Freeform 732"/>
              <p:cNvSpPr>
                <a:spLocks/>
              </p:cNvSpPr>
              <p:nvPr/>
            </p:nvSpPr>
            <p:spPr bwMode="auto">
              <a:xfrm>
                <a:off x="2105" y="4160"/>
                <a:ext cx="45" cy="16"/>
              </a:xfrm>
              <a:custGeom>
                <a:avLst/>
                <a:gdLst>
                  <a:gd name="T0" fmla="*/ 39 w 39"/>
                  <a:gd name="T1" fmla="*/ 7 h 14"/>
                  <a:gd name="T2" fmla="*/ 19 w 39"/>
                  <a:gd name="T3" fmla="*/ 1 h 14"/>
                  <a:gd name="T4" fmla="*/ 0 w 39"/>
                  <a:gd name="T5" fmla="*/ 7 h 14"/>
                  <a:gd name="T6" fmla="*/ 19 w 39"/>
                  <a:gd name="T7" fmla="*/ 14 h 14"/>
                  <a:gd name="T8" fmla="*/ 39 w 39"/>
                  <a:gd name="T9" fmla="*/ 7 h 14"/>
                </a:gdLst>
                <a:ahLst/>
                <a:cxnLst>
                  <a:cxn ang="0">
                    <a:pos x="T0" y="T1"/>
                  </a:cxn>
                  <a:cxn ang="0">
                    <a:pos x="T2" y="T3"/>
                  </a:cxn>
                  <a:cxn ang="0">
                    <a:pos x="T4" y="T5"/>
                  </a:cxn>
                  <a:cxn ang="0">
                    <a:pos x="T6" y="T7"/>
                  </a:cxn>
                  <a:cxn ang="0">
                    <a:pos x="T8" y="T9"/>
                  </a:cxn>
                </a:cxnLst>
                <a:rect l="0" t="0" r="r" b="b"/>
                <a:pathLst>
                  <a:path w="39" h="14">
                    <a:moveTo>
                      <a:pt x="39" y="7"/>
                    </a:moveTo>
                    <a:cubicBezTo>
                      <a:pt x="39" y="3"/>
                      <a:pt x="30" y="0"/>
                      <a:pt x="19" y="1"/>
                    </a:cubicBezTo>
                    <a:cubicBezTo>
                      <a:pt x="8" y="1"/>
                      <a:pt x="0" y="4"/>
                      <a:pt x="0" y="7"/>
                    </a:cubicBezTo>
                    <a:cubicBezTo>
                      <a:pt x="0" y="11"/>
                      <a:pt x="8" y="14"/>
                      <a:pt x="19" y="14"/>
                    </a:cubicBezTo>
                    <a:cubicBezTo>
                      <a:pt x="30" y="13"/>
                      <a:pt x="39" y="10"/>
                      <a:pt x="39"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53" name="Freeform 733"/>
              <p:cNvSpPr>
                <a:spLocks/>
              </p:cNvSpPr>
              <p:nvPr/>
            </p:nvSpPr>
            <p:spPr bwMode="auto">
              <a:xfrm>
                <a:off x="2334" y="4128"/>
                <a:ext cx="46" cy="15"/>
              </a:xfrm>
              <a:custGeom>
                <a:avLst/>
                <a:gdLst>
                  <a:gd name="T0" fmla="*/ 40 w 40"/>
                  <a:gd name="T1" fmla="*/ 6 h 13"/>
                  <a:gd name="T2" fmla="*/ 20 w 40"/>
                  <a:gd name="T3" fmla="*/ 0 h 13"/>
                  <a:gd name="T4" fmla="*/ 0 w 40"/>
                  <a:gd name="T5" fmla="*/ 7 h 13"/>
                  <a:gd name="T6" fmla="*/ 20 w 40"/>
                  <a:gd name="T7" fmla="*/ 13 h 13"/>
                  <a:gd name="T8" fmla="*/ 40 w 40"/>
                  <a:gd name="T9" fmla="*/ 6 h 13"/>
                </a:gdLst>
                <a:ahLst/>
                <a:cxnLst>
                  <a:cxn ang="0">
                    <a:pos x="T0" y="T1"/>
                  </a:cxn>
                  <a:cxn ang="0">
                    <a:pos x="T2" y="T3"/>
                  </a:cxn>
                  <a:cxn ang="0">
                    <a:pos x="T4" y="T5"/>
                  </a:cxn>
                  <a:cxn ang="0">
                    <a:pos x="T6" y="T7"/>
                  </a:cxn>
                  <a:cxn ang="0">
                    <a:pos x="T8" y="T9"/>
                  </a:cxn>
                </a:cxnLst>
                <a:rect l="0" t="0" r="r" b="b"/>
                <a:pathLst>
                  <a:path w="40" h="13">
                    <a:moveTo>
                      <a:pt x="40" y="6"/>
                    </a:moveTo>
                    <a:cubicBezTo>
                      <a:pt x="40" y="3"/>
                      <a:pt x="31" y="0"/>
                      <a:pt x="20" y="0"/>
                    </a:cubicBezTo>
                    <a:cubicBezTo>
                      <a:pt x="9" y="0"/>
                      <a:pt x="0" y="3"/>
                      <a:pt x="0" y="7"/>
                    </a:cubicBezTo>
                    <a:cubicBezTo>
                      <a:pt x="0" y="10"/>
                      <a:pt x="9" y="13"/>
                      <a:pt x="20" y="13"/>
                    </a:cubicBezTo>
                    <a:cubicBezTo>
                      <a:pt x="31" y="13"/>
                      <a:pt x="40" y="10"/>
                      <a:pt x="40"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54" name="Freeform 734"/>
              <p:cNvSpPr>
                <a:spLocks/>
              </p:cNvSpPr>
              <p:nvPr/>
            </p:nvSpPr>
            <p:spPr bwMode="auto">
              <a:xfrm>
                <a:off x="2572" y="4002"/>
                <a:ext cx="47" cy="17"/>
              </a:xfrm>
              <a:custGeom>
                <a:avLst/>
                <a:gdLst>
                  <a:gd name="T0" fmla="*/ 41 w 41"/>
                  <a:gd name="T1" fmla="*/ 7 h 14"/>
                  <a:gd name="T2" fmla="*/ 21 w 41"/>
                  <a:gd name="T3" fmla="*/ 0 h 14"/>
                  <a:gd name="T4" fmla="*/ 0 w 41"/>
                  <a:gd name="T5" fmla="*/ 7 h 14"/>
                  <a:gd name="T6" fmla="*/ 21 w 41"/>
                  <a:gd name="T7" fmla="*/ 14 h 14"/>
                  <a:gd name="T8" fmla="*/ 41 w 41"/>
                  <a:gd name="T9" fmla="*/ 7 h 14"/>
                </a:gdLst>
                <a:ahLst/>
                <a:cxnLst>
                  <a:cxn ang="0">
                    <a:pos x="T0" y="T1"/>
                  </a:cxn>
                  <a:cxn ang="0">
                    <a:pos x="T2" y="T3"/>
                  </a:cxn>
                  <a:cxn ang="0">
                    <a:pos x="T4" y="T5"/>
                  </a:cxn>
                  <a:cxn ang="0">
                    <a:pos x="T6" y="T7"/>
                  </a:cxn>
                  <a:cxn ang="0">
                    <a:pos x="T8" y="T9"/>
                  </a:cxn>
                </a:cxnLst>
                <a:rect l="0" t="0" r="r" b="b"/>
                <a:pathLst>
                  <a:path w="41" h="14">
                    <a:moveTo>
                      <a:pt x="41" y="7"/>
                    </a:moveTo>
                    <a:cubicBezTo>
                      <a:pt x="41" y="3"/>
                      <a:pt x="32" y="0"/>
                      <a:pt x="21" y="0"/>
                    </a:cubicBezTo>
                    <a:cubicBezTo>
                      <a:pt x="9" y="0"/>
                      <a:pt x="0" y="4"/>
                      <a:pt x="0" y="7"/>
                    </a:cubicBezTo>
                    <a:cubicBezTo>
                      <a:pt x="0" y="11"/>
                      <a:pt x="9" y="14"/>
                      <a:pt x="21" y="14"/>
                    </a:cubicBezTo>
                    <a:cubicBezTo>
                      <a:pt x="32" y="13"/>
                      <a:pt x="41" y="10"/>
                      <a:pt x="41"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55" name="Freeform 735"/>
              <p:cNvSpPr>
                <a:spLocks/>
              </p:cNvSpPr>
              <p:nvPr/>
            </p:nvSpPr>
            <p:spPr bwMode="auto">
              <a:xfrm>
                <a:off x="2512" y="3951"/>
                <a:ext cx="47" cy="15"/>
              </a:xfrm>
              <a:custGeom>
                <a:avLst/>
                <a:gdLst>
                  <a:gd name="T0" fmla="*/ 41 w 41"/>
                  <a:gd name="T1" fmla="*/ 6 h 13"/>
                  <a:gd name="T2" fmla="*/ 21 w 41"/>
                  <a:gd name="T3" fmla="*/ 0 h 13"/>
                  <a:gd name="T4" fmla="*/ 0 w 41"/>
                  <a:gd name="T5" fmla="*/ 7 h 13"/>
                  <a:gd name="T6" fmla="*/ 21 w 41"/>
                  <a:gd name="T7" fmla="*/ 13 h 13"/>
                  <a:gd name="T8" fmla="*/ 41 w 41"/>
                  <a:gd name="T9" fmla="*/ 6 h 13"/>
                </a:gdLst>
                <a:ahLst/>
                <a:cxnLst>
                  <a:cxn ang="0">
                    <a:pos x="T0" y="T1"/>
                  </a:cxn>
                  <a:cxn ang="0">
                    <a:pos x="T2" y="T3"/>
                  </a:cxn>
                  <a:cxn ang="0">
                    <a:pos x="T4" y="T5"/>
                  </a:cxn>
                  <a:cxn ang="0">
                    <a:pos x="T6" y="T7"/>
                  </a:cxn>
                  <a:cxn ang="0">
                    <a:pos x="T8" y="T9"/>
                  </a:cxn>
                </a:cxnLst>
                <a:rect l="0" t="0" r="r" b="b"/>
                <a:pathLst>
                  <a:path w="41" h="13">
                    <a:moveTo>
                      <a:pt x="41" y="6"/>
                    </a:moveTo>
                    <a:cubicBezTo>
                      <a:pt x="41" y="2"/>
                      <a:pt x="32" y="0"/>
                      <a:pt x="21" y="0"/>
                    </a:cubicBezTo>
                    <a:cubicBezTo>
                      <a:pt x="9" y="0"/>
                      <a:pt x="0" y="3"/>
                      <a:pt x="0" y="7"/>
                    </a:cubicBezTo>
                    <a:cubicBezTo>
                      <a:pt x="0" y="11"/>
                      <a:pt x="9" y="13"/>
                      <a:pt x="21" y="13"/>
                    </a:cubicBezTo>
                    <a:cubicBezTo>
                      <a:pt x="32" y="13"/>
                      <a:pt x="41" y="10"/>
                      <a:pt x="41"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56" name="Freeform 736"/>
              <p:cNvSpPr>
                <a:spLocks/>
              </p:cNvSpPr>
              <p:nvPr/>
            </p:nvSpPr>
            <p:spPr bwMode="auto">
              <a:xfrm>
                <a:off x="3321" y="3768"/>
                <a:ext cx="53" cy="18"/>
              </a:xfrm>
              <a:custGeom>
                <a:avLst/>
                <a:gdLst>
                  <a:gd name="T0" fmla="*/ 45 w 45"/>
                  <a:gd name="T1" fmla="*/ 7 h 15"/>
                  <a:gd name="T2" fmla="*/ 23 w 45"/>
                  <a:gd name="T3" fmla="*/ 1 h 15"/>
                  <a:gd name="T4" fmla="*/ 0 w 45"/>
                  <a:gd name="T5" fmla="*/ 8 h 15"/>
                  <a:gd name="T6" fmla="*/ 23 w 45"/>
                  <a:gd name="T7" fmla="*/ 15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3" y="1"/>
                    </a:cubicBezTo>
                    <a:cubicBezTo>
                      <a:pt x="10" y="1"/>
                      <a:pt x="0" y="5"/>
                      <a:pt x="0" y="8"/>
                    </a:cubicBezTo>
                    <a:cubicBezTo>
                      <a:pt x="0" y="12"/>
                      <a:pt x="10" y="15"/>
                      <a:pt x="23" y="15"/>
                    </a:cubicBezTo>
                    <a:cubicBezTo>
                      <a:pt x="35" y="14"/>
                      <a:pt x="45" y="11"/>
                      <a:pt x="45"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57" name="Freeform 737"/>
              <p:cNvSpPr>
                <a:spLocks/>
              </p:cNvSpPr>
              <p:nvPr/>
            </p:nvSpPr>
            <p:spPr bwMode="auto">
              <a:xfrm>
                <a:off x="3587" y="3718"/>
                <a:ext cx="53" cy="17"/>
              </a:xfrm>
              <a:custGeom>
                <a:avLst/>
                <a:gdLst>
                  <a:gd name="T0" fmla="*/ 46 w 46"/>
                  <a:gd name="T1" fmla="*/ 7 h 15"/>
                  <a:gd name="T2" fmla="*/ 23 w 46"/>
                  <a:gd name="T3" fmla="*/ 0 h 15"/>
                  <a:gd name="T4" fmla="*/ 0 w 46"/>
                  <a:gd name="T5" fmla="*/ 8 h 15"/>
                  <a:gd name="T6" fmla="*/ 23 w 46"/>
                  <a:gd name="T7" fmla="*/ 14 h 15"/>
                  <a:gd name="T8" fmla="*/ 46 w 46"/>
                  <a:gd name="T9" fmla="*/ 7 h 15"/>
                </a:gdLst>
                <a:ahLst/>
                <a:cxnLst>
                  <a:cxn ang="0">
                    <a:pos x="T0" y="T1"/>
                  </a:cxn>
                  <a:cxn ang="0">
                    <a:pos x="T2" y="T3"/>
                  </a:cxn>
                  <a:cxn ang="0">
                    <a:pos x="T4" y="T5"/>
                  </a:cxn>
                  <a:cxn ang="0">
                    <a:pos x="T6" y="T7"/>
                  </a:cxn>
                  <a:cxn ang="0">
                    <a:pos x="T8" y="T9"/>
                  </a:cxn>
                </a:cxnLst>
                <a:rect l="0" t="0" r="r" b="b"/>
                <a:pathLst>
                  <a:path w="46" h="15">
                    <a:moveTo>
                      <a:pt x="46" y="7"/>
                    </a:moveTo>
                    <a:cubicBezTo>
                      <a:pt x="46" y="3"/>
                      <a:pt x="36" y="0"/>
                      <a:pt x="23" y="0"/>
                    </a:cubicBezTo>
                    <a:cubicBezTo>
                      <a:pt x="10" y="1"/>
                      <a:pt x="0" y="4"/>
                      <a:pt x="0" y="8"/>
                    </a:cubicBezTo>
                    <a:cubicBezTo>
                      <a:pt x="0" y="12"/>
                      <a:pt x="10" y="15"/>
                      <a:pt x="23" y="14"/>
                    </a:cubicBezTo>
                    <a:cubicBezTo>
                      <a:pt x="36" y="14"/>
                      <a:pt x="46" y="10"/>
                      <a:pt x="46"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58" name="Freeform 738"/>
              <p:cNvSpPr>
                <a:spLocks/>
              </p:cNvSpPr>
              <p:nvPr/>
            </p:nvSpPr>
            <p:spPr bwMode="auto">
              <a:xfrm>
                <a:off x="4653" y="3654"/>
                <a:ext cx="60" cy="19"/>
              </a:xfrm>
              <a:custGeom>
                <a:avLst/>
                <a:gdLst>
                  <a:gd name="T0" fmla="*/ 52 w 52"/>
                  <a:gd name="T1" fmla="*/ 7 h 16"/>
                  <a:gd name="T2" fmla="*/ 26 w 52"/>
                  <a:gd name="T3" fmla="*/ 1 h 16"/>
                  <a:gd name="T4" fmla="*/ 0 w 52"/>
                  <a:gd name="T5" fmla="*/ 9 h 16"/>
                  <a:gd name="T6" fmla="*/ 26 w 52"/>
                  <a:gd name="T7" fmla="*/ 16 h 16"/>
                  <a:gd name="T8" fmla="*/ 52 w 52"/>
                  <a:gd name="T9" fmla="*/ 7 h 16"/>
                </a:gdLst>
                <a:ahLst/>
                <a:cxnLst>
                  <a:cxn ang="0">
                    <a:pos x="T0" y="T1"/>
                  </a:cxn>
                  <a:cxn ang="0">
                    <a:pos x="T2" y="T3"/>
                  </a:cxn>
                  <a:cxn ang="0">
                    <a:pos x="T4" y="T5"/>
                  </a:cxn>
                  <a:cxn ang="0">
                    <a:pos x="T6" y="T7"/>
                  </a:cxn>
                  <a:cxn ang="0">
                    <a:pos x="T8" y="T9"/>
                  </a:cxn>
                </a:cxnLst>
                <a:rect l="0" t="0" r="r" b="b"/>
                <a:pathLst>
                  <a:path w="52" h="16">
                    <a:moveTo>
                      <a:pt x="52" y="7"/>
                    </a:moveTo>
                    <a:cubicBezTo>
                      <a:pt x="52" y="3"/>
                      <a:pt x="40" y="0"/>
                      <a:pt x="26" y="1"/>
                    </a:cubicBezTo>
                    <a:cubicBezTo>
                      <a:pt x="11" y="1"/>
                      <a:pt x="0" y="5"/>
                      <a:pt x="0" y="9"/>
                    </a:cubicBezTo>
                    <a:cubicBezTo>
                      <a:pt x="0" y="13"/>
                      <a:pt x="11" y="16"/>
                      <a:pt x="26" y="16"/>
                    </a:cubicBezTo>
                    <a:cubicBezTo>
                      <a:pt x="40" y="15"/>
                      <a:pt x="52" y="11"/>
                      <a:pt x="52"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59" name="Freeform 739"/>
              <p:cNvSpPr>
                <a:spLocks/>
              </p:cNvSpPr>
              <p:nvPr/>
            </p:nvSpPr>
            <p:spPr bwMode="auto">
              <a:xfrm>
                <a:off x="4843" y="3577"/>
                <a:ext cx="62" cy="18"/>
              </a:xfrm>
              <a:custGeom>
                <a:avLst/>
                <a:gdLst>
                  <a:gd name="T0" fmla="*/ 54 w 54"/>
                  <a:gd name="T1" fmla="*/ 7 h 16"/>
                  <a:gd name="T2" fmla="*/ 27 w 54"/>
                  <a:gd name="T3" fmla="*/ 0 h 16"/>
                  <a:gd name="T4" fmla="*/ 0 w 54"/>
                  <a:gd name="T5" fmla="*/ 9 h 16"/>
                  <a:gd name="T6" fmla="*/ 27 w 54"/>
                  <a:gd name="T7" fmla="*/ 15 h 16"/>
                  <a:gd name="T8" fmla="*/ 54 w 54"/>
                  <a:gd name="T9" fmla="*/ 7 h 16"/>
                </a:gdLst>
                <a:ahLst/>
                <a:cxnLst>
                  <a:cxn ang="0">
                    <a:pos x="T0" y="T1"/>
                  </a:cxn>
                  <a:cxn ang="0">
                    <a:pos x="T2" y="T3"/>
                  </a:cxn>
                  <a:cxn ang="0">
                    <a:pos x="T4" y="T5"/>
                  </a:cxn>
                  <a:cxn ang="0">
                    <a:pos x="T6" y="T7"/>
                  </a:cxn>
                  <a:cxn ang="0">
                    <a:pos x="T8" y="T9"/>
                  </a:cxn>
                </a:cxnLst>
                <a:rect l="0" t="0" r="r" b="b"/>
                <a:pathLst>
                  <a:path w="54" h="16">
                    <a:moveTo>
                      <a:pt x="54" y="7"/>
                    </a:moveTo>
                    <a:cubicBezTo>
                      <a:pt x="54" y="3"/>
                      <a:pt x="42" y="0"/>
                      <a:pt x="27" y="0"/>
                    </a:cubicBezTo>
                    <a:cubicBezTo>
                      <a:pt x="12" y="1"/>
                      <a:pt x="0" y="5"/>
                      <a:pt x="0" y="9"/>
                    </a:cubicBezTo>
                    <a:cubicBezTo>
                      <a:pt x="0" y="13"/>
                      <a:pt x="12" y="16"/>
                      <a:pt x="27" y="15"/>
                    </a:cubicBezTo>
                    <a:cubicBezTo>
                      <a:pt x="42" y="15"/>
                      <a:pt x="54" y="11"/>
                      <a:pt x="54"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60" name="Freeform 740"/>
              <p:cNvSpPr>
                <a:spLocks/>
              </p:cNvSpPr>
              <p:nvPr/>
            </p:nvSpPr>
            <p:spPr bwMode="auto">
              <a:xfrm>
                <a:off x="3894" y="3592"/>
                <a:ext cx="55" cy="18"/>
              </a:xfrm>
              <a:custGeom>
                <a:avLst/>
                <a:gdLst>
                  <a:gd name="T0" fmla="*/ 48 w 48"/>
                  <a:gd name="T1" fmla="*/ 7 h 16"/>
                  <a:gd name="T2" fmla="*/ 24 w 48"/>
                  <a:gd name="T3" fmla="*/ 1 h 16"/>
                  <a:gd name="T4" fmla="*/ 0 w 48"/>
                  <a:gd name="T5" fmla="*/ 9 h 16"/>
                  <a:gd name="T6" fmla="*/ 24 w 48"/>
                  <a:gd name="T7" fmla="*/ 15 h 16"/>
                  <a:gd name="T8" fmla="*/ 48 w 48"/>
                  <a:gd name="T9" fmla="*/ 7 h 16"/>
                </a:gdLst>
                <a:ahLst/>
                <a:cxnLst>
                  <a:cxn ang="0">
                    <a:pos x="T0" y="T1"/>
                  </a:cxn>
                  <a:cxn ang="0">
                    <a:pos x="T2" y="T3"/>
                  </a:cxn>
                  <a:cxn ang="0">
                    <a:pos x="T4" y="T5"/>
                  </a:cxn>
                  <a:cxn ang="0">
                    <a:pos x="T6" y="T7"/>
                  </a:cxn>
                  <a:cxn ang="0">
                    <a:pos x="T8" y="T9"/>
                  </a:cxn>
                </a:cxnLst>
                <a:rect l="0" t="0" r="r" b="b"/>
                <a:pathLst>
                  <a:path w="48" h="16">
                    <a:moveTo>
                      <a:pt x="48" y="7"/>
                    </a:moveTo>
                    <a:cubicBezTo>
                      <a:pt x="48" y="3"/>
                      <a:pt x="37" y="0"/>
                      <a:pt x="24" y="1"/>
                    </a:cubicBezTo>
                    <a:cubicBezTo>
                      <a:pt x="11" y="1"/>
                      <a:pt x="0" y="5"/>
                      <a:pt x="0" y="9"/>
                    </a:cubicBezTo>
                    <a:cubicBezTo>
                      <a:pt x="0" y="13"/>
                      <a:pt x="11" y="16"/>
                      <a:pt x="24" y="15"/>
                    </a:cubicBezTo>
                    <a:cubicBezTo>
                      <a:pt x="37" y="15"/>
                      <a:pt x="48" y="11"/>
                      <a:pt x="4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61" name="Freeform 741"/>
              <p:cNvSpPr>
                <a:spLocks/>
              </p:cNvSpPr>
              <p:nvPr/>
            </p:nvSpPr>
            <p:spPr bwMode="auto">
              <a:xfrm>
                <a:off x="2753" y="3675"/>
                <a:ext cx="49" cy="16"/>
              </a:xfrm>
              <a:custGeom>
                <a:avLst/>
                <a:gdLst>
                  <a:gd name="T0" fmla="*/ 43 w 43"/>
                  <a:gd name="T1" fmla="*/ 6 h 14"/>
                  <a:gd name="T2" fmla="*/ 21 w 43"/>
                  <a:gd name="T3" fmla="*/ 0 h 14"/>
                  <a:gd name="T4" fmla="*/ 0 w 43"/>
                  <a:gd name="T5" fmla="*/ 8 h 14"/>
                  <a:gd name="T6" fmla="*/ 21 w 43"/>
                  <a:gd name="T7" fmla="*/ 14 h 14"/>
                  <a:gd name="T8" fmla="*/ 43 w 43"/>
                  <a:gd name="T9" fmla="*/ 6 h 14"/>
                </a:gdLst>
                <a:ahLst/>
                <a:cxnLst>
                  <a:cxn ang="0">
                    <a:pos x="T0" y="T1"/>
                  </a:cxn>
                  <a:cxn ang="0">
                    <a:pos x="T2" y="T3"/>
                  </a:cxn>
                  <a:cxn ang="0">
                    <a:pos x="T4" y="T5"/>
                  </a:cxn>
                  <a:cxn ang="0">
                    <a:pos x="T6" y="T7"/>
                  </a:cxn>
                  <a:cxn ang="0">
                    <a:pos x="T8" y="T9"/>
                  </a:cxn>
                </a:cxnLst>
                <a:rect l="0" t="0" r="r" b="b"/>
                <a:pathLst>
                  <a:path w="43" h="14">
                    <a:moveTo>
                      <a:pt x="43" y="6"/>
                    </a:moveTo>
                    <a:cubicBezTo>
                      <a:pt x="43" y="2"/>
                      <a:pt x="33" y="0"/>
                      <a:pt x="21" y="0"/>
                    </a:cubicBezTo>
                    <a:cubicBezTo>
                      <a:pt x="10" y="1"/>
                      <a:pt x="0" y="4"/>
                      <a:pt x="0" y="8"/>
                    </a:cubicBezTo>
                    <a:cubicBezTo>
                      <a:pt x="0" y="11"/>
                      <a:pt x="10" y="14"/>
                      <a:pt x="21" y="14"/>
                    </a:cubicBezTo>
                    <a:cubicBezTo>
                      <a:pt x="33" y="13"/>
                      <a:pt x="43" y="10"/>
                      <a:pt x="43"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62" name="Freeform 742"/>
              <p:cNvSpPr>
                <a:spLocks/>
              </p:cNvSpPr>
              <p:nvPr/>
            </p:nvSpPr>
            <p:spPr bwMode="auto">
              <a:xfrm>
                <a:off x="4882" y="3532"/>
                <a:ext cx="61" cy="20"/>
              </a:xfrm>
              <a:custGeom>
                <a:avLst/>
                <a:gdLst>
                  <a:gd name="T0" fmla="*/ 53 w 53"/>
                  <a:gd name="T1" fmla="*/ 7 h 17"/>
                  <a:gd name="T2" fmla="*/ 26 w 53"/>
                  <a:gd name="T3" fmla="*/ 1 h 17"/>
                  <a:gd name="T4" fmla="*/ 0 w 53"/>
                  <a:gd name="T5" fmla="*/ 9 h 17"/>
                  <a:gd name="T6" fmla="*/ 26 w 53"/>
                  <a:gd name="T7" fmla="*/ 16 h 17"/>
                  <a:gd name="T8" fmla="*/ 53 w 53"/>
                  <a:gd name="T9" fmla="*/ 7 h 17"/>
                </a:gdLst>
                <a:ahLst/>
                <a:cxnLst>
                  <a:cxn ang="0">
                    <a:pos x="T0" y="T1"/>
                  </a:cxn>
                  <a:cxn ang="0">
                    <a:pos x="T2" y="T3"/>
                  </a:cxn>
                  <a:cxn ang="0">
                    <a:pos x="T4" y="T5"/>
                  </a:cxn>
                  <a:cxn ang="0">
                    <a:pos x="T6" y="T7"/>
                  </a:cxn>
                  <a:cxn ang="0">
                    <a:pos x="T8" y="T9"/>
                  </a:cxn>
                </a:cxnLst>
                <a:rect l="0" t="0" r="r" b="b"/>
                <a:pathLst>
                  <a:path w="53" h="17">
                    <a:moveTo>
                      <a:pt x="53" y="7"/>
                    </a:moveTo>
                    <a:cubicBezTo>
                      <a:pt x="53" y="3"/>
                      <a:pt x="41" y="0"/>
                      <a:pt x="26" y="1"/>
                    </a:cubicBezTo>
                    <a:cubicBezTo>
                      <a:pt x="12" y="1"/>
                      <a:pt x="0" y="5"/>
                      <a:pt x="0" y="9"/>
                    </a:cubicBezTo>
                    <a:cubicBezTo>
                      <a:pt x="0" y="14"/>
                      <a:pt x="12" y="17"/>
                      <a:pt x="26" y="16"/>
                    </a:cubicBezTo>
                    <a:cubicBezTo>
                      <a:pt x="41" y="15"/>
                      <a:pt x="53" y="12"/>
                      <a:pt x="53"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63" name="Freeform 743"/>
              <p:cNvSpPr>
                <a:spLocks/>
              </p:cNvSpPr>
              <p:nvPr/>
            </p:nvSpPr>
            <p:spPr bwMode="auto">
              <a:xfrm>
                <a:off x="5560" y="3742"/>
                <a:ext cx="65" cy="18"/>
              </a:xfrm>
              <a:custGeom>
                <a:avLst/>
                <a:gdLst>
                  <a:gd name="T0" fmla="*/ 57 w 57"/>
                  <a:gd name="T1" fmla="*/ 7 h 16"/>
                  <a:gd name="T2" fmla="*/ 28 w 57"/>
                  <a:gd name="T3" fmla="*/ 0 h 16"/>
                  <a:gd name="T4" fmla="*/ 0 w 57"/>
                  <a:gd name="T5" fmla="*/ 9 h 16"/>
                  <a:gd name="T6" fmla="*/ 28 w 57"/>
                  <a:gd name="T7" fmla="*/ 16 h 16"/>
                  <a:gd name="T8" fmla="*/ 57 w 57"/>
                  <a:gd name="T9" fmla="*/ 7 h 16"/>
                </a:gdLst>
                <a:ahLst/>
                <a:cxnLst>
                  <a:cxn ang="0">
                    <a:pos x="T0" y="T1"/>
                  </a:cxn>
                  <a:cxn ang="0">
                    <a:pos x="T2" y="T3"/>
                  </a:cxn>
                  <a:cxn ang="0">
                    <a:pos x="T4" y="T5"/>
                  </a:cxn>
                  <a:cxn ang="0">
                    <a:pos x="T6" y="T7"/>
                  </a:cxn>
                  <a:cxn ang="0">
                    <a:pos x="T8" y="T9"/>
                  </a:cxn>
                </a:cxnLst>
                <a:rect l="0" t="0" r="r" b="b"/>
                <a:pathLst>
                  <a:path w="57" h="16">
                    <a:moveTo>
                      <a:pt x="57" y="7"/>
                    </a:moveTo>
                    <a:cubicBezTo>
                      <a:pt x="57" y="3"/>
                      <a:pt x="44" y="0"/>
                      <a:pt x="28" y="0"/>
                    </a:cubicBezTo>
                    <a:cubicBezTo>
                      <a:pt x="12" y="1"/>
                      <a:pt x="0" y="5"/>
                      <a:pt x="0" y="9"/>
                    </a:cubicBezTo>
                    <a:cubicBezTo>
                      <a:pt x="0" y="13"/>
                      <a:pt x="12" y="16"/>
                      <a:pt x="28" y="16"/>
                    </a:cubicBezTo>
                    <a:cubicBezTo>
                      <a:pt x="44" y="15"/>
                      <a:pt x="57" y="12"/>
                      <a:pt x="57"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64" name="Freeform 744"/>
              <p:cNvSpPr>
                <a:spLocks/>
              </p:cNvSpPr>
              <p:nvPr/>
            </p:nvSpPr>
            <p:spPr bwMode="auto">
              <a:xfrm>
                <a:off x="5036" y="3835"/>
                <a:ext cx="64" cy="19"/>
              </a:xfrm>
              <a:custGeom>
                <a:avLst/>
                <a:gdLst>
                  <a:gd name="T0" fmla="*/ 55 w 55"/>
                  <a:gd name="T1" fmla="*/ 8 h 16"/>
                  <a:gd name="T2" fmla="*/ 27 w 55"/>
                  <a:gd name="T3" fmla="*/ 1 h 16"/>
                  <a:gd name="T4" fmla="*/ 0 w 55"/>
                  <a:gd name="T5" fmla="*/ 9 h 16"/>
                  <a:gd name="T6" fmla="*/ 27 w 55"/>
                  <a:gd name="T7" fmla="*/ 16 h 16"/>
                  <a:gd name="T8" fmla="*/ 55 w 55"/>
                  <a:gd name="T9" fmla="*/ 8 h 16"/>
                </a:gdLst>
                <a:ahLst/>
                <a:cxnLst>
                  <a:cxn ang="0">
                    <a:pos x="T0" y="T1"/>
                  </a:cxn>
                  <a:cxn ang="0">
                    <a:pos x="T2" y="T3"/>
                  </a:cxn>
                  <a:cxn ang="0">
                    <a:pos x="T4" y="T5"/>
                  </a:cxn>
                  <a:cxn ang="0">
                    <a:pos x="T6" y="T7"/>
                  </a:cxn>
                  <a:cxn ang="0">
                    <a:pos x="T8" y="T9"/>
                  </a:cxn>
                </a:cxnLst>
                <a:rect l="0" t="0" r="r" b="b"/>
                <a:pathLst>
                  <a:path w="55" h="16">
                    <a:moveTo>
                      <a:pt x="55" y="8"/>
                    </a:moveTo>
                    <a:cubicBezTo>
                      <a:pt x="55" y="3"/>
                      <a:pt x="42" y="0"/>
                      <a:pt x="27" y="1"/>
                    </a:cubicBezTo>
                    <a:cubicBezTo>
                      <a:pt x="12" y="1"/>
                      <a:pt x="0" y="5"/>
                      <a:pt x="0" y="9"/>
                    </a:cubicBezTo>
                    <a:cubicBezTo>
                      <a:pt x="0" y="13"/>
                      <a:pt x="12" y="16"/>
                      <a:pt x="27" y="16"/>
                    </a:cubicBezTo>
                    <a:cubicBezTo>
                      <a:pt x="42" y="16"/>
                      <a:pt x="55" y="12"/>
                      <a:pt x="55"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65" name="Freeform 745"/>
              <p:cNvSpPr>
                <a:spLocks/>
              </p:cNvSpPr>
              <p:nvPr/>
            </p:nvSpPr>
            <p:spPr bwMode="auto">
              <a:xfrm>
                <a:off x="3553" y="3901"/>
                <a:ext cx="54" cy="17"/>
              </a:xfrm>
              <a:custGeom>
                <a:avLst/>
                <a:gdLst>
                  <a:gd name="T0" fmla="*/ 47 w 47"/>
                  <a:gd name="T1" fmla="*/ 7 h 15"/>
                  <a:gd name="T2" fmla="*/ 24 w 47"/>
                  <a:gd name="T3" fmla="*/ 1 h 15"/>
                  <a:gd name="T4" fmla="*/ 0 w 47"/>
                  <a:gd name="T5" fmla="*/ 8 h 15"/>
                  <a:gd name="T6" fmla="*/ 24 w 47"/>
                  <a:gd name="T7" fmla="*/ 15 h 15"/>
                  <a:gd name="T8" fmla="*/ 47 w 47"/>
                  <a:gd name="T9" fmla="*/ 7 h 15"/>
                </a:gdLst>
                <a:ahLst/>
                <a:cxnLst>
                  <a:cxn ang="0">
                    <a:pos x="T0" y="T1"/>
                  </a:cxn>
                  <a:cxn ang="0">
                    <a:pos x="T2" y="T3"/>
                  </a:cxn>
                  <a:cxn ang="0">
                    <a:pos x="T4" y="T5"/>
                  </a:cxn>
                  <a:cxn ang="0">
                    <a:pos x="T6" y="T7"/>
                  </a:cxn>
                  <a:cxn ang="0">
                    <a:pos x="T8" y="T9"/>
                  </a:cxn>
                </a:cxnLst>
                <a:rect l="0" t="0" r="r" b="b"/>
                <a:pathLst>
                  <a:path w="47" h="15">
                    <a:moveTo>
                      <a:pt x="47" y="7"/>
                    </a:moveTo>
                    <a:cubicBezTo>
                      <a:pt x="47" y="3"/>
                      <a:pt x="37" y="0"/>
                      <a:pt x="24" y="1"/>
                    </a:cubicBezTo>
                    <a:cubicBezTo>
                      <a:pt x="11" y="1"/>
                      <a:pt x="0" y="4"/>
                      <a:pt x="0" y="8"/>
                    </a:cubicBezTo>
                    <a:cubicBezTo>
                      <a:pt x="0" y="12"/>
                      <a:pt x="11" y="15"/>
                      <a:pt x="24" y="15"/>
                    </a:cubicBezTo>
                    <a:cubicBezTo>
                      <a:pt x="37" y="15"/>
                      <a:pt x="47" y="11"/>
                      <a:pt x="47"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66" name="Freeform 746"/>
              <p:cNvSpPr>
                <a:spLocks/>
              </p:cNvSpPr>
              <p:nvPr/>
            </p:nvSpPr>
            <p:spPr bwMode="auto">
              <a:xfrm>
                <a:off x="4504" y="3971"/>
                <a:ext cx="60" cy="18"/>
              </a:xfrm>
              <a:custGeom>
                <a:avLst/>
                <a:gdLst>
                  <a:gd name="T0" fmla="*/ 52 w 52"/>
                  <a:gd name="T1" fmla="*/ 7 h 15"/>
                  <a:gd name="T2" fmla="*/ 26 w 52"/>
                  <a:gd name="T3" fmla="*/ 0 h 15"/>
                  <a:gd name="T4" fmla="*/ 0 w 52"/>
                  <a:gd name="T5" fmla="*/ 8 h 15"/>
                  <a:gd name="T6" fmla="*/ 26 w 52"/>
                  <a:gd name="T7" fmla="*/ 15 h 15"/>
                  <a:gd name="T8" fmla="*/ 52 w 52"/>
                  <a:gd name="T9" fmla="*/ 7 h 15"/>
                </a:gdLst>
                <a:ahLst/>
                <a:cxnLst>
                  <a:cxn ang="0">
                    <a:pos x="T0" y="T1"/>
                  </a:cxn>
                  <a:cxn ang="0">
                    <a:pos x="T2" y="T3"/>
                  </a:cxn>
                  <a:cxn ang="0">
                    <a:pos x="T4" y="T5"/>
                  </a:cxn>
                  <a:cxn ang="0">
                    <a:pos x="T6" y="T7"/>
                  </a:cxn>
                  <a:cxn ang="0">
                    <a:pos x="T8" y="T9"/>
                  </a:cxn>
                </a:cxnLst>
                <a:rect l="0" t="0" r="r" b="b"/>
                <a:pathLst>
                  <a:path w="52" h="15">
                    <a:moveTo>
                      <a:pt x="52" y="7"/>
                    </a:moveTo>
                    <a:cubicBezTo>
                      <a:pt x="52" y="3"/>
                      <a:pt x="40" y="0"/>
                      <a:pt x="26" y="0"/>
                    </a:cubicBezTo>
                    <a:cubicBezTo>
                      <a:pt x="12" y="0"/>
                      <a:pt x="0" y="4"/>
                      <a:pt x="0" y="8"/>
                    </a:cubicBezTo>
                    <a:cubicBezTo>
                      <a:pt x="0" y="12"/>
                      <a:pt x="12" y="15"/>
                      <a:pt x="26" y="15"/>
                    </a:cubicBezTo>
                    <a:cubicBezTo>
                      <a:pt x="40" y="15"/>
                      <a:pt x="52" y="11"/>
                      <a:pt x="52"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67" name="Freeform 747"/>
              <p:cNvSpPr>
                <a:spLocks/>
              </p:cNvSpPr>
              <p:nvPr/>
            </p:nvSpPr>
            <p:spPr bwMode="auto">
              <a:xfrm>
                <a:off x="5274" y="4019"/>
                <a:ext cx="65" cy="18"/>
              </a:xfrm>
              <a:custGeom>
                <a:avLst/>
                <a:gdLst>
                  <a:gd name="T0" fmla="*/ 56 w 56"/>
                  <a:gd name="T1" fmla="*/ 8 h 16"/>
                  <a:gd name="T2" fmla="*/ 28 w 56"/>
                  <a:gd name="T3" fmla="*/ 1 h 16"/>
                  <a:gd name="T4" fmla="*/ 0 w 56"/>
                  <a:gd name="T5" fmla="*/ 9 h 16"/>
                  <a:gd name="T6" fmla="*/ 28 w 56"/>
                  <a:gd name="T7" fmla="*/ 16 h 16"/>
                  <a:gd name="T8" fmla="*/ 56 w 56"/>
                  <a:gd name="T9" fmla="*/ 8 h 16"/>
                </a:gdLst>
                <a:ahLst/>
                <a:cxnLst>
                  <a:cxn ang="0">
                    <a:pos x="T0" y="T1"/>
                  </a:cxn>
                  <a:cxn ang="0">
                    <a:pos x="T2" y="T3"/>
                  </a:cxn>
                  <a:cxn ang="0">
                    <a:pos x="T4" y="T5"/>
                  </a:cxn>
                  <a:cxn ang="0">
                    <a:pos x="T6" y="T7"/>
                  </a:cxn>
                  <a:cxn ang="0">
                    <a:pos x="T8" y="T9"/>
                  </a:cxn>
                </a:cxnLst>
                <a:rect l="0" t="0" r="r" b="b"/>
                <a:pathLst>
                  <a:path w="56" h="16">
                    <a:moveTo>
                      <a:pt x="56" y="8"/>
                    </a:moveTo>
                    <a:cubicBezTo>
                      <a:pt x="56" y="4"/>
                      <a:pt x="43" y="0"/>
                      <a:pt x="28" y="1"/>
                    </a:cubicBezTo>
                    <a:cubicBezTo>
                      <a:pt x="13" y="1"/>
                      <a:pt x="0" y="5"/>
                      <a:pt x="0" y="9"/>
                    </a:cubicBezTo>
                    <a:cubicBezTo>
                      <a:pt x="0" y="13"/>
                      <a:pt x="13" y="16"/>
                      <a:pt x="28" y="16"/>
                    </a:cubicBezTo>
                    <a:cubicBezTo>
                      <a:pt x="43" y="16"/>
                      <a:pt x="56" y="12"/>
                      <a:pt x="56"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68" name="Freeform 748"/>
              <p:cNvSpPr>
                <a:spLocks/>
              </p:cNvSpPr>
              <p:nvPr/>
            </p:nvSpPr>
            <p:spPr bwMode="auto">
              <a:xfrm>
                <a:off x="5396" y="4083"/>
                <a:ext cx="64" cy="19"/>
              </a:xfrm>
              <a:custGeom>
                <a:avLst/>
                <a:gdLst>
                  <a:gd name="T0" fmla="*/ 56 w 56"/>
                  <a:gd name="T1" fmla="*/ 8 h 16"/>
                  <a:gd name="T2" fmla="*/ 28 w 56"/>
                  <a:gd name="T3" fmla="*/ 0 h 16"/>
                  <a:gd name="T4" fmla="*/ 0 w 56"/>
                  <a:gd name="T5" fmla="*/ 8 h 16"/>
                  <a:gd name="T6" fmla="*/ 28 w 56"/>
                  <a:gd name="T7" fmla="*/ 16 h 16"/>
                  <a:gd name="T8" fmla="*/ 56 w 56"/>
                  <a:gd name="T9" fmla="*/ 8 h 16"/>
                </a:gdLst>
                <a:ahLst/>
                <a:cxnLst>
                  <a:cxn ang="0">
                    <a:pos x="T0" y="T1"/>
                  </a:cxn>
                  <a:cxn ang="0">
                    <a:pos x="T2" y="T3"/>
                  </a:cxn>
                  <a:cxn ang="0">
                    <a:pos x="T4" y="T5"/>
                  </a:cxn>
                  <a:cxn ang="0">
                    <a:pos x="T6" y="T7"/>
                  </a:cxn>
                  <a:cxn ang="0">
                    <a:pos x="T8" y="T9"/>
                  </a:cxn>
                </a:cxnLst>
                <a:rect l="0" t="0" r="r" b="b"/>
                <a:pathLst>
                  <a:path w="56" h="16">
                    <a:moveTo>
                      <a:pt x="56" y="8"/>
                    </a:moveTo>
                    <a:cubicBezTo>
                      <a:pt x="56" y="3"/>
                      <a:pt x="44" y="0"/>
                      <a:pt x="28" y="0"/>
                    </a:cubicBezTo>
                    <a:cubicBezTo>
                      <a:pt x="13" y="1"/>
                      <a:pt x="0" y="4"/>
                      <a:pt x="0" y="8"/>
                    </a:cubicBezTo>
                    <a:cubicBezTo>
                      <a:pt x="0" y="13"/>
                      <a:pt x="13" y="16"/>
                      <a:pt x="28" y="16"/>
                    </a:cubicBezTo>
                    <a:cubicBezTo>
                      <a:pt x="44" y="16"/>
                      <a:pt x="56" y="12"/>
                      <a:pt x="56"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69" name="Freeform 749"/>
              <p:cNvSpPr>
                <a:spLocks/>
              </p:cNvSpPr>
              <p:nvPr/>
            </p:nvSpPr>
            <p:spPr bwMode="auto">
              <a:xfrm>
                <a:off x="4690" y="4130"/>
                <a:ext cx="61" cy="18"/>
              </a:xfrm>
              <a:custGeom>
                <a:avLst/>
                <a:gdLst>
                  <a:gd name="T0" fmla="*/ 53 w 53"/>
                  <a:gd name="T1" fmla="*/ 7 h 15"/>
                  <a:gd name="T2" fmla="*/ 27 w 53"/>
                  <a:gd name="T3" fmla="*/ 0 h 15"/>
                  <a:gd name="T4" fmla="*/ 0 w 53"/>
                  <a:gd name="T5" fmla="*/ 8 h 15"/>
                  <a:gd name="T6" fmla="*/ 27 w 53"/>
                  <a:gd name="T7" fmla="*/ 15 h 15"/>
                  <a:gd name="T8" fmla="*/ 53 w 53"/>
                  <a:gd name="T9" fmla="*/ 7 h 15"/>
                </a:gdLst>
                <a:ahLst/>
                <a:cxnLst>
                  <a:cxn ang="0">
                    <a:pos x="T0" y="T1"/>
                  </a:cxn>
                  <a:cxn ang="0">
                    <a:pos x="T2" y="T3"/>
                  </a:cxn>
                  <a:cxn ang="0">
                    <a:pos x="T4" y="T5"/>
                  </a:cxn>
                  <a:cxn ang="0">
                    <a:pos x="T6" y="T7"/>
                  </a:cxn>
                  <a:cxn ang="0">
                    <a:pos x="T8" y="T9"/>
                  </a:cxn>
                </a:cxnLst>
                <a:rect l="0" t="0" r="r" b="b"/>
                <a:pathLst>
                  <a:path w="53" h="15">
                    <a:moveTo>
                      <a:pt x="53" y="7"/>
                    </a:moveTo>
                    <a:cubicBezTo>
                      <a:pt x="53" y="3"/>
                      <a:pt x="41" y="0"/>
                      <a:pt x="27" y="0"/>
                    </a:cubicBezTo>
                    <a:cubicBezTo>
                      <a:pt x="12" y="0"/>
                      <a:pt x="0" y="4"/>
                      <a:pt x="0" y="8"/>
                    </a:cubicBezTo>
                    <a:cubicBezTo>
                      <a:pt x="0" y="12"/>
                      <a:pt x="12" y="15"/>
                      <a:pt x="27" y="15"/>
                    </a:cubicBezTo>
                    <a:cubicBezTo>
                      <a:pt x="41" y="15"/>
                      <a:pt x="53" y="11"/>
                      <a:pt x="53"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70" name="Freeform 750"/>
              <p:cNvSpPr>
                <a:spLocks/>
              </p:cNvSpPr>
              <p:nvPr/>
            </p:nvSpPr>
            <p:spPr bwMode="auto">
              <a:xfrm>
                <a:off x="4394" y="4179"/>
                <a:ext cx="59" cy="17"/>
              </a:xfrm>
              <a:custGeom>
                <a:avLst/>
                <a:gdLst>
                  <a:gd name="T0" fmla="*/ 51 w 51"/>
                  <a:gd name="T1" fmla="*/ 7 h 15"/>
                  <a:gd name="T2" fmla="*/ 25 w 51"/>
                  <a:gd name="T3" fmla="*/ 0 h 15"/>
                  <a:gd name="T4" fmla="*/ 0 w 51"/>
                  <a:gd name="T5" fmla="*/ 7 h 15"/>
                  <a:gd name="T6" fmla="*/ 25 w 51"/>
                  <a:gd name="T7" fmla="*/ 14 h 15"/>
                  <a:gd name="T8" fmla="*/ 51 w 51"/>
                  <a:gd name="T9" fmla="*/ 7 h 15"/>
                </a:gdLst>
                <a:ahLst/>
                <a:cxnLst>
                  <a:cxn ang="0">
                    <a:pos x="T0" y="T1"/>
                  </a:cxn>
                  <a:cxn ang="0">
                    <a:pos x="T2" y="T3"/>
                  </a:cxn>
                  <a:cxn ang="0">
                    <a:pos x="T4" y="T5"/>
                  </a:cxn>
                  <a:cxn ang="0">
                    <a:pos x="T6" y="T7"/>
                  </a:cxn>
                  <a:cxn ang="0">
                    <a:pos x="T8" y="T9"/>
                  </a:cxn>
                </a:cxnLst>
                <a:rect l="0" t="0" r="r" b="b"/>
                <a:pathLst>
                  <a:path w="51" h="15">
                    <a:moveTo>
                      <a:pt x="51" y="7"/>
                    </a:moveTo>
                    <a:cubicBezTo>
                      <a:pt x="51" y="3"/>
                      <a:pt x="39" y="0"/>
                      <a:pt x="25" y="0"/>
                    </a:cubicBezTo>
                    <a:cubicBezTo>
                      <a:pt x="11" y="0"/>
                      <a:pt x="0" y="3"/>
                      <a:pt x="0" y="7"/>
                    </a:cubicBezTo>
                    <a:cubicBezTo>
                      <a:pt x="0" y="11"/>
                      <a:pt x="11" y="15"/>
                      <a:pt x="25" y="14"/>
                    </a:cubicBezTo>
                    <a:cubicBezTo>
                      <a:pt x="39" y="14"/>
                      <a:pt x="51" y="11"/>
                      <a:pt x="51"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71" name="Freeform 751"/>
              <p:cNvSpPr>
                <a:spLocks/>
              </p:cNvSpPr>
              <p:nvPr/>
            </p:nvSpPr>
            <p:spPr bwMode="auto">
              <a:xfrm>
                <a:off x="3825" y="4182"/>
                <a:ext cx="55" cy="18"/>
              </a:xfrm>
              <a:custGeom>
                <a:avLst/>
                <a:gdLst>
                  <a:gd name="T0" fmla="*/ 48 w 48"/>
                  <a:gd name="T1" fmla="*/ 7 h 15"/>
                  <a:gd name="T2" fmla="*/ 24 w 48"/>
                  <a:gd name="T3" fmla="*/ 0 h 15"/>
                  <a:gd name="T4" fmla="*/ 0 w 48"/>
                  <a:gd name="T5" fmla="*/ 8 h 15"/>
                  <a:gd name="T6" fmla="*/ 24 w 48"/>
                  <a:gd name="T7" fmla="*/ 15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1"/>
                      <a:pt x="11" y="15"/>
                      <a:pt x="24" y="15"/>
                    </a:cubicBezTo>
                    <a:cubicBezTo>
                      <a:pt x="37" y="14"/>
                      <a:pt x="48" y="11"/>
                      <a:pt x="4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72" name="Freeform 752"/>
              <p:cNvSpPr>
                <a:spLocks/>
              </p:cNvSpPr>
              <p:nvPr/>
            </p:nvSpPr>
            <p:spPr bwMode="auto">
              <a:xfrm>
                <a:off x="3894" y="4046"/>
                <a:ext cx="55" cy="17"/>
              </a:xfrm>
              <a:custGeom>
                <a:avLst/>
                <a:gdLst>
                  <a:gd name="T0" fmla="*/ 48 w 48"/>
                  <a:gd name="T1" fmla="*/ 7 h 15"/>
                  <a:gd name="T2" fmla="*/ 24 w 48"/>
                  <a:gd name="T3" fmla="*/ 0 h 15"/>
                  <a:gd name="T4" fmla="*/ 0 w 48"/>
                  <a:gd name="T5" fmla="*/ 8 h 15"/>
                  <a:gd name="T6" fmla="*/ 24 w 48"/>
                  <a:gd name="T7" fmla="*/ 15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2"/>
                      <a:pt x="11" y="15"/>
                      <a:pt x="24" y="15"/>
                    </a:cubicBezTo>
                    <a:cubicBezTo>
                      <a:pt x="37" y="14"/>
                      <a:pt x="48" y="11"/>
                      <a:pt x="4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73" name="Freeform 753"/>
              <p:cNvSpPr>
                <a:spLocks/>
              </p:cNvSpPr>
              <p:nvPr/>
            </p:nvSpPr>
            <p:spPr bwMode="auto">
              <a:xfrm>
                <a:off x="3033" y="4197"/>
                <a:ext cx="50" cy="16"/>
              </a:xfrm>
              <a:custGeom>
                <a:avLst/>
                <a:gdLst>
                  <a:gd name="T0" fmla="*/ 44 w 44"/>
                  <a:gd name="T1" fmla="*/ 7 h 14"/>
                  <a:gd name="T2" fmla="*/ 22 w 44"/>
                  <a:gd name="T3" fmla="*/ 0 h 14"/>
                  <a:gd name="T4" fmla="*/ 0 w 44"/>
                  <a:gd name="T5" fmla="*/ 7 h 14"/>
                  <a:gd name="T6" fmla="*/ 22 w 44"/>
                  <a:gd name="T7" fmla="*/ 14 h 14"/>
                  <a:gd name="T8" fmla="*/ 44 w 44"/>
                  <a:gd name="T9" fmla="*/ 7 h 14"/>
                </a:gdLst>
                <a:ahLst/>
                <a:cxnLst>
                  <a:cxn ang="0">
                    <a:pos x="T0" y="T1"/>
                  </a:cxn>
                  <a:cxn ang="0">
                    <a:pos x="T2" y="T3"/>
                  </a:cxn>
                  <a:cxn ang="0">
                    <a:pos x="T4" y="T5"/>
                  </a:cxn>
                  <a:cxn ang="0">
                    <a:pos x="T6" y="T7"/>
                  </a:cxn>
                  <a:cxn ang="0">
                    <a:pos x="T8" y="T9"/>
                  </a:cxn>
                </a:cxnLst>
                <a:rect l="0" t="0" r="r" b="b"/>
                <a:pathLst>
                  <a:path w="44" h="14">
                    <a:moveTo>
                      <a:pt x="44" y="7"/>
                    </a:moveTo>
                    <a:cubicBezTo>
                      <a:pt x="44" y="3"/>
                      <a:pt x="34" y="0"/>
                      <a:pt x="22" y="0"/>
                    </a:cubicBezTo>
                    <a:cubicBezTo>
                      <a:pt x="10" y="1"/>
                      <a:pt x="0" y="4"/>
                      <a:pt x="0" y="7"/>
                    </a:cubicBezTo>
                    <a:cubicBezTo>
                      <a:pt x="0" y="11"/>
                      <a:pt x="10" y="14"/>
                      <a:pt x="22" y="14"/>
                    </a:cubicBezTo>
                    <a:cubicBezTo>
                      <a:pt x="34" y="14"/>
                      <a:pt x="44" y="11"/>
                      <a:pt x="44"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74" name="Oval 754"/>
              <p:cNvSpPr>
                <a:spLocks noChangeArrowheads="1"/>
              </p:cNvSpPr>
              <p:nvPr/>
            </p:nvSpPr>
            <p:spPr bwMode="auto">
              <a:xfrm>
                <a:off x="3224" y="4262"/>
                <a:ext cx="52" cy="16"/>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75" name="Oval 755"/>
              <p:cNvSpPr>
                <a:spLocks noChangeArrowheads="1"/>
              </p:cNvSpPr>
              <p:nvPr/>
            </p:nvSpPr>
            <p:spPr bwMode="auto">
              <a:xfrm>
                <a:off x="3963" y="4294"/>
                <a:ext cx="57" cy="16"/>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76" name="Freeform 756"/>
              <p:cNvSpPr>
                <a:spLocks/>
              </p:cNvSpPr>
              <p:nvPr/>
            </p:nvSpPr>
            <p:spPr bwMode="auto">
              <a:xfrm>
                <a:off x="5115" y="4227"/>
                <a:ext cx="63" cy="19"/>
              </a:xfrm>
              <a:custGeom>
                <a:avLst/>
                <a:gdLst>
                  <a:gd name="T0" fmla="*/ 55 w 55"/>
                  <a:gd name="T1" fmla="*/ 8 h 16"/>
                  <a:gd name="T2" fmla="*/ 28 w 55"/>
                  <a:gd name="T3" fmla="*/ 0 h 16"/>
                  <a:gd name="T4" fmla="*/ 0 w 55"/>
                  <a:gd name="T5" fmla="*/ 8 h 16"/>
                  <a:gd name="T6" fmla="*/ 28 w 55"/>
                  <a:gd name="T7" fmla="*/ 16 h 16"/>
                  <a:gd name="T8" fmla="*/ 55 w 55"/>
                  <a:gd name="T9" fmla="*/ 8 h 16"/>
                </a:gdLst>
                <a:ahLst/>
                <a:cxnLst>
                  <a:cxn ang="0">
                    <a:pos x="T0" y="T1"/>
                  </a:cxn>
                  <a:cxn ang="0">
                    <a:pos x="T2" y="T3"/>
                  </a:cxn>
                  <a:cxn ang="0">
                    <a:pos x="T4" y="T5"/>
                  </a:cxn>
                  <a:cxn ang="0">
                    <a:pos x="T6" y="T7"/>
                  </a:cxn>
                  <a:cxn ang="0">
                    <a:pos x="T8" y="T9"/>
                  </a:cxn>
                </a:cxnLst>
                <a:rect l="0" t="0" r="r" b="b"/>
                <a:pathLst>
                  <a:path w="55" h="16">
                    <a:moveTo>
                      <a:pt x="55" y="8"/>
                    </a:moveTo>
                    <a:cubicBezTo>
                      <a:pt x="55" y="4"/>
                      <a:pt x="43" y="0"/>
                      <a:pt x="28" y="0"/>
                    </a:cubicBezTo>
                    <a:cubicBezTo>
                      <a:pt x="13" y="0"/>
                      <a:pt x="0" y="4"/>
                      <a:pt x="0" y="8"/>
                    </a:cubicBezTo>
                    <a:cubicBezTo>
                      <a:pt x="0" y="12"/>
                      <a:pt x="13" y="16"/>
                      <a:pt x="28" y="16"/>
                    </a:cubicBezTo>
                    <a:cubicBezTo>
                      <a:pt x="43" y="15"/>
                      <a:pt x="55" y="12"/>
                      <a:pt x="55"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77" name="Oval 757"/>
              <p:cNvSpPr>
                <a:spLocks noChangeArrowheads="1"/>
              </p:cNvSpPr>
              <p:nvPr/>
            </p:nvSpPr>
            <p:spPr bwMode="auto">
              <a:xfrm>
                <a:off x="2845" y="4298"/>
                <a:ext cx="49" cy="16"/>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78" name="Freeform 758"/>
              <p:cNvSpPr>
                <a:spLocks/>
              </p:cNvSpPr>
              <p:nvPr/>
            </p:nvSpPr>
            <p:spPr bwMode="auto">
              <a:xfrm>
                <a:off x="244" y="3855"/>
                <a:ext cx="37" cy="14"/>
              </a:xfrm>
              <a:custGeom>
                <a:avLst/>
                <a:gdLst>
                  <a:gd name="T0" fmla="*/ 32 w 32"/>
                  <a:gd name="T1" fmla="*/ 5 h 12"/>
                  <a:gd name="T2" fmla="*/ 16 w 32"/>
                  <a:gd name="T3" fmla="*/ 0 h 12"/>
                  <a:gd name="T4" fmla="*/ 0 w 32"/>
                  <a:gd name="T5" fmla="*/ 6 h 12"/>
                  <a:gd name="T6" fmla="*/ 16 w 32"/>
                  <a:gd name="T7" fmla="*/ 11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5" y="0"/>
                      <a:pt x="16" y="0"/>
                    </a:cubicBezTo>
                    <a:cubicBezTo>
                      <a:pt x="7" y="0"/>
                      <a:pt x="0" y="3"/>
                      <a:pt x="0" y="6"/>
                    </a:cubicBezTo>
                    <a:cubicBezTo>
                      <a:pt x="0" y="9"/>
                      <a:pt x="7" y="12"/>
                      <a:pt x="16" y="11"/>
                    </a:cubicBezTo>
                    <a:cubicBezTo>
                      <a:pt x="25" y="11"/>
                      <a:pt x="32" y="8"/>
                      <a:pt x="32"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79" name="Freeform 759"/>
              <p:cNvSpPr>
                <a:spLocks/>
              </p:cNvSpPr>
              <p:nvPr/>
            </p:nvSpPr>
            <p:spPr bwMode="auto">
              <a:xfrm>
                <a:off x="1141" y="3534"/>
                <a:ext cx="40" cy="15"/>
              </a:xfrm>
              <a:custGeom>
                <a:avLst/>
                <a:gdLst>
                  <a:gd name="T0" fmla="*/ 35 w 35"/>
                  <a:gd name="T1" fmla="*/ 6 h 13"/>
                  <a:gd name="T2" fmla="*/ 18 w 35"/>
                  <a:gd name="T3" fmla="*/ 1 h 13"/>
                  <a:gd name="T4" fmla="*/ 0 w 35"/>
                  <a:gd name="T5" fmla="*/ 8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1"/>
                    </a:cubicBezTo>
                    <a:cubicBezTo>
                      <a:pt x="8" y="1"/>
                      <a:pt x="0" y="4"/>
                      <a:pt x="0" y="8"/>
                    </a:cubicBezTo>
                    <a:cubicBezTo>
                      <a:pt x="0" y="11"/>
                      <a:pt x="8" y="13"/>
                      <a:pt x="18" y="13"/>
                    </a:cubicBezTo>
                    <a:cubicBezTo>
                      <a:pt x="27" y="12"/>
                      <a:pt x="35" y="9"/>
                      <a:pt x="35"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80" name="Freeform 760"/>
              <p:cNvSpPr>
                <a:spLocks/>
              </p:cNvSpPr>
              <p:nvPr/>
            </p:nvSpPr>
            <p:spPr bwMode="auto">
              <a:xfrm>
                <a:off x="-5" y="4091"/>
                <a:ext cx="35" cy="14"/>
              </a:xfrm>
              <a:custGeom>
                <a:avLst/>
                <a:gdLst>
                  <a:gd name="T0" fmla="*/ 30 w 30"/>
                  <a:gd name="T1" fmla="*/ 6 h 12"/>
                  <a:gd name="T2" fmla="*/ 15 w 30"/>
                  <a:gd name="T3" fmla="*/ 1 h 12"/>
                  <a:gd name="T4" fmla="*/ 0 w 30"/>
                  <a:gd name="T5" fmla="*/ 7 h 12"/>
                  <a:gd name="T6" fmla="*/ 15 w 30"/>
                  <a:gd name="T7" fmla="*/ 12 h 12"/>
                  <a:gd name="T8" fmla="*/ 30 w 30"/>
                  <a:gd name="T9" fmla="*/ 6 h 12"/>
                </a:gdLst>
                <a:ahLst/>
                <a:cxnLst>
                  <a:cxn ang="0">
                    <a:pos x="T0" y="T1"/>
                  </a:cxn>
                  <a:cxn ang="0">
                    <a:pos x="T2" y="T3"/>
                  </a:cxn>
                  <a:cxn ang="0">
                    <a:pos x="T4" y="T5"/>
                  </a:cxn>
                  <a:cxn ang="0">
                    <a:pos x="T6" y="T7"/>
                  </a:cxn>
                  <a:cxn ang="0">
                    <a:pos x="T8" y="T9"/>
                  </a:cxn>
                </a:cxnLst>
                <a:rect l="0" t="0" r="r" b="b"/>
                <a:pathLst>
                  <a:path w="30" h="12">
                    <a:moveTo>
                      <a:pt x="30" y="6"/>
                    </a:moveTo>
                    <a:cubicBezTo>
                      <a:pt x="30" y="3"/>
                      <a:pt x="23" y="0"/>
                      <a:pt x="15" y="1"/>
                    </a:cubicBezTo>
                    <a:cubicBezTo>
                      <a:pt x="7" y="1"/>
                      <a:pt x="0" y="3"/>
                      <a:pt x="0" y="7"/>
                    </a:cubicBezTo>
                    <a:cubicBezTo>
                      <a:pt x="0" y="10"/>
                      <a:pt x="7" y="12"/>
                      <a:pt x="15" y="12"/>
                    </a:cubicBezTo>
                    <a:cubicBezTo>
                      <a:pt x="23" y="12"/>
                      <a:pt x="30" y="9"/>
                      <a:pt x="30"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81" name="Oval 761"/>
              <p:cNvSpPr>
                <a:spLocks noChangeArrowheads="1"/>
              </p:cNvSpPr>
              <p:nvPr/>
            </p:nvSpPr>
            <p:spPr bwMode="auto">
              <a:xfrm>
                <a:off x="148" y="4301"/>
                <a:ext cx="36" cy="13"/>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82" name="Freeform 762"/>
              <p:cNvSpPr>
                <a:spLocks/>
              </p:cNvSpPr>
              <p:nvPr/>
            </p:nvSpPr>
            <p:spPr bwMode="auto">
              <a:xfrm>
                <a:off x="17" y="3717"/>
                <a:ext cx="35" cy="13"/>
              </a:xfrm>
              <a:custGeom>
                <a:avLst/>
                <a:gdLst>
                  <a:gd name="T0" fmla="*/ 30 w 30"/>
                  <a:gd name="T1" fmla="*/ 5 h 12"/>
                  <a:gd name="T2" fmla="*/ 15 w 30"/>
                  <a:gd name="T3" fmla="*/ 0 h 12"/>
                  <a:gd name="T4" fmla="*/ 0 w 30"/>
                  <a:gd name="T5" fmla="*/ 6 h 12"/>
                  <a:gd name="T6" fmla="*/ 15 w 30"/>
                  <a:gd name="T7" fmla="*/ 11 h 12"/>
                  <a:gd name="T8" fmla="*/ 30 w 30"/>
                  <a:gd name="T9" fmla="*/ 5 h 12"/>
                </a:gdLst>
                <a:ahLst/>
                <a:cxnLst>
                  <a:cxn ang="0">
                    <a:pos x="T0" y="T1"/>
                  </a:cxn>
                  <a:cxn ang="0">
                    <a:pos x="T2" y="T3"/>
                  </a:cxn>
                  <a:cxn ang="0">
                    <a:pos x="T4" y="T5"/>
                  </a:cxn>
                  <a:cxn ang="0">
                    <a:pos x="T6" y="T7"/>
                  </a:cxn>
                  <a:cxn ang="0">
                    <a:pos x="T8" y="T9"/>
                  </a:cxn>
                </a:cxnLst>
                <a:rect l="0" t="0" r="r" b="b"/>
                <a:pathLst>
                  <a:path w="30" h="12">
                    <a:moveTo>
                      <a:pt x="30" y="5"/>
                    </a:moveTo>
                    <a:cubicBezTo>
                      <a:pt x="30" y="2"/>
                      <a:pt x="23" y="0"/>
                      <a:pt x="15" y="0"/>
                    </a:cubicBezTo>
                    <a:cubicBezTo>
                      <a:pt x="7" y="0"/>
                      <a:pt x="0" y="3"/>
                      <a:pt x="0" y="6"/>
                    </a:cubicBezTo>
                    <a:cubicBezTo>
                      <a:pt x="0" y="9"/>
                      <a:pt x="7" y="12"/>
                      <a:pt x="15" y="11"/>
                    </a:cubicBezTo>
                    <a:cubicBezTo>
                      <a:pt x="23" y="11"/>
                      <a:pt x="30" y="8"/>
                      <a:pt x="30" y="5"/>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83" name="Freeform 763"/>
              <p:cNvSpPr>
                <a:spLocks/>
              </p:cNvSpPr>
              <p:nvPr/>
            </p:nvSpPr>
            <p:spPr bwMode="auto">
              <a:xfrm>
                <a:off x="5127" y="3431"/>
                <a:ext cx="93" cy="27"/>
              </a:xfrm>
              <a:custGeom>
                <a:avLst/>
                <a:gdLst>
                  <a:gd name="T0" fmla="*/ 80 w 80"/>
                  <a:gd name="T1" fmla="*/ 11 h 24"/>
                  <a:gd name="T2" fmla="*/ 40 w 80"/>
                  <a:gd name="T3" fmla="*/ 1 h 24"/>
                  <a:gd name="T4" fmla="*/ 0 w 80"/>
                  <a:gd name="T5" fmla="*/ 14 h 24"/>
                  <a:gd name="T6" fmla="*/ 40 w 80"/>
                  <a:gd name="T7" fmla="*/ 23 h 24"/>
                  <a:gd name="T8" fmla="*/ 80 w 80"/>
                  <a:gd name="T9" fmla="*/ 11 h 24"/>
                </a:gdLst>
                <a:ahLst/>
                <a:cxnLst>
                  <a:cxn ang="0">
                    <a:pos x="T0" y="T1"/>
                  </a:cxn>
                  <a:cxn ang="0">
                    <a:pos x="T2" y="T3"/>
                  </a:cxn>
                  <a:cxn ang="0">
                    <a:pos x="T4" y="T5"/>
                  </a:cxn>
                  <a:cxn ang="0">
                    <a:pos x="T6" y="T7"/>
                  </a:cxn>
                  <a:cxn ang="0">
                    <a:pos x="T8" y="T9"/>
                  </a:cxn>
                </a:cxnLst>
                <a:rect l="0" t="0" r="r" b="b"/>
                <a:pathLst>
                  <a:path w="80" h="24">
                    <a:moveTo>
                      <a:pt x="80" y="11"/>
                    </a:moveTo>
                    <a:cubicBezTo>
                      <a:pt x="80" y="4"/>
                      <a:pt x="62" y="0"/>
                      <a:pt x="40" y="1"/>
                    </a:cubicBezTo>
                    <a:cubicBezTo>
                      <a:pt x="18" y="2"/>
                      <a:pt x="0" y="8"/>
                      <a:pt x="0" y="14"/>
                    </a:cubicBezTo>
                    <a:cubicBezTo>
                      <a:pt x="0" y="20"/>
                      <a:pt x="18" y="24"/>
                      <a:pt x="40" y="23"/>
                    </a:cubicBezTo>
                    <a:cubicBezTo>
                      <a:pt x="62" y="22"/>
                      <a:pt x="80" y="17"/>
                      <a:pt x="80" y="11"/>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84" name="Freeform 764"/>
              <p:cNvSpPr>
                <a:spLocks/>
              </p:cNvSpPr>
              <p:nvPr/>
            </p:nvSpPr>
            <p:spPr bwMode="auto">
              <a:xfrm>
                <a:off x="613" y="4027"/>
                <a:ext cx="51" cy="19"/>
              </a:xfrm>
              <a:custGeom>
                <a:avLst/>
                <a:gdLst>
                  <a:gd name="T0" fmla="*/ 44 w 44"/>
                  <a:gd name="T1" fmla="*/ 8 h 17"/>
                  <a:gd name="T2" fmla="*/ 22 w 44"/>
                  <a:gd name="T3" fmla="*/ 0 h 17"/>
                  <a:gd name="T4" fmla="*/ 0 w 44"/>
                  <a:gd name="T5" fmla="*/ 9 h 17"/>
                  <a:gd name="T6" fmla="*/ 22 w 44"/>
                  <a:gd name="T7" fmla="*/ 16 h 17"/>
                  <a:gd name="T8" fmla="*/ 44 w 44"/>
                  <a:gd name="T9" fmla="*/ 8 h 17"/>
                </a:gdLst>
                <a:ahLst/>
                <a:cxnLst>
                  <a:cxn ang="0">
                    <a:pos x="T0" y="T1"/>
                  </a:cxn>
                  <a:cxn ang="0">
                    <a:pos x="T2" y="T3"/>
                  </a:cxn>
                  <a:cxn ang="0">
                    <a:pos x="T4" y="T5"/>
                  </a:cxn>
                  <a:cxn ang="0">
                    <a:pos x="T6" y="T7"/>
                  </a:cxn>
                  <a:cxn ang="0">
                    <a:pos x="T8" y="T9"/>
                  </a:cxn>
                </a:cxnLst>
                <a:rect l="0" t="0" r="r" b="b"/>
                <a:pathLst>
                  <a:path w="44" h="17">
                    <a:moveTo>
                      <a:pt x="44" y="8"/>
                    </a:moveTo>
                    <a:cubicBezTo>
                      <a:pt x="44" y="4"/>
                      <a:pt x="34" y="0"/>
                      <a:pt x="22" y="0"/>
                    </a:cubicBezTo>
                    <a:cubicBezTo>
                      <a:pt x="10" y="1"/>
                      <a:pt x="0" y="4"/>
                      <a:pt x="0" y="9"/>
                    </a:cubicBezTo>
                    <a:cubicBezTo>
                      <a:pt x="0" y="13"/>
                      <a:pt x="10" y="17"/>
                      <a:pt x="22" y="16"/>
                    </a:cubicBezTo>
                    <a:cubicBezTo>
                      <a:pt x="34" y="16"/>
                      <a:pt x="44" y="12"/>
                      <a:pt x="44"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85" name="Freeform 765"/>
              <p:cNvSpPr>
                <a:spLocks/>
              </p:cNvSpPr>
              <p:nvPr/>
            </p:nvSpPr>
            <p:spPr bwMode="auto">
              <a:xfrm>
                <a:off x="366" y="4141"/>
                <a:ext cx="36" cy="14"/>
              </a:xfrm>
              <a:custGeom>
                <a:avLst/>
                <a:gdLst>
                  <a:gd name="T0" fmla="*/ 31 w 31"/>
                  <a:gd name="T1" fmla="*/ 6 h 12"/>
                  <a:gd name="T2" fmla="*/ 16 w 31"/>
                  <a:gd name="T3" fmla="*/ 0 h 12"/>
                  <a:gd name="T4" fmla="*/ 0 w 31"/>
                  <a:gd name="T5" fmla="*/ 6 h 12"/>
                  <a:gd name="T6" fmla="*/ 16 w 31"/>
                  <a:gd name="T7" fmla="*/ 12 h 12"/>
                  <a:gd name="T8" fmla="*/ 31 w 31"/>
                  <a:gd name="T9" fmla="*/ 6 h 12"/>
                </a:gdLst>
                <a:ahLst/>
                <a:cxnLst>
                  <a:cxn ang="0">
                    <a:pos x="T0" y="T1"/>
                  </a:cxn>
                  <a:cxn ang="0">
                    <a:pos x="T2" y="T3"/>
                  </a:cxn>
                  <a:cxn ang="0">
                    <a:pos x="T4" y="T5"/>
                  </a:cxn>
                  <a:cxn ang="0">
                    <a:pos x="T6" y="T7"/>
                  </a:cxn>
                  <a:cxn ang="0">
                    <a:pos x="T8" y="T9"/>
                  </a:cxn>
                </a:cxnLst>
                <a:rect l="0" t="0" r="r" b="b"/>
                <a:pathLst>
                  <a:path w="31" h="12">
                    <a:moveTo>
                      <a:pt x="31" y="6"/>
                    </a:moveTo>
                    <a:cubicBezTo>
                      <a:pt x="31" y="3"/>
                      <a:pt x="24" y="0"/>
                      <a:pt x="16" y="0"/>
                    </a:cubicBezTo>
                    <a:cubicBezTo>
                      <a:pt x="7" y="0"/>
                      <a:pt x="0" y="3"/>
                      <a:pt x="0" y="6"/>
                    </a:cubicBezTo>
                    <a:cubicBezTo>
                      <a:pt x="0" y="10"/>
                      <a:pt x="7" y="12"/>
                      <a:pt x="16" y="12"/>
                    </a:cubicBezTo>
                    <a:cubicBezTo>
                      <a:pt x="24" y="12"/>
                      <a:pt x="31" y="9"/>
                      <a:pt x="31" y="6"/>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86" name="Freeform 766"/>
              <p:cNvSpPr>
                <a:spLocks/>
              </p:cNvSpPr>
              <p:nvPr/>
            </p:nvSpPr>
            <p:spPr bwMode="auto">
              <a:xfrm>
                <a:off x="90" y="4253"/>
                <a:ext cx="45" cy="17"/>
              </a:xfrm>
              <a:custGeom>
                <a:avLst/>
                <a:gdLst>
                  <a:gd name="T0" fmla="*/ 39 w 39"/>
                  <a:gd name="T1" fmla="*/ 7 h 15"/>
                  <a:gd name="T2" fmla="*/ 19 w 39"/>
                  <a:gd name="T3" fmla="*/ 0 h 15"/>
                  <a:gd name="T4" fmla="*/ 0 w 39"/>
                  <a:gd name="T5" fmla="*/ 8 h 15"/>
                  <a:gd name="T6" fmla="*/ 19 w 39"/>
                  <a:gd name="T7" fmla="*/ 15 h 15"/>
                  <a:gd name="T8" fmla="*/ 39 w 39"/>
                  <a:gd name="T9" fmla="*/ 7 h 15"/>
                </a:gdLst>
                <a:ahLst/>
                <a:cxnLst>
                  <a:cxn ang="0">
                    <a:pos x="T0" y="T1"/>
                  </a:cxn>
                  <a:cxn ang="0">
                    <a:pos x="T2" y="T3"/>
                  </a:cxn>
                  <a:cxn ang="0">
                    <a:pos x="T4" y="T5"/>
                  </a:cxn>
                  <a:cxn ang="0">
                    <a:pos x="T6" y="T7"/>
                  </a:cxn>
                  <a:cxn ang="0">
                    <a:pos x="T8" y="T9"/>
                  </a:cxn>
                </a:cxnLst>
                <a:rect l="0" t="0" r="r" b="b"/>
                <a:pathLst>
                  <a:path w="39" h="15">
                    <a:moveTo>
                      <a:pt x="39" y="7"/>
                    </a:moveTo>
                    <a:cubicBezTo>
                      <a:pt x="39" y="3"/>
                      <a:pt x="30" y="0"/>
                      <a:pt x="19" y="0"/>
                    </a:cubicBezTo>
                    <a:cubicBezTo>
                      <a:pt x="9" y="0"/>
                      <a:pt x="0" y="4"/>
                      <a:pt x="0" y="8"/>
                    </a:cubicBezTo>
                    <a:cubicBezTo>
                      <a:pt x="0" y="12"/>
                      <a:pt x="9" y="15"/>
                      <a:pt x="19" y="15"/>
                    </a:cubicBezTo>
                    <a:cubicBezTo>
                      <a:pt x="30" y="15"/>
                      <a:pt x="39" y="12"/>
                      <a:pt x="39"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87" name="Freeform 767"/>
              <p:cNvSpPr>
                <a:spLocks/>
              </p:cNvSpPr>
              <p:nvPr/>
            </p:nvSpPr>
            <p:spPr bwMode="auto">
              <a:xfrm>
                <a:off x="1590" y="4274"/>
                <a:ext cx="80" cy="28"/>
              </a:xfrm>
              <a:custGeom>
                <a:avLst/>
                <a:gdLst>
                  <a:gd name="T0" fmla="*/ 69 w 69"/>
                  <a:gd name="T1" fmla="*/ 12 h 24"/>
                  <a:gd name="T2" fmla="*/ 35 w 69"/>
                  <a:gd name="T3" fmla="*/ 1 h 24"/>
                  <a:gd name="T4" fmla="*/ 0 w 69"/>
                  <a:gd name="T5" fmla="*/ 12 h 24"/>
                  <a:gd name="T6" fmla="*/ 35 w 69"/>
                  <a:gd name="T7" fmla="*/ 24 h 24"/>
                  <a:gd name="T8" fmla="*/ 69 w 69"/>
                  <a:gd name="T9" fmla="*/ 12 h 24"/>
                </a:gdLst>
                <a:ahLst/>
                <a:cxnLst>
                  <a:cxn ang="0">
                    <a:pos x="T0" y="T1"/>
                  </a:cxn>
                  <a:cxn ang="0">
                    <a:pos x="T2" y="T3"/>
                  </a:cxn>
                  <a:cxn ang="0">
                    <a:pos x="T4" y="T5"/>
                  </a:cxn>
                  <a:cxn ang="0">
                    <a:pos x="T6" y="T7"/>
                  </a:cxn>
                  <a:cxn ang="0">
                    <a:pos x="T8" y="T9"/>
                  </a:cxn>
                </a:cxnLst>
                <a:rect l="0" t="0" r="r" b="b"/>
                <a:pathLst>
                  <a:path w="69" h="24">
                    <a:moveTo>
                      <a:pt x="69" y="12"/>
                    </a:moveTo>
                    <a:cubicBezTo>
                      <a:pt x="69" y="6"/>
                      <a:pt x="54" y="0"/>
                      <a:pt x="35" y="1"/>
                    </a:cubicBezTo>
                    <a:cubicBezTo>
                      <a:pt x="16" y="1"/>
                      <a:pt x="0" y="6"/>
                      <a:pt x="0" y="12"/>
                    </a:cubicBezTo>
                    <a:cubicBezTo>
                      <a:pt x="0" y="19"/>
                      <a:pt x="16" y="24"/>
                      <a:pt x="35" y="24"/>
                    </a:cubicBezTo>
                    <a:cubicBezTo>
                      <a:pt x="54" y="24"/>
                      <a:pt x="69" y="19"/>
                      <a:pt x="69" y="12"/>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88" name="Freeform 768"/>
              <p:cNvSpPr>
                <a:spLocks/>
              </p:cNvSpPr>
              <p:nvPr/>
            </p:nvSpPr>
            <p:spPr bwMode="auto">
              <a:xfrm>
                <a:off x="1752" y="4185"/>
                <a:ext cx="82" cy="27"/>
              </a:xfrm>
              <a:custGeom>
                <a:avLst/>
                <a:gdLst>
                  <a:gd name="T0" fmla="*/ 71 w 71"/>
                  <a:gd name="T1" fmla="*/ 12 h 24"/>
                  <a:gd name="T2" fmla="*/ 35 w 71"/>
                  <a:gd name="T3" fmla="*/ 0 h 24"/>
                  <a:gd name="T4" fmla="*/ 0 w 71"/>
                  <a:gd name="T5" fmla="*/ 12 h 24"/>
                  <a:gd name="T6" fmla="*/ 35 w 71"/>
                  <a:gd name="T7" fmla="*/ 24 h 24"/>
                  <a:gd name="T8" fmla="*/ 71 w 71"/>
                  <a:gd name="T9" fmla="*/ 12 h 24"/>
                </a:gdLst>
                <a:ahLst/>
                <a:cxnLst>
                  <a:cxn ang="0">
                    <a:pos x="T0" y="T1"/>
                  </a:cxn>
                  <a:cxn ang="0">
                    <a:pos x="T2" y="T3"/>
                  </a:cxn>
                  <a:cxn ang="0">
                    <a:pos x="T4" y="T5"/>
                  </a:cxn>
                  <a:cxn ang="0">
                    <a:pos x="T6" y="T7"/>
                  </a:cxn>
                  <a:cxn ang="0">
                    <a:pos x="T8" y="T9"/>
                  </a:cxn>
                </a:cxnLst>
                <a:rect l="0" t="0" r="r" b="b"/>
                <a:pathLst>
                  <a:path w="71" h="24">
                    <a:moveTo>
                      <a:pt x="71" y="12"/>
                    </a:moveTo>
                    <a:cubicBezTo>
                      <a:pt x="71" y="5"/>
                      <a:pt x="55" y="0"/>
                      <a:pt x="35" y="0"/>
                    </a:cubicBezTo>
                    <a:cubicBezTo>
                      <a:pt x="16" y="0"/>
                      <a:pt x="0" y="5"/>
                      <a:pt x="0" y="12"/>
                    </a:cubicBezTo>
                    <a:cubicBezTo>
                      <a:pt x="0" y="18"/>
                      <a:pt x="16" y="24"/>
                      <a:pt x="35" y="24"/>
                    </a:cubicBezTo>
                    <a:cubicBezTo>
                      <a:pt x="55" y="24"/>
                      <a:pt x="71" y="19"/>
                      <a:pt x="71" y="12"/>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89" name="Freeform 769"/>
              <p:cNvSpPr>
                <a:spLocks/>
              </p:cNvSpPr>
              <p:nvPr/>
            </p:nvSpPr>
            <p:spPr bwMode="auto">
              <a:xfrm>
                <a:off x="1944" y="3977"/>
                <a:ext cx="58" cy="28"/>
              </a:xfrm>
              <a:custGeom>
                <a:avLst/>
                <a:gdLst>
                  <a:gd name="T0" fmla="*/ 50 w 50"/>
                  <a:gd name="T1" fmla="*/ 12 h 24"/>
                  <a:gd name="T2" fmla="*/ 25 w 50"/>
                  <a:gd name="T3" fmla="*/ 0 h 24"/>
                  <a:gd name="T4" fmla="*/ 0 w 50"/>
                  <a:gd name="T5" fmla="*/ 13 h 24"/>
                  <a:gd name="T6" fmla="*/ 25 w 50"/>
                  <a:gd name="T7" fmla="*/ 24 h 24"/>
                  <a:gd name="T8" fmla="*/ 50 w 50"/>
                  <a:gd name="T9" fmla="*/ 12 h 24"/>
                </a:gdLst>
                <a:ahLst/>
                <a:cxnLst>
                  <a:cxn ang="0">
                    <a:pos x="T0" y="T1"/>
                  </a:cxn>
                  <a:cxn ang="0">
                    <a:pos x="T2" y="T3"/>
                  </a:cxn>
                  <a:cxn ang="0">
                    <a:pos x="T4" y="T5"/>
                  </a:cxn>
                  <a:cxn ang="0">
                    <a:pos x="T6" y="T7"/>
                  </a:cxn>
                  <a:cxn ang="0">
                    <a:pos x="T8" y="T9"/>
                  </a:cxn>
                </a:cxnLst>
                <a:rect l="0" t="0" r="r" b="b"/>
                <a:pathLst>
                  <a:path w="50" h="24">
                    <a:moveTo>
                      <a:pt x="50" y="12"/>
                    </a:moveTo>
                    <a:cubicBezTo>
                      <a:pt x="50" y="5"/>
                      <a:pt x="39" y="0"/>
                      <a:pt x="25" y="0"/>
                    </a:cubicBezTo>
                    <a:cubicBezTo>
                      <a:pt x="11" y="0"/>
                      <a:pt x="0" y="6"/>
                      <a:pt x="0" y="13"/>
                    </a:cubicBezTo>
                    <a:cubicBezTo>
                      <a:pt x="0" y="19"/>
                      <a:pt x="11" y="24"/>
                      <a:pt x="25" y="24"/>
                    </a:cubicBezTo>
                    <a:cubicBezTo>
                      <a:pt x="39" y="24"/>
                      <a:pt x="50" y="18"/>
                      <a:pt x="50" y="12"/>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90" name="Freeform 770"/>
              <p:cNvSpPr>
                <a:spLocks/>
              </p:cNvSpPr>
              <p:nvPr/>
            </p:nvSpPr>
            <p:spPr bwMode="auto">
              <a:xfrm>
                <a:off x="2824" y="4032"/>
                <a:ext cx="92" cy="30"/>
              </a:xfrm>
              <a:custGeom>
                <a:avLst/>
                <a:gdLst>
                  <a:gd name="T0" fmla="*/ 80 w 80"/>
                  <a:gd name="T1" fmla="*/ 12 h 26"/>
                  <a:gd name="T2" fmla="*/ 40 w 80"/>
                  <a:gd name="T3" fmla="*/ 0 h 26"/>
                  <a:gd name="T4" fmla="*/ 0 w 80"/>
                  <a:gd name="T5" fmla="*/ 13 h 26"/>
                  <a:gd name="T6" fmla="*/ 40 w 80"/>
                  <a:gd name="T7" fmla="*/ 25 h 26"/>
                  <a:gd name="T8" fmla="*/ 80 w 80"/>
                  <a:gd name="T9" fmla="*/ 12 h 26"/>
                </a:gdLst>
                <a:ahLst/>
                <a:cxnLst>
                  <a:cxn ang="0">
                    <a:pos x="T0" y="T1"/>
                  </a:cxn>
                  <a:cxn ang="0">
                    <a:pos x="T2" y="T3"/>
                  </a:cxn>
                  <a:cxn ang="0">
                    <a:pos x="T4" y="T5"/>
                  </a:cxn>
                  <a:cxn ang="0">
                    <a:pos x="T6" y="T7"/>
                  </a:cxn>
                  <a:cxn ang="0">
                    <a:pos x="T8" y="T9"/>
                  </a:cxn>
                </a:cxnLst>
                <a:rect l="0" t="0" r="r" b="b"/>
                <a:pathLst>
                  <a:path w="80" h="26">
                    <a:moveTo>
                      <a:pt x="80" y="12"/>
                    </a:moveTo>
                    <a:cubicBezTo>
                      <a:pt x="80" y="5"/>
                      <a:pt x="62" y="0"/>
                      <a:pt x="40" y="0"/>
                    </a:cubicBezTo>
                    <a:cubicBezTo>
                      <a:pt x="18" y="0"/>
                      <a:pt x="0" y="6"/>
                      <a:pt x="0" y="13"/>
                    </a:cubicBezTo>
                    <a:cubicBezTo>
                      <a:pt x="0" y="20"/>
                      <a:pt x="18" y="26"/>
                      <a:pt x="40" y="25"/>
                    </a:cubicBezTo>
                    <a:cubicBezTo>
                      <a:pt x="62" y="25"/>
                      <a:pt x="80" y="19"/>
                      <a:pt x="80" y="12"/>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91" name="Oval 771"/>
              <p:cNvSpPr>
                <a:spLocks noChangeArrowheads="1"/>
              </p:cNvSpPr>
              <p:nvPr/>
            </p:nvSpPr>
            <p:spPr bwMode="auto">
              <a:xfrm>
                <a:off x="3564" y="4231"/>
                <a:ext cx="99" cy="30"/>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92" name="Freeform 772"/>
              <p:cNvSpPr>
                <a:spLocks/>
              </p:cNvSpPr>
              <p:nvPr/>
            </p:nvSpPr>
            <p:spPr bwMode="auto">
              <a:xfrm>
                <a:off x="4672" y="4059"/>
                <a:ext cx="68" cy="33"/>
              </a:xfrm>
              <a:custGeom>
                <a:avLst/>
                <a:gdLst>
                  <a:gd name="T0" fmla="*/ 59 w 59"/>
                  <a:gd name="T1" fmla="*/ 14 h 29"/>
                  <a:gd name="T2" fmla="*/ 29 w 59"/>
                  <a:gd name="T3" fmla="*/ 1 h 29"/>
                  <a:gd name="T4" fmla="*/ 0 w 59"/>
                  <a:gd name="T5" fmla="*/ 15 h 29"/>
                  <a:gd name="T6" fmla="*/ 29 w 59"/>
                  <a:gd name="T7" fmla="*/ 28 h 29"/>
                  <a:gd name="T8" fmla="*/ 59 w 59"/>
                  <a:gd name="T9" fmla="*/ 14 h 29"/>
                </a:gdLst>
                <a:ahLst/>
                <a:cxnLst>
                  <a:cxn ang="0">
                    <a:pos x="T0" y="T1"/>
                  </a:cxn>
                  <a:cxn ang="0">
                    <a:pos x="T2" y="T3"/>
                  </a:cxn>
                  <a:cxn ang="0">
                    <a:pos x="T4" y="T5"/>
                  </a:cxn>
                  <a:cxn ang="0">
                    <a:pos x="T6" y="T7"/>
                  </a:cxn>
                  <a:cxn ang="0">
                    <a:pos x="T8" y="T9"/>
                  </a:cxn>
                </a:cxnLst>
                <a:rect l="0" t="0" r="r" b="b"/>
                <a:pathLst>
                  <a:path w="59" h="29">
                    <a:moveTo>
                      <a:pt x="59" y="14"/>
                    </a:moveTo>
                    <a:cubicBezTo>
                      <a:pt x="59" y="7"/>
                      <a:pt x="45" y="0"/>
                      <a:pt x="29" y="1"/>
                    </a:cubicBezTo>
                    <a:cubicBezTo>
                      <a:pt x="13" y="1"/>
                      <a:pt x="0" y="7"/>
                      <a:pt x="0" y="15"/>
                    </a:cubicBezTo>
                    <a:cubicBezTo>
                      <a:pt x="0" y="23"/>
                      <a:pt x="13" y="29"/>
                      <a:pt x="29" y="28"/>
                    </a:cubicBezTo>
                    <a:cubicBezTo>
                      <a:pt x="45" y="28"/>
                      <a:pt x="59" y="22"/>
                      <a:pt x="59" y="14"/>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93" name="Freeform 773"/>
              <p:cNvSpPr>
                <a:spLocks/>
              </p:cNvSpPr>
              <p:nvPr/>
            </p:nvSpPr>
            <p:spPr bwMode="auto">
              <a:xfrm>
                <a:off x="2432" y="3707"/>
                <a:ext cx="88" cy="30"/>
              </a:xfrm>
              <a:custGeom>
                <a:avLst/>
                <a:gdLst>
                  <a:gd name="T0" fmla="*/ 76 w 76"/>
                  <a:gd name="T1" fmla="*/ 11 h 26"/>
                  <a:gd name="T2" fmla="*/ 38 w 76"/>
                  <a:gd name="T3" fmla="*/ 0 h 26"/>
                  <a:gd name="T4" fmla="*/ 0 w 76"/>
                  <a:gd name="T5" fmla="*/ 14 h 26"/>
                  <a:gd name="T6" fmla="*/ 38 w 76"/>
                  <a:gd name="T7" fmla="*/ 25 h 26"/>
                  <a:gd name="T8" fmla="*/ 76 w 76"/>
                  <a:gd name="T9" fmla="*/ 11 h 26"/>
                </a:gdLst>
                <a:ahLst/>
                <a:cxnLst>
                  <a:cxn ang="0">
                    <a:pos x="T0" y="T1"/>
                  </a:cxn>
                  <a:cxn ang="0">
                    <a:pos x="T2" y="T3"/>
                  </a:cxn>
                  <a:cxn ang="0">
                    <a:pos x="T4" y="T5"/>
                  </a:cxn>
                  <a:cxn ang="0">
                    <a:pos x="T6" y="T7"/>
                  </a:cxn>
                  <a:cxn ang="0">
                    <a:pos x="T8" y="T9"/>
                  </a:cxn>
                </a:cxnLst>
                <a:rect l="0" t="0" r="r" b="b"/>
                <a:pathLst>
                  <a:path w="76" h="26">
                    <a:moveTo>
                      <a:pt x="76" y="11"/>
                    </a:moveTo>
                    <a:cubicBezTo>
                      <a:pt x="76" y="5"/>
                      <a:pt x="59" y="0"/>
                      <a:pt x="38" y="0"/>
                    </a:cubicBezTo>
                    <a:cubicBezTo>
                      <a:pt x="17" y="1"/>
                      <a:pt x="0" y="7"/>
                      <a:pt x="0" y="14"/>
                    </a:cubicBezTo>
                    <a:cubicBezTo>
                      <a:pt x="0" y="21"/>
                      <a:pt x="17" y="26"/>
                      <a:pt x="38" y="25"/>
                    </a:cubicBezTo>
                    <a:cubicBezTo>
                      <a:pt x="59" y="24"/>
                      <a:pt x="76" y="18"/>
                      <a:pt x="76" y="11"/>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94" name="Freeform 774"/>
              <p:cNvSpPr>
                <a:spLocks/>
              </p:cNvSpPr>
              <p:nvPr/>
            </p:nvSpPr>
            <p:spPr bwMode="auto">
              <a:xfrm>
                <a:off x="5490" y="3941"/>
                <a:ext cx="123" cy="35"/>
              </a:xfrm>
              <a:custGeom>
                <a:avLst/>
                <a:gdLst>
                  <a:gd name="T0" fmla="*/ 106 w 106"/>
                  <a:gd name="T1" fmla="*/ 14 h 30"/>
                  <a:gd name="T2" fmla="*/ 53 w 106"/>
                  <a:gd name="T3" fmla="*/ 0 h 30"/>
                  <a:gd name="T4" fmla="*/ 0 w 106"/>
                  <a:gd name="T5" fmla="*/ 16 h 30"/>
                  <a:gd name="T6" fmla="*/ 53 w 106"/>
                  <a:gd name="T7" fmla="*/ 29 h 30"/>
                  <a:gd name="T8" fmla="*/ 106 w 106"/>
                  <a:gd name="T9" fmla="*/ 14 h 30"/>
                </a:gdLst>
                <a:ahLst/>
                <a:cxnLst>
                  <a:cxn ang="0">
                    <a:pos x="T0" y="T1"/>
                  </a:cxn>
                  <a:cxn ang="0">
                    <a:pos x="T2" y="T3"/>
                  </a:cxn>
                  <a:cxn ang="0">
                    <a:pos x="T4" y="T5"/>
                  </a:cxn>
                  <a:cxn ang="0">
                    <a:pos x="T6" y="T7"/>
                  </a:cxn>
                  <a:cxn ang="0">
                    <a:pos x="T8" y="T9"/>
                  </a:cxn>
                </a:cxnLst>
                <a:rect l="0" t="0" r="r" b="b"/>
                <a:pathLst>
                  <a:path w="106" h="30">
                    <a:moveTo>
                      <a:pt x="106" y="14"/>
                    </a:moveTo>
                    <a:cubicBezTo>
                      <a:pt x="106" y="6"/>
                      <a:pt x="82" y="0"/>
                      <a:pt x="53" y="0"/>
                    </a:cubicBezTo>
                    <a:cubicBezTo>
                      <a:pt x="23" y="1"/>
                      <a:pt x="0" y="8"/>
                      <a:pt x="0" y="16"/>
                    </a:cubicBezTo>
                    <a:cubicBezTo>
                      <a:pt x="0" y="24"/>
                      <a:pt x="23" y="30"/>
                      <a:pt x="53" y="29"/>
                    </a:cubicBezTo>
                    <a:cubicBezTo>
                      <a:pt x="82" y="29"/>
                      <a:pt x="106" y="22"/>
                      <a:pt x="106" y="14"/>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95" name="Freeform 775"/>
              <p:cNvSpPr>
                <a:spLocks/>
              </p:cNvSpPr>
              <p:nvPr/>
            </p:nvSpPr>
            <p:spPr bwMode="auto">
              <a:xfrm>
                <a:off x="1511" y="3793"/>
                <a:ext cx="51" cy="18"/>
              </a:xfrm>
              <a:custGeom>
                <a:avLst/>
                <a:gdLst>
                  <a:gd name="T0" fmla="*/ 44 w 44"/>
                  <a:gd name="T1" fmla="*/ 7 h 16"/>
                  <a:gd name="T2" fmla="*/ 22 w 44"/>
                  <a:gd name="T3" fmla="*/ 0 h 16"/>
                  <a:gd name="T4" fmla="*/ 0 w 44"/>
                  <a:gd name="T5" fmla="*/ 8 h 16"/>
                  <a:gd name="T6" fmla="*/ 22 w 44"/>
                  <a:gd name="T7" fmla="*/ 15 h 16"/>
                  <a:gd name="T8" fmla="*/ 44 w 44"/>
                  <a:gd name="T9" fmla="*/ 7 h 16"/>
                </a:gdLst>
                <a:ahLst/>
                <a:cxnLst>
                  <a:cxn ang="0">
                    <a:pos x="T0" y="T1"/>
                  </a:cxn>
                  <a:cxn ang="0">
                    <a:pos x="T2" y="T3"/>
                  </a:cxn>
                  <a:cxn ang="0">
                    <a:pos x="T4" y="T5"/>
                  </a:cxn>
                  <a:cxn ang="0">
                    <a:pos x="T6" y="T7"/>
                  </a:cxn>
                  <a:cxn ang="0">
                    <a:pos x="T8" y="T9"/>
                  </a:cxn>
                </a:cxnLst>
                <a:rect l="0" t="0" r="r" b="b"/>
                <a:pathLst>
                  <a:path w="44" h="16">
                    <a:moveTo>
                      <a:pt x="44" y="7"/>
                    </a:moveTo>
                    <a:cubicBezTo>
                      <a:pt x="44" y="3"/>
                      <a:pt x="34" y="0"/>
                      <a:pt x="22" y="0"/>
                    </a:cubicBezTo>
                    <a:cubicBezTo>
                      <a:pt x="10" y="1"/>
                      <a:pt x="0" y="4"/>
                      <a:pt x="0" y="8"/>
                    </a:cubicBezTo>
                    <a:cubicBezTo>
                      <a:pt x="0" y="13"/>
                      <a:pt x="10" y="16"/>
                      <a:pt x="22" y="15"/>
                    </a:cubicBezTo>
                    <a:cubicBezTo>
                      <a:pt x="34" y="15"/>
                      <a:pt x="44" y="11"/>
                      <a:pt x="44"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96" name="Freeform 776"/>
              <p:cNvSpPr>
                <a:spLocks/>
              </p:cNvSpPr>
              <p:nvPr/>
            </p:nvSpPr>
            <p:spPr bwMode="auto">
              <a:xfrm>
                <a:off x="543" y="3681"/>
                <a:ext cx="53" cy="19"/>
              </a:xfrm>
              <a:custGeom>
                <a:avLst/>
                <a:gdLst>
                  <a:gd name="T0" fmla="*/ 46 w 46"/>
                  <a:gd name="T1" fmla="*/ 7 h 17"/>
                  <a:gd name="T2" fmla="*/ 23 w 46"/>
                  <a:gd name="T3" fmla="*/ 0 h 17"/>
                  <a:gd name="T4" fmla="*/ 0 w 46"/>
                  <a:gd name="T5" fmla="*/ 9 h 17"/>
                  <a:gd name="T6" fmla="*/ 23 w 46"/>
                  <a:gd name="T7" fmla="*/ 17 h 17"/>
                  <a:gd name="T8" fmla="*/ 46 w 46"/>
                  <a:gd name="T9" fmla="*/ 7 h 17"/>
                </a:gdLst>
                <a:ahLst/>
                <a:cxnLst>
                  <a:cxn ang="0">
                    <a:pos x="T0" y="T1"/>
                  </a:cxn>
                  <a:cxn ang="0">
                    <a:pos x="T2" y="T3"/>
                  </a:cxn>
                  <a:cxn ang="0">
                    <a:pos x="T4" y="T5"/>
                  </a:cxn>
                  <a:cxn ang="0">
                    <a:pos x="T6" y="T7"/>
                  </a:cxn>
                  <a:cxn ang="0">
                    <a:pos x="T8" y="T9"/>
                  </a:cxn>
                </a:cxnLst>
                <a:rect l="0" t="0" r="r" b="b"/>
                <a:pathLst>
                  <a:path w="46" h="17">
                    <a:moveTo>
                      <a:pt x="46" y="7"/>
                    </a:moveTo>
                    <a:cubicBezTo>
                      <a:pt x="46" y="3"/>
                      <a:pt x="36" y="0"/>
                      <a:pt x="23" y="0"/>
                    </a:cubicBezTo>
                    <a:cubicBezTo>
                      <a:pt x="10" y="1"/>
                      <a:pt x="0" y="5"/>
                      <a:pt x="0" y="9"/>
                    </a:cubicBezTo>
                    <a:cubicBezTo>
                      <a:pt x="0" y="14"/>
                      <a:pt x="10" y="17"/>
                      <a:pt x="23" y="17"/>
                    </a:cubicBezTo>
                    <a:cubicBezTo>
                      <a:pt x="36" y="16"/>
                      <a:pt x="46" y="12"/>
                      <a:pt x="46"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97" name="Freeform 777"/>
              <p:cNvSpPr>
                <a:spLocks/>
              </p:cNvSpPr>
              <p:nvPr/>
            </p:nvSpPr>
            <p:spPr bwMode="auto">
              <a:xfrm>
                <a:off x="660" y="3554"/>
                <a:ext cx="72" cy="28"/>
              </a:xfrm>
              <a:custGeom>
                <a:avLst/>
                <a:gdLst>
                  <a:gd name="T0" fmla="*/ 62 w 62"/>
                  <a:gd name="T1" fmla="*/ 10 h 24"/>
                  <a:gd name="T2" fmla="*/ 31 w 62"/>
                  <a:gd name="T3" fmla="*/ 1 h 24"/>
                  <a:gd name="T4" fmla="*/ 0 w 62"/>
                  <a:gd name="T5" fmla="*/ 13 h 24"/>
                  <a:gd name="T6" fmla="*/ 31 w 62"/>
                  <a:gd name="T7" fmla="*/ 23 h 24"/>
                  <a:gd name="T8" fmla="*/ 62 w 62"/>
                  <a:gd name="T9" fmla="*/ 10 h 24"/>
                </a:gdLst>
                <a:ahLst/>
                <a:cxnLst>
                  <a:cxn ang="0">
                    <a:pos x="T0" y="T1"/>
                  </a:cxn>
                  <a:cxn ang="0">
                    <a:pos x="T2" y="T3"/>
                  </a:cxn>
                  <a:cxn ang="0">
                    <a:pos x="T4" y="T5"/>
                  </a:cxn>
                  <a:cxn ang="0">
                    <a:pos x="T6" y="T7"/>
                  </a:cxn>
                  <a:cxn ang="0">
                    <a:pos x="T8" y="T9"/>
                  </a:cxn>
                </a:cxnLst>
                <a:rect l="0" t="0" r="r" b="b"/>
                <a:pathLst>
                  <a:path w="62" h="24">
                    <a:moveTo>
                      <a:pt x="62" y="10"/>
                    </a:moveTo>
                    <a:cubicBezTo>
                      <a:pt x="62" y="4"/>
                      <a:pt x="48" y="0"/>
                      <a:pt x="31" y="1"/>
                    </a:cubicBezTo>
                    <a:cubicBezTo>
                      <a:pt x="14" y="2"/>
                      <a:pt x="0" y="7"/>
                      <a:pt x="0" y="13"/>
                    </a:cubicBezTo>
                    <a:cubicBezTo>
                      <a:pt x="0" y="19"/>
                      <a:pt x="14" y="24"/>
                      <a:pt x="31" y="23"/>
                    </a:cubicBezTo>
                    <a:cubicBezTo>
                      <a:pt x="48" y="22"/>
                      <a:pt x="62" y="17"/>
                      <a:pt x="62" y="10"/>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98" name="Freeform 778"/>
              <p:cNvSpPr>
                <a:spLocks/>
              </p:cNvSpPr>
              <p:nvPr/>
            </p:nvSpPr>
            <p:spPr bwMode="auto">
              <a:xfrm>
                <a:off x="200" y="3555"/>
                <a:ext cx="31" cy="13"/>
              </a:xfrm>
              <a:custGeom>
                <a:avLst/>
                <a:gdLst>
                  <a:gd name="T0" fmla="*/ 27 w 27"/>
                  <a:gd name="T1" fmla="*/ 4 h 11"/>
                  <a:gd name="T2" fmla="*/ 14 w 27"/>
                  <a:gd name="T3" fmla="*/ 0 h 11"/>
                  <a:gd name="T4" fmla="*/ 0 w 27"/>
                  <a:gd name="T5" fmla="*/ 6 h 11"/>
                  <a:gd name="T6" fmla="*/ 14 w 27"/>
                  <a:gd name="T7" fmla="*/ 10 h 11"/>
                  <a:gd name="T8" fmla="*/ 27 w 27"/>
                  <a:gd name="T9" fmla="*/ 4 h 11"/>
                </a:gdLst>
                <a:ahLst/>
                <a:cxnLst>
                  <a:cxn ang="0">
                    <a:pos x="T0" y="T1"/>
                  </a:cxn>
                  <a:cxn ang="0">
                    <a:pos x="T2" y="T3"/>
                  </a:cxn>
                  <a:cxn ang="0">
                    <a:pos x="T4" y="T5"/>
                  </a:cxn>
                  <a:cxn ang="0">
                    <a:pos x="T6" y="T7"/>
                  </a:cxn>
                  <a:cxn ang="0">
                    <a:pos x="T8" y="T9"/>
                  </a:cxn>
                </a:cxnLst>
                <a:rect l="0" t="0" r="r" b="b"/>
                <a:pathLst>
                  <a:path w="27" h="11">
                    <a:moveTo>
                      <a:pt x="27" y="4"/>
                    </a:moveTo>
                    <a:cubicBezTo>
                      <a:pt x="27" y="2"/>
                      <a:pt x="21" y="0"/>
                      <a:pt x="14" y="0"/>
                    </a:cubicBezTo>
                    <a:cubicBezTo>
                      <a:pt x="6" y="0"/>
                      <a:pt x="0" y="3"/>
                      <a:pt x="0" y="6"/>
                    </a:cubicBezTo>
                    <a:cubicBezTo>
                      <a:pt x="0" y="9"/>
                      <a:pt x="6" y="11"/>
                      <a:pt x="14" y="10"/>
                    </a:cubicBezTo>
                    <a:cubicBezTo>
                      <a:pt x="21" y="10"/>
                      <a:pt x="27" y="7"/>
                      <a:pt x="27" y="4"/>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899" name="Freeform 779"/>
              <p:cNvSpPr>
                <a:spLocks/>
              </p:cNvSpPr>
              <p:nvPr/>
            </p:nvSpPr>
            <p:spPr bwMode="auto">
              <a:xfrm>
                <a:off x="4971" y="4170"/>
                <a:ext cx="116" cy="33"/>
              </a:xfrm>
              <a:custGeom>
                <a:avLst/>
                <a:gdLst>
                  <a:gd name="T0" fmla="*/ 101 w 101"/>
                  <a:gd name="T1" fmla="*/ 14 h 29"/>
                  <a:gd name="T2" fmla="*/ 50 w 101"/>
                  <a:gd name="T3" fmla="*/ 1 h 29"/>
                  <a:gd name="T4" fmla="*/ 0 w 101"/>
                  <a:gd name="T5" fmla="*/ 15 h 29"/>
                  <a:gd name="T6" fmla="*/ 50 w 101"/>
                  <a:gd name="T7" fmla="*/ 29 h 29"/>
                  <a:gd name="T8" fmla="*/ 101 w 101"/>
                  <a:gd name="T9" fmla="*/ 14 h 29"/>
                </a:gdLst>
                <a:ahLst/>
                <a:cxnLst>
                  <a:cxn ang="0">
                    <a:pos x="T0" y="T1"/>
                  </a:cxn>
                  <a:cxn ang="0">
                    <a:pos x="T2" y="T3"/>
                  </a:cxn>
                  <a:cxn ang="0">
                    <a:pos x="T4" y="T5"/>
                  </a:cxn>
                  <a:cxn ang="0">
                    <a:pos x="T6" y="T7"/>
                  </a:cxn>
                  <a:cxn ang="0">
                    <a:pos x="T8" y="T9"/>
                  </a:cxn>
                </a:cxnLst>
                <a:rect l="0" t="0" r="r" b="b"/>
                <a:pathLst>
                  <a:path w="101" h="29">
                    <a:moveTo>
                      <a:pt x="101" y="14"/>
                    </a:moveTo>
                    <a:cubicBezTo>
                      <a:pt x="101" y="7"/>
                      <a:pt x="78" y="0"/>
                      <a:pt x="50" y="1"/>
                    </a:cubicBezTo>
                    <a:cubicBezTo>
                      <a:pt x="23" y="1"/>
                      <a:pt x="0" y="7"/>
                      <a:pt x="0" y="15"/>
                    </a:cubicBezTo>
                    <a:cubicBezTo>
                      <a:pt x="0" y="23"/>
                      <a:pt x="23" y="29"/>
                      <a:pt x="50" y="29"/>
                    </a:cubicBezTo>
                    <a:cubicBezTo>
                      <a:pt x="78" y="29"/>
                      <a:pt x="101" y="22"/>
                      <a:pt x="101" y="14"/>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00" name="Oval 780"/>
              <p:cNvSpPr>
                <a:spLocks noChangeArrowheads="1"/>
              </p:cNvSpPr>
              <p:nvPr/>
            </p:nvSpPr>
            <p:spPr bwMode="auto">
              <a:xfrm>
                <a:off x="2491" y="4276"/>
                <a:ext cx="89" cy="28"/>
              </a:xfrm>
              <a:prstGeom prst="ellipse">
                <a:avLst/>
              </a:pr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01" name="Freeform 781"/>
              <p:cNvSpPr>
                <a:spLocks/>
              </p:cNvSpPr>
              <p:nvPr/>
            </p:nvSpPr>
            <p:spPr bwMode="auto">
              <a:xfrm>
                <a:off x="2056" y="3932"/>
                <a:ext cx="54" cy="28"/>
              </a:xfrm>
              <a:custGeom>
                <a:avLst/>
                <a:gdLst>
                  <a:gd name="T0" fmla="*/ 47 w 47"/>
                  <a:gd name="T1" fmla="*/ 12 h 24"/>
                  <a:gd name="T2" fmla="*/ 24 w 47"/>
                  <a:gd name="T3" fmla="*/ 0 h 24"/>
                  <a:gd name="T4" fmla="*/ 0 w 47"/>
                  <a:gd name="T5" fmla="*/ 13 h 24"/>
                  <a:gd name="T6" fmla="*/ 24 w 47"/>
                  <a:gd name="T7" fmla="*/ 24 h 24"/>
                  <a:gd name="T8" fmla="*/ 47 w 47"/>
                  <a:gd name="T9" fmla="*/ 12 h 24"/>
                </a:gdLst>
                <a:ahLst/>
                <a:cxnLst>
                  <a:cxn ang="0">
                    <a:pos x="T0" y="T1"/>
                  </a:cxn>
                  <a:cxn ang="0">
                    <a:pos x="T2" y="T3"/>
                  </a:cxn>
                  <a:cxn ang="0">
                    <a:pos x="T4" y="T5"/>
                  </a:cxn>
                  <a:cxn ang="0">
                    <a:pos x="T6" y="T7"/>
                  </a:cxn>
                  <a:cxn ang="0">
                    <a:pos x="T8" y="T9"/>
                  </a:cxn>
                </a:cxnLst>
                <a:rect l="0" t="0" r="r" b="b"/>
                <a:pathLst>
                  <a:path w="47" h="24">
                    <a:moveTo>
                      <a:pt x="47" y="12"/>
                    </a:moveTo>
                    <a:cubicBezTo>
                      <a:pt x="47" y="5"/>
                      <a:pt x="36" y="0"/>
                      <a:pt x="24" y="0"/>
                    </a:cubicBezTo>
                    <a:cubicBezTo>
                      <a:pt x="11" y="0"/>
                      <a:pt x="0" y="6"/>
                      <a:pt x="0" y="13"/>
                    </a:cubicBezTo>
                    <a:cubicBezTo>
                      <a:pt x="0" y="19"/>
                      <a:pt x="11" y="24"/>
                      <a:pt x="24" y="24"/>
                    </a:cubicBezTo>
                    <a:cubicBezTo>
                      <a:pt x="36" y="24"/>
                      <a:pt x="47" y="18"/>
                      <a:pt x="47" y="12"/>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02" name="Freeform 782"/>
              <p:cNvSpPr>
                <a:spLocks/>
              </p:cNvSpPr>
              <p:nvPr/>
            </p:nvSpPr>
            <p:spPr bwMode="auto">
              <a:xfrm>
                <a:off x="3531" y="3555"/>
                <a:ext cx="73" cy="32"/>
              </a:xfrm>
              <a:custGeom>
                <a:avLst/>
                <a:gdLst>
                  <a:gd name="T0" fmla="*/ 64 w 64"/>
                  <a:gd name="T1" fmla="*/ 13 h 28"/>
                  <a:gd name="T2" fmla="*/ 32 w 64"/>
                  <a:gd name="T3" fmla="*/ 1 h 28"/>
                  <a:gd name="T4" fmla="*/ 0 w 64"/>
                  <a:gd name="T5" fmla="*/ 15 h 28"/>
                  <a:gd name="T6" fmla="*/ 32 w 64"/>
                  <a:gd name="T7" fmla="*/ 27 h 28"/>
                  <a:gd name="T8" fmla="*/ 64 w 64"/>
                  <a:gd name="T9" fmla="*/ 13 h 28"/>
                </a:gdLst>
                <a:ahLst/>
                <a:cxnLst>
                  <a:cxn ang="0">
                    <a:pos x="T0" y="T1"/>
                  </a:cxn>
                  <a:cxn ang="0">
                    <a:pos x="T2" y="T3"/>
                  </a:cxn>
                  <a:cxn ang="0">
                    <a:pos x="T4" y="T5"/>
                  </a:cxn>
                  <a:cxn ang="0">
                    <a:pos x="T6" y="T7"/>
                  </a:cxn>
                  <a:cxn ang="0">
                    <a:pos x="T8" y="T9"/>
                  </a:cxn>
                </a:cxnLst>
                <a:rect l="0" t="0" r="r" b="b"/>
                <a:pathLst>
                  <a:path w="64" h="28">
                    <a:moveTo>
                      <a:pt x="64" y="13"/>
                    </a:moveTo>
                    <a:cubicBezTo>
                      <a:pt x="64" y="6"/>
                      <a:pt x="49" y="0"/>
                      <a:pt x="32" y="1"/>
                    </a:cubicBezTo>
                    <a:cubicBezTo>
                      <a:pt x="14" y="2"/>
                      <a:pt x="0" y="8"/>
                      <a:pt x="0" y="15"/>
                    </a:cubicBezTo>
                    <a:cubicBezTo>
                      <a:pt x="0" y="23"/>
                      <a:pt x="14" y="28"/>
                      <a:pt x="32" y="27"/>
                    </a:cubicBezTo>
                    <a:cubicBezTo>
                      <a:pt x="49" y="27"/>
                      <a:pt x="64" y="20"/>
                      <a:pt x="64" y="13"/>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03" name="Freeform 783"/>
              <p:cNvSpPr>
                <a:spLocks/>
              </p:cNvSpPr>
              <p:nvPr/>
            </p:nvSpPr>
            <p:spPr bwMode="auto">
              <a:xfrm>
                <a:off x="1074" y="3699"/>
                <a:ext cx="54" cy="20"/>
              </a:xfrm>
              <a:custGeom>
                <a:avLst/>
                <a:gdLst>
                  <a:gd name="T0" fmla="*/ 47 w 47"/>
                  <a:gd name="T1" fmla="*/ 8 h 17"/>
                  <a:gd name="T2" fmla="*/ 23 w 47"/>
                  <a:gd name="T3" fmla="*/ 0 h 17"/>
                  <a:gd name="T4" fmla="*/ 0 w 47"/>
                  <a:gd name="T5" fmla="*/ 9 h 17"/>
                  <a:gd name="T6" fmla="*/ 23 w 47"/>
                  <a:gd name="T7" fmla="*/ 17 h 17"/>
                  <a:gd name="T8" fmla="*/ 47 w 47"/>
                  <a:gd name="T9" fmla="*/ 8 h 17"/>
                </a:gdLst>
                <a:ahLst/>
                <a:cxnLst>
                  <a:cxn ang="0">
                    <a:pos x="T0" y="T1"/>
                  </a:cxn>
                  <a:cxn ang="0">
                    <a:pos x="T2" y="T3"/>
                  </a:cxn>
                  <a:cxn ang="0">
                    <a:pos x="T4" y="T5"/>
                  </a:cxn>
                  <a:cxn ang="0">
                    <a:pos x="T6" y="T7"/>
                  </a:cxn>
                  <a:cxn ang="0">
                    <a:pos x="T8" y="T9"/>
                  </a:cxn>
                </a:cxnLst>
                <a:rect l="0" t="0" r="r" b="b"/>
                <a:pathLst>
                  <a:path w="47" h="17">
                    <a:moveTo>
                      <a:pt x="47" y="8"/>
                    </a:moveTo>
                    <a:cubicBezTo>
                      <a:pt x="47" y="3"/>
                      <a:pt x="36" y="0"/>
                      <a:pt x="23" y="0"/>
                    </a:cubicBezTo>
                    <a:cubicBezTo>
                      <a:pt x="10" y="1"/>
                      <a:pt x="0" y="5"/>
                      <a:pt x="0" y="9"/>
                    </a:cubicBezTo>
                    <a:cubicBezTo>
                      <a:pt x="0" y="14"/>
                      <a:pt x="10" y="17"/>
                      <a:pt x="23" y="17"/>
                    </a:cubicBezTo>
                    <a:cubicBezTo>
                      <a:pt x="36" y="16"/>
                      <a:pt x="47" y="12"/>
                      <a:pt x="47"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04" name="Freeform 784"/>
              <p:cNvSpPr>
                <a:spLocks/>
              </p:cNvSpPr>
              <p:nvPr/>
            </p:nvSpPr>
            <p:spPr bwMode="auto">
              <a:xfrm>
                <a:off x="323" y="4232"/>
                <a:ext cx="50" cy="18"/>
              </a:xfrm>
              <a:custGeom>
                <a:avLst/>
                <a:gdLst>
                  <a:gd name="T0" fmla="*/ 44 w 44"/>
                  <a:gd name="T1" fmla="*/ 8 h 16"/>
                  <a:gd name="T2" fmla="*/ 22 w 44"/>
                  <a:gd name="T3" fmla="*/ 0 h 16"/>
                  <a:gd name="T4" fmla="*/ 0 w 44"/>
                  <a:gd name="T5" fmla="*/ 8 h 16"/>
                  <a:gd name="T6" fmla="*/ 22 w 44"/>
                  <a:gd name="T7" fmla="*/ 16 h 16"/>
                  <a:gd name="T8" fmla="*/ 44 w 44"/>
                  <a:gd name="T9" fmla="*/ 8 h 16"/>
                </a:gdLst>
                <a:ahLst/>
                <a:cxnLst>
                  <a:cxn ang="0">
                    <a:pos x="T0" y="T1"/>
                  </a:cxn>
                  <a:cxn ang="0">
                    <a:pos x="T2" y="T3"/>
                  </a:cxn>
                  <a:cxn ang="0">
                    <a:pos x="T4" y="T5"/>
                  </a:cxn>
                  <a:cxn ang="0">
                    <a:pos x="T6" y="T7"/>
                  </a:cxn>
                  <a:cxn ang="0">
                    <a:pos x="T8" y="T9"/>
                  </a:cxn>
                </a:cxnLst>
                <a:rect l="0" t="0" r="r" b="b"/>
                <a:pathLst>
                  <a:path w="44" h="16">
                    <a:moveTo>
                      <a:pt x="44" y="8"/>
                    </a:moveTo>
                    <a:cubicBezTo>
                      <a:pt x="44" y="4"/>
                      <a:pt x="34" y="0"/>
                      <a:pt x="22" y="0"/>
                    </a:cubicBezTo>
                    <a:cubicBezTo>
                      <a:pt x="10" y="0"/>
                      <a:pt x="0" y="4"/>
                      <a:pt x="0" y="8"/>
                    </a:cubicBezTo>
                    <a:cubicBezTo>
                      <a:pt x="0" y="13"/>
                      <a:pt x="10" y="16"/>
                      <a:pt x="22" y="16"/>
                    </a:cubicBezTo>
                    <a:cubicBezTo>
                      <a:pt x="34" y="16"/>
                      <a:pt x="44" y="12"/>
                      <a:pt x="44" y="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05" name="Freeform 785"/>
              <p:cNvSpPr>
                <a:spLocks/>
              </p:cNvSpPr>
              <p:nvPr/>
            </p:nvSpPr>
            <p:spPr bwMode="auto">
              <a:xfrm>
                <a:off x="133" y="3672"/>
                <a:ext cx="44" cy="17"/>
              </a:xfrm>
              <a:custGeom>
                <a:avLst/>
                <a:gdLst>
                  <a:gd name="T0" fmla="*/ 38 w 38"/>
                  <a:gd name="T1" fmla="*/ 7 h 15"/>
                  <a:gd name="T2" fmla="*/ 19 w 38"/>
                  <a:gd name="T3" fmla="*/ 0 h 15"/>
                  <a:gd name="T4" fmla="*/ 0 w 38"/>
                  <a:gd name="T5" fmla="*/ 8 h 15"/>
                  <a:gd name="T6" fmla="*/ 19 w 38"/>
                  <a:gd name="T7" fmla="*/ 15 h 15"/>
                  <a:gd name="T8" fmla="*/ 38 w 38"/>
                  <a:gd name="T9" fmla="*/ 7 h 15"/>
                </a:gdLst>
                <a:ahLst/>
                <a:cxnLst>
                  <a:cxn ang="0">
                    <a:pos x="T0" y="T1"/>
                  </a:cxn>
                  <a:cxn ang="0">
                    <a:pos x="T2" y="T3"/>
                  </a:cxn>
                  <a:cxn ang="0">
                    <a:pos x="T4" y="T5"/>
                  </a:cxn>
                  <a:cxn ang="0">
                    <a:pos x="T6" y="T7"/>
                  </a:cxn>
                  <a:cxn ang="0">
                    <a:pos x="T8" y="T9"/>
                  </a:cxn>
                </a:cxnLst>
                <a:rect l="0" t="0" r="r" b="b"/>
                <a:pathLst>
                  <a:path w="38" h="15">
                    <a:moveTo>
                      <a:pt x="38" y="7"/>
                    </a:moveTo>
                    <a:cubicBezTo>
                      <a:pt x="38" y="3"/>
                      <a:pt x="30" y="0"/>
                      <a:pt x="19" y="0"/>
                    </a:cubicBezTo>
                    <a:cubicBezTo>
                      <a:pt x="8" y="1"/>
                      <a:pt x="0" y="4"/>
                      <a:pt x="0" y="8"/>
                    </a:cubicBezTo>
                    <a:cubicBezTo>
                      <a:pt x="0" y="12"/>
                      <a:pt x="8" y="15"/>
                      <a:pt x="19" y="15"/>
                    </a:cubicBezTo>
                    <a:cubicBezTo>
                      <a:pt x="30" y="14"/>
                      <a:pt x="38" y="11"/>
                      <a:pt x="3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06" name="Freeform 786"/>
              <p:cNvSpPr>
                <a:spLocks/>
              </p:cNvSpPr>
              <p:nvPr/>
            </p:nvSpPr>
            <p:spPr bwMode="auto">
              <a:xfrm>
                <a:off x="133" y="3874"/>
                <a:ext cx="41" cy="17"/>
              </a:xfrm>
              <a:custGeom>
                <a:avLst/>
                <a:gdLst>
                  <a:gd name="T0" fmla="*/ 35 w 35"/>
                  <a:gd name="T1" fmla="*/ 7 h 14"/>
                  <a:gd name="T2" fmla="*/ 18 w 35"/>
                  <a:gd name="T3" fmla="*/ 1 h 14"/>
                  <a:gd name="T4" fmla="*/ 0 w 35"/>
                  <a:gd name="T5" fmla="*/ 8 h 14"/>
                  <a:gd name="T6" fmla="*/ 18 w 35"/>
                  <a:gd name="T7" fmla="*/ 14 h 14"/>
                  <a:gd name="T8" fmla="*/ 35 w 35"/>
                  <a:gd name="T9" fmla="*/ 7 h 14"/>
                </a:gdLst>
                <a:ahLst/>
                <a:cxnLst>
                  <a:cxn ang="0">
                    <a:pos x="T0" y="T1"/>
                  </a:cxn>
                  <a:cxn ang="0">
                    <a:pos x="T2" y="T3"/>
                  </a:cxn>
                  <a:cxn ang="0">
                    <a:pos x="T4" y="T5"/>
                  </a:cxn>
                  <a:cxn ang="0">
                    <a:pos x="T6" y="T7"/>
                  </a:cxn>
                  <a:cxn ang="0">
                    <a:pos x="T8" y="T9"/>
                  </a:cxn>
                </a:cxnLst>
                <a:rect l="0" t="0" r="r" b="b"/>
                <a:pathLst>
                  <a:path w="35" h="14">
                    <a:moveTo>
                      <a:pt x="35" y="7"/>
                    </a:moveTo>
                    <a:cubicBezTo>
                      <a:pt x="35" y="3"/>
                      <a:pt x="27" y="0"/>
                      <a:pt x="18" y="1"/>
                    </a:cubicBezTo>
                    <a:cubicBezTo>
                      <a:pt x="8" y="1"/>
                      <a:pt x="0" y="4"/>
                      <a:pt x="0" y="8"/>
                    </a:cubicBezTo>
                    <a:cubicBezTo>
                      <a:pt x="0" y="12"/>
                      <a:pt x="8" y="14"/>
                      <a:pt x="18" y="14"/>
                    </a:cubicBezTo>
                    <a:cubicBezTo>
                      <a:pt x="27" y="14"/>
                      <a:pt x="35" y="11"/>
                      <a:pt x="35"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07" name="Freeform 787"/>
              <p:cNvSpPr>
                <a:spLocks/>
              </p:cNvSpPr>
              <p:nvPr/>
            </p:nvSpPr>
            <p:spPr bwMode="auto">
              <a:xfrm>
                <a:off x="567" y="3783"/>
                <a:ext cx="47" cy="19"/>
              </a:xfrm>
              <a:custGeom>
                <a:avLst/>
                <a:gdLst>
                  <a:gd name="T0" fmla="*/ 41 w 41"/>
                  <a:gd name="T1" fmla="*/ 7 h 16"/>
                  <a:gd name="T2" fmla="*/ 20 w 41"/>
                  <a:gd name="T3" fmla="*/ 0 h 16"/>
                  <a:gd name="T4" fmla="*/ 0 w 41"/>
                  <a:gd name="T5" fmla="*/ 9 h 16"/>
                  <a:gd name="T6" fmla="*/ 20 w 41"/>
                  <a:gd name="T7" fmla="*/ 15 h 16"/>
                  <a:gd name="T8" fmla="*/ 41 w 41"/>
                  <a:gd name="T9" fmla="*/ 7 h 16"/>
                </a:gdLst>
                <a:ahLst/>
                <a:cxnLst>
                  <a:cxn ang="0">
                    <a:pos x="T0" y="T1"/>
                  </a:cxn>
                  <a:cxn ang="0">
                    <a:pos x="T2" y="T3"/>
                  </a:cxn>
                  <a:cxn ang="0">
                    <a:pos x="T4" y="T5"/>
                  </a:cxn>
                  <a:cxn ang="0">
                    <a:pos x="T6" y="T7"/>
                  </a:cxn>
                  <a:cxn ang="0">
                    <a:pos x="T8" y="T9"/>
                  </a:cxn>
                </a:cxnLst>
                <a:rect l="0" t="0" r="r" b="b"/>
                <a:pathLst>
                  <a:path w="41" h="16">
                    <a:moveTo>
                      <a:pt x="41" y="7"/>
                    </a:moveTo>
                    <a:cubicBezTo>
                      <a:pt x="41" y="3"/>
                      <a:pt x="31" y="0"/>
                      <a:pt x="20" y="0"/>
                    </a:cubicBezTo>
                    <a:cubicBezTo>
                      <a:pt x="9" y="1"/>
                      <a:pt x="0" y="4"/>
                      <a:pt x="0" y="9"/>
                    </a:cubicBezTo>
                    <a:cubicBezTo>
                      <a:pt x="0" y="13"/>
                      <a:pt x="9" y="16"/>
                      <a:pt x="20" y="15"/>
                    </a:cubicBezTo>
                    <a:cubicBezTo>
                      <a:pt x="31" y="15"/>
                      <a:pt x="41" y="11"/>
                      <a:pt x="41"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08" name="Freeform 788"/>
              <p:cNvSpPr>
                <a:spLocks/>
              </p:cNvSpPr>
              <p:nvPr/>
            </p:nvSpPr>
            <p:spPr bwMode="auto">
              <a:xfrm>
                <a:off x="244" y="4032"/>
                <a:ext cx="44" cy="17"/>
              </a:xfrm>
              <a:custGeom>
                <a:avLst/>
                <a:gdLst>
                  <a:gd name="T0" fmla="*/ 38 w 38"/>
                  <a:gd name="T1" fmla="*/ 7 h 14"/>
                  <a:gd name="T2" fmla="*/ 19 w 38"/>
                  <a:gd name="T3" fmla="*/ 0 h 14"/>
                  <a:gd name="T4" fmla="*/ 0 w 38"/>
                  <a:gd name="T5" fmla="*/ 7 h 14"/>
                  <a:gd name="T6" fmla="*/ 19 w 38"/>
                  <a:gd name="T7" fmla="*/ 14 h 14"/>
                  <a:gd name="T8" fmla="*/ 38 w 38"/>
                  <a:gd name="T9" fmla="*/ 7 h 14"/>
                </a:gdLst>
                <a:ahLst/>
                <a:cxnLst>
                  <a:cxn ang="0">
                    <a:pos x="T0" y="T1"/>
                  </a:cxn>
                  <a:cxn ang="0">
                    <a:pos x="T2" y="T3"/>
                  </a:cxn>
                  <a:cxn ang="0">
                    <a:pos x="T4" y="T5"/>
                  </a:cxn>
                  <a:cxn ang="0">
                    <a:pos x="T6" y="T7"/>
                  </a:cxn>
                  <a:cxn ang="0">
                    <a:pos x="T8" y="T9"/>
                  </a:cxn>
                </a:cxnLst>
                <a:rect l="0" t="0" r="r" b="b"/>
                <a:pathLst>
                  <a:path w="38" h="14">
                    <a:moveTo>
                      <a:pt x="38" y="7"/>
                    </a:moveTo>
                    <a:cubicBezTo>
                      <a:pt x="38" y="3"/>
                      <a:pt x="29" y="0"/>
                      <a:pt x="19" y="0"/>
                    </a:cubicBezTo>
                    <a:cubicBezTo>
                      <a:pt x="9" y="0"/>
                      <a:pt x="0" y="3"/>
                      <a:pt x="0" y="7"/>
                    </a:cubicBezTo>
                    <a:cubicBezTo>
                      <a:pt x="0" y="11"/>
                      <a:pt x="9" y="14"/>
                      <a:pt x="19" y="14"/>
                    </a:cubicBezTo>
                    <a:cubicBezTo>
                      <a:pt x="29" y="14"/>
                      <a:pt x="38" y="10"/>
                      <a:pt x="38"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09" name="Freeform 789"/>
              <p:cNvSpPr>
                <a:spLocks/>
              </p:cNvSpPr>
              <p:nvPr/>
            </p:nvSpPr>
            <p:spPr bwMode="auto">
              <a:xfrm>
                <a:off x="795" y="4102"/>
                <a:ext cx="55" cy="20"/>
              </a:xfrm>
              <a:custGeom>
                <a:avLst/>
                <a:gdLst>
                  <a:gd name="T0" fmla="*/ 48 w 48"/>
                  <a:gd name="T1" fmla="*/ 9 h 18"/>
                  <a:gd name="T2" fmla="*/ 24 w 48"/>
                  <a:gd name="T3" fmla="*/ 1 h 18"/>
                  <a:gd name="T4" fmla="*/ 0 w 48"/>
                  <a:gd name="T5" fmla="*/ 9 h 18"/>
                  <a:gd name="T6" fmla="*/ 24 w 48"/>
                  <a:gd name="T7" fmla="*/ 17 h 18"/>
                  <a:gd name="T8" fmla="*/ 48 w 48"/>
                  <a:gd name="T9" fmla="*/ 9 h 18"/>
                </a:gdLst>
                <a:ahLst/>
                <a:cxnLst>
                  <a:cxn ang="0">
                    <a:pos x="T0" y="T1"/>
                  </a:cxn>
                  <a:cxn ang="0">
                    <a:pos x="T2" y="T3"/>
                  </a:cxn>
                  <a:cxn ang="0">
                    <a:pos x="T4" y="T5"/>
                  </a:cxn>
                  <a:cxn ang="0">
                    <a:pos x="T6" y="T7"/>
                  </a:cxn>
                  <a:cxn ang="0">
                    <a:pos x="T8" y="T9"/>
                  </a:cxn>
                </a:cxnLst>
                <a:rect l="0" t="0" r="r" b="b"/>
                <a:pathLst>
                  <a:path w="48" h="18">
                    <a:moveTo>
                      <a:pt x="48" y="9"/>
                    </a:moveTo>
                    <a:cubicBezTo>
                      <a:pt x="48" y="4"/>
                      <a:pt x="37" y="0"/>
                      <a:pt x="24" y="1"/>
                    </a:cubicBezTo>
                    <a:cubicBezTo>
                      <a:pt x="11" y="1"/>
                      <a:pt x="0" y="5"/>
                      <a:pt x="0" y="9"/>
                    </a:cubicBezTo>
                    <a:cubicBezTo>
                      <a:pt x="0" y="14"/>
                      <a:pt x="11" y="18"/>
                      <a:pt x="24" y="17"/>
                    </a:cubicBezTo>
                    <a:cubicBezTo>
                      <a:pt x="37" y="17"/>
                      <a:pt x="48" y="13"/>
                      <a:pt x="48" y="9"/>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10" name="Freeform 790"/>
              <p:cNvSpPr>
                <a:spLocks/>
              </p:cNvSpPr>
              <p:nvPr/>
            </p:nvSpPr>
            <p:spPr bwMode="auto">
              <a:xfrm>
                <a:off x="1149" y="4232"/>
                <a:ext cx="63" cy="22"/>
              </a:xfrm>
              <a:custGeom>
                <a:avLst/>
                <a:gdLst>
                  <a:gd name="T0" fmla="*/ 55 w 55"/>
                  <a:gd name="T1" fmla="*/ 10 h 19"/>
                  <a:gd name="T2" fmla="*/ 28 w 55"/>
                  <a:gd name="T3" fmla="*/ 0 h 19"/>
                  <a:gd name="T4" fmla="*/ 0 w 55"/>
                  <a:gd name="T5" fmla="*/ 10 h 19"/>
                  <a:gd name="T6" fmla="*/ 28 w 55"/>
                  <a:gd name="T7" fmla="*/ 19 h 19"/>
                  <a:gd name="T8" fmla="*/ 55 w 55"/>
                  <a:gd name="T9" fmla="*/ 10 h 19"/>
                </a:gdLst>
                <a:ahLst/>
                <a:cxnLst>
                  <a:cxn ang="0">
                    <a:pos x="T0" y="T1"/>
                  </a:cxn>
                  <a:cxn ang="0">
                    <a:pos x="T2" y="T3"/>
                  </a:cxn>
                  <a:cxn ang="0">
                    <a:pos x="T4" y="T5"/>
                  </a:cxn>
                  <a:cxn ang="0">
                    <a:pos x="T6" y="T7"/>
                  </a:cxn>
                  <a:cxn ang="0">
                    <a:pos x="T8" y="T9"/>
                  </a:cxn>
                </a:cxnLst>
                <a:rect l="0" t="0" r="r" b="b"/>
                <a:pathLst>
                  <a:path w="55" h="19">
                    <a:moveTo>
                      <a:pt x="55" y="10"/>
                    </a:moveTo>
                    <a:cubicBezTo>
                      <a:pt x="55" y="4"/>
                      <a:pt x="43" y="0"/>
                      <a:pt x="28" y="0"/>
                    </a:cubicBezTo>
                    <a:cubicBezTo>
                      <a:pt x="12" y="0"/>
                      <a:pt x="0" y="5"/>
                      <a:pt x="0" y="10"/>
                    </a:cubicBezTo>
                    <a:cubicBezTo>
                      <a:pt x="0" y="15"/>
                      <a:pt x="12" y="19"/>
                      <a:pt x="28" y="19"/>
                    </a:cubicBezTo>
                    <a:cubicBezTo>
                      <a:pt x="43" y="19"/>
                      <a:pt x="55" y="15"/>
                      <a:pt x="55" y="10"/>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11" name="Freeform 791"/>
              <p:cNvSpPr>
                <a:spLocks/>
              </p:cNvSpPr>
              <p:nvPr/>
            </p:nvSpPr>
            <p:spPr bwMode="auto">
              <a:xfrm>
                <a:off x="2078" y="4072"/>
                <a:ext cx="62" cy="28"/>
              </a:xfrm>
              <a:custGeom>
                <a:avLst/>
                <a:gdLst>
                  <a:gd name="T0" fmla="*/ 54 w 54"/>
                  <a:gd name="T1" fmla="*/ 12 h 25"/>
                  <a:gd name="T2" fmla="*/ 27 w 54"/>
                  <a:gd name="T3" fmla="*/ 1 h 25"/>
                  <a:gd name="T4" fmla="*/ 0 w 54"/>
                  <a:gd name="T5" fmla="*/ 13 h 25"/>
                  <a:gd name="T6" fmla="*/ 27 w 54"/>
                  <a:gd name="T7" fmla="*/ 25 h 25"/>
                  <a:gd name="T8" fmla="*/ 54 w 54"/>
                  <a:gd name="T9" fmla="*/ 12 h 25"/>
                </a:gdLst>
                <a:ahLst/>
                <a:cxnLst>
                  <a:cxn ang="0">
                    <a:pos x="T0" y="T1"/>
                  </a:cxn>
                  <a:cxn ang="0">
                    <a:pos x="T2" y="T3"/>
                  </a:cxn>
                  <a:cxn ang="0">
                    <a:pos x="T4" y="T5"/>
                  </a:cxn>
                  <a:cxn ang="0">
                    <a:pos x="T6" y="T7"/>
                  </a:cxn>
                  <a:cxn ang="0">
                    <a:pos x="T8" y="T9"/>
                  </a:cxn>
                </a:cxnLst>
                <a:rect l="0" t="0" r="r" b="b"/>
                <a:pathLst>
                  <a:path w="54" h="25">
                    <a:moveTo>
                      <a:pt x="54" y="12"/>
                    </a:moveTo>
                    <a:cubicBezTo>
                      <a:pt x="54" y="6"/>
                      <a:pt x="42" y="0"/>
                      <a:pt x="27" y="1"/>
                    </a:cubicBezTo>
                    <a:cubicBezTo>
                      <a:pt x="12" y="1"/>
                      <a:pt x="0" y="6"/>
                      <a:pt x="0" y="13"/>
                    </a:cubicBezTo>
                    <a:cubicBezTo>
                      <a:pt x="0" y="20"/>
                      <a:pt x="12" y="25"/>
                      <a:pt x="27" y="25"/>
                    </a:cubicBezTo>
                    <a:cubicBezTo>
                      <a:pt x="42" y="24"/>
                      <a:pt x="54" y="19"/>
                      <a:pt x="54" y="12"/>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12" name="Freeform 792"/>
              <p:cNvSpPr>
                <a:spLocks/>
              </p:cNvSpPr>
              <p:nvPr/>
            </p:nvSpPr>
            <p:spPr bwMode="auto">
              <a:xfrm>
                <a:off x="3170" y="3850"/>
                <a:ext cx="96" cy="31"/>
              </a:xfrm>
              <a:custGeom>
                <a:avLst/>
                <a:gdLst>
                  <a:gd name="T0" fmla="*/ 83 w 83"/>
                  <a:gd name="T1" fmla="*/ 12 h 27"/>
                  <a:gd name="T2" fmla="*/ 41 w 83"/>
                  <a:gd name="T3" fmla="*/ 1 h 27"/>
                  <a:gd name="T4" fmla="*/ 0 w 83"/>
                  <a:gd name="T5" fmla="*/ 15 h 27"/>
                  <a:gd name="T6" fmla="*/ 41 w 83"/>
                  <a:gd name="T7" fmla="*/ 26 h 27"/>
                  <a:gd name="T8" fmla="*/ 83 w 83"/>
                  <a:gd name="T9" fmla="*/ 12 h 27"/>
                </a:gdLst>
                <a:ahLst/>
                <a:cxnLst>
                  <a:cxn ang="0">
                    <a:pos x="T0" y="T1"/>
                  </a:cxn>
                  <a:cxn ang="0">
                    <a:pos x="T2" y="T3"/>
                  </a:cxn>
                  <a:cxn ang="0">
                    <a:pos x="T4" y="T5"/>
                  </a:cxn>
                  <a:cxn ang="0">
                    <a:pos x="T6" y="T7"/>
                  </a:cxn>
                  <a:cxn ang="0">
                    <a:pos x="T8" y="T9"/>
                  </a:cxn>
                </a:cxnLst>
                <a:rect l="0" t="0" r="r" b="b"/>
                <a:pathLst>
                  <a:path w="83" h="27">
                    <a:moveTo>
                      <a:pt x="83" y="12"/>
                    </a:moveTo>
                    <a:cubicBezTo>
                      <a:pt x="83" y="5"/>
                      <a:pt x="64" y="0"/>
                      <a:pt x="41" y="1"/>
                    </a:cubicBezTo>
                    <a:cubicBezTo>
                      <a:pt x="18" y="1"/>
                      <a:pt x="0" y="7"/>
                      <a:pt x="0" y="15"/>
                    </a:cubicBezTo>
                    <a:cubicBezTo>
                      <a:pt x="0" y="22"/>
                      <a:pt x="18" y="27"/>
                      <a:pt x="41" y="26"/>
                    </a:cubicBezTo>
                    <a:cubicBezTo>
                      <a:pt x="64" y="26"/>
                      <a:pt x="83" y="20"/>
                      <a:pt x="83" y="12"/>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13" name="Freeform 793"/>
              <p:cNvSpPr>
                <a:spLocks/>
              </p:cNvSpPr>
              <p:nvPr/>
            </p:nvSpPr>
            <p:spPr bwMode="auto">
              <a:xfrm>
                <a:off x="2552" y="3828"/>
                <a:ext cx="58" cy="20"/>
              </a:xfrm>
              <a:custGeom>
                <a:avLst/>
                <a:gdLst>
                  <a:gd name="T0" fmla="*/ 50 w 50"/>
                  <a:gd name="T1" fmla="*/ 7 h 17"/>
                  <a:gd name="T2" fmla="*/ 25 w 50"/>
                  <a:gd name="T3" fmla="*/ 0 h 17"/>
                  <a:gd name="T4" fmla="*/ 0 w 50"/>
                  <a:gd name="T5" fmla="*/ 9 h 17"/>
                  <a:gd name="T6" fmla="*/ 25 w 50"/>
                  <a:gd name="T7" fmla="*/ 16 h 17"/>
                  <a:gd name="T8" fmla="*/ 50 w 50"/>
                  <a:gd name="T9" fmla="*/ 7 h 17"/>
                </a:gdLst>
                <a:ahLst/>
                <a:cxnLst>
                  <a:cxn ang="0">
                    <a:pos x="T0" y="T1"/>
                  </a:cxn>
                  <a:cxn ang="0">
                    <a:pos x="T2" y="T3"/>
                  </a:cxn>
                  <a:cxn ang="0">
                    <a:pos x="T4" y="T5"/>
                  </a:cxn>
                  <a:cxn ang="0">
                    <a:pos x="T6" y="T7"/>
                  </a:cxn>
                  <a:cxn ang="0">
                    <a:pos x="T8" y="T9"/>
                  </a:cxn>
                </a:cxnLst>
                <a:rect l="0" t="0" r="r" b="b"/>
                <a:pathLst>
                  <a:path w="50" h="17">
                    <a:moveTo>
                      <a:pt x="50" y="7"/>
                    </a:moveTo>
                    <a:cubicBezTo>
                      <a:pt x="50" y="3"/>
                      <a:pt x="39" y="0"/>
                      <a:pt x="25" y="0"/>
                    </a:cubicBezTo>
                    <a:cubicBezTo>
                      <a:pt x="11" y="1"/>
                      <a:pt x="0" y="4"/>
                      <a:pt x="0" y="9"/>
                    </a:cubicBezTo>
                    <a:cubicBezTo>
                      <a:pt x="0" y="13"/>
                      <a:pt x="11" y="17"/>
                      <a:pt x="25" y="16"/>
                    </a:cubicBezTo>
                    <a:cubicBezTo>
                      <a:pt x="39" y="16"/>
                      <a:pt x="50" y="12"/>
                      <a:pt x="50" y="7"/>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14" name="Freeform 794"/>
              <p:cNvSpPr>
                <a:spLocks/>
              </p:cNvSpPr>
              <p:nvPr/>
            </p:nvSpPr>
            <p:spPr bwMode="auto">
              <a:xfrm>
                <a:off x="3975" y="3706"/>
                <a:ext cx="104" cy="34"/>
              </a:xfrm>
              <a:custGeom>
                <a:avLst/>
                <a:gdLst>
                  <a:gd name="T0" fmla="*/ 91 w 91"/>
                  <a:gd name="T1" fmla="*/ 13 h 29"/>
                  <a:gd name="T2" fmla="*/ 45 w 91"/>
                  <a:gd name="T3" fmla="*/ 1 h 29"/>
                  <a:gd name="T4" fmla="*/ 0 w 91"/>
                  <a:gd name="T5" fmla="*/ 16 h 29"/>
                  <a:gd name="T6" fmla="*/ 45 w 91"/>
                  <a:gd name="T7" fmla="*/ 28 h 29"/>
                  <a:gd name="T8" fmla="*/ 91 w 91"/>
                  <a:gd name="T9" fmla="*/ 13 h 29"/>
                </a:gdLst>
                <a:ahLst/>
                <a:cxnLst>
                  <a:cxn ang="0">
                    <a:pos x="T0" y="T1"/>
                  </a:cxn>
                  <a:cxn ang="0">
                    <a:pos x="T2" y="T3"/>
                  </a:cxn>
                  <a:cxn ang="0">
                    <a:pos x="T4" y="T5"/>
                  </a:cxn>
                  <a:cxn ang="0">
                    <a:pos x="T6" y="T7"/>
                  </a:cxn>
                  <a:cxn ang="0">
                    <a:pos x="T8" y="T9"/>
                  </a:cxn>
                </a:cxnLst>
                <a:rect l="0" t="0" r="r" b="b"/>
                <a:pathLst>
                  <a:path w="91" h="29">
                    <a:moveTo>
                      <a:pt x="91" y="13"/>
                    </a:moveTo>
                    <a:cubicBezTo>
                      <a:pt x="91" y="6"/>
                      <a:pt x="70" y="0"/>
                      <a:pt x="45" y="1"/>
                    </a:cubicBezTo>
                    <a:cubicBezTo>
                      <a:pt x="20" y="2"/>
                      <a:pt x="0" y="9"/>
                      <a:pt x="0" y="16"/>
                    </a:cubicBezTo>
                    <a:cubicBezTo>
                      <a:pt x="0" y="23"/>
                      <a:pt x="20" y="29"/>
                      <a:pt x="45" y="28"/>
                    </a:cubicBezTo>
                    <a:cubicBezTo>
                      <a:pt x="70" y="27"/>
                      <a:pt x="91" y="21"/>
                      <a:pt x="91" y="13"/>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45915" name="Freeform 795"/>
            <p:cNvSpPr>
              <a:spLocks/>
            </p:cNvSpPr>
            <p:nvPr/>
          </p:nvSpPr>
          <p:spPr bwMode="auto">
            <a:xfrm>
              <a:off x="2225" y="3075"/>
              <a:ext cx="1142" cy="42"/>
            </a:xfrm>
            <a:custGeom>
              <a:avLst/>
              <a:gdLst>
                <a:gd name="T0" fmla="*/ 717 w 989"/>
                <a:gd name="T1" fmla="*/ 18 h 37"/>
                <a:gd name="T2" fmla="*/ 989 w 989"/>
                <a:gd name="T3" fmla="*/ 0 h 37"/>
                <a:gd name="T4" fmla="*/ 0 w 989"/>
                <a:gd name="T5" fmla="*/ 37 h 37"/>
                <a:gd name="T6" fmla="*/ 717 w 989"/>
                <a:gd name="T7" fmla="*/ 18 h 37"/>
              </a:gdLst>
              <a:ahLst/>
              <a:cxnLst>
                <a:cxn ang="0">
                  <a:pos x="T0" y="T1"/>
                </a:cxn>
                <a:cxn ang="0">
                  <a:pos x="T2" y="T3"/>
                </a:cxn>
                <a:cxn ang="0">
                  <a:pos x="T4" y="T5"/>
                </a:cxn>
                <a:cxn ang="0">
                  <a:pos x="T6" y="T7"/>
                </a:cxn>
              </a:cxnLst>
              <a:rect l="0" t="0" r="r" b="b"/>
              <a:pathLst>
                <a:path w="989" h="37">
                  <a:moveTo>
                    <a:pt x="717" y="18"/>
                  </a:moveTo>
                  <a:cubicBezTo>
                    <a:pt x="782" y="17"/>
                    <a:pt x="885" y="6"/>
                    <a:pt x="989" y="0"/>
                  </a:cubicBezTo>
                  <a:cubicBezTo>
                    <a:pt x="659" y="2"/>
                    <a:pt x="327" y="16"/>
                    <a:pt x="0" y="37"/>
                  </a:cubicBezTo>
                  <a:cubicBezTo>
                    <a:pt x="242" y="21"/>
                    <a:pt x="474" y="23"/>
                    <a:pt x="717" y="18"/>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16" name="Freeform 796"/>
            <p:cNvSpPr>
              <a:spLocks/>
            </p:cNvSpPr>
            <p:nvPr/>
          </p:nvSpPr>
          <p:spPr bwMode="auto">
            <a:xfrm>
              <a:off x="0" y="2980"/>
              <a:ext cx="3679" cy="151"/>
            </a:xfrm>
            <a:custGeom>
              <a:avLst/>
              <a:gdLst>
                <a:gd name="T0" fmla="*/ 919 w 3188"/>
                <a:gd name="T1" fmla="*/ 126 h 131"/>
                <a:gd name="T2" fmla="*/ 1016 w 3188"/>
                <a:gd name="T3" fmla="*/ 118 h 131"/>
                <a:gd name="T4" fmla="*/ 884 w 3188"/>
                <a:gd name="T5" fmla="*/ 109 h 131"/>
                <a:gd name="T6" fmla="*/ 3188 w 3188"/>
                <a:gd name="T7" fmla="*/ 7 h 131"/>
                <a:gd name="T8" fmla="*/ 0 w 3188"/>
                <a:gd name="T9" fmla="*/ 1 h 131"/>
                <a:gd name="T10" fmla="*/ 0 w 3188"/>
                <a:gd name="T11" fmla="*/ 13 h 131"/>
                <a:gd name="T12" fmla="*/ 2972 w 3188"/>
                <a:gd name="T13" fmla="*/ 12 h 131"/>
                <a:gd name="T14" fmla="*/ 0 w 3188"/>
                <a:gd name="T15" fmla="*/ 114 h 131"/>
                <a:gd name="T16" fmla="*/ 0 w 3188"/>
                <a:gd name="T17" fmla="*/ 117 h 131"/>
                <a:gd name="T18" fmla="*/ 919 w 3188"/>
                <a:gd name="T19" fmla="*/ 12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8" h="131">
                  <a:moveTo>
                    <a:pt x="919" y="126"/>
                  </a:moveTo>
                  <a:cubicBezTo>
                    <a:pt x="974" y="124"/>
                    <a:pt x="1009" y="122"/>
                    <a:pt x="1016" y="118"/>
                  </a:cubicBezTo>
                  <a:cubicBezTo>
                    <a:pt x="1020" y="117"/>
                    <a:pt x="956" y="112"/>
                    <a:pt x="884" y="109"/>
                  </a:cubicBezTo>
                  <a:cubicBezTo>
                    <a:pt x="1093" y="77"/>
                    <a:pt x="3188" y="24"/>
                    <a:pt x="3188" y="7"/>
                  </a:cubicBezTo>
                  <a:cubicBezTo>
                    <a:pt x="3188" y="0"/>
                    <a:pt x="1316" y="0"/>
                    <a:pt x="0" y="1"/>
                  </a:cubicBezTo>
                  <a:cubicBezTo>
                    <a:pt x="0" y="13"/>
                    <a:pt x="0" y="13"/>
                    <a:pt x="0" y="13"/>
                  </a:cubicBezTo>
                  <a:cubicBezTo>
                    <a:pt x="1152" y="14"/>
                    <a:pt x="2724" y="12"/>
                    <a:pt x="2972" y="12"/>
                  </a:cubicBezTo>
                  <a:cubicBezTo>
                    <a:pt x="2788" y="17"/>
                    <a:pt x="877" y="68"/>
                    <a:pt x="0" y="114"/>
                  </a:cubicBezTo>
                  <a:cubicBezTo>
                    <a:pt x="0" y="117"/>
                    <a:pt x="0" y="117"/>
                    <a:pt x="0" y="117"/>
                  </a:cubicBezTo>
                  <a:cubicBezTo>
                    <a:pt x="315" y="113"/>
                    <a:pt x="635" y="131"/>
                    <a:pt x="919" y="126"/>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17" name="Freeform 797"/>
            <p:cNvSpPr>
              <a:spLocks/>
            </p:cNvSpPr>
            <p:nvPr/>
          </p:nvSpPr>
          <p:spPr bwMode="auto">
            <a:xfrm>
              <a:off x="714" y="3296"/>
              <a:ext cx="4394" cy="90"/>
            </a:xfrm>
            <a:custGeom>
              <a:avLst/>
              <a:gdLst>
                <a:gd name="T0" fmla="*/ 3484 w 3807"/>
                <a:gd name="T1" fmla="*/ 14 h 78"/>
                <a:gd name="T2" fmla="*/ 3807 w 3807"/>
                <a:gd name="T3" fmla="*/ 0 h 78"/>
                <a:gd name="T4" fmla="*/ 0 w 3807"/>
                <a:gd name="T5" fmla="*/ 78 h 78"/>
                <a:gd name="T6" fmla="*/ 586 w 3807"/>
                <a:gd name="T7" fmla="*/ 75 h 78"/>
                <a:gd name="T8" fmla="*/ 775 w 3807"/>
                <a:gd name="T9" fmla="*/ 70 h 78"/>
                <a:gd name="T10" fmla="*/ 3484 w 3807"/>
                <a:gd name="T11" fmla="*/ 14 h 78"/>
              </a:gdLst>
              <a:ahLst/>
              <a:cxnLst>
                <a:cxn ang="0">
                  <a:pos x="T0" y="T1"/>
                </a:cxn>
                <a:cxn ang="0">
                  <a:pos x="T2" y="T3"/>
                </a:cxn>
                <a:cxn ang="0">
                  <a:pos x="T4" y="T5"/>
                </a:cxn>
                <a:cxn ang="0">
                  <a:pos x="T6" y="T7"/>
                </a:cxn>
                <a:cxn ang="0">
                  <a:pos x="T8" y="T9"/>
                </a:cxn>
                <a:cxn ang="0">
                  <a:pos x="T10" y="T11"/>
                </a:cxn>
              </a:cxnLst>
              <a:rect l="0" t="0" r="r" b="b"/>
              <a:pathLst>
                <a:path w="3807" h="78">
                  <a:moveTo>
                    <a:pt x="3484" y="14"/>
                  </a:moveTo>
                  <a:cubicBezTo>
                    <a:pt x="3522" y="13"/>
                    <a:pt x="3648" y="6"/>
                    <a:pt x="3807" y="0"/>
                  </a:cubicBezTo>
                  <a:cubicBezTo>
                    <a:pt x="2842" y="1"/>
                    <a:pt x="1356" y="44"/>
                    <a:pt x="0" y="78"/>
                  </a:cubicBezTo>
                  <a:cubicBezTo>
                    <a:pt x="183" y="76"/>
                    <a:pt x="380" y="75"/>
                    <a:pt x="586" y="75"/>
                  </a:cubicBezTo>
                  <a:cubicBezTo>
                    <a:pt x="649" y="73"/>
                    <a:pt x="712" y="72"/>
                    <a:pt x="775" y="70"/>
                  </a:cubicBezTo>
                  <a:cubicBezTo>
                    <a:pt x="1678" y="48"/>
                    <a:pt x="2580" y="23"/>
                    <a:pt x="3484" y="14"/>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18" name="Freeform 798"/>
            <p:cNvSpPr>
              <a:spLocks/>
            </p:cNvSpPr>
            <p:nvPr/>
          </p:nvSpPr>
          <p:spPr bwMode="auto">
            <a:xfrm>
              <a:off x="5108" y="3282"/>
              <a:ext cx="652" cy="22"/>
            </a:xfrm>
            <a:custGeom>
              <a:avLst/>
              <a:gdLst>
                <a:gd name="T0" fmla="*/ 0 w 565"/>
                <a:gd name="T1" fmla="*/ 12 h 19"/>
                <a:gd name="T2" fmla="*/ 565 w 565"/>
                <a:gd name="T3" fmla="*/ 19 h 19"/>
                <a:gd name="T4" fmla="*/ 565 w 565"/>
                <a:gd name="T5" fmla="*/ 3 h 19"/>
                <a:gd name="T6" fmla="*/ 0 w 565"/>
                <a:gd name="T7" fmla="*/ 12 h 19"/>
              </a:gdLst>
              <a:ahLst/>
              <a:cxnLst>
                <a:cxn ang="0">
                  <a:pos x="T0" y="T1"/>
                </a:cxn>
                <a:cxn ang="0">
                  <a:pos x="T2" y="T3"/>
                </a:cxn>
                <a:cxn ang="0">
                  <a:pos x="T4" y="T5"/>
                </a:cxn>
                <a:cxn ang="0">
                  <a:pos x="T6" y="T7"/>
                </a:cxn>
              </a:cxnLst>
              <a:rect l="0" t="0" r="r" b="b"/>
              <a:pathLst>
                <a:path w="565" h="19">
                  <a:moveTo>
                    <a:pt x="0" y="12"/>
                  </a:moveTo>
                  <a:cubicBezTo>
                    <a:pt x="217" y="12"/>
                    <a:pt x="408" y="14"/>
                    <a:pt x="565" y="19"/>
                  </a:cubicBezTo>
                  <a:cubicBezTo>
                    <a:pt x="565" y="3"/>
                    <a:pt x="565" y="3"/>
                    <a:pt x="565" y="3"/>
                  </a:cubicBezTo>
                  <a:cubicBezTo>
                    <a:pt x="380" y="0"/>
                    <a:pt x="171" y="6"/>
                    <a:pt x="0" y="12"/>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19" name="Freeform 799"/>
            <p:cNvSpPr>
              <a:spLocks/>
            </p:cNvSpPr>
            <p:nvPr/>
          </p:nvSpPr>
          <p:spPr bwMode="auto">
            <a:xfrm>
              <a:off x="0" y="3186"/>
              <a:ext cx="5679" cy="51"/>
            </a:xfrm>
            <a:custGeom>
              <a:avLst/>
              <a:gdLst>
                <a:gd name="T0" fmla="*/ 4921 w 4921"/>
                <a:gd name="T1" fmla="*/ 11 h 44"/>
                <a:gd name="T2" fmla="*/ 0 w 4921"/>
                <a:gd name="T3" fmla="*/ 6 h 44"/>
                <a:gd name="T4" fmla="*/ 0 w 4921"/>
                <a:gd name="T5" fmla="*/ 17 h 44"/>
                <a:gd name="T6" fmla="*/ 4921 w 4921"/>
                <a:gd name="T7" fmla="*/ 11 h 44"/>
              </a:gdLst>
              <a:ahLst/>
              <a:cxnLst>
                <a:cxn ang="0">
                  <a:pos x="T0" y="T1"/>
                </a:cxn>
                <a:cxn ang="0">
                  <a:pos x="T2" y="T3"/>
                </a:cxn>
                <a:cxn ang="0">
                  <a:pos x="T4" y="T5"/>
                </a:cxn>
                <a:cxn ang="0">
                  <a:pos x="T6" y="T7"/>
                </a:cxn>
              </a:cxnLst>
              <a:rect l="0" t="0" r="r" b="b"/>
              <a:pathLst>
                <a:path w="4921" h="44">
                  <a:moveTo>
                    <a:pt x="4921" y="11"/>
                  </a:moveTo>
                  <a:cubicBezTo>
                    <a:pt x="4921" y="0"/>
                    <a:pt x="1320" y="5"/>
                    <a:pt x="0" y="6"/>
                  </a:cubicBezTo>
                  <a:cubicBezTo>
                    <a:pt x="0" y="17"/>
                    <a:pt x="0" y="17"/>
                    <a:pt x="0" y="17"/>
                  </a:cubicBezTo>
                  <a:cubicBezTo>
                    <a:pt x="2172" y="1"/>
                    <a:pt x="4920" y="44"/>
                    <a:pt x="4921" y="11"/>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20" name="Freeform 800"/>
            <p:cNvSpPr>
              <a:spLocks/>
            </p:cNvSpPr>
            <p:nvPr/>
          </p:nvSpPr>
          <p:spPr bwMode="auto">
            <a:xfrm>
              <a:off x="3161" y="3114"/>
              <a:ext cx="1685" cy="45"/>
            </a:xfrm>
            <a:custGeom>
              <a:avLst/>
              <a:gdLst>
                <a:gd name="T0" fmla="*/ 1401 w 1460"/>
                <a:gd name="T1" fmla="*/ 10 h 39"/>
                <a:gd name="T2" fmla="*/ 508 w 1460"/>
                <a:gd name="T3" fmla="*/ 16 h 39"/>
                <a:gd name="T4" fmla="*/ 0 w 1460"/>
                <a:gd name="T5" fmla="*/ 23 h 39"/>
                <a:gd name="T6" fmla="*/ 847 w 1460"/>
                <a:gd name="T7" fmla="*/ 39 h 39"/>
                <a:gd name="T8" fmla="*/ 1401 w 1460"/>
                <a:gd name="T9" fmla="*/ 10 h 39"/>
              </a:gdLst>
              <a:ahLst/>
              <a:cxnLst>
                <a:cxn ang="0">
                  <a:pos x="T0" y="T1"/>
                </a:cxn>
                <a:cxn ang="0">
                  <a:pos x="T2" y="T3"/>
                </a:cxn>
                <a:cxn ang="0">
                  <a:pos x="T4" y="T5"/>
                </a:cxn>
                <a:cxn ang="0">
                  <a:pos x="T6" y="T7"/>
                </a:cxn>
                <a:cxn ang="0">
                  <a:pos x="T8" y="T9"/>
                </a:cxn>
              </a:cxnLst>
              <a:rect l="0" t="0" r="r" b="b"/>
              <a:pathLst>
                <a:path w="1460" h="39">
                  <a:moveTo>
                    <a:pt x="1401" y="10"/>
                  </a:moveTo>
                  <a:cubicBezTo>
                    <a:pt x="1363" y="0"/>
                    <a:pt x="630" y="17"/>
                    <a:pt x="508" y="16"/>
                  </a:cubicBezTo>
                  <a:cubicBezTo>
                    <a:pt x="341" y="15"/>
                    <a:pt x="167" y="24"/>
                    <a:pt x="0" y="23"/>
                  </a:cubicBezTo>
                  <a:cubicBezTo>
                    <a:pt x="284" y="29"/>
                    <a:pt x="567" y="37"/>
                    <a:pt x="847" y="39"/>
                  </a:cubicBezTo>
                  <a:cubicBezTo>
                    <a:pt x="893" y="39"/>
                    <a:pt x="1460" y="26"/>
                    <a:pt x="1401" y="10"/>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21" name="Freeform 801"/>
            <p:cNvSpPr>
              <a:spLocks noEditPoints="1"/>
            </p:cNvSpPr>
            <p:nvPr/>
          </p:nvSpPr>
          <p:spPr bwMode="auto">
            <a:xfrm>
              <a:off x="0" y="2692"/>
              <a:ext cx="5760" cy="210"/>
            </a:xfrm>
            <a:custGeom>
              <a:avLst/>
              <a:gdLst>
                <a:gd name="T0" fmla="*/ 4873 w 4991"/>
                <a:gd name="T1" fmla="*/ 16 h 182"/>
                <a:gd name="T2" fmla="*/ 3473 w 4991"/>
                <a:gd name="T3" fmla="*/ 20 h 182"/>
                <a:gd name="T4" fmla="*/ 556 w 4991"/>
                <a:gd name="T5" fmla="*/ 9 h 182"/>
                <a:gd name="T6" fmla="*/ 0 w 4991"/>
                <a:gd name="T7" fmla="*/ 3 h 182"/>
                <a:gd name="T8" fmla="*/ 0 w 4991"/>
                <a:gd name="T9" fmla="*/ 37 h 182"/>
                <a:gd name="T10" fmla="*/ 206 w 4991"/>
                <a:gd name="T11" fmla="*/ 49 h 182"/>
                <a:gd name="T12" fmla="*/ 3123 w 4991"/>
                <a:gd name="T13" fmla="*/ 68 h 182"/>
                <a:gd name="T14" fmla="*/ 125 w 4991"/>
                <a:gd name="T15" fmla="*/ 138 h 182"/>
                <a:gd name="T16" fmla="*/ 0 w 4991"/>
                <a:gd name="T17" fmla="*/ 140 h 182"/>
                <a:gd name="T18" fmla="*/ 0 w 4991"/>
                <a:gd name="T19" fmla="*/ 150 h 182"/>
                <a:gd name="T20" fmla="*/ 212 w 4991"/>
                <a:gd name="T21" fmla="*/ 149 h 182"/>
                <a:gd name="T22" fmla="*/ 0 w 4991"/>
                <a:gd name="T23" fmla="*/ 154 h 182"/>
                <a:gd name="T24" fmla="*/ 0 w 4991"/>
                <a:gd name="T25" fmla="*/ 173 h 182"/>
                <a:gd name="T26" fmla="*/ 209 w 4991"/>
                <a:gd name="T27" fmla="*/ 176 h 182"/>
                <a:gd name="T28" fmla="*/ 3192 w 4991"/>
                <a:gd name="T29" fmla="*/ 167 h 182"/>
                <a:gd name="T30" fmla="*/ 4991 w 4991"/>
                <a:gd name="T31" fmla="*/ 182 h 182"/>
                <a:gd name="T32" fmla="*/ 4991 w 4991"/>
                <a:gd name="T33" fmla="*/ 166 h 182"/>
                <a:gd name="T34" fmla="*/ 4083 w 4991"/>
                <a:gd name="T35" fmla="*/ 159 h 182"/>
                <a:gd name="T36" fmla="*/ 913 w 4991"/>
                <a:gd name="T37" fmla="*/ 138 h 182"/>
                <a:gd name="T38" fmla="*/ 4991 w 4991"/>
                <a:gd name="T39" fmla="*/ 25 h 182"/>
                <a:gd name="T40" fmla="*/ 4991 w 4991"/>
                <a:gd name="T41" fmla="*/ 19 h 182"/>
                <a:gd name="T42" fmla="*/ 4873 w 4991"/>
                <a:gd name="T43" fmla="*/ 16 h 182"/>
                <a:gd name="T44" fmla="*/ 823 w 4991"/>
                <a:gd name="T45" fmla="*/ 28 h 182"/>
                <a:gd name="T46" fmla="*/ 497 w 4991"/>
                <a:gd name="T47" fmla="*/ 19 h 182"/>
                <a:gd name="T48" fmla="*/ 2365 w 4991"/>
                <a:gd name="T49" fmla="*/ 24 h 182"/>
                <a:gd name="T50" fmla="*/ 3705 w 4991"/>
                <a:gd name="T51" fmla="*/ 31 h 182"/>
                <a:gd name="T52" fmla="*/ 823 w 4991"/>
                <a:gd name="T53" fmla="*/ 28 h 182"/>
                <a:gd name="T54" fmla="*/ 2499 w 4991"/>
                <a:gd name="T55" fmla="*/ 53 h 182"/>
                <a:gd name="T56" fmla="*/ 3823 w 4991"/>
                <a:gd name="T57" fmla="*/ 39 h 182"/>
                <a:gd name="T58" fmla="*/ 2499 w 4991"/>
                <a:gd name="T59" fmla="*/ 5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91" h="182">
                  <a:moveTo>
                    <a:pt x="4873" y="16"/>
                  </a:moveTo>
                  <a:cubicBezTo>
                    <a:pt x="4407" y="23"/>
                    <a:pt x="3940" y="22"/>
                    <a:pt x="3473" y="20"/>
                  </a:cubicBezTo>
                  <a:cubicBezTo>
                    <a:pt x="2501" y="16"/>
                    <a:pt x="1528" y="0"/>
                    <a:pt x="556" y="9"/>
                  </a:cubicBezTo>
                  <a:cubicBezTo>
                    <a:pt x="373" y="11"/>
                    <a:pt x="187" y="7"/>
                    <a:pt x="0" y="3"/>
                  </a:cubicBezTo>
                  <a:cubicBezTo>
                    <a:pt x="0" y="37"/>
                    <a:pt x="0" y="37"/>
                    <a:pt x="0" y="37"/>
                  </a:cubicBezTo>
                  <a:cubicBezTo>
                    <a:pt x="68" y="41"/>
                    <a:pt x="136" y="45"/>
                    <a:pt x="206" y="49"/>
                  </a:cubicBezTo>
                  <a:cubicBezTo>
                    <a:pt x="1170" y="103"/>
                    <a:pt x="2157" y="66"/>
                    <a:pt x="3123" y="68"/>
                  </a:cubicBezTo>
                  <a:cubicBezTo>
                    <a:pt x="2124" y="96"/>
                    <a:pt x="1124" y="127"/>
                    <a:pt x="125" y="138"/>
                  </a:cubicBezTo>
                  <a:cubicBezTo>
                    <a:pt x="83" y="139"/>
                    <a:pt x="42" y="139"/>
                    <a:pt x="0" y="140"/>
                  </a:cubicBezTo>
                  <a:cubicBezTo>
                    <a:pt x="0" y="150"/>
                    <a:pt x="0" y="150"/>
                    <a:pt x="0" y="150"/>
                  </a:cubicBezTo>
                  <a:cubicBezTo>
                    <a:pt x="70" y="150"/>
                    <a:pt x="141" y="149"/>
                    <a:pt x="212" y="149"/>
                  </a:cubicBezTo>
                  <a:cubicBezTo>
                    <a:pt x="139" y="150"/>
                    <a:pt x="69" y="152"/>
                    <a:pt x="0" y="154"/>
                  </a:cubicBezTo>
                  <a:cubicBezTo>
                    <a:pt x="0" y="173"/>
                    <a:pt x="0" y="173"/>
                    <a:pt x="0" y="173"/>
                  </a:cubicBezTo>
                  <a:cubicBezTo>
                    <a:pt x="99" y="175"/>
                    <a:pt x="174" y="177"/>
                    <a:pt x="209" y="176"/>
                  </a:cubicBezTo>
                  <a:cubicBezTo>
                    <a:pt x="1203" y="158"/>
                    <a:pt x="2198" y="164"/>
                    <a:pt x="3192" y="167"/>
                  </a:cubicBezTo>
                  <a:cubicBezTo>
                    <a:pt x="3787" y="168"/>
                    <a:pt x="4389" y="182"/>
                    <a:pt x="4991" y="182"/>
                  </a:cubicBezTo>
                  <a:cubicBezTo>
                    <a:pt x="4991" y="166"/>
                    <a:pt x="4991" y="166"/>
                    <a:pt x="4991" y="166"/>
                  </a:cubicBezTo>
                  <a:cubicBezTo>
                    <a:pt x="4687" y="163"/>
                    <a:pt x="4383" y="159"/>
                    <a:pt x="4083" y="159"/>
                  </a:cubicBezTo>
                  <a:cubicBezTo>
                    <a:pt x="3867" y="159"/>
                    <a:pt x="2294" y="127"/>
                    <a:pt x="913" y="138"/>
                  </a:cubicBezTo>
                  <a:cubicBezTo>
                    <a:pt x="2272" y="112"/>
                    <a:pt x="3631" y="53"/>
                    <a:pt x="4991" y="25"/>
                  </a:cubicBezTo>
                  <a:cubicBezTo>
                    <a:pt x="4991" y="19"/>
                    <a:pt x="4991" y="19"/>
                    <a:pt x="4991" y="19"/>
                  </a:cubicBezTo>
                  <a:cubicBezTo>
                    <a:pt x="4937" y="17"/>
                    <a:pt x="4894" y="16"/>
                    <a:pt x="4873" y="16"/>
                  </a:cubicBezTo>
                  <a:close/>
                  <a:moveTo>
                    <a:pt x="823" y="28"/>
                  </a:moveTo>
                  <a:cubicBezTo>
                    <a:pt x="711" y="24"/>
                    <a:pt x="600" y="20"/>
                    <a:pt x="497" y="19"/>
                  </a:cubicBezTo>
                  <a:cubicBezTo>
                    <a:pt x="1119" y="8"/>
                    <a:pt x="1743" y="20"/>
                    <a:pt x="2365" y="24"/>
                  </a:cubicBezTo>
                  <a:cubicBezTo>
                    <a:pt x="2812" y="27"/>
                    <a:pt x="3259" y="30"/>
                    <a:pt x="3705" y="31"/>
                  </a:cubicBezTo>
                  <a:cubicBezTo>
                    <a:pt x="2744" y="42"/>
                    <a:pt x="1784" y="38"/>
                    <a:pt x="823" y="28"/>
                  </a:cubicBezTo>
                  <a:close/>
                  <a:moveTo>
                    <a:pt x="2499" y="53"/>
                  </a:moveTo>
                  <a:cubicBezTo>
                    <a:pt x="3147" y="48"/>
                    <a:pt x="3708" y="41"/>
                    <a:pt x="3823" y="39"/>
                  </a:cubicBezTo>
                  <a:cubicBezTo>
                    <a:pt x="3726" y="61"/>
                    <a:pt x="3182" y="60"/>
                    <a:pt x="2499" y="53"/>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922" name="Freeform 802"/>
            <p:cNvSpPr>
              <a:spLocks/>
            </p:cNvSpPr>
            <p:nvPr/>
          </p:nvSpPr>
          <p:spPr bwMode="auto">
            <a:xfrm>
              <a:off x="1501" y="3136"/>
              <a:ext cx="1306" cy="31"/>
            </a:xfrm>
            <a:custGeom>
              <a:avLst/>
              <a:gdLst>
                <a:gd name="T0" fmla="*/ 0 w 1132"/>
                <a:gd name="T1" fmla="*/ 11 h 27"/>
                <a:gd name="T2" fmla="*/ 1132 w 1132"/>
                <a:gd name="T3" fmla="*/ 14 h 27"/>
                <a:gd name="T4" fmla="*/ 0 w 1132"/>
                <a:gd name="T5" fmla="*/ 11 h 27"/>
              </a:gdLst>
              <a:ahLst/>
              <a:cxnLst>
                <a:cxn ang="0">
                  <a:pos x="T0" y="T1"/>
                </a:cxn>
                <a:cxn ang="0">
                  <a:pos x="T2" y="T3"/>
                </a:cxn>
                <a:cxn ang="0">
                  <a:pos x="T4" y="T5"/>
                </a:cxn>
              </a:cxnLst>
              <a:rect l="0" t="0" r="r" b="b"/>
              <a:pathLst>
                <a:path w="1132" h="27">
                  <a:moveTo>
                    <a:pt x="0" y="11"/>
                  </a:moveTo>
                  <a:cubicBezTo>
                    <a:pt x="404" y="27"/>
                    <a:pt x="755" y="12"/>
                    <a:pt x="1132" y="14"/>
                  </a:cubicBezTo>
                  <a:cubicBezTo>
                    <a:pt x="754" y="6"/>
                    <a:pt x="375" y="0"/>
                    <a:pt x="0" y="11"/>
                  </a:cubicBezTo>
                  <a:close/>
                </a:path>
              </a:pathLst>
            </a:custGeom>
            <a:solidFill>
              <a:srgbClr val="52A1FF">
                <a:alpha val="7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645363" name="Group 243"/>
          <p:cNvGrpSpPr>
            <a:grpSpLocks/>
          </p:cNvGrpSpPr>
          <p:nvPr/>
        </p:nvGrpSpPr>
        <p:grpSpPr bwMode="auto">
          <a:xfrm>
            <a:off x="6176963" y="3871913"/>
            <a:ext cx="2643187" cy="2886075"/>
            <a:chOff x="3891" y="2439"/>
            <a:chExt cx="1665" cy="1818"/>
          </a:xfrm>
        </p:grpSpPr>
        <p:sp>
          <p:nvSpPr>
            <p:cNvPr id="645314" name="AutoShape 194"/>
            <p:cNvSpPr>
              <a:spLocks noChangeAspect="1" noChangeArrowheads="1" noTextEdit="1"/>
            </p:cNvSpPr>
            <p:nvPr/>
          </p:nvSpPr>
          <p:spPr bwMode="auto">
            <a:xfrm>
              <a:off x="4070" y="2604"/>
              <a:ext cx="1486" cy="1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645316" name="Freeform 196"/>
            <p:cNvSpPr>
              <a:spLocks/>
            </p:cNvSpPr>
            <p:nvPr/>
          </p:nvSpPr>
          <p:spPr bwMode="auto">
            <a:xfrm>
              <a:off x="5066" y="2854"/>
              <a:ext cx="484" cy="846"/>
            </a:xfrm>
            <a:custGeom>
              <a:avLst/>
              <a:gdLst>
                <a:gd name="T0" fmla="*/ 0 w 91"/>
                <a:gd name="T1" fmla="*/ 147 h 159"/>
                <a:gd name="T2" fmla="*/ 23 w 91"/>
                <a:gd name="T3" fmla="*/ 0 h 159"/>
                <a:gd name="T4" fmla="*/ 91 w 91"/>
                <a:gd name="T5" fmla="*/ 159 h 159"/>
                <a:gd name="T6" fmla="*/ 0 w 91"/>
                <a:gd name="T7" fmla="*/ 147 h 159"/>
              </a:gdLst>
              <a:ahLst/>
              <a:cxnLst>
                <a:cxn ang="0">
                  <a:pos x="T0" y="T1"/>
                </a:cxn>
                <a:cxn ang="0">
                  <a:pos x="T2" y="T3"/>
                </a:cxn>
                <a:cxn ang="0">
                  <a:pos x="T4" y="T5"/>
                </a:cxn>
                <a:cxn ang="0">
                  <a:pos x="T6" y="T7"/>
                </a:cxn>
              </a:cxnLst>
              <a:rect l="0" t="0" r="r" b="b"/>
              <a:pathLst>
                <a:path w="91" h="159">
                  <a:moveTo>
                    <a:pt x="0" y="147"/>
                  </a:moveTo>
                  <a:cubicBezTo>
                    <a:pt x="0" y="147"/>
                    <a:pt x="30" y="16"/>
                    <a:pt x="23" y="0"/>
                  </a:cubicBezTo>
                  <a:cubicBezTo>
                    <a:pt x="23" y="0"/>
                    <a:pt x="88" y="62"/>
                    <a:pt x="91" y="159"/>
                  </a:cubicBezTo>
                  <a:cubicBezTo>
                    <a:pt x="91" y="159"/>
                    <a:pt x="38" y="128"/>
                    <a:pt x="0" y="147"/>
                  </a:cubicBezTo>
                </a:path>
              </a:pathLst>
            </a:custGeom>
            <a:solidFill>
              <a:srgbClr val="B5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17" name="Freeform 197"/>
            <p:cNvSpPr>
              <a:spLocks/>
            </p:cNvSpPr>
            <p:nvPr/>
          </p:nvSpPr>
          <p:spPr bwMode="auto">
            <a:xfrm>
              <a:off x="4448" y="2732"/>
              <a:ext cx="751" cy="904"/>
            </a:xfrm>
            <a:custGeom>
              <a:avLst/>
              <a:gdLst>
                <a:gd name="T0" fmla="*/ 116 w 141"/>
                <a:gd name="T1" fmla="*/ 170 h 170"/>
                <a:gd name="T2" fmla="*/ 0 w 141"/>
                <a:gd name="T3" fmla="*/ 100 h 170"/>
                <a:gd name="T4" fmla="*/ 105 w 141"/>
                <a:gd name="T5" fmla="*/ 1 h 170"/>
                <a:gd name="T6" fmla="*/ 140 w 141"/>
                <a:gd name="T7" fmla="*/ 31 h 170"/>
                <a:gd name="T8" fmla="*/ 116 w 141"/>
                <a:gd name="T9" fmla="*/ 170 h 170"/>
              </a:gdLst>
              <a:ahLst/>
              <a:cxnLst>
                <a:cxn ang="0">
                  <a:pos x="T0" y="T1"/>
                </a:cxn>
                <a:cxn ang="0">
                  <a:pos x="T2" y="T3"/>
                </a:cxn>
                <a:cxn ang="0">
                  <a:pos x="T4" y="T5"/>
                </a:cxn>
                <a:cxn ang="0">
                  <a:pos x="T6" y="T7"/>
                </a:cxn>
                <a:cxn ang="0">
                  <a:pos x="T8" y="T9"/>
                </a:cxn>
              </a:cxnLst>
              <a:rect l="0" t="0" r="r" b="b"/>
              <a:pathLst>
                <a:path w="141" h="170">
                  <a:moveTo>
                    <a:pt x="116" y="170"/>
                  </a:moveTo>
                  <a:cubicBezTo>
                    <a:pt x="116" y="170"/>
                    <a:pt x="81" y="117"/>
                    <a:pt x="0" y="100"/>
                  </a:cubicBezTo>
                  <a:cubicBezTo>
                    <a:pt x="0" y="100"/>
                    <a:pt x="77" y="0"/>
                    <a:pt x="105" y="1"/>
                  </a:cubicBezTo>
                  <a:cubicBezTo>
                    <a:pt x="105" y="1"/>
                    <a:pt x="141" y="21"/>
                    <a:pt x="140" y="31"/>
                  </a:cubicBezTo>
                  <a:cubicBezTo>
                    <a:pt x="140" y="41"/>
                    <a:pt x="124" y="134"/>
                    <a:pt x="116" y="170"/>
                  </a:cubicBezTo>
                </a:path>
              </a:pathLst>
            </a:custGeom>
            <a:solidFill>
              <a:srgbClr val="B5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18" name="Freeform 198"/>
            <p:cNvSpPr>
              <a:spLocks/>
            </p:cNvSpPr>
            <p:nvPr/>
          </p:nvSpPr>
          <p:spPr bwMode="auto">
            <a:xfrm>
              <a:off x="4070" y="2556"/>
              <a:ext cx="879" cy="708"/>
            </a:xfrm>
            <a:custGeom>
              <a:avLst/>
              <a:gdLst>
                <a:gd name="T0" fmla="*/ 71 w 165"/>
                <a:gd name="T1" fmla="*/ 133 h 133"/>
                <a:gd name="T2" fmla="*/ 0 w 165"/>
                <a:gd name="T3" fmla="*/ 48 h 133"/>
                <a:gd name="T4" fmla="*/ 165 w 165"/>
                <a:gd name="T5" fmla="*/ 26 h 133"/>
                <a:gd name="T6" fmla="*/ 165 w 165"/>
                <a:gd name="T7" fmla="*/ 37 h 133"/>
                <a:gd name="T8" fmla="*/ 71 w 165"/>
                <a:gd name="T9" fmla="*/ 133 h 133"/>
              </a:gdLst>
              <a:ahLst/>
              <a:cxnLst>
                <a:cxn ang="0">
                  <a:pos x="T0" y="T1"/>
                </a:cxn>
                <a:cxn ang="0">
                  <a:pos x="T2" y="T3"/>
                </a:cxn>
                <a:cxn ang="0">
                  <a:pos x="T4" y="T5"/>
                </a:cxn>
                <a:cxn ang="0">
                  <a:pos x="T6" y="T7"/>
                </a:cxn>
                <a:cxn ang="0">
                  <a:pos x="T8" y="T9"/>
                </a:cxn>
              </a:cxnLst>
              <a:rect l="0" t="0" r="r" b="b"/>
              <a:pathLst>
                <a:path w="165" h="133">
                  <a:moveTo>
                    <a:pt x="71" y="133"/>
                  </a:moveTo>
                  <a:cubicBezTo>
                    <a:pt x="71" y="133"/>
                    <a:pt x="41" y="69"/>
                    <a:pt x="0" y="48"/>
                  </a:cubicBezTo>
                  <a:cubicBezTo>
                    <a:pt x="0" y="48"/>
                    <a:pt x="120" y="0"/>
                    <a:pt x="165" y="26"/>
                  </a:cubicBezTo>
                  <a:cubicBezTo>
                    <a:pt x="165" y="37"/>
                    <a:pt x="165" y="37"/>
                    <a:pt x="165" y="37"/>
                  </a:cubicBezTo>
                  <a:cubicBezTo>
                    <a:pt x="165" y="37"/>
                    <a:pt x="135" y="51"/>
                    <a:pt x="71" y="133"/>
                  </a:cubicBezTo>
                </a:path>
              </a:pathLst>
            </a:custGeom>
            <a:solidFill>
              <a:srgbClr val="B5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19" name="Freeform 199"/>
            <p:cNvSpPr>
              <a:spLocks/>
            </p:cNvSpPr>
            <p:nvPr/>
          </p:nvSpPr>
          <p:spPr bwMode="auto">
            <a:xfrm>
              <a:off x="4533" y="3083"/>
              <a:ext cx="581" cy="388"/>
            </a:xfrm>
            <a:custGeom>
              <a:avLst/>
              <a:gdLst>
                <a:gd name="T0" fmla="*/ 106 w 109"/>
                <a:gd name="T1" fmla="*/ 73 h 73"/>
                <a:gd name="T2" fmla="*/ 0 w 109"/>
                <a:gd name="T3" fmla="*/ 14 h 73"/>
                <a:gd name="T4" fmla="*/ 12 w 109"/>
                <a:gd name="T5" fmla="*/ 0 h 73"/>
                <a:gd name="T6" fmla="*/ 109 w 109"/>
                <a:gd name="T7" fmla="*/ 59 h 73"/>
                <a:gd name="T8" fmla="*/ 106 w 109"/>
                <a:gd name="T9" fmla="*/ 73 h 73"/>
              </a:gdLst>
              <a:ahLst/>
              <a:cxnLst>
                <a:cxn ang="0">
                  <a:pos x="T0" y="T1"/>
                </a:cxn>
                <a:cxn ang="0">
                  <a:pos x="T2" y="T3"/>
                </a:cxn>
                <a:cxn ang="0">
                  <a:pos x="T4" y="T5"/>
                </a:cxn>
                <a:cxn ang="0">
                  <a:pos x="T6" y="T7"/>
                </a:cxn>
                <a:cxn ang="0">
                  <a:pos x="T8" y="T9"/>
                </a:cxn>
              </a:cxnLst>
              <a:rect l="0" t="0" r="r" b="b"/>
              <a:pathLst>
                <a:path w="109" h="73">
                  <a:moveTo>
                    <a:pt x="106" y="73"/>
                  </a:moveTo>
                  <a:cubicBezTo>
                    <a:pt x="106" y="73"/>
                    <a:pt x="56" y="24"/>
                    <a:pt x="0" y="14"/>
                  </a:cubicBezTo>
                  <a:cubicBezTo>
                    <a:pt x="12" y="0"/>
                    <a:pt x="12" y="0"/>
                    <a:pt x="12" y="0"/>
                  </a:cubicBezTo>
                  <a:cubicBezTo>
                    <a:pt x="12" y="0"/>
                    <a:pt x="77" y="24"/>
                    <a:pt x="109" y="59"/>
                  </a:cubicBezTo>
                  <a:cubicBezTo>
                    <a:pt x="106" y="73"/>
                    <a:pt x="106" y="73"/>
                    <a:pt x="106" y="73"/>
                  </a:cubicBezTo>
                </a:path>
              </a:pathLst>
            </a:custGeom>
            <a:solidFill>
              <a:srgbClr val="E0E0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20" name="Freeform 200"/>
            <p:cNvSpPr>
              <a:spLocks/>
            </p:cNvSpPr>
            <p:nvPr/>
          </p:nvSpPr>
          <p:spPr bwMode="auto">
            <a:xfrm>
              <a:off x="4427" y="2647"/>
              <a:ext cx="767" cy="617"/>
            </a:xfrm>
            <a:custGeom>
              <a:avLst/>
              <a:gdLst>
                <a:gd name="T0" fmla="*/ 123 w 144"/>
                <a:gd name="T1" fmla="*/ 22 h 116"/>
                <a:gd name="T2" fmla="*/ 98 w 144"/>
                <a:gd name="T3" fmla="*/ 9 h 116"/>
                <a:gd name="T4" fmla="*/ 81 w 144"/>
                <a:gd name="T5" fmla="*/ 2 h 116"/>
                <a:gd name="T6" fmla="*/ 0 w 144"/>
                <a:gd name="T7" fmla="*/ 47 h 116"/>
                <a:gd name="T8" fmla="*/ 102 w 144"/>
                <a:gd name="T9" fmla="*/ 116 h 116"/>
                <a:gd name="T10" fmla="*/ 123 w 144"/>
                <a:gd name="T11" fmla="*/ 22 h 116"/>
              </a:gdLst>
              <a:ahLst/>
              <a:cxnLst>
                <a:cxn ang="0">
                  <a:pos x="T0" y="T1"/>
                </a:cxn>
                <a:cxn ang="0">
                  <a:pos x="T2" y="T3"/>
                </a:cxn>
                <a:cxn ang="0">
                  <a:pos x="T4" y="T5"/>
                </a:cxn>
                <a:cxn ang="0">
                  <a:pos x="T6" y="T7"/>
                </a:cxn>
                <a:cxn ang="0">
                  <a:pos x="T8" y="T9"/>
                </a:cxn>
                <a:cxn ang="0">
                  <a:pos x="T10" y="T11"/>
                </a:cxn>
              </a:cxnLst>
              <a:rect l="0" t="0" r="r" b="b"/>
              <a:pathLst>
                <a:path w="144" h="116">
                  <a:moveTo>
                    <a:pt x="123" y="22"/>
                  </a:moveTo>
                  <a:cubicBezTo>
                    <a:pt x="123" y="22"/>
                    <a:pt x="110" y="20"/>
                    <a:pt x="98" y="9"/>
                  </a:cubicBezTo>
                  <a:cubicBezTo>
                    <a:pt x="98" y="9"/>
                    <a:pt x="87" y="3"/>
                    <a:pt x="81" y="2"/>
                  </a:cubicBezTo>
                  <a:cubicBezTo>
                    <a:pt x="74" y="0"/>
                    <a:pt x="29" y="23"/>
                    <a:pt x="0" y="47"/>
                  </a:cubicBezTo>
                  <a:cubicBezTo>
                    <a:pt x="0" y="47"/>
                    <a:pt x="56" y="67"/>
                    <a:pt x="102" y="116"/>
                  </a:cubicBezTo>
                  <a:cubicBezTo>
                    <a:pt x="102" y="116"/>
                    <a:pt x="144" y="33"/>
                    <a:pt x="123" y="22"/>
                  </a:cubicBezTo>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21" name="Freeform 201"/>
            <p:cNvSpPr>
              <a:spLocks/>
            </p:cNvSpPr>
            <p:nvPr/>
          </p:nvSpPr>
          <p:spPr bwMode="auto">
            <a:xfrm>
              <a:off x="4469" y="2822"/>
              <a:ext cx="554" cy="405"/>
            </a:xfrm>
            <a:custGeom>
              <a:avLst/>
              <a:gdLst>
                <a:gd name="T0" fmla="*/ 0 w 104"/>
                <a:gd name="T1" fmla="*/ 8 h 76"/>
                <a:gd name="T2" fmla="*/ 98 w 104"/>
                <a:gd name="T3" fmla="*/ 76 h 76"/>
                <a:gd name="T4" fmla="*/ 104 w 104"/>
                <a:gd name="T5" fmla="*/ 61 h 76"/>
                <a:gd name="T6" fmla="*/ 11 w 104"/>
                <a:gd name="T7" fmla="*/ 0 h 76"/>
                <a:gd name="T8" fmla="*/ 2 w 104"/>
                <a:gd name="T9" fmla="*/ 6 h 76"/>
                <a:gd name="T10" fmla="*/ 0 w 104"/>
                <a:gd name="T11" fmla="*/ 8 h 76"/>
              </a:gdLst>
              <a:ahLst/>
              <a:cxnLst>
                <a:cxn ang="0">
                  <a:pos x="T0" y="T1"/>
                </a:cxn>
                <a:cxn ang="0">
                  <a:pos x="T2" y="T3"/>
                </a:cxn>
                <a:cxn ang="0">
                  <a:pos x="T4" y="T5"/>
                </a:cxn>
                <a:cxn ang="0">
                  <a:pos x="T6" y="T7"/>
                </a:cxn>
                <a:cxn ang="0">
                  <a:pos x="T8" y="T9"/>
                </a:cxn>
                <a:cxn ang="0">
                  <a:pos x="T10" y="T11"/>
                </a:cxn>
              </a:cxnLst>
              <a:rect l="0" t="0" r="r" b="b"/>
              <a:pathLst>
                <a:path w="104" h="76">
                  <a:moveTo>
                    <a:pt x="0" y="8"/>
                  </a:moveTo>
                  <a:cubicBezTo>
                    <a:pt x="83" y="48"/>
                    <a:pt x="98" y="76"/>
                    <a:pt x="98" y="76"/>
                  </a:cubicBezTo>
                  <a:cubicBezTo>
                    <a:pt x="104" y="61"/>
                    <a:pt x="104" y="61"/>
                    <a:pt x="104" y="61"/>
                  </a:cubicBezTo>
                  <a:cubicBezTo>
                    <a:pt x="104" y="61"/>
                    <a:pt x="85" y="35"/>
                    <a:pt x="11" y="0"/>
                  </a:cubicBezTo>
                  <a:cubicBezTo>
                    <a:pt x="2" y="6"/>
                    <a:pt x="2" y="6"/>
                    <a:pt x="2" y="6"/>
                  </a:cubicBezTo>
                  <a:cubicBezTo>
                    <a:pt x="0" y="8"/>
                    <a:pt x="0" y="8"/>
                    <a:pt x="0" y="8"/>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22" name="Freeform 202"/>
            <p:cNvSpPr>
              <a:spLocks/>
            </p:cNvSpPr>
            <p:nvPr/>
          </p:nvSpPr>
          <p:spPr bwMode="auto">
            <a:xfrm>
              <a:off x="4603" y="2742"/>
              <a:ext cx="479" cy="309"/>
            </a:xfrm>
            <a:custGeom>
              <a:avLst/>
              <a:gdLst>
                <a:gd name="T0" fmla="*/ 86 w 90"/>
                <a:gd name="T1" fmla="*/ 58 h 58"/>
                <a:gd name="T2" fmla="*/ 0 w 90"/>
                <a:gd name="T3" fmla="*/ 6 h 58"/>
                <a:gd name="T4" fmla="*/ 4 w 90"/>
                <a:gd name="T5" fmla="*/ 4 h 58"/>
                <a:gd name="T6" fmla="*/ 8 w 90"/>
                <a:gd name="T7" fmla="*/ 1 h 58"/>
                <a:gd name="T8" fmla="*/ 11 w 90"/>
                <a:gd name="T9" fmla="*/ 0 h 58"/>
                <a:gd name="T10" fmla="*/ 90 w 90"/>
                <a:gd name="T11" fmla="*/ 46 h 58"/>
                <a:gd name="T12" fmla="*/ 89 w 90"/>
                <a:gd name="T13" fmla="*/ 50 h 58"/>
                <a:gd name="T14" fmla="*/ 87 w 90"/>
                <a:gd name="T15" fmla="*/ 55 h 58"/>
                <a:gd name="T16" fmla="*/ 86 w 90"/>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58">
                  <a:moveTo>
                    <a:pt x="86" y="58"/>
                  </a:moveTo>
                  <a:cubicBezTo>
                    <a:pt x="86" y="58"/>
                    <a:pt x="33" y="23"/>
                    <a:pt x="0" y="6"/>
                  </a:cubicBezTo>
                  <a:cubicBezTo>
                    <a:pt x="4" y="4"/>
                    <a:pt x="4" y="4"/>
                    <a:pt x="4" y="4"/>
                  </a:cubicBezTo>
                  <a:cubicBezTo>
                    <a:pt x="8" y="1"/>
                    <a:pt x="8" y="1"/>
                    <a:pt x="8" y="1"/>
                  </a:cubicBezTo>
                  <a:cubicBezTo>
                    <a:pt x="11" y="0"/>
                    <a:pt x="11" y="0"/>
                    <a:pt x="11" y="0"/>
                  </a:cubicBezTo>
                  <a:cubicBezTo>
                    <a:pt x="29" y="9"/>
                    <a:pt x="90" y="46"/>
                    <a:pt x="90" y="46"/>
                  </a:cubicBezTo>
                  <a:cubicBezTo>
                    <a:pt x="89" y="50"/>
                    <a:pt x="89" y="50"/>
                    <a:pt x="89" y="50"/>
                  </a:cubicBezTo>
                  <a:cubicBezTo>
                    <a:pt x="87" y="55"/>
                    <a:pt x="87" y="55"/>
                    <a:pt x="87" y="55"/>
                  </a:cubicBezTo>
                  <a:cubicBezTo>
                    <a:pt x="86" y="58"/>
                    <a:pt x="86" y="58"/>
                    <a:pt x="86" y="58"/>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23" name="Freeform 203"/>
            <p:cNvSpPr>
              <a:spLocks/>
            </p:cNvSpPr>
            <p:nvPr/>
          </p:nvSpPr>
          <p:spPr bwMode="auto">
            <a:xfrm>
              <a:off x="4720" y="2679"/>
              <a:ext cx="388" cy="234"/>
            </a:xfrm>
            <a:custGeom>
              <a:avLst/>
              <a:gdLst>
                <a:gd name="T0" fmla="*/ 0 w 73"/>
                <a:gd name="T1" fmla="*/ 5 h 44"/>
                <a:gd name="T2" fmla="*/ 72 w 73"/>
                <a:gd name="T3" fmla="*/ 44 h 44"/>
                <a:gd name="T4" fmla="*/ 73 w 73"/>
                <a:gd name="T5" fmla="*/ 41 h 44"/>
                <a:gd name="T6" fmla="*/ 73 w 73"/>
                <a:gd name="T7" fmla="*/ 38 h 44"/>
                <a:gd name="T8" fmla="*/ 73 w 73"/>
                <a:gd name="T9" fmla="*/ 33 h 44"/>
                <a:gd name="T10" fmla="*/ 11 w 73"/>
                <a:gd name="T11" fmla="*/ 0 h 44"/>
                <a:gd name="T12" fmla="*/ 9 w 73"/>
                <a:gd name="T13" fmla="*/ 1 h 44"/>
                <a:gd name="T14" fmla="*/ 5 w 73"/>
                <a:gd name="T15" fmla="*/ 3 h 44"/>
                <a:gd name="T16" fmla="*/ 0 w 73"/>
                <a:gd name="T17" fmla="*/ 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44">
                  <a:moveTo>
                    <a:pt x="0" y="5"/>
                  </a:moveTo>
                  <a:cubicBezTo>
                    <a:pt x="5" y="11"/>
                    <a:pt x="72" y="44"/>
                    <a:pt x="72" y="44"/>
                  </a:cubicBezTo>
                  <a:cubicBezTo>
                    <a:pt x="73" y="41"/>
                    <a:pt x="73" y="41"/>
                    <a:pt x="73" y="41"/>
                  </a:cubicBezTo>
                  <a:cubicBezTo>
                    <a:pt x="73" y="38"/>
                    <a:pt x="73" y="38"/>
                    <a:pt x="73" y="38"/>
                  </a:cubicBezTo>
                  <a:cubicBezTo>
                    <a:pt x="73" y="33"/>
                    <a:pt x="73" y="33"/>
                    <a:pt x="73" y="33"/>
                  </a:cubicBezTo>
                  <a:cubicBezTo>
                    <a:pt x="73" y="33"/>
                    <a:pt x="59" y="33"/>
                    <a:pt x="11" y="0"/>
                  </a:cubicBezTo>
                  <a:cubicBezTo>
                    <a:pt x="9" y="1"/>
                    <a:pt x="9" y="1"/>
                    <a:pt x="9" y="1"/>
                  </a:cubicBezTo>
                  <a:cubicBezTo>
                    <a:pt x="5" y="3"/>
                    <a:pt x="5" y="3"/>
                    <a:pt x="5" y="3"/>
                  </a:cubicBezTo>
                  <a:cubicBezTo>
                    <a:pt x="0" y="5"/>
                    <a:pt x="0" y="5"/>
                    <a:pt x="0" y="5"/>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24" name="Freeform 204"/>
            <p:cNvSpPr>
              <a:spLocks/>
            </p:cNvSpPr>
            <p:nvPr/>
          </p:nvSpPr>
          <p:spPr bwMode="auto">
            <a:xfrm>
              <a:off x="4826" y="2657"/>
              <a:ext cx="282" cy="176"/>
            </a:xfrm>
            <a:custGeom>
              <a:avLst/>
              <a:gdLst>
                <a:gd name="T0" fmla="*/ 0 w 53"/>
                <a:gd name="T1" fmla="*/ 1 h 33"/>
                <a:gd name="T2" fmla="*/ 53 w 53"/>
                <a:gd name="T3" fmla="*/ 27 h 33"/>
                <a:gd name="T4" fmla="*/ 52 w 53"/>
                <a:gd name="T5" fmla="*/ 24 h 33"/>
                <a:gd name="T6" fmla="*/ 6 w 53"/>
                <a:gd name="T7" fmla="*/ 0 h 33"/>
                <a:gd name="T8" fmla="*/ 3 w 53"/>
                <a:gd name="T9" fmla="*/ 0 h 33"/>
                <a:gd name="T10" fmla="*/ 0 w 53"/>
                <a:gd name="T11" fmla="*/ 1 h 33"/>
              </a:gdLst>
              <a:ahLst/>
              <a:cxnLst>
                <a:cxn ang="0">
                  <a:pos x="T0" y="T1"/>
                </a:cxn>
                <a:cxn ang="0">
                  <a:pos x="T2" y="T3"/>
                </a:cxn>
                <a:cxn ang="0">
                  <a:pos x="T4" y="T5"/>
                </a:cxn>
                <a:cxn ang="0">
                  <a:pos x="T6" y="T7"/>
                </a:cxn>
                <a:cxn ang="0">
                  <a:pos x="T8" y="T9"/>
                </a:cxn>
                <a:cxn ang="0">
                  <a:pos x="T10" y="T11"/>
                </a:cxn>
              </a:cxnLst>
              <a:rect l="0" t="0" r="r" b="b"/>
              <a:pathLst>
                <a:path w="53" h="33">
                  <a:moveTo>
                    <a:pt x="0" y="1"/>
                  </a:moveTo>
                  <a:cubicBezTo>
                    <a:pt x="50" y="33"/>
                    <a:pt x="53" y="27"/>
                    <a:pt x="53" y="27"/>
                  </a:cubicBezTo>
                  <a:cubicBezTo>
                    <a:pt x="52" y="24"/>
                    <a:pt x="52" y="24"/>
                    <a:pt x="52" y="24"/>
                  </a:cubicBezTo>
                  <a:cubicBezTo>
                    <a:pt x="52" y="24"/>
                    <a:pt x="29" y="17"/>
                    <a:pt x="6" y="0"/>
                  </a:cubicBezTo>
                  <a:cubicBezTo>
                    <a:pt x="3" y="0"/>
                    <a:pt x="3" y="0"/>
                    <a:pt x="3" y="0"/>
                  </a:cubicBezTo>
                  <a:cubicBezTo>
                    <a:pt x="0" y="1"/>
                    <a:pt x="0" y="1"/>
                    <a:pt x="0" y="1"/>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25" name="Freeform 205"/>
            <p:cNvSpPr>
              <a:spLocks/>
            </p:cNvSpPr>
            <p:nvPr/>
          </p:nvSpPr>
          <p:spPr bwMode="auto">
            <a:xfrm>
              <a:off x="4070" y="2439"/>
              <a:ext cx="868" cy="458"/>
            </a:xfrm>
            <a:custGeom>
              <a:avLst/>
              <a:gdLst>
                <a:gd name="T0" fmla="*/ 67 w 163"/>
                <a:gd name="T1" fmla="*/ 86 h 86"/>
                <a:gd name="T2" fmla="*/ 0 w 163"/>
                <a:gd name="T3" fmla="*/ 70 h 86"/>
                <a:gd name="T4" fmla="*/ 163 w 163"/>
                <a:gd name="T5" fmla="*/ 47 h 86"/>
                <a:gd name="T6" fmla="*/ 67 w 163"/>
                <a:gd name="T7" fmla="*/ 86 h 86"/>
              </a:gdLst>
              <a:ahLst/>
              <a:cxnLst>
                <a:cxn ang="0">
                  <a:pos x="T0" y="T1"/>
                </a:cxn>
                <a:cxn ang="0">
                  <a:pos x="T2" y="T3"/>
                </a:cxn>
                <a:cxn ang="0">
                  <a:pos x="T4" y="T5"/>
                </a:cxn>
                <a:cxn ang="0">
                  <a:pos x="T6" y="T7"/>
                </a:cxn>
              </a:cxnLst>
              <a:rect l="0" t="0" r="r" b="b"/>
              <a:pathLst>
                <a:path w="163" h="86">
                  <a:moveTo>
                    <a:pt x="67" y="86"/>
                  </a:moveTo>
                  <a:cubicBezTo>
                    <a:pt x="67" y="86"/>
                    <a:pt x="41" y="62"/>
                    <a:pt x="0" y="70"/>
                  </a:cubicBezTo>
                  <a:cubicBezTo>
                    <a:pt x="0" y="70"/>
                    <a:pt x="105" y="0"/>
                    <a:pt x="163" y="47"/>
                  </a:cubicBezTo>
                  <a:cubicBezTo>
                    <a:pt x="163" y="47"/>
                    <a:pt x="150" y="22"/>
                    <a:pt x="67" y="86"/>
                  </a:cubicBezTo>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26" name="Freeform 206"/>
            <p:cNvSpPr>
              <a:spLocks/>
            </p:cNvSpPr>
            <p:nvPr/>
          </p:nvSpPr>
          <p:spPr bwMode="auto">
            <a:xfrm>
              <a:off x="4145" y="2737"/>
              <a:ext cx="388" cy="128"/>
            </a:xfrm>
            <a:custGeom>
              <a:avLst/>
              <a:gdLst>
                <a:gd name="T0" fmla="*/ 0 w 73"/>
                <a:gd name="T1" fmla="*/ 6 h 24"/>
                <a:gd name="T2" fmla="*/ 4 w 73"/>
                <a:gd name="T3" fmla="*/ 6 h 24"/>
                <a:gd name="T4" fmla="*/ 61 w 73"/>
                <a:gd name="T5" fmla="*/ 24 h 24"/>
                <a:gd name="T6" fmla="*/ 73 w 73"/>
                <a:gd name="T7" fmla="*/ 15 h 24"/>
                <a:gd name="T8" fmla="*/ 12 w 73"/>
                <a:gd name="T9" fmla="*/ 0 h 24"/>
                <a:gd name="T10" fmla="*/ 9 w 73"/>
                <a:gd name="T11" fmla="*/ 1 h 24"/>
                <a:gd name="T12" fmla="*/ 0 w 73"/>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73" h="24">
                  <a:moveTo>
                    <a:pt x="0" y="6"/>
                  </a:moveTo>
                  <a:cubicBezTo>
                    <a:pt x="1" y="6"/>
                    <a:pt x="2" y="6"/>
                    <a:pt x="4" y="6"/>
                  </a:cubicBezTo>
                  <a:cubicBezTo>
                    <a:pt x="22" y="7"/>
                    <a:pt x="61" y="24"/>
                    <a:pt x="61" y="24"/>
                  </a:cubicBezTo>
                  <a:cubicBezTo>
                    <a:pt x="73" y="15"/>
                    <a:pt x="73" y="15"/>
                    <a:pt x="73" y="15"/>
                  </a:cubicBezTo>
                  <a:cubicBezTo>
                    <a:pt x="73" y="15"/>
                    <a:pt x="37" y="6"/>
                    <a:pt x="12" y="0"/>
                  </a:cubicBezTo>
                  <a:cubicBezTo>
                    <a:pt x="9" y="1"/>
                    <a:pt x="9" y="1"/>
                    <a:pt x="9" y="1"/>
                  </a:cubicBezTo>
                  <a:lnTo>
                    <a:pt x="0" y="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27" name="Freeform 207"/>
            <p:cNvSpPr>
              <a:spLocks/>
            </p:cNvSpPr>
            <p:nvPr/>
          </p:nvSpPr>
          <p:spPr bwMode="auto">
            <a:xfrm>
              <a:off x="4326" y="2657"/>
              <a:ext cx="335" cy="117"/>
            </a:xfrm>
            <a:custGeom>
              <a:avLst/>
              <a:gdLst>
                <a:gd name="T0" fmla="*/ 53 w 63"/>
                <a:gd name="T1" fmla="*/ 22 h 22"/>
                <a:gd name="T2" fmla="*/ 0 w 63"/>
                <a:gd name="T3" fmla="*/ 5 h 22"/>
                <a:gd name="T4" fmla="*/ 6 w 63"/>
                <a:gd name="T5" fmla="*/ 2 h 22"/>
                <a:gd name="T6" fmla="*/ 12 w 63"/>
                <a:gd name="T7" fmla="*/ 0 h 22"/>
                <a:gd name="T8" fmla="*/ 63 w 63"/>
                <a:gd name="T9" fmla="*/ 15 h 22"/>
                <a:gd name="T10" fmla="*/ 61 w 63"/>
                <a:gd name="T11" fmla="*/ 16 h 22"/>
                <a:gd name="T12" fmla="*/ 53 w 63"/>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63" h="22">
                  <a:moveTo>
                    <a:pt x="53" y="22"/>
                  </a:moveTo>
                  <a:cubicBezTo>
                    <a:pt x="53" y="22"/>
                    <a:pt x="31" y="12"/>
                    <a:pt x="0" y="5"/>
                  </a:cubicBezTo>
                  <a:cubicBezTo>
                    <a:pt x="6" y="2"/>
                    <a:pt x="6" y="2"/>
                    <a:pt x="6" y="2"/>
                  </a:cubicBezTo>
                  <a:cubicBezTo>
                    <a:pt x="12" y="0"/>
                    <a:pt x="12" y="0"/>
                    <a:pt x="12" y="0"/>
                  </a:cubicBezTo>
                  <a:cubicBezTo>
                    <a:pt x="27" y="6"/>
                    <a:pt x="63" y="15"/>
                    <a:pt x="63" y="15"/>
                  </a:cubicBezTo>
                  <a:cubicBezTo>
                    <a:pt x="61" y="16"/>
                    <a:pt x="61" y="16"/>
                    <a:pt x="61" y="16"/>
                  </a:cubicBezTo>
                  <a:lnTo>
                    <a:pt x="53" y="2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28" name="Freeform 208"/>
            <p:cNvSpPr>
              <a:spLocks/>
            </p:cNvSpPr>
            <p:nvPr/>
          </p:nvSpPr>
          <p:spPr bwMode="auto">
            <a:xfrm>
              <a:off x="4512" y="2609"/>
              <a:ext cx="282" cy="96"/>
            </a:xfrm>
            <a:custGeom>
              <a:avLst/>
              <a:gdLst>
                <a:gd name="T0" fmla="*/ 0 w 53"/>
                <a:gd name="T1" fmla="*/ 2 h 18"/>
                <a:gd name="T2" fmla="*/ 41 w 53"/>
                <a:gd name="T3" fmla="*/ 18 h 18"/>
                <a:gd name="T4" fmla="*/ 47 w 53"/>
                <a:gd name="T5" fmla="*/ 15 h 18"/>
                <a:gd name="T6" fmla="*/ 53 w 53"/>
                <a:gd name="T7" fmla="*/ 13 h 18"/>
                <a:gd name="T8" fmla="*/ 11 w 53"/>
                <a:gd name="T9" fmla="*/ 0 h 18"/>
                <a:gd name="T10" fmla="*/ 7 w 53"/>
                <a:gd name="T11" fmla="*/ 1 h 18"/>
                <a:gd name="T12" fmla="*/ 0 w 53"/>
                <a:gd name="T13" fmla="*/ 2 h 18"/>
              </a:gdLst>
              <a:ahLst/>
              <a:cxnLst>
                <a:cxn ang="0">
                  <a:pos x="T0" y="T1"/>
                </a:cxn>
                <a:cxn ang="0">
                  <a:pos x="T2" y="T3"/>
                </a:cxn>
                <a:cxn ang="0">
                  <a:pos x="T4" y="T5"/>
                </a:cxn>
                <a:cxn ang="0">
                  <a:pos x="T6" y="T7"/>
                </a:cxn>
                <a:cxn ang="0">
                  <a:pos x="T8" y="T9"/>
                </a:cxn>
                <a:cxn ang="0">
                  <a:pos x="T10" y="T11"/>
                </a:cxn>
                <a:cxn ang="0">
                  <a:pos x="T12" y="T13"/>
                </a:cxn>
              </a:cxnLst>
              <a:rect l="0" t="0" r="r" b="b"/>
              <a:pathLst>
                <a:path w="53" h="18">
                  <a:moveTo>
                    <a:pt x="0" y="2"/>
                  </a:moveTo>
                  <a:cubicBezTo>
                    <a:pt x="13" y="8"/>
                    <a:pt x="41" y="18"/>
                    <a:pt x="41" y="18"/>
                  </a:cubicBezTo>
                  <a:cubicBezTo>
                    <a:pt x="47" y="15"/>
                    <a:pt x="47" y="15"/>
                    <a:pt x="47" y="15"/>
                  </a:cubicBezTo>
                  <a:cubicBezTo>
                    <a:pt x="53" y="13"/>
                    <a:pt x="53" y="13"/>
                    <a:pt x="53" y="13"/>
                  </a:cubicBezTo>
                  <a:cubicBezTo>
                    <a:pt x="53" y="13"/>
                    <a:pt x="20" y="3"/>
                    <a:pt x="11" y="0"/>
                  </a:cubicBezTo>
                  <a:cubicBezTo>
                    <a:pt x="7" y="1"/>
                    <a:pt x="7" y="1"/>
                    <a:pt x="7" y="1"/>
                  </a:cubicBez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29" name="Freeform 209"/>
            <p:cNvSpPr>
              <a:spLocks/>
            </p:cNvSpPr>
            <p:nvPr/>
          </p:nvSpPr>
          <p:spPr bwMode="auto">
            <a:xfrm>
              <a:off x="4661" y="2604"/>
              <a:ext cx="203" cy="64"/>
            </a:xfrm>
            <a:custGeom>
              <a:avLst/>
              <a:gdLst>
                <a:gd name="T0" fmla="*/ 0 w 38"/>
                <a:gd name="T1" fmla="*/ 0 h 12"/>
                <a:gd name="T2" fmla="*/ 32 w 38"/>
                <a:gd name="T3" fmla="*/ 12 h 12"/>
                <a:gd name="T4" fmla="*/ 34 w 38"/>
                <a:gd name="T5" fmla="*/ 12 h 12"/>
                <a:gd name="T6" fmla="*/ 38 w 38"/>
                <a:gd name="T7" fmla="*/ 11 h 12"/>
                <a:gd name="T8" fmla="*/ 11 w 38"/>
                <a:gd name="T9" fmla="*/ 0 h 12"/>
                <a:gd name="T10" fmla="*/ 6 w 38"/>
                <a:gd name="T11" fmla="*/ 0 h 12"/>
                <a:gd name="T12" fmla="*/ 0 w 38"/>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38" h="12">
                  <a:moveTo>
                    <a:pt x="0" y="0"/>
                  </a:moveTo>
                  <a:cubicBezTo>
                    <a:pt x="12" y="0"/>
                    <a:pt x="32" y="12"/>
                    <a:pt x="32" y="12"/>
                  </a:cubicBezTo>
                  <a:cubicBezTo>
                    <a:pt x="34" y="12"/>
                    <a:pt x="34" y="12"/>
                    <a:pt x="34" y="12"/>
                  </a:cubicBezTo>
                  <a:cubicBezTo>
                    <a:pt x="38" y="11"/>
                    <a:pt x="38" y="11"/>
                    <a:pt x="38" y="11"/>
                  </a:cubicBezTo>
                  <a:cubicBezTo>
                    <a:pt x="38" y="11"/>
                    <a:pt x="20" y="4"/>
                    <a:pt x="11" y="0"/>
                  </a:cubicBezTo>
                  <a:cubicBezTo>
                    <a:pt x="6" y="0"/>
                    <a:pt x="6" y="0"/>
                    <a:pt x="6" y="0"/>
                  </a:cubicBez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30" name="Freeform 210"/>
            <p:cNvSpPr>
              <a:spLocks/>
            </p:cNvSpPr>
            <p:nvPr/>
          </p:nvSpPr>
          <p:spPr bwMode="auto">
            <a:xfrm>
              <a:off x="4070" y="2806"/>
              <a:ext cx="410" cy="458"/>
            </a:xfrm>
            <a:custGeom>
              <a:avLst/>
              <a:gdLst>
                <a:gd name="T0" fmla="*/ 77 w 77"/>
                <a:gd name="T1" fmla="*/ 78 h 86"/>
                <a:gd name="T2" fmla="*/ 13 w 77"/>
                <a:gd name="T3" fmla="*/ 0 h 86"/>
                <a:gd name="T4" fmla="*/ 9 w 77"/>
                <a:gd name="T5" fmla="*/ 0 h 86"/>
                <a:gd name="T6" fmla="*/ 4 w 77"/>
                <a:gd name="T7" fmla="*/ 0 h 86"/>
                <a:gd name="T8" fmla="*/ 0 w 77"/>
                <a:gd name="T9" fmla="*/ 1 h 86"/>
                <a:gd name="T10" fmla="*/ 71 w 77"/>
                <a:gd name="T11" fmla="*/ 86 h 86"/>
                <a:gd name="T12" fmla="*/ 74 w 77"/>
                <a:gd name="T13" fmla="*/ 82 h 86"/>
                <a:gd name="T14" fmla="*/ 77 w 77"/>
                <a:gd name="T15" fmla="*/ 78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86">
                  <a:moveTo>
                    <a:pt x="77" y="78"/>
                  </a:moveTo>
                  <a:cubicBezTo>
                    <a:pt x="77" y="78"/>
                    <a:pt x="56" y="22"/>
                    <a:pt x="13" y="0"/>
                  </a:cubicBezTo>
                  <a:cubicBezTo>
                    <a:pt x="9" y="0"/>
                    <a:pt x="9" y="0"/>
                    <a:pt x="9" y="0"/>
                  </a:cubicBezTo>
                  <a:cubicBezTo>
                    <a:pt x="4" y="0"/>
                    <a:pt x="4" y="0"/>
                    <a:pt x="4" y="0"/>
                  </a:cubicBezTo>
                  <a:cubicBezTo>
                    <a:pt x="0" y="1"/>
                    <a:pt x="0" y="1"/>
                    <a:pt x="0" y="1"/>
                  </a:cubicBezTo>
                  <a:cubicBezTo>
                    <a:pt x="45" y="27"/>
                    <a:pt x="71" y="86"/>
                    <a:pt x="71" y="86"/>
                  </a:cubicBezTo>
                  <a:cubicBezTo>
                    <a:pt x="74" y="82"/>
                    <a:pt x="74" y="82"/>
                    <a:pt x="74" y="82"/>
                  </a:cubicBezTo>
                  <a:cubicBezTo>
                    <a:pt x="77" y="78"/>
                    <a:pt x="77" y="78"/>
                    <a:pt x="77" y="78"/>
                  </a:cubicBezTo>
                </a:path>
              </a:pathLst>
            </a:custGeom>
            <a:solidFill>
              <a:srgbClr val="E0E0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31" name="Freeform 211"/>
            <p:cNvSpPr>
              <a:spLocks/>
            </p:cNvSpPr>
            <p:nvPr/>
          </p:nvSpPr>
          <p:spPr bwMode="auto">
            <a:xfrm>
              <a:off x="4219" y="2806"/>
              <a:ext cx="378" cy="351"/>
            </a:xfrm>
            <a:custGeom>
              <a:avLst/>
              <a:gdLst>
                <a:gd name="T0" fmla="*/ 0 w 71"/>
                <a:gd name="T1" fmla="*/ 0 h 66"/>
                <a:gd name="T2" fmla="*/ 59 w 71"/>
                <a:gd name="T3" fmla="*/ 66 h 66"/>
                <a:gd name="T4" fmla="*/ 63 w 71"/>
                <a:gd name="T5" fmla="*/ 62 h 66"/>
                <a:gd name="T6" fmla="*/ 67 w 71"/>
                <a:gd name="T7" fmla="*/ 56 h 66"/>
                <a:gd name="T8" fmla="*/ 71 w 71"/>
                <a:gd name="T9" fmla="*/ 52 h 66"/>
                <a:gd name="T10" fmla="*/ 25 w 71"/>
                <a:gd name="T11" fmla="*/ 8 h 66"/>
                <a:gd name="T12" fmla="*/ 20 w 71"/>
                <a:gd name="T13" fmla="*/ 6 h 66"/>
                <a:gd name="T14" fmla="*/ 13 w 71"/>
                <a:gd name="T15" fmla="*/ 3 h 66"/>
                <a:gd name="T16" fmla="*/ 7 w 71"/>
                <a:gd name="T17" fmla="*/ 2 h 66"/>
                <a:gd name="T18" fmla="*/ 0 w 71"/>
                <a:gd name="T1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66">
                  <a:moveTo>
                    <a:pt x="0" y="0"/>
                  </a:moveTo>
                  <a:cubicBezTo>
                    <a:pt x="37" y="24"/>
                    <a:pt x="59" y="66"/>
                    <a:pt x="59" y="66"/>
                  </a:cubicBezTo>
                  <a:cubicBezTo>
                    <a:pt x="63" y="62"/>
                    <a:pt x="63" y="62"/>
                    <a:pt x="63" y="62"/>
                  </a:cubicBezTo>
                  <a:cubicBezTo>
                    <a:pt x="67" y="56"/>
                    <a:pt x="67" y="56"/>
                    <a:pt x="67" y="56"/>
                  </a:cubicBezTo>
                  <a:cubicBezTo>
                    <a:pt x="71" y="52"/>
                    <a:pt x="71" y="52"/>
                    <a:pt x="71" y="52"/>
                  </a:cubicBezTo>
                  <a:cubicBezTo>
                    <a:pt x="71" y="52"/>
                    <a:pt x="41" y="14"/>
                    <a:pt x="25" y="8"/>
                  </a:cubicBezTo>
                  <a:cubicBezTo>
                    <a:pt x="20" y="6"/>
                    <a:pt x="20" y="6"/>
                    <a:pt x="20" y="6"/>
                  </a:cubicBezTo>
                  <a:cubicBezTo>
                    <a:pt x="13" y="3"/>
                    <a:pt x="13" y="3"/>
                    <a:pt x="13" y="3"/>
                  </a:cubicBezTo>
                  <a:cubicBezTo>
                    <a:pt x="7" y="2"/>
                    <a:pt x="7" y="2"/>
                    <a:pt x="7" y="2"/>
                  </a:cubicBezTo>
                  <a:cubicBezTo>
                    <a:pt x="0" y="0"/>
                    <a:pt x="0" y="0"/>
                    <a:pt x="0" y="0"/>
                  </a:cubicBezTo>
                </a:path>
              </a:pathLst>
            </a:custGeom>
            <a:solidFill>
              <a:srgbClr val="E0E0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32" name="Freeform 212"/>
            <p:cNvSpPr>
              <a:spLocks/>
            </p:cNvSpPr>
            <p:nvPr/>
          </p:nvSpPr>
          <p:spPr bwMode="auto">
            <a:xfrm>
              <a:off x="4448" y="3221"/>
              <a:ext cx="634" cy="415"/>
            </a:xfrm>
            <a:custGeom>
              <a:avLst/>
              <a:gdLst>
                <a:gd name="T0" fmla="*/ 119 w 119"/>
                <a:gd name="T1" fmla="*/ 62 h 78"/>
                <a:gd name="T2" fmla="*/ 6 w 119"/>
                <a:gd name="T3" fmla="*/ 0 h 78"/>
                <a:gd name="T4" fmla="*/ 0 w 119"/>
                <a:gd name="T5" fmla="*/ 8 h 78"/>
                <a:gd name="T6" fmla="*/ 116 w 119"/>
                <a:gd name="T7" fmla="*/ 78 h 78"/>
                <a:gd name="T8" fmla="*/ 119 w 119"/>
                <a:gd name="T9" fmla="*/ 62 h 78"/>
              </a:gdLst>
              <a:ahLst/>
              <a:cxnLst>
                <a:cxn ang="0">
                  <a:pos x="T0" y="T1"/>
                </a:cxn>
                <a:cxn ang="0">
                  <a:pos x="T2" y="T3"/>
                </a:cxn>
                <a:cxn ang="0">
                  <a:pos x="T4" y="T5"/>
                </a:cxn>
                <a:cxn ang="0">
                  <a:pos x="T6" y="T7"/>
                </a:cxn>
                <a:cxn ang="0">
                  <a:pos x="T8" y="T9"/>
                </a:cxn>
              </a:cxnLst>
              <a:rect l="0" t="0" r="r" b="b"/>
              <a:pathLst>
                <a:path w="119" h="78">
                  <a:moveTo>
                    <a:pt x="119" y="62"/>
                  </a:moveTo>
                  <a:cubicBezTo>
                    <a:pt x="119" y="62"/>
                    <a:pt x="71" y="10"/>
                    <a:pt x="6" y="0"/>
                  </a:cubicBezTo>
                  <a:cubicBezTo>
                    <a:pt x="0" y="8"/>
                    <a:pt x="0" y="8"/>
                    <a:pt x="0" y="8"/>
                  </a:cubicBezTo>
                  <a:cubicBezTo>
                    <a:pt x="0" y="8"/>
                    <a:pt x="67" y="16"/>
                    <a:pt x="116" y="78"/>
                  </a:cubicBezTo>
                  <a:cubicBezTo>
                    <a:pt x="119" y="62"/>
                    <a:pt x="119" y="62"/>
                    <a:pt x="119" y="62"/>
                  </a:cubicBezTo>
                </a:path>
              </a:pathLst>
            </a:custGeom>
            <a:solidFill>
              <a:srgbClr val="E0E0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33" name="Freeform 213"/>
            <p:cNvSpPr>
              <a:spLocks/>
            </p:cNvSpPr>
            <p:nvPr/>
          </p:nvSpPr>
          <p:spPr bwMode="auto">
            <a:xfrm>
              <a:off x="5066" y="3466"/>
              <a:ext cx="484" cy="234"/>
            </a:xfrm>
            <a:custGeom>
              <a:avLst/>
              <a:gdLst>
                <a:gd name="T0" fmla="*/ 3 w 91"/>
                <a:gd name="T1" fmla="*/ 16 h 44"/>
                <a:gd name="T2" fmla="*/ 91 w 91"/>
                <a:gd name="T3" fmla="*/ 44 h 44"/>
                <a:gd name="T4" fmla="*/ 0 w 91"/>
                <a:gd name="T5" fmla="*/ 32 h 44"/>
                <a:gd name="T6" fmla="*/ 3 w 91"/>
                <a:gd name="T7" fmla="*/ 16 h 44"/>
              </a:gdLst>
              <a:ahLst/>
              <a:cxnLst>
                <a:cxn ang="0">
                  <a:pos x="T0" y="T1"/>
                </a:cxn>
                <a:cxn ang="0">
                  <a:pos x="T2" y="T3"/>
                </a:cxn>
                <a:cxn ang="0">
                  <a:pos x="T4" y="T5"/>
                </a:cxn>
                <a:cxn ang="0">
                  <a:pos x="T6" y="T7"/>
                </a:cxn>
              </a:cxnLst>
              <a:rect l="0" t="0" r="r" b="b"/>
              <a:pathLst>
                <a:path w="91" h="44">
                  <a:moveTo>
                    <a:pt x="3" y="16"/>
                  </a:moveTo>
                  <a:cubicBezTo>
                    <a:pt x="3" y="16"/>
                    <a:pt x="51" y="0"/>
                    <a:pt x="91" y="44"/>
                  </a:cubicBezTo>
                  <a:cubicBezTo>
                    <a:pt x="91" y="44"/>
                    <a:pt x="39" y="13"/>
                    <a:pt x="0" y="32"/>
                  </a:cubicBezTo>
                  <a:cubicBezTo>
                    <a:pt x="3" y="16"/>
                    <a:pt x="3" y="16"/>
                    <a:pt x="3" y="16"/>
                  </a:cubicBezTo>
                </a:path>
              </a:pathLst>
            </a:custGeom>
            <a:solidFill>
              <a:srgbClr val="E0E0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34" name="Freeform 214"/>
            <p:cNvSpPr>
              <a:spLocks/>
            </p:cNvSpPr>
            <p:nvPr/>
          </p:nvSpPr>
          <p:spPr bwMode="auto">
            <a:xfrm>
              <a:off x="5098" y="3354"/>
              <a:ext cx="367" cy="240"/>
            </a:xfrm>
            <a:custGeom>
              <a:avLst/>
              <a:gdLst>
                <a:gd name="T0" fmla="*/ 69 w 69"/>
                <a:gd name="T1" fmla="*/ 45 h 45"/>
                <a:gd name="T2" fmla="*/ 0 w 69"/>
                <a:gd name="T3" fmla="*/ 22 h 45"/>
                <a:gd name="T4" fmla="*/ 3 w 69"/>
                <a:gd name="T5" fmla="*/ 8 h 45"/>
                <a:gd name="T6" fmla="*/ 33 w 69"/>
                <a:gd name="T7" fmla="*/ 11 h 45"/>
                <a:gd name="T8" fmla="*/ 69 w 69"/>
                <a:gd name="T9" fmla="*/ 45 h 45"/>
              </a:gdLst>
              <a:ahLst/>
              <a:cxnLst>
                <a:cxn ang="0">
                  <a:pos x="T0" y="T1"/>
                </a:cxn>
                <a:cxn ang="0">
                  <a:pos x="T2" y="T3"/>
                </a:cxn>
                <a:cxn ang="0">
                  <a:pos x="T4" y="T5"/>
                </a:cxn>
                <a:cxn ang="0">
                  <a:pos x="T6" y="T7"/>
                </a:cxn>
                <a:cxn ang="0">
                  <a:pos x="T8" y="T9"/>
                </a:cxn>
              </a:cxnLst>
              <a:rect l="0" t="0" r="r" b="b"/>
              <a:pathLst>
                <a:path w="69" h="45">
                  <a:moveTo>
                    <a:pt x="69" y="45"/>
                  </a:moveTo>
                  <a:cubicBezTo>
                    <a:pt x="69" y="45"/>
                    <a:pt x="29" y="16"/>
                    <a:pt x="0" y="22"/>
                  </a:cubicBezTo>
                  <a:cubicBezTo>
                    <a:pt x="3" y="8"/>
                    <a:pt x="3" y="8"/>
                    <a:pt x="3" y="8"/>
                  </a:cubicBezTo>
                  <a:cubicBezTo>
                    <a:pt x="3" y="8"/>
                    <a:pt x="9" y="0"/>
                    <a:pt x="33" y="11"/>
                  </a:cubicBezTo>
                  <a:cubicBezTo>
                    <a:pt x="33" y="11"/>
                    <a:pt x="64" y="35"/>
                    <a:pt x="69" y="45"/>
                  </a:cubicBezTo>
                </a:path>
              </a:pathLst>
            </a:custGeom>
            <a:solidFill>
              <a:srgbClr val="E0E0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35" name="Freeform 215"/>
            <p:cNvSpPr>
              <a:spLocks/>
            </p:cNvSpPr>
            <p:nvPr/>
          </p:nvSpPr>
          <p:spPr bwMode="auto">
            <a:xfrm>
              <a:off x="4064" y="3119"/>
              <a:ext cx="772" cy="1059"/>
            </a:xfrm>
            <a:custGeom>
              <a:avLst/>
              <a:gdLst>
                <a:gd name="T0" fmla="*/ 145 w 145"/>
                <a:gd name="T1" fmla="*/ 5 h 199"/>
                <a:gd name="T2" fmla="*/ 11 w 145"/>
                <a:gd name="T3" fmla="*/ 199 h 199"/>
                <a:gd name="T4" fmla="*/ 1 w 145"/>
                <a:gd name="T5" fmla="*/ 192 h 199"/>
                <a:gd name="T6" fmla="*/ 139 w 145"/>
                <a:gd name="T7" fmla="*/ 0 h 199"/>
                <a:gd name="T8" fmla="*/ 145 w 145"/>
                <a:gd name="T9" fmla="*/ 5 h 199"/>
              </a:gdLst>
              <a:ahLst/>
              <a:cxnLst>
                <a:cxn ang="0">
                  <a:pos x="T0" y="T1"/>
                </a:cxn>
                <a:cxn ang="0">
                  <a:pos x="T2" y="T3"/>
                </a:cxn>
                <a:cxn ang="0">
                  <a:pos x="T4" y="T5"/>
                </a:cxn>
                <a:cxn ang="0">
                  <a:pos x="T6" y="T7"/>
                </a:cxn>
                <a:cxn ang="0">
                  <a:pos x="T8" y="T9"/>
                </a:cxn>
              </a:cxnLst>
              <a:rect l="0" t="0" r="r" b="b"/>
              <a:pathLst>
                <a:path w="145" h="199">
                  <a:moveTo>
                    <a:pt x="145" y="5"/>
                  </a:moveTo>
                  <a:cubicBezTo>
                    <a:pt x="11" y="199"/>
                    <a:pt x="11" y="199"/>
                    <a:pt x="11" y="199"/>
                  </a:cubicBezTo>
                  <a:cubicBezTo>
                    <a:pt x="11" y="199"/>
                    <a:pt x="0" y="197"/>
                    <a:pt x="1" y="192"/>
                  </a:cubicBezTo>
                  <a:cubicBezTo>
                    <a:pt x="139" y="0"/>
                    <a:pt x="139" y="0"/>
                    <a:pt x="139" y="0"/>
                  </a:cubicBezTo>
                  <a:cubicBezTo>
                    <a:pt x="145" y="5"/>
                    <a:pt x="145" y="5"/>
                    <a:pt x="145" y="5"/>
                  </a:cubicBezTo>
                </a:path>
              </a:pathLst>
            </a:custGeom>
            <a:solidFill>
              <a:srgbClr val="8A644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36" name="Freeform 216"/>
            <p:cNvSpPr>
              <a:spLocks/>
            </p:cNvSpPr>
            <p:nvPr/>
          </p:nvSpPr>
          <p:spPr bwMode="auto">
            <a:xfrm>
              <a:off x="4970" y="2769"/>
              <a:ext cx="580" cy="931"/>
            </a:xfrm>
            <a:custGeom>
              <a:avLst/>
              <a:gdLst>
                <a:gd name="T0" fmla="*/ 22 w 109"/>
                <a:gd name="T1" fmla="*/ 0 h 175"/>
                <a:gd name="T2" fmla="*/ 56 w 109"/>
                <a:gd name="T3" fmla="*/ 28 h 175"/>
                <a:gd name="T4" fmla="*/ 103 w 109"/>
                <a:gd name="T5" fmla="*/ 127 h 175"/>
                <a:gd name="T6" fmla="*/ 109 w 109"/>
                <a:gd name="T7" fmla="*/ 175 h 175"/>
                <a:gd name="T8" fmla="*/ 0 w 109"/>
                <a:gd name="T9" fmla="*/ 93 h 175"/>
                <a:gd name="T10" fmla="*/ 22 w 109"/>
                <a:gd name="T11" fmla="*/ 0 h 175"/>
              </a:gdLst>
              <a:ahLst/>
              <a:cxnLst>
                <a:cxn ang="0">
                  <a:pos x="T0" y="T1"/>
                </a:cxn>
                <a:cxn ang="0">
                  <a:pos x="T2" y="T3"/>
                </a:cxn>
                <a:cxn ang="0">
                  <a:pos x="T4" y="T5"/>
                </a:cxn>
                <a:cxn ang="0">
                  <a:pos x="T6" y="T7"/>
                </a:cxn>
                <a:cxn ang="0">
                  <a:pos x="T8" y="T9"/>
                </a:cxn>
                <a:cxn ang="0">
                  <a:pos x="T10" y="T11"/>
                </a:cxn>
              </a:cxnLst>
              <a:rect l="0" t="0" r="r" b="b"/>
              <a:pathLst>
                <a:path w="109" h="175">
                  <a:moveTo>
                    <a:pt x="22" y="0"/>
                  </a:moveTo>
                  <a:cubicBezTo>
                    <a:pt x="22" y="0"/>
                    <a:pt x="43" y="22"/>
                    <a:pt x="56" y="28"/>
                  </a:cubicBezTo>
                  <a:cubicBezTo>
                    <a:pt x="56" y="28"/>
                    <a:pt x="98" y="54"/>
                    <a:pt x="103" y="127"/>
                  </a:cubicBezTo>
                  <a:cubicBezTo>
                    <a:pt x="103" y="127"/>
                    <a:pt x="105" y="159"/>
                    <a:pt x="109" y="175"/>
                  </a:cubicBezTo>
                  <a:cubicBezTo>
                    <a:pt x="109" y="175"/>
                    <a:pt x="63" y="105"/>
                    <a:pt x="0" y="93"/>
                  </a:cubicBezTo>
                  <a:cubicBezTo>
                    <a:pt x="0" y="93"/>
                    <a:pt x="39" y="14"/>
                    <a:pt x="22" y="0"/>
                  </a:cubicBezTo>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37" name="Freeform 217"/>
            <p:cNvSpPr>
              <a:spLocks/>
            </p:cNvSpPr>
            <p:nvPr/>
          </p:nvSpPr>
          <p:spPr bwMode="auto">
            <a:xfrm>
              <a:off x="4997" y="3131"/>
              <a:ext cx="537" cy="473"/>
            </a:xfrm>
            <a:custGeom>
              <a:avLst/>
              <a:gdLst>
                <a:gd name="T0" fmla="*/ 99 w 101"/>
                <a:gd name="T1" fmla="*/ 71 h 89"/>
                <a:gd name="T2" fmla="*/ 7 w 101"/>
                <a:gd name="T3" fmla="*/ 1 h 89"/>
                <a:gd name="T4" fmla="*/ 6 w 101"/>
                <a:gd name="T5" fmla="*/ 1 h 89"/>
                <a:gd name="T6" fmla="*/ 4 w 101"/>
                <a:gd name="T7" fmla="*/ 7 h 89"/>
                <a:gd name="T8" fmla="*/ 2 w 101"/>
                <a:gd name="T9" fmla="*/ 11 h 89"/>
                <a:gd name="T10" fmla="*/ 0 w 101"/>
                <a:gd name="T11" fmla="*/ 15 h 89"/>
                <a:gd name="T12" fmla="*/ 101 w 101"/>
                <a:gd name="T13" fmla="*/ 89 h 89"/>
                <a:gd name="T14" fmla="*/ 100 w 101"/>
                <a:gd name="T15" fmla="*/ 85 h 89"/>
                <a:gd name="T16" fmla="*/ 99 w 101"/>
                <a:gd name="T17" fmla="*/ 78 h 89"/>
                <a:gd name="T18" fmla="*/ 99 w 101"/>
                <a:gd name="T19" fmla="*/ 72 h 89"/>
                <a:gd name="T20" fmla="*/ 99 w 101"/>
                <a:gd name="T21" fmla="*/ 7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89">
                  <a:moveTo>
                    <a:pt x="99" y="71"/>
                  </a:moveTo>
                  <a:cubicBezTo>
                    <a:pt x="30" y="0"/>
                    <a:pt x="7" y="1"/>
                    <a:pt x="7" y="1"/>
                  </a:cubicBezTo>
                  <a:cubicBezTo>
                    <a:pt x="6" y="1"/>
                    <a:pt x="6" y="1"/>
                    <a:pt x="6" y="1"/>
                  </a:cubicBezTo>
                  <a:cubicBezTo>
                    <a:pt x="4" y="7"/>
                    <a:pt x="4" y="7"/>
                    <a:pt x="4" y="7"/>
                  </a:cubicBezTo>
                  <a:cubicBezTo>
                    <a:pt x="2" y="11"/>
                    <a:pt x="2" y="11"/>
                    <a:pt x="2" y="11"/>
                  </a:cubicBezTo>
                  <a:cubicBezTo>
                    <a:pt x="0" y="15"/>
                    <a:pt x="0" y="15"/>
                    <a:pt x="0" y="15"/>
                  </a:cubicBezTo>
                  <a:cubicBezTo>
                    <a:pt x="40" y="14"/>
                    <a:pt x="101" y="89"/>
                    <a:pt x="101" y="89"/>
                  </a:cubicBezTo>
                  <a:cubicBezTo>
                    <a:pt x="100" y="85"/>
                    <a:pt x="100" y="85"/>
                    <a:pt x="100" y="85"/>
                  </a:cubicBezTo>
                  <a:cubicBezTo>
                    <a:pt x="99" y="78"/>
                    <a:pt x="99" y="78"/>
                    <a:pt x="99" y="78"/>
                  </a:cubicBezTo>
                  <a:cubicBezTo>
                    <a:pt x="99" y="72"/>
                    <a:pt x="99" y="72"/>
                    <a:pt x="99" y="72"/>
                  </a:cubicBezTo>
                  <a:cubicBezTo>
                    <a:pt x="99" y="71"/>
                    <a:pt x="99" y="71"/>
                    <a:pt x="99" y="71"/>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38" name="Freeform 218"/>
            <p:cNvSpPr>
              <a:spLocks/>
            </p:cNvSpPr>
            <p:nvPr/>
          </p:nvSpPr>
          <p:spPr bwMode="auto">
            <a:xfrm>
              <a:off x="5066" y="2976"/>
              <a:ext cx="447" cy="431"/>
            </a:xfrm>
            <a:custGeom>
              <a:avLst/>
              <a:gdLst>
                <a:gd name="T0" fmla="*/ 4 w 84"/>
                <a:gd name="T1" fmla="*/ 0 h 81"/>
                <a:gd name="T2" fmla="*/ 82 w 84"/>
                <a:gd name="T3" fmla="*/ 65 h 81"/>
                <a:gd name="T4" fmla="*/ 82 w 84"/>
                <a:gd name="T5" fmla="*/ 67 h 81"/>
                <a:gd name="T6" fmla="*/ 83 w 84"/>
                <a:gd name="T7" fmla="*/ 71 h 81"/>
                <a:gd name="T8" fmla="*/ 84 w 84"/>
                <a:gd name="T9" fmla="*/ 75 h 81"/>
                <a:gd name="T10" fmla="*/ 84 w 84"/>
                <a:gd name="T11" fmla="*/ 81 h 81"/>
                <a:gd name="T12" fmla="*/ 0 w 84"/>
                <a:gd name="T13" fmla="*/ 11 h 81"/>
                <a:gd name="T14" fmla="*/ 1 w 84"/>
                <a:gd name="T15" fmla="*/ 8 h 81"/>
                <a:gd name="T16" fmla="*/ 3 w 84"/>
                <a:gd name="T17" fmla="*/ 2 h 81"/>
                <a:gd name="T18" fmla="*/ 4 w 84"/>
                <a:gd name="T1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1">
                  <a:moveTo>
                    <a:pt x="4" y="0"/>
                  </a:moveTo>
                  <a:cubicBezTo>
                    <a:pt x="4" y="0"/>
                    <a:pt x="39" y="25"/>
                    <a:pt x="82" y="65"/>
                  </a:cubicBezTo>
                  <a:cubicBezTo>
                    <a:pt x="82" y="67"/>
                    <a:pt x="82" y="67"/>
                    <a:pt x="82" y="67"/>
                  </a:cubicBezTo>
                  <a:cubicBezTo>
                    <a:pt x="83" y="71"/>
                    <a:pt x="83" y="71"/>
                    <a:pt x="83" y="71"/>
                  </a:cubicBezTo>
                  <a:cubicBezTo>
                    <a:pt x="84" y="75"/>
                    <a:pt x="84" y="75"/>
                    <a:pt x="84" y="75"/>
                  </a:cubicBezTo>
                  <a:cubicBezTo>
                    <a:pt x="84" y="81"/>
                    <a:pt x="84" y="81"/>
                    <a:pt x="84" y="81"/>
                  </a:cubicBezTo>
                  <a:cubicBezTo>
                    <a:pt x="84" y="81"/>
                    <a:pt x="30" y="29"/>
                    <a:pt x="0" y="11"/>
                  </a:cubicBezTo>
                  <a:cubicBezTo>
                    <a:pt x="1" y="8"/>
                    <a:pt x="1" y="8"/>
                    <a:pt x="1" y="8"/>
                  </a:cubicBezTo>
                  <a:cubicBezTo>
                    <a:pt x="3" y="2"/>
                    <a:pt x="3" y="2"/>
                    <a:pt x="3" y="2"/>
                  </a:cubicBezTo>
                  <a:cubicBezTo>
                    <a:pt x="4" y="0"/>
                    <a:pt x="4" y="0"/>
                    <a:pt x="4"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39" name="Freeform 219"/>
            <p:cNvSpPr>
              <a:spLocks/>
            </p:cNvSpPr>
            <p:nvPr/>
          </p:nvSpPr>
          <p:spPr bwMode="auto">
            <a:xfrm>
              <a:off x="5108" y="2854"/>
              <a:ext cx="363" cy="357"/>
            </a:xfrm>
            <a:custGeom>
              <a:avLst/>
              <a:gdLst>
                <a:gd name="T0" fmla="*/ 61 w 68"/>
                <a:gd name="T1" fmla="*/ 50 h 67"/>
                <a:gd name="T2" fmla="*/ 0 w 68"/>
                <a:gd name="T3" fmla="*/ 0 h 67"/>
                <a:gd name="T4" fmla="*/ 1 w 68"/>
                <a:gd name="T5" fmla="*/ 2 h 67"/>
                <a:gd name="T6" fmla="*/ 0 w 68"/>
                <a:gd name="T7" fmla="*/ 5 h 67"/>
                <a:gd name="T8" fmla="*/ 0 w 68"/>
                <a:gd name="T9" fmla="*/ 8 h 67"/>
                <a:gd name="T10" fmla="*/ 68 w 68"/>
                <a:gd name="T11" fmla="*/ 67 h 67"/>
                <a:gd name="T12" fmla="*/ 67 w 68"/>
                <a:gd name="T13" fmla="*/ 62 h 67"/>
                <a:gd name="T14" fmla="*/ 64 w 68"/>
                <a:gd name="T15" fmla="*/ 57 h 67"/>
                <a:gd name="T16" fmla="*/ 63 w 68"/>
                <a:gd name="T17" fmla="*/ 53 h 67"/>
                <a:gd name="T18" fmla="*/ 61 w 68"/>
                <a:gd name="T19"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7">
                  <a:moveTo>
                    <a:pt x="61" y="50"/>
                  </a:moveTo>
                  <a:cubicBezTo>
                    <a:pt x="31" y="33"/>
                    <a:pt x="0" y="0"/>
                    <a:pt x="0" y="0"/>
                  </a:cubicBezTo>
                  <a:cubicBezTo>
                    <a:pt x="1" y="2"/>
                    <a:pt x="1" y="2"/>
                    <a:pt x="1" y="2"/>
                  </a:cubicBezTo>
                  <a:cubicBezTo>
                    <a:pt x="0" y="5"/>
                    <a:pt x="0" y="5"/>
                    <a:pt x="0" y="5"/>
                  </a:cubicBezTo>
                  <a:cubicBezTo>
                    <a:pt x="0" y="8"/>
                    <a:pt x="0" y="8"/>
                    <a:pt x="0" y="8"/>
                  </a:cubicBezTo>
                  <a:cubicBezTo>
                    <a:pt x="19" y="30"/>
                    <a:pt x="68" y="67"/>
                    <a:pt x="68" y="67"/>
                  </a:cubicBezTo>
                  <a:cubicBezTo>
                    <a:pt x="67" y="62"/>
                    <a:pt x="67" y="62"/>
                    <a:pt x="67" y="62"/>
                  </a:cubicBezTo>
                  <a:cubicBezTo>
                    <a:pt x="64" y="57"/>
                    <a:pt x="64" y="57"/>
                    <a:pt x="64" y="57"/>
                  </a:cubicBezTo>
                  <a:cubicBezTo>
                    <a:pt x="63" y="53"/>
                    <a:pt x="63" y="53"/>
                    <a:pt x="63" y="53"/>
                  </a:cubicBezTo>
                  <a:cubicBezTo>
                    <a:pt x="61" y="50"/>
                    <a:pt x="61" y="50"/>
                    <a:pt x="61" y="5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40" name="Freeform 220"/>
            <p:cNvSpPr>
              <a:spLocks/>
            </p:cNvSpPr>
            <p:nvPr/>
          </p:nvSpPr>
          <p:spPr bwMode="auto">
            <a:xfrm>
              <a:off x="5103" y="2785"/>
              <a:ext cx="261" cy="229"/>
            </a:xfrm>
            <a:custGeom>
              <a:avLst/>
              <a:gdLst>
                <a:gd name="T0" fmla="*/ 0 w 49"/>
                <a:gd name="T1" fmla="*/ 0 h 43"/>
                <a:gd name="T2" fmla="*/ 40 w 49"/>
                <a:gd name="T3" fmla="*/ 33 h 43"/>
                <a:gd name="T4" fmla="*/ 43 w 49"/>
                <a:gd name="T5" fmla="*/ 36 h 43"/>
                <a:gd name="T6" fmla="*/ 47 w 49"/>
                <a:gd name="T7" fmla="*/ 39 h 43"/>
                <a:gd name="T8" fmla="*/ 49 w 49"/>
                <a:gd name="T9" fmla="*/ 43 h 43"/>
                <a:gd name="T10" fmla="*/ 1 w 49"/>
                <a:gd name="T11" fmla="*/ 3 h 43"/>
                <a:gd name="T12" fmla="*/ 0 w 49"/>
                <a:gd name="T13" fmla="*/ 2 h 43"/>
                <a:gd name="T14" fmla="*/ 0 w 49"/>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3">
                  <a:moveTo>
                    <a:pt x="0" y="0"/>
                  </a:moveTo>
                  <a:cubicBezTo>
                    <a:pt x="0" y="0"/>
                    <a:pt x="19" y="24"/>
                    <a:pt x="40" y="33"/>
                  </a:cubicBezTo>
                  <a:cubicBezTo>
                    <a:pt x="43" y="36"/>
                    <a:pt x="43" y="36"/>
                    <a:pt x="43" y="36"/>
                  </a:cubicBezTo>
                  <a:cubicBezTo>
                    <a:pt x="47" y="39"/>
                    <a:pt x="47" y="39"/>
                    <a:pt x="47" y="39"/>
                  </a:cubicBezTo>
                  <a:cubicBezTo>
                    <a:pt x="49" y="43"/>
                    <a:pt x="49" y="43"/>
                    <a:pt x="49" y="43"/>
                  </a:cubicBezTo>
                  <a:cubicBezTo>
                    <a:pt x="49" y="43"/>
                    <a:pt x="23" y="33"/>
                    <a:pt x="1" y="3"/>
                  </a:cubicBezTo>
                  <a:cubicBezTo>
                    <a:pt x="0" y="2"/>
                    <a:pt x="0" y="2"/>
                    <a:pt x="0" y="2"/>
                  </a:cubicBezTo>
                  <a:cubicBezTo>
                    <a:pt x="0" y="0"/>
                    <a:pt x="0" y="0"/>
                    <a:pt x="0"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41" name="Freeform 221"/>
            <p:cNvSpPr>
              <a:spLocks/>
            </p:cNvSpPr>
            <p:nvPr/>
          </p:nvSpPr>
          <p:spPr bwMode="auto">
            <a:xfrm>
              <a:off x="5087" y="2769"/>
              <a:ext cx="11" cy="5"/>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0" y="0"/>
                    <a:pt x="1" y="0"/>
                    <a:pt x="2" y="1"/>
                  </a:cubicBezTo>
                  <a:cubicBezTo>
                    <a:pt x="1" y="1"/>
                    <a:pt x="1" y="0"/>
                    <a:pt x="0" y="0"/>
                  </a:cubicBezTo>
                </a:path>
              </a:pathLst>
            </a:custGeom>
            <a:solidFill>
              <a:srgbClr val="E8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42" name="Freeform 222"/>
            <p:cNvSpPr>
              <a:spLocks/>
            </p:cNvSpPr>
            <p:nvPr/>
          </p:nvSpPr>
          <p:spPr bwMode="auto">
            <a:xfrm>
              <a:off x="5098" y="2774"/>
              <a:ext cx="218" cy="181"/>
            </a:xfrm>
            <a:custGeom>
              <a:avLst/>
              <a:gdLst>
                <a:gd name="T0" fmla="*/ 0 w 41"/>
                <a:gd name="T1" fmla="*/ 0 h 34"/>
                <a:gd name="T2" fmla="*/ 1 w 41"/>
                <a:gd name="T3" fmla="*/ 2 h 34"/>
                <a:gd name="T4" fmla="*/ 41 w 41"/>
                <a:gd name="T5" fmla="*/ 34 h 34"/>
                <a:gd name="T6" fmla="*/ 32 w 41"/>
                <a:gd name="T7" fmla="*/ 27 h 34"/>
                <a:gd name="T8" fmla="*/ 22 w 41"/>
                <a:gd name="T9" fmla="*/ 21 h 34"/>
                <a:gd name="T10" fmla="*/ 18 w 41"/>
                <a:gd name="T11" fmla="*/ 17 h 34"/>
                <a:gd name="T12" fmla="*/ 0 w 41"/>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41" h="34">
                  <a:moveTo>
                    <a:pt x="0" y="0"/>
                  </a:moveTo>
                  <a:cubicBezTo>
                    <a:pt x="0" y="1"/>
                    <a:pt x="1" y="1"/>
                    <a:pt x="1" y="2"/>
                  </a:cubicBezTo>
                  <a:cubicBezTo>
                    <a:pt x="2" y="3"/>
                    <a:pt x="20" y="26"/>
                    <a:pt x="41" y="34"/>
                  </a:cubicBezTo>
                  <a:cubicBezTo>
                    <a:pt x="36" y="29"/>
                    <a:pt x="32" y="27"/>
                    <a:pt x="32" y="27"/>
                  </a:cubicBezTo>
                  <a:cubicBezTo>
                    <a:pt x="29" y="26"/>
                    <a:pt x="26" y="23"/>
                    <a:pt x="22" y="21"/>
                  </a:cubicBezTo>
                  <a:cubicBezTo>
                    <a:pt x="21" y="20"/>
                    <a:pt x="19" y="18"/>
                    <a:pt x="18" y="17"/>
                  </a:cubicBezTo>
                  <a:cubicBezTo>
                    <a:pt x="10" y="10"/>
                    <a:pt x="2" y="3"/>
                    <a:pt x="0" y="0"/>
                  </a:cubicBezTo>
                </a:path>
              </a:pathLst>
            </a:custGeom>
            <a:solidFill>
              <a:srgbClr val="E8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43" name="Freeform 223"/>
            <p:cNvSpPr>
              <a:spLocks/>
            </p:cNvSpPr>
            <p:nvPr/>
          </p:nvSpPr>
          <p:spPr bwMode="auto">
            <a:xfrm>
              <a:off x="4970" y="2801"/>
              <a:ext cx="580" cy="899"/>
            </a:xfrm>
            <a:custGeom>
              <a:avLst/>
              <a:gdLst>
                <a:gd name="T0" fmla="*/ 26 w 109"/>
                <a:gd name="T1" fmla="*/ 0 h 169"/>
                <a:gd name="T2" fmla="*/ 27 w 109"/>
                <a:gd name="T3" fmla="*/ 7 h 169"/>
                <a:gd name="T4" fmla="*/ 27 w 109"/>
                <a:gd name="T5" fmla="*/ 10 h 169"/>
                <a:gd name="T6" fmla="*/ 87 w 109"/>
                <a:gd name="T7" fmla="*/ 60 h 169"/>
                <a:gd name="T8" fmla="*/ 89 w 109"/>
                <a:gd name="T9" fmla="*/ 63 h 169"/>
                <a:gd name="T10" fmla="*/ 90 w 109"/>
                <a:gd name="T11" fmla="*/ 67 h 169"/>
                <a:gd name="T12" fmla="*/ 93 w 109"/>
                <a:gd name="T13" fmla="*/ 72 h 169"/>
                <a:gd name="T14" fmla="*/ 94 w 109"/>
                <a:gd name="T15" fmla="*/ 77 h 169"/>
                <a:gd name="T16" fmla="*/ 26 w 109"/>
                <a:gd name="T17" fmla="*/ 18 h 169"/>
                <a:gd name="T18" fmla="*/ 26 w 109"/>
                <a:gd name="T19" fmla="*/ 15 h 169"/>
                <a:gd name="T20" fmla="*/ 22 w 109"/>
                <a:gd name="T21" fmla="*/ 34 h 169"/>
                <a:gd name="T22" fmla="*/ 22 w 109"/>
                <a:gd name="T23" fmla="*/ 33 h 169"/>
                <a:gd name="T24" fmla="*/ 100 w 109"/>
                <a:gd name="T25" fmla="*/ 98 h 169"/>
                <a:gd name="T26" fmla="*/ 100 w 109"/>
                <a:gd name="T27" fmla="*/ 100 h 169"/>
                <a:gd name="T28" fmla="*/ 101 w 109"/>
                <a:gd name="T29" fmla="*/ 104 h 169"/>
                <a:gd name="T30" fmla="*/ 102 w 109"/>
                <a:gd name="T31" fmla="*/ 108 h 169"/>
                <a:gd name="T32" fmla="*/ 102 w 109"/>
                <a:gd name="T33" fmla="*/ 114 h 169"/>
                <a:gd name="T34" fmla="*/ 18 w 109"/>
                <a:gd name="T35" fmla="*/ 44 h 169"/>
                <a:gd name="T36" fmla="*/ 18 w 109"/>
                <a:gd name="T37" fmla="*/ 44 h 169"/>
                <a:gd name="T38" fmla="*/ 17 w 109"/>
                <a:gd name="T39" fmla="*/ 47 h 169"/>
                <a:gd name="T40" fmla="*/ 10 w 109"/>
                <a:gd name="T41" fmla="*/ 65 h 169"/>
                <a:gd name="T42" fmla="*/ 4 w 109"/>
                <a:gd name="T43" fmla="*/ 80 h 169"/>
                <a:gd name="T44" fmla="*/ 0 w 109"/>
                <a:gd name="T45" fmla="*/ 87 h 169"/>
                <a:gd name="T46" fmla="*/ 0 w 109"/>
                <a:gd name="T47" fmla="*/ 87 h 169"/>
                <a:gd name="T48" fmla="*/ 108 w 109"/>
                <a:gd name="T49" fmla="*/ 169 h 169"/>
                <a:gd name="T50" fmla="*/ 109 w 109"/>
                <a:gd name="T51" fmla="*/ 169 h 169"/>
                <a:gd name="T52" fmla="*/ 104 w 109"/>
                <a:gd name="T53" fmla="*/ 133 h 169"/>
                <a:gd name="T54" fmla="*/ 104 w 109"/>
                <a:gd name="T55" fmla="*/ 134 h 169"/>
                <a:gd name="T56" fmla="*/ 104 w 109"/>
                <a:gd name="T57" fmla="*/ 140 h 169"/>
                <a:gd name="T58" fmla="*/ 105 w 109"/>
                <a:gd name="T59" fmla="*/ 147 h 169"/>
                <a:gd name="T60" fmla="*/ 106 w 109"/>
                <a:gd name="T61" fmla="*/ 151 h 169"/>
                <a:gd name="T62" fmla="*/ 6 w 109"/>
                <a:gd name="T63" fmla="*/ 77 h 169"/>
                <a:gd name="T64" fmla="*/ 5 w 109"/>
                <a:gd name="T65" fmla="*/ 77 h 169"/>
                <a:gd name="T66" fmla="*/ 7 w 109"/>
                <a:gd name="T67" fmla="*/ 73 h 169"/>
                <a:gd name="T68" fmla="*/ 9 w 109"/>
                <a:gd name="T69" fmla="*/ 69 h 169"/>
                <a:gd name="T70" fmla="*/ 11 w 109"/>
                <a:gd name="T71" fmla="*/ 63 h 169"/>
                <a:gd name="T72" fmla="*/ 12 w 109"/>
                <a:gd name="T73" fmla="*/ 63 h 169"/>
                <a:gd name="T74" fmla="*/ 12 w 109"/>
                <a:gd name="T75" fmla="*/ 63 h 169"/>
                <a:gd name="T76" fmla="*/ 104 w 109"/>
                <a:gd name="T77" fmla="*/ 133 h 169"/>
                <a:gd name="T78" fmla="*/ 103 w 109"/>
                <a:gd name="T79" fmla="*/ 121 h 169"/>
                <a:gd name="T80" fmla="*/ 65 w 109"/>
                <a:gd name="T81" fmla="*/ 30 h 169"/>
                <a:gd name="T82" fmla="*/ 68 w 109"/>
                <a:gd name="T83" fmla="*/ 33 h 169"/>
                <a:gd name="T84" fmla="*/ 72 w 109"/>
                <a:gd name="T85" fmla="*/ 36 h 169"/>
                <a:gd name="T86" fmla="*/ 74 w 109"/>
                <a:gd name="T87" fmla="*/ 40 h 169"/>
                <a:gd name="T88" fmla="*/ 26 w 109"/>
                <a:gd name="T8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9" h="169">
                  <a:moveTo>
                    <a:pt x="26" y="0"/>
                  </a:moveTo>
                  <a:cubicBezTo>
                    <a:pt x="26" y="2"/>
                    <a:pt x="27" y="4"/>
                    <a:pt x="27" y="7"/>
                  </a:cubicBezTo>
                  <a:cubicBezTo>
                    <a:pt x="27" y="8"/>
                    <a:pt x="27" y="9"/>
                    <a:pt x="27" y="10"/>
                  </a:cubicBezTo>
                  <a:cubicBezTo>
                    <a:pt x="27" y="11"/>
                    <a:pt x="57" y="43"/>
                    <a:pt x="87" y="60"/>
                  </a:cubicBezTo>
                  <a:cubicBezTo>
                    <a:pt x="89" y="63"/>
                    <a:pt x="89" y="63"/>
                    <a:pt x="89" y="63"/>
                  </a:cubicBezTo>
                  <a:cubicBezTo>
                    <a:pt x="90" y="67"/>
                    <a:pt x="90" y="67"/>
                    <a:pt x="90" y="67"/>
                  </a:cubicBezTo>
                  <a:cubicBezTo>
                    <a:pt x="93" y="72"/>
                    <a:pt x="93" y="72"/>
                    <a:pt x="93" y="72"/>
                  </a:cubicBezTo>
                  <a:cubicBezTo>
                    <a:pt x="94" y="77"/>
                    <a:pt x="94" y="77"/>
                    <a:pt x="94" y="77"/>
                  </a:cubicBezTo>
                  <a:cubicBezTo>
                    <a:pt x="94" y="77"/>
                    <a:pt x="45" y="40"/>
                    <a:pt x="26" y="18"/>
                  </a:cubicBezTo>
                  <a:cubicBezTo>
                    <a:pt x="26" y="15"/>
                    <a:pt x="26" y="15"/>
                    <a:pt x="26" y="15"/>
                  </a:cubicBezTo>
                  <a:cubicBezTo>
                    <a:pt x="25" y="21"/>
                    <a:pt x="24" y="27"/>
                    <a:pt x="22" y="34"/>
                  </a:cubicBezTo>
                  <a:cubicBezTo>
                    <a:pt x="22" y="33"/>
                    <a:pt x="22" y="33"/>
                    <a:pt x="22" y="33"/>
                  </a:cubicBezTo>
                  <a:cubicBezTo>
                    <a:pt x="22" y="33"/>
                    <a:pt x="57" y="58"/>
                    <a:pt x="100" y="98"/>
                  </a:cubicBezTo>
                  <a:cubicBezTo>
                    <a:pt x="100" y="100"/>
                    <a:pt x="100" y="100"/>
                    <a:pt x="100" y="100"/>
                  </a:cubicBezTo>
                  <a:cubicBezTo>
                    <a:pt x="101" y="104"/>
                    <a:pt x="101" y="104"/>
                    <a:pt x="101" y="104"/>
                  </a:cubicBezTo>
                  <a:cubicBezTo>
                    <a:pt x="102" y="108"/>
                    <a:pt x="102" y="108"/>
                    <a:pt x="102" y="108"/>
                  </a:cubicBezTo>
                  <a:cubicBezTo>
                    <a:pt x="102" y="114"/>
                    <a:pt x="102" y="114"/>
                    <a:pt x="102" y="114"/>
                  </a:cubicBezTo>
                  <a:cubicBezTo>
                    <a:pt x="102" y="114"/>
                    <a:pt x="48" y="62"/>
                    <a:pt x="18" y="44"/>
                  </a:cubicBezTo>
                  <a:cubicBezTo>
                    <a:pt x="18" y="44"/>
                    <a:pt x="18" y="44"/>
                    <a:pt x="18" y="44"/>
                  </a:cubicBezTo>
                  <a:cubicBezTo>
                    <a:pt x="18" y="45"/>
                    <a:pt x="18" y="46"/>
                    <a:pt x="17" y="47"/>
                  </a:cubicBezTo>
                  <a:cubicBezTo>
                    <a:pt x="15" y="53"/>
                    <a:pt x="12" y="60"/>
                    <a:pt x="10" y="65"/>
                  </a:cubicBezTo>
                  <a:cubicBezTo>
                    <a:pt x="8" y="71"/>
                    <a:pt x="5" y="76"/>
                    <a:pt x="4" y="80"/>
                  </a:cubicBezTo>
                  <a:cubicBezTo>
                    <a:pt x="2" y="84"/>
                    <a:pt x="0" y="87"/>
                    <a:pt x="0" y="87"/>
                  </a:cubicBezTo>
                  <a:cubicBezTo>
                    <a:pt x="0" y="87"/>
                    <a:pt x="0" y="87"/>
                    <a:pt x="0" y="87"/>
                  </a:cubicBezTo>
                  <a:cubicBezTo>
                    <a:pt x="59" y="99"/>
                    <a:pt x="103" y="161"/>
                    <a:pt x="108" y="169"/>
                  </a:cubicBezTo>
                  <a:cubicBezTo>
                    <a:pt x="108" y="169"/>
                    <a:pt x="109" y="169"/>
                    <a:pt x="109" y="169"/>
                  </a:cubicBezTo>
                  <a:cubicBezTo>
                    <a:pt x="106" y="159"/>
                    <a:pt x="105" y="144"/>
                    <a:pt x="104" y="133"/>
                  </a:cubicBezTo>
                  <a:cubicBezTo>
                    <a:pt x="104" y="134"/>
                    <a:pt x="104" y="134"/>
                    <a:pt x="104" y="134"/>
                  </a:cubicBezTo>
                  <a:cubicBezTo>
                    <a:pt x="104" y="140"/>
                    <a:pt x="104" y="140"/>
                    <a:pt x="104" y="140"/>
                  </a:cubicBezTo>
                  <a:cubicBezTo>
                    <a:pt x="105" y="147"/>
                    <a:pt x="105" y="147"/>
                    <a:pt x="105" y="147"/>
                  </a:cubicBezTo>
                  <a:cubicBezTo>
                    <a:pt x="106" y="151"/>
                    <a:pt x="106" y="151"/>
                    <a:pt x="106" y="151"/>
                  </a:cubicBezTo>
                  <a:cubicBezTo>
                    <a:pt x="106" y="151"/>
                    <a:pt x="45" y="77"/>
                    <a:pt x="6" y="77"/>
                  </a:cubicBezTo>
                  <a:cubicBezTo>
                    <a:pt x="5" y="77"/>
                    <a:pt x="5" y="77"/>
                    <a:pt x="5" y="77"/>
                  </a:cubicBezTo>
                  <a:cubicBezTo>
                    <a:pt x="7" y="73"/>
                    <a:pt x="7" y="73"/>
                    <a:pt x="7" y="73"/>
                  </a:cubicBezTo>
                  <a:cubicBezTo>
                    <a:pt x="9" y="69"/>
                    <a:pt x="9" y="69"/>
                    <a:pt x="9" y="69"/>
                  </a:cubicBezTo>
                  <a:cubicBezTo>
                    <a:pt x="11" y="63"/>
                    <a:pt x="11" y="63"/>
                    <a:pt x="11" y="63"/>
                  </a:cubicBezTo>
                  <a:cubicBezTo>
                    <a:pt x="12" y="63"/>
                    <a:pt x="12" y="63"/>
                    <a:pt x="12" y="63"/>
                  </a:cubicBezTo>
                  <a:cubicBezTo>
                    <a:pt x="12" y="63"/>
                    <a:pt x="12" y="63"/>
                    <a:pt x="12" y="63"/>
                  </a:cubicBezTo>
                  <a:cubicBezTo>
                    <a:pt x="14" y="63"/>
                    <a:pt x="37" y="64"/>
                    <a:pt x="104" y="133"/>
                  </a:cubicBezTo>
                  <a:cubicBezTo>
                    <a:pt x="103" y="126"/>
                    <a:pt x="103" y="121"/>
                    <a:pt x="103" y="121"/>
                  </a:cubicBezTo>
                  <a:cubicBezTo>
                    <a:pt x="100" y="70"/>
                    <a:pt x="78" y="42"/>
                    <a:pt x="65" y="30"/>
                  </a:cubicBezTo>
                  <a:cubicBezTo>
                    <a:pt x="68" y="33"/>
                    <a:pt x="68" y="33"/>
                    <a:pt x="68" y="33"/>
                  </a:cubicBezTo>
                  <a:cubicBezTo>
                    <a:pt x="72" y="36"/>
                    <a:pt x="72" y="36"/>
                    <a:pt x="72" y="36"/>
                  </a:cubicBezTo>
                  <a:cubicBezTo>
                    <a:pt x="74" y="40"/>
                    <a:pt x="74" y="40"/>
                    <a:pt x="74" y="40"/>
                  </a:cubicBezTo>
                  <a:cubicBezTo>
                    <a:pt x="74" y="40"/>
                    <a:pt x="48" y="30"/>
                    <a:pt x="26" y="0"/>
                  </a:cubicBezTo>
                </a:path>
              </a:pathLst>
            </a:custGeom>
            <a:solidFill>
              <a:srgbClr val="E8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44" name="Freeform 224"/>
            <p:cNvSpPr>
              <a:spLocks/>
            </p:cNvSpPr>
            <p:nvPr/>
          </p:nvSpPr>
          <p:spPr bwMode="auto">
            <a:xfrm>
              <a:off x="5108" y="2854"/>
              <a:ext cx="6" cy="27"/>
            </a:xfrm>
            <a:custGeom>
              <a:avLst/>
              <a:gdLst>
                <a:gd name="T0" fmla="*/ 0 w 1"/>
                <a:gd name="T1" fmla="*/ 0 h 5"/>
                <a:gd name="T2" fmla="*/ 0 w 1"/>
                <a:gd name="T3" fmla="*/ 5 h 5"/>
                <a:gd name="T4" fmla="*/ 1 w 1"/>
                <a:gd name="T5" fmla="*/ 2 h 5"/>
                <a:gd name="T6" fmla="*/ 0 w 1"/>
                <a:gd name="T7" fmla="*/ 0 h 5"/>
              </a:gdLst>
              <a:ahLst/>
              <a:cxnLst>
                <a:cxn ang="0">
                  <a:pos x="T0" y="T1"/>
                </a:cxn>
                <a:cxn ang="0">
                  <a:pos x="T2" y="T3"/>
                </a:cxn>
                <a:cxn ang="0">
                  <a:pos x="T4" y="T5"/>
                </a:cxn>
                <a:cxn ang="0">
                  <a:pos x="T6" y="T7"/>
                </a:cxn>
              </a:cxnLst>
              <a:rect l="0" t="0" r="r" b="b"/>
              <a:pathLst>
                <a:path w="1" h="5">
                  <a:moveTo>
                    <a:pt x="0" y="0"/>
                  </a:moveTo>
                  <a:cubicBezTo>
                    <a:pt x="0" y="2"/>
                    <a:pt x="0" y="3"/>
                    <a:pt x="0" y="5"/>
                  </a:cubicBezTo>
                  <a:cubicBezTo>
                    <a:pt x="1" y="2"/>
                    <a:pt x="1" y="2"/>
                    <a:pt x="1" y="2"/>
                  </a:cubicBezTo>
                  <a:cubicBezTo>
                    <a:pt x="0" y="0"/>
                    <a:pt x="0" y="0"/>
                    <a:pt x="0" y="0"/>
                  </a:cubicBezTo>
                </a:path>
              </a:pathLst>
            </a:custGeom>
            <a:solidFill>
              <a:srgbClr val="E8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45" name="Freeform 225"/>
            <p:cNvSpPr>
              <a:spLocks/>
            </p:cNvSpPr>
            <p:nvPr/>
          </p:nvSpPr>
          <p:spPr bwMode="auto">
            <a:xfrm>
              <a:off x="4997" y="3136"/>
              <a:ext cx="537" cy="468"/>
            </a:xfrm>
            <a:custGeom>
              <a:avLst/>
              <a:gdLst>
                <a:gd name="T0" fmla="*/ 6 w 101"/>
                <a:gd name="T1" fmla="*/ 0 h 88"/>
                <a:gd name="T2" fmla="*/ 4 w 101"/>
                <a:gd name="T3" fmla="*/ 6 h 88"/>
                <a:gd name="T4" fmla="*/ 2 w 101"/>
                <a:gd name="T5" fmla="*/ 10 h 88"/>
                <a:gd name="T6" fmla="*/ 0 w 101"/>
                <a:gd name="T7" fmla="*/ 14 h 88"/>
                <a:gd name="T8" fmla="*/ 1 w 101"/>
                <a:gd name="T9" fmla="*/ 14 h 88"/>
                <a:gd name="T10" fmla="*/ 101 w 101"/>
                <a:gd name="T11" fmla="*/ 88 h 88"/>
                <a:gd name="T12" fmla="*/ 100 w 101"/>
                <a:gd name="T13" fmla="*/ 84 h 88"/>
                <a:gd name="T14" fmla="*/ 99 w 101"/>
                <a:gd name="T15" fmla="*/ 77 h 88"/>
                <a:gd name="T16" fmla="*/ 99 w 101"/>
                <a:gd name="T17" fmla="*/ 71 h 88"/>
                <a:gd name="T18" fmla="*/ 99 w 101"/>
                <a:gd name="T19" fmla="*/ 70 h 88"/>
                <a:gd name="T20" fmla="*/ 99 w 101"/>
                <a:gd name="T21" fmla="*/ 70 h 88"/>
                <a:gd name="T22" fmla="*/ 99 w 101"/>
                <a:gd name="T23" fmla="*/ 70 h 88"/>
                <a:gd name="T24" fmla="*/ 7 w 101"/>
                <a:gd name="T25" fmla="*/ 0 h 88"/>
                <a:gd name="T26" fmla="*/ 7 w 101"/>
                <a:gd name="T27" fmla="*/ 0 h 88"/>
                <a:gd name="T28" fmla="*/ 6 w 101"/>
                <a:gd name="T2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88">
                  <a:moveTo>
                    <a:pt x="6" y="0"/>
                  </a:moveTo>
                  <a:cubicBezTo>
                    <a:pt x="4" y="6"/>
                    <a:pt x="4" y="6"/>
                    <a:pt x="4" y="6"/>
                  </a:cubicBezTo>
                  <a:cubicBezTo>
                    <a:pt x="2" y="10"/>
                    <a:pt x="2" y="10"/>
                    <a:pt x="2" y="10"/>
                  </a:cubicBezTo>
                  <a:cubicBezTo>
                    <a:pt x="0" y="14"/>
                    <a:pt x="0" y="14"/>
                    <a:pt x="0" y="14"/>
                  </a:cubicBezTo>
                  <a:cubicBezTo>
                    <a:pt x="0" y="14"/>
                    <a:pt x="0" y="14"/>
                    <a:pt x="1" y="14"/>
                  </a:cubicBezTo>
                  <a:cubicBezTo>
                    <a:pt x="40" y="14"/>
                    <a:pt x="101" y="88"/>
                    <a:pt x="101" y="88"/>
                  </a:cubicBezTo>
                  <a:cubicBezTo>
                    <a:pt x="100" y="84"/>
                    <a:pt x="100" y="84"/>
                    <a:pt x="100" y="84"/>
                  </a:cubicBezTo>
                  <a:cubicBezTo>
                    <a:pt x="99" y="77"/>
                    <a:pt x="99" y="77"/>
                    <a:pt x="99" y="77"/>
                  </a:cubicBezTo>
                  <a:cubicBezTo>
                    <a:pt x="99" y="71"/>
                    <a:pt x="99" y="71"/>
                    <a:pt x="99" y="71"/>
                  </a:cubicBezTo>
                  <a:cubicBezTo>
                    <a:pt x="99" y="70"/>
                    <a:pt x="99" y="70"/>
                    <a:pt x="99" y="70"/>
                  </a:cubicBezTo>
                  <a:cubicBezTo>
                    <a:pt x="99" y="70"/>
                    <a:pt x="99" y="70"/>
                    <a:pt x="99" y="70"/>
                  </a:cubicBezTo>
                  <a:cubicBezTo>
                    <a:pt x="99" y="70"/>
                    <a:pt x="99" y="70"/>
                    <a:pt x="99" y="70"/>
                  </a:cubicBezTo>
                  <a:cubicBezTo>
                    <a:pt x="32" y="1"/>
                    <a:pt x="9" y="0"/>
                    <a:pt x="7" y="0"/>
                  </a:cubicBezTo>
                  <a:cubicBezTo>
                    <a:pt x="7" y="0"/>
                    <a:pt x="7" y="0"/>
                    <a:pt x="7" y="0"/>
                  </a:cubicBezTo>
                  <a:cubicBezTo>
                    <a:pt x="6" y="0"/>
                    <a:pt x="6" y="0"/>
                    <a:pt x="6" y="0"/>
                  </a:cubicBezTo>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46" name="Freeform 226"/>
            <p:cNvSpPr>
              <a:spLocks/>
            </p:cNvSpPr>
            <p:nvPr/>
          </p:nvSpPr>
          <p:spPr bwMode="auto">
            <a:xfrm>
              <a:off x="5066" y="2976"/>
              <a:ext cx="447" cy="431"/>
            </a:xfrm>
            <a:custGeom>
              <a:avLst/>
              <a:gdLst>
                <a:gd name="T0" fmla="*/ 4 w 84"/>
                <a:gd name="T1" fmla="*/ 0 h 81"/>
                <a:gd name="T2" fmla="*/ 4 w 84"/>
                <a:gd name="T3" fmla="*/ 1 h 81"/>
                <a:gd name="T4" fmla="*/ 0 w 84"/>
                <a:gd name="T5" fmla="*/ 11 h 81"/>
                <a:gd name="T6" fmla="*/ 0 w 84"/>
                <a:gd name="T7" fmla="*/ 11 h 81"/>
                <a:gd name="T8" fmla="*/ 84 w 84"/>
                <a:gd name="T9" fmla="*/ 81 h 81"/>
                <a:gd name="T10" fmla="*/ 84 w 84"/>
                <a:gd name="T11" fmla="*/ 75 h 81"/>
                <a:gd name="T12" fmla="*/ 83 w 84"/>
                <a:gd name="T13" fmla="*/ 71 h 81"/>
                <a:gd name="T14" fmla="*/ 82 w 84"/>
                <a:gd name="T15" fmla="*/ 67 h 81"/>
                <a:gd name="T16" fmla="*/ 82 w 84"/>
                <a:gd name="T17" fmla="*/ 65 h 81"/>
                <a:gd name="T18" fmla="*/ 4 w 84"/>
                <a:gd name="T1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1">
                  <a:moveTo>
                    <a:pt x="4" y="0"/>
                  </a:moveTo>
                  <a:cubicBezTo>
                    <a:pt x="4" y="1"/>
                    <a:pt x="4" y="1"/>
                    <a:pt x="4" y="1"/>
                  </a:cubicBezTo>
                  <a:cubicBezTo>
                    <a:pt x="3" y="4"/>
                    <a:pt x="2" y="7"/>
                    <a:pt x="0" y="11"/>
                  </a:cubicBezTo>
                  <a:cubicBezTo>
                    <a:pt x="0" y="11"/>
                    <a:pt x="0" y="11"/>
                    <a:pt x="0" y="11"/>
                  </a:cubicBezTo>
                  <a:cubicBezTo>
                    <a:pt x="30" y="29"/>
                    <a:pt x="84" y="81"/>
                    <a:pt x="84" y="81"/>
                  </a:cubicBezTo>
                  <a:cubicBezTo>
                    <a:pt x="84" y="75"/>
                    <a:pt x="84" y="75"/>
                    <a:pt x="84" y="75"/>
                  </a:cubicBezTo>
                  <a:cubicBezTo>
                    <a:pt x="83" y="71"/>
                    <a:pt x="83" y="71"/>
                    <a:pt x="83" y="71"/>
                  </a:cubicBezTo>
                  <a:cubicBezTo>
                    <a:pt x="82" y="67"/>
                    <a:pt x="82" y="67"/>
                    <a:pt x="82" y="67"/>
                  </a:cubicBezTo>
                  <a:cubicBezTo>
                    <a:pt x="82" y="65"/>
                    <a:pt x="82" y="65"/>
                    <a:pt x="82" y="65"/>
                  </a:cubicBezTo>
                  <a:cubicBezTo>
                    <a:pt x="39" y="25"/>
                    <a:pt x="4" y="0"/>
                    <a:pt x="4" y="0"/>
                  </a:cubicBezTo>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47" name="Freeform 227"/>
            <p:cNvSpPr>
              <a:spLocks/>
            </p:cNvSpPr>
            <p:nvPr/>
          </p:nvSpPr>
          <p:spPr bwMode="auto">
            <a:xfrm>
              <a:off x="5108" y="2854"/>
              <a:ext cx="363" cy="357"/>
            </a:xfrm>
            <a:custGeom>
              <a:avLst/>
              <a:gdLst>
                <a:gd name="T0" fmla="*/ 1 w 68"/>
                <a:gd name="T1" fmla="*/ 0 h 67"/>
                <a:gd name="T2" fmla="*/ 0 w 68"/>
                <a:gd name="T3" fmla="*/ 0 h 67"/>
                <a:gd name="T4" fmla="*/ 0 w 68"/>
                <a:gd name="T5" fmla="*/ 0 h 67"/>
                <a:gd name="T6" fmla="*/ 1 w 68"/>
                <a:gd name="T7" fmla="*/ 2 h 67"/>
                <a:gd name="T8" fmla="*/ 0 w 68"/>
                <a:gd name="T9" fmla="*/ 5 h 67"/>
                <a:gd name="T10" fmla="*/ 0 w 68"/>
                <a:gd name="T11" fmla="*/ 5 h 67"/>
                <a:gd name="T12" fmla="*/ 0 w 68"/>
                <a:gd name="T13" fmla="*/ 5 h 67"/>
                <a:gd name="T14" fmla="*/ 0 w 68"/>
                <a:gd name="T15" fmla="*/ 8 h 67"/>
                <a:gd name="T16" fmla="*/ 68 w 68"/>
                <a:gd name="T17" fmla="*/ 67 h 67"/>
                <a:gd name="T18" fmla="*/ 67 w 68"/>
                <a:gd name="T19" fmla="*/ 62 h 67"/>
                <a:gd name="T20" fmla="*/ 64 w 68"/>
                <a:gd name="T21" fmla="*/ 57 h 67"/>
                <a:gd name="T22" fmla="*/ 63 w 68"/>
                <a:gd name="T23" fmla="*/ 53 h 67"/>
                <a:gd name="T24" fmla="*/ 61 w 68"/>
                <a:gd name="T25" fmla="*/ 50 h 67"/>
                <a:gd name="T26" fmla="*/ 1 w 68"/>
                <a:gd name="T27" fmla="*/ 0 h 67"/>
                <a:gd name="T28" fmla="*/ 1 w 68"/>
                <a:gd name="T2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67">
                  <a:moveTo>
                    <a:pt x="1" y="0"/>
                  </a:moveTo>
                  <a:cubicBezTo>
                    <a:pt x="0" y="0"/>
                    <a:pt x="0" y="0"/>
                    <a:pt x="0" y="0"/>
                  </a:cubicBezTo>
                  <a:cubicBezTo>
                    <a:pt x="0" y="0"/>
                    <a:pt x="0" y="0"/>
                    <a:pt x="0" y="0"/>
                  </a:cubicBezTo>
                  <a:cubicBezTo>
                    <a:pt x="1" y="2"/>
                    <a:pt x="1" y="2"/>
                    <a:pt x="1" y="2"/>
                  </a:cubicBezTo>
                  <a:cubicBezTo>
                    <a:pt x="0" y="5"/>
                    <a:pt x="0" y="5"/>
                    <a:pt x="0" y="5"/>
                  </a:cubicBezTo>
                  <a:cubicBezTo>
                    <a:pt x="0" y="5"/>
                    <a:pt x="0" y="5"/>
                    <a:pt x="0" y="5"/>
                  </a:cubicBezTo>
                  <a:cubicBezTo>
                    <a:pt x="0" y="5"/>
                    <a:pt x="0" y="5"/>
                    <a:pt x="0" y="5"/>
                  </a:cubicBezTo>
                  <a:cubicBezTo>
                    <a:pt x="0" y="8"/>
                    <a:pt x="0" y="8"/>
                    <a:pt x="0" y="8"/>
                  </a:cubicBezTo>
                  <a:cubicBezTo>
                    <a:pt x="19" y="30"/>
                    <a:pt x="68" y="67"/>
                    <a:pt x="68" y="67"/>
                  </a:cubicBezTo>
                  <a:cubicBezTo>
                    <a:pt x="67" y="62"/>
                    <a:pt x="67" y="62"/>
                    <a:pt x="67" y="62"/>
                  </a:cubicBezTo>
                  <a:cubicBezTo>
                    <a:pt x="64" y="57"/>
                    <a:pt x="64" y="57"/>
                    <a:pt x="64" y="57"/>
                  </a:cubicBezTo>
                  <a:cubicBezTo>
                    <a:pt x="63" y="53"/>
                    <a:pt x="63" y="53"/>
                    <a:pt x="63" y="53"/>
                  </a:cubicBezTo>
                  <a:cubicBezTo>
                    <a:pt x="61" y="50"/>
                    <a:pt x="61" y="50"/>
                    <a:pt x="61" y="50"/>
                  </a:cubicBezTo>
                  <a:cubicBezTo>
                    <a:pt x="31" y="33"/>
                    <a:pt x="1" y="1"/>
                    <a:pt x="1" y="0"/>
                  </a:cubicBezTo>
                  <a:cubicBezTo>
                    <a:pt x="1" y="0"/>
                    <a:pt x="1" y="0"/>
                    <a:pt x="1" y="0"/>
                  </a:cubicBezTo>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48" name="Freeform 228"/>
            <p:cNvSpPr>
              <a:spLocks/>
            </p:cNvSpPr>
            <p:nvPr/>
          </p:nvSpPr>
          <p:spPr bwMode="auto">
            <a:xfrm>
              <a:off x="5103" y="2785"/>
              <a:ext cx="261" cy="229"/>
            </a:xfrm>
            <a:custGeom>
              <a:avLst/>
              <a:gdLst>
                <a:gd name="T0" fmla="*/ 0 w 49"/>
                <a:gd name="T1" fmla="*/ 0 h 43"/>
                <a:gd name="T2" fmla="*/ 1 w 49"/>
                <a:gd name="T3" fmla="*/ 3 h 43"/>
                <a:gd name="T4" fmla="*/ 49 w 49"/>
                <a:gd name="T5" fmla="*/ 43 h 43"/>
                <a:gd name="T6" fmla="*/ 47 w 49"/>
                <a:gd name="T7" fmla="*/ 39 h 43"/>
                <a:gd name="T8" fmla="*/ 43 w 49"/>
                <a:gd name="T9" fmla="*/ 36 h 43"/>
                <a:gd name="T10" fmla="*/ 40 w 49"/>
                <a:gd name="T11" fmla="*/ 33 h 43"/>
                <a:gd name="T12" fmla="*/ 40 w 49"/>
                <a:gd name="T13" fmla="*/ 32 h 43"/>
                <a:gd name="T14" fmla="*/ 40 w 49"/>
                <a:gd name="T15" fmla="*/ 32 h 43"/>
                <a:gd name="T16" fmla="*/ 0 w 49"/>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3">
                  <a:moveTo>
                    <a:pt x="0" y="0"/>
                  </a:moveTo>
                  <a:cubicBezTo>
                    <a:pt x="0" y="1"/>
                    <a:pt x="1" y="2"/>
                    <a:pt x="1" y="3"/>
                  </a:cubicBezTo>
                  <a:cubicBezTo>
                    <a:pt x="23" y="33"/>
                    <a:pt x="49" y="43"/>
                    <a:pt x="49" y="43"/>
                  </a:cubicBezTo>
                  <a:cubicBezTo>
                    <a:pt x="47" y="39"/>
                    <a:pt x="47" y="39"/>
                    <a:pt x="47" y="39"/>
                  </a:cubicBezTo>
                  <a:cubicBezTo>
                    <a:pt x="43" y="36"/>
                    <a:pt x="43" y="36"/>
                    <a:pt x="43" y="36"/>
                  </a:cubicBezTo>
                  <a:cubicBezTo>
                    <a:pt x="40" y="33"/>
                    <a:pt x="40" y="33"/>
                    <a:pt x="40" y="33"/>
                  </a:cubicBezTo>
                  <a:cubicBezTo>
                    <a:pt x="40" y="33"/>
                    <a:pt x="40" y="33"/>
                    <a:pt x="40" y="32"/>
                  </a:cubicBezTo>
                  <a:cubicBezTo>
                    <a:pt x="40" y="32"/>
                    <a:pt x="40" y="32"/>
                    <a:pt x="40" y="32"/>
                  </a:cubicBezTo>
                  <a:cubicBezTo>
                    <a:pt x="19" y="24"/>
                    <a:pt x="1" y="1"/>
                    <a:pt x="0" y="0"/>
                  </a:cubicBezTo>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49" name="Freeform 229"/>
            <p:cNvSpPr>
              <a:spLocks noEditPoints="1"/>
            </p:cNvSpPr>
            <p:nvPr/>
          </p:nvSpPr>
          <p:spPr bwMode="auto">
            <a:xfrm>
              <a:off x="4368" y="3125"/>
              <a:ext cx="1182" cy="575"/>
            </a:xfrm>
            <a:custGeom>
              <a:avLst/>
              <a:gdLst>
                <a:gd name="T0" fmla="*/ 159 w 222"/>
                <a:gd name="T1" fmla="*/ 90 h 108"/>
                <a:gd name="T2" fmla="*/ 141 w 222"/>
                <a:gd name="T3" fmla="*/ 92 h 108"/>
                <a:gd name="T4" fmla="*/ 141 w 222"/>
                <a:gd name="T5" fmla="*/ 92 h 108"/>
                <a:gd name="T6" fmla="*/ 140 w 222"/>
                <a:gd name="T7" fmla="*/ 92 h 108"/>
                <a:gd name="T8" fmla="*/ 133 w 222"/>
                <a:gd name="T9" fmla="*/ 95 h 108"/>
                <a:gd name="T10" fmla="*/ 158 w 222"/>
                <a:gd name="T11" fmla="*/ 91 h 108"/>
                <a:gd name="T12" fmla="*/ 222 w 222"/>
                <a:gd name="T13" fmla="*/ 108 h 108"/>
                <a:gd name="T14" fmla="*/ 159 w 222"/>
                <a:gd name="T15" fmla="*/ 90 h 108"/>
                <a:gd name="T16" fmla="*/ 138 w 222"/>
                <a:gd name="T17" fmla="*/ 65 h 108"/>
                <a:gd name="T18" fmla="*/ 137 w 222"/>
                <a:gd name="T19" fmla="*/ 65 h 108"/>
                <a:gd name="T20" fmla="*/ 134 w 222"/>
                <a:gd name="T21" fmla="*/ 80 h 108"/>
                <a:gd name="T22" fmla="*/ 134 w 222"/>
                <a:gd name="T23" fmla="*/ 80 h 108"/>
                <a:gd name="T24" fmla="*/ 134 w 222"/>
                <a:gd name="T25" fmla="*/ 80 h 108"/>
                <a:gd name="T26" fmla="*/ 134 w 222"/>
                <a:gd name="T27" fmla="*/ 80 h 108"/>
                <a:gd name="T28" fmla="*/ 138 w 222"/>
                <a:gd name="T29" fmla="*/ 65 h 108"/>
                <a:gd name="T30" fmla="*/ 62 w 222"/>
                <a:gd name="T31" fmla="*/ 41 h 108"/>
                <a:gd name="T32" fmla="*/ 62 w 222"/>
                <a:gd name="T33" fmla="*/ 41 h 108"/>
                <a:gd name="T34" fmla="*/ 66 w 222"/>
                <a:gd name="T35" fmla="*/ 43 h 108"/>
                <a:gd name="T36" fmla="*/ 62 w 222"/>
                <a:gd name="T37" fmla="*/ 41 h 108"/>
                <a:gd name="T38" fmla="*/ 142 w 222"/>
                <a:gd name="T39" fmla="*/ 37 h 108"/>
                <a:gd name="T40" fmla="*/ 140 w 222"/>
                <a:gd name="T41" fmla="*/ 51 h 108"/>
                <a:gd name="T42" fmla="*/ 140 w 222"/>
                <a:gd name="T43" fmla="*/ 51 h 108"/>
                <a:gd name="T44" fmla="*/ 140 w 222"/>
                <a:gd name="T45" fmla="*/ 51 h 108"/>
                <a:gd name="T46" fmla="*/ 141 w 222"/>
                <a:gd name="T47" fmla="*/ 50 h 108"/>
                <a:gd name="T48" fmla="*/ 143 w 222"/>
                <a:gd name="T49" fmla="*/ 38 h 108"/>
                <a:gd name="T50" fmla="*/ 142 w 222"/>
                <a:gd name="T51" fmla="*/ 37 h 108"/>
                <a:gd name="T52" fmla="*/ 23 w 222"/>
                <a:gd name="T53" fmla="*/ 28 h 108"/>
                <a:gd name="T54" fmla="*/ 54 w 222"/>
                <a:gd name="T55" fmla="*/ 38 h 108"/>
                <a:gd name="T56" fmla="*/ 54 w 222"/>
                <a:gd name="T57" fmla="*/ 38 h 108"/>
                <a:gd name="T58" fmla="*/ 23 w 222"/>
                <a:gd name="T59" fmla="*/ 28 h 108"/>
                <a:gd name="T60" fmla="*/ 0 w 222"/>
                <a:gd name="T61" fmla="*/ 0 h 108"/>
                <a:gd name="T62" fmla="*/ 15 w 222"/>
                <a:gd name="T63" fmla="*/ 26 h 108"/>
                <a:gd name="T64" fmla="*/ 0 w 222"/>
                <a:gd name="T6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2" h="108">
                  <a:moveTo>
                    <a:pt x="159" y="90"/>
                  </a:moveTo>
                  <a:cubicBezTo>
                    <a:pt x="153" y="90"/>
                    <a:pt x="147" y="91"/>
                    <a:pt x="141" y="92"/>
                  </a:cubicBezTo>
                  <a:cubicBezTo>
                    <a:pt x="141" y="92"/>
                    <a:pt x="141" y="92"/>
                    <a:pt x="141" y="92"/>
                  </a:cubicBezTo>
                  <a:cubicBezTo>
                    <a:pt x="141" y="92"/>
                    <a:pt x="140" y="92"/>
                    <a:pt x="140" y="92"/>
                  </a:cubicBezTo>
                  <a:cubicBezTo>
                    <a:pt x="138" y="93"/>
                    <a:pt x="136" y="94"/>
                    <a:pt x="133" y="95"/>
                  </a:cubicBezTo>
                  <a:cubicBezTo>
                    <a:pt x="137" y="93"/>
                    <a:pt x="145" y="91"/>
                    <a:pt x="158" y="91"/>
                  </a:cubicBezTo>
                  <a:cubicBezTo>
                    <a:pt x="173" y="91"/>
                    <a:pt x="195" y="94"/>
                    <a:pt x="222" y="108"/>
                  </a:cubicBezTo>
                  <a:cubicBezTo>
                    <a:pt x="222" y="108"/>
                    <a:pt x="190" y="90"/>
                    <a:pt x="159" y="90"/>
                  </a:cubicBezTo>
                  <a:moveTo>
                    <a:pt x="138" y="65"/>
                  </a:moveTo>
                  <a:cubicBezTo>
                    <a:pt x="138" y="65"/>
                    <a:pt x="137" y="65"/>
                    <a:pt x="137" y="65"/>
                  </a:cubicBezTo>
                  <a:cubicBezTo>
                    <a:pt x="136" y="70"/>
                    <a:pt x="135" y="75"/>
                    <a:pt x="134" y="80"/>
                  </a:cubicBezTo>
                  <a:cubicBezTo>
                    <a:pt x="134" y="80"/>
                    <a:pt x="134" y="80"/>
                    <a:pt x="134" y="80"/>
                  </a:cubicBezTo>
                  <a:cubicBezTo>
                    <a:pt x="134" y="80"/>
                    <a:pt x="134" y="80"/>
                    <a:pt x="134" y="80"/>
                  </a:cubicBezTo>
                  <a:cubicBezTo>
                    <a:pt x="134" y="80"/>
                    <a:pt x="134" y="80"/>
                    <a:pt x="134" y="80"/>
                  </a:cubicBezTo>
                  <a:cubicBezTo>
                    <a:pt x="135" y="76"/>
                    <a:pt x="136" y="70"/>
                    <a:pt x="138" y="65"/>
                  </a:cubicBezTo>
                  <a:moveTo>
                    <a:pt x="62" y="41"/>
                  </a:moveTo>
                  <a:cubicBezTo>
                    <a:pt x="62" y="41"/>
                    <a:pt x="62" y="41"/>
                    <a:pt x="62" y="41"/>
                  </a:cubicBezTo>
                  <a:cubicBezTo>
                    <a:pt x="63" y="42"/>
                    <a:pt x="64" y="42"/>
                    <a:pt x="66" y="43"/>
                  </a:cubicBezTo>
                  <a:cubicBezTo>
                    <a:pt x="64" y="42"/>
                    <a:pt x="63" y="42"/>
                    <a:pt x="62" y="41"/>
                  </a:cubicBezTo>
                  <a:moveTo>
                    <a:pt x="142" y="37"/>
                  </a:moveTo>
                  <a:cubicBezTo>
                    <a:pt x="142" y="42"/>
                    <a:pt x="141" y="46"/>
                    <a:pt x="140" y="51"/>
                  </a:cubicBezTo>
                  <a:cubicBezTo>
                    <a:pt x="140" y="51"/>
                    <a:pt x="140" y="51"/>
                    <a:pt x="140" y="51"/>
                  </a:cubicBezTo>
                  <a:cubicBezTo>
                    <a:pt x="140" y="51"/>
                    <a:pt x="140" y="51"/>
                    <a:pt x="140" y="51"/>
                  </a:cubicBezTo>
                  <a:cubicBezTo>
                    <a:pt x="140" y="51"/>
                    <a:pt x="140" y="51"/>
                    <a:pt x="141" y="50"/>
                  </a:cubicBezTo>
                  <a:cubicBezTo>
                    <a:pt x="141" y="46"/>
                    <a:pt x="142" y="42"/>
                    <a:pt x="143" y="38"/>
                  </a:cubicBezTo>
                  <a:cubicBezTo>
                    <a:pt x="143" y="37"/>
                    <a:pt x="143" y="37"/>
                    <a:pt x="142" y="37"/>
                  </a:cubicBezTo>
                  <a:moveTo>
                    <a:pt x="23" y="28"/>
                  </a:moveTo>
                  <a:cubicBezTo>
                    <a:pt x="30" y="29"/>
                    <a:pt x="41" y="32"/>
                    <a:pt x="54" y="38"/>
                  </a:cubicBezTo>
                  <a:cubicBezTo>
                    <a:pt x="54" y="38"/>
                    <a:pt x="54" y="38"/>
                    <a:pt x="54" y="38"/>
                  </a:cubicBezTo>
                  <a:cubicBezTo>
                    <a:pt x="44" y="34"/>
                    <a:pt x="34" y="30"/>
                    <a:pt x="23" y="28"/>
                  </a:cubicBezTo>
                  <a:moveTo>
                    <a:pt x="0" y="0"/>
                  </a:moveTo>
                  <a:cubicBezTo>
                    <a:pt x="5" y="7"/>
                    <a:pt x="10" y="16"/>
                    <a:pt x="15" y="26"/>
                  </a:cubicBezTo>
                  <a:cubicBezTo>
                    <a:pt x="15" y="26"/>
                    <a:pt x="10" y="14"/>
                    <a:pt x="0" y="0"/>
                  </a:cubicBezTo>
                </a:path>
              </a:pathLst>
            </a:custGeom>
            <a:solidFill>
              <a:srgbClr val="B8B8B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50" name="Freeform 230"/>
            <p:cNvSpPr>
              <a:spLocks noEditPoints="1"/>
            </p:cNvSpPr>
            <p:nvPr/>
          </p:nvSpPr>
          <p:spPr bwMode="auto">
            <a:xfrm>
              <a:off x="5082" y="3328"/>
              <a:ext cx="468" cy="372"/>
            </a:xfrm>
            <a:custGeom>
              <a:avLst/>
              <a:gdLst>
                <a:gd name="T0" fmla="*/ 7 w 88"/>
                <a:gd name="T1" fmla="*/ 54 h 70"/>
                <a:gd name="T2" fmla="*/ 6 w 88"/>
                <a:gd name="T3" fmla="*/ 54 h 70"/>
                <a:gd name="T4" fmla="*/ 7 w 88"/>
                <a:gd name="T5" fmla="*/ 54 h 70"/>
                <a:gd name="T6" fmla="*/ 25 w 88"/>
                <a:gd name="T7" fmla="*/ 52 h 70"/>
                <a:gd name="T8" fmla="*/ 7 w 88"/>
                <a:gd name="T9" fmla="*/ 54 h 70"/>
                <a:gd name="T10" fmla="*/ 25 w 88"/>
                <a:gd name="T11" fmla="*/ 52 h 70"/>
                <a:gd name="T12" fmla="*/ 88 w 88"/>
                <a:gd name="T13" fmla="*/ 70 h 70"/>
                <a:gd name="T14" fmla="*/ 88 w 88"/>
                <a:gd name="T15" fmla="*/ 70 h 70"/>
                <a:gd name="T16" fmla="*/ 25 w 88"/>
                <a:gd name="T17" fmla="*/ 52 h 70"/>
                <a:gd name="T18" fmla="*/ 11 w 88"/>
                <a:gd name="T19" fmla="*/ 26 h 70"/>
                <a:gd name="T20" fmla="*/ 4 w 88"/>
                <a:gd name="T21" fmla="*/ 27 h 70"/>
                <a:gd name="T22" fmla="*/ 0 w 88"/>
                <a:gd name="T23" fmla="*/ 42 h 70"/>
                <a:gd name="T24" fmla="*/ 21 w 88"/>
                <a:gd name="T25" fmla="*/ 39 h 70"/>
                <a:gd name="T26" fmla="*/ 88 w 88"/>
                <a:gd name="T27" fmla="*/ 70 h 70"/>
                <a:gd name="T28" fmla="*/ 88 w 88"/>
                <a:gd name="T29" fmla="*/ 70 h 70"/>
                <a:gd name="T30" fmla="*/ 87 w 88"/>
                <a:gd name="T31" fmla="*/ 70 h 70"/>
                <a:gd name="T32" fmla="*/ 71 w 88"/>
                <a:gd name="T33" fmla="*/ 49 h 70"/>
                <a:gd name="T34" fmla="*/ 11 w 88"/>
                <a:gd name="T35" fmla="*/ 26 h 70"/>
                <a:gd name="T36" fmla="*/ 9 w 88"/>
                <a:gd name="T37" fmla="*/ 0 h 70"/>
                <a:gd name="T38" fmla="*/ 7 w 88"/>
                <a:gd name="T39" fmla="*/ 12 h 70"/>
                <a:gd name="T40" fmla="*/ 15 w 88"/>
                <a:gd name="T41" fmla="*/ 10 h 70"/>
                <a:gd name="T42" fmla="*/ 33 w 88"/>
                <a:gd name="T43" fmla="*/ 15 h 70"/>
                <a:gd name="T44" fmla="*/ 9 w 88"/>
                <a:gd name="T4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70">
                  <a:moveTo>
                    <a:pt x="7" y="54"/>
                  </a:moveTo>
                  <a:cubicBezTo>
                    <a:pt x="7" y="54"/>
                    <a:pt x="6" y="54"/>
                    <a:pt x="6" y="54"/>
                  </a:cubicBezTo>
                  <a:cubicBezTo>
                    <a:pt x="6" y="54"/>
                    <a:pt x="7" y="54"/>
                    <a:pt x="7" y="54"/>
                  </a:cubicBezTo>
                  <a:moveTo>
                    <a:pt x="25" y="52"/>
                  </a:moveTo>
                  <a:cubicBezTo>
                    <a:pt x="19" y="52"/>
                    <a:pt x="13" y="52"/>
                    <a:pt x="7" y="54"/>
                  </a:cubicBezTo>
                  <a:cubicBezTo>
                    <a:pt x="13" y="53"/>
                    <a:pt x="19" y="52"/>
                    <a:pt x="25" y="52"/>
                  </a:cubicBezTo>
                  <a:cubicBezTo>
                    <a:pt x="56" y="52"/>
                    <a:pt x="88" y="70"/>
                    <a:pt x="88" y="70"/>
                  </a:cubicBezTo>
                  <a:cubicBezTo>
                    <a:pt x="88" y="70"/>
                    <a:pt x="88" y="70"/>
                    <a:pt x="88" y="70"/>
                  </a:cubicBezTo>
                  <a:cubicBezTo>
                    <a:pt x="88" y="70"/>
                    <a:pt x="57" y="52"/>
                    <a:pt x="25" y="52"/>
                  </a:cubicBezTo>
                  <a:moveTo>
                    <a:pt x="11" y="26"/>
                  </a:moveTo>
                  <a:cubicBezTo>
                    <a:pt x="8" y="26"/>
                    <a:pt x="6" y="26"/>
                    <a:pt x="4" y="27"/>
                  </a:cubicBezTo>
                  <a:cubicBezTo>
                    <a:pt x="2" y="32"/>
                    <a:pt x="1" y="38"/>
                    <a:pt x="0" y="42"/>
                  </a:cubicBezTo>
                  <a:cubicBezTo>
                    <a:pt x="1" y="42"/>
                    <a:pt x="9" y="39"/>
                    <a:pt x="21" y="39"/>
                  </a:cubicBezTo>
                  <a:cubicBezTo>
                    <a:pt x="39" y="39"/>
                    <a:pt x="64" y="45"/>
                    <a:pt x="88" y="70"/>
                  </a:cubicBezTo>
                  <a:cubicBezTo>
                    <a:pt x="88" y="70"/>
                    <a:pt x="88" y="70"/>
                    <a:pt x="88" y="70"/>
                  </a:cubicBezTo>
                  <a:cubicBezTo>
                    <a:pt x="88" y="70"/>
                    <a:pt x="87" y="70"/>
                    <a:pt x="87" y="70"/>
                  </a:cubicBezTo>
                  <a:cubicBezTo>
                    <a:pt x="85" y="67"/>
                    <a:pt x="80" y="59"/>
                    <a:pt x="71" y="49"/>
                  </a:cubicBezTo>
                  <a:cubicBezTo>
                    <a:pt x="67" y="47"/>
                    <a:pt x="36" y="26"/>
                    <a:pt x="11" y="26"/>
                  </a:cubicBezTo>
                  <a:moveTo>
                    <a:pt x="9" y="0"/>
                  </a:moveTo>
                  <a:cubicBezTo>
                    <a:pt x="8" y="4"/>
                    <a:pt x="7" y="8"/>
                    <a:pt x="7" y="12"/>
                  </a:cubicBezTo>
                  <a:cubicBezTo>
                    <a:pt x="8" y="11"/>
                    <a:pt x="10" y="10"/>
                    <a:pt x="15" y="10"/>
                  </a:cubicBezTo>
                  <a:cubicBezTo>
                    <a:pt x="19" y="10"/>
                    <a:pt x="25" y="11"/>
                    <a:pt x="33" y="15"/>
                  </a:cubicBezTo>
                  <a:cubicBezTo>
                    <a:pt x="26" y="9"/>
                    <a:pt x="18" y="4"/>
                    <a:pt x="9" y="0"/>
                  </a:cubicBezTo>
                </a:path>
              </a:pathLst>
            </a:custGeom>
            <a:solidFill>
              <a:srgbClr val="83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51" name="Freeform 231"/>
            <p:cNvSpPr>
              <a:spLocks noEditPoints="1"/>
            </p:cNvSpPr>
            <p:nvPr/>
          </p:nvSpPr>
          <p:spPr bwMode="auto">
            <a:xfrm>
              <a:off x="4448" y="3014"/>
              <a:ext cx="676" cy="537"/>
            </a:xfrm>
            <a:custGeom>
              <a:avLst/>
              <a:gdLst>
                <a:gd name="T0" fmla="*/ 47 w 127"/>
                <a:gd name="T1" fmla="*/ 62 h 101"/>
                <a:gd name="T2" fmla="*/ 47 w 127"/>
                <a:gd name="T3" fmla="*/ 62 h 101"/>
                <a:gd name="T4" fmla="*/ 51 w 127"/>
                <a:gd name="T5" fmla="*/ 64 h 101"/>
                <a:gd name="T6" fmla="*/ 56 w 127"/>
                <a:gd name="T7" fmla="*/ 67 h 101"/>
                <a:gd name="T8" fmla="*/ 47 w 127"/>
                <a:gd name="T9" fmla="*/ 62 h 101"/>
                <a:gd name="T10" fmla="*/ 0 w 127"/>
                <a:gd name="T11" fmla="*/ 47 h 101"/>
                <a:gd name="T12" fmla="*/ 8 w 127"/>
                <a:gd name="T13" fmla="*/ 49 h 101"/>
                <a:gd name="T14" fmla="*/ 39 w 127"/>
                <a:gd name="T15" fmla="*/ 59 h 101"/>
                <a:gd name="T16" fmla="*/ 39 w 127"/>
                <a:gd name="T17" fmla="*/ 58 h 101"/>
                <a:gd name="T18" fmla="*/ 0 w 127"/>
                <a:gd name="T19" fmla="*/ 47 h 101"/>
                <a:gd name="T20" fmla="*/ 61 w 127"/>
                <a:gd name="T21" fmla="*/ 42 h 101"/>
                <a:gd name="T22" fmla="*/ 53 w 127"/>
                <a:gd name="T23" fmla="*/ 54 h 101"/>
                <a:gd name="T24" fmla="*/ 119 w 127"/>
                <a:gd name="T25" fmla="*/ 101 h 101"/>
                <a:gd name="T26" fmla="*/ 122 w 127"/>
                <a:gd name="T27" fmla="*/ 86 h 101"/>
                <a:gd name="T28" fmla="*/ 122 w 127"/>
                <a:gd name="T29" fmla="*/ 86 h 101"/>
                <a:gd name="T30" fmla="*/ 122 w 127"/>
                <a:gd name="T31" fmla="*/ 86 h 101"/>
                <a:gd name="T32" fmla="*/ 61 w 127"/>
                <a:gd name="T33" fmla="*/ 42 h 101"/>
                <a:gd name="T34" fmla="*/ 16 w 127"/>
                <a:gd name="T35" fmla="*/ 27 h 101"/>
                <a:gd name="T36" fmla="*/ 6 w 127"/>
                <a:gd name="T37" fmla="*/ 39 h 101"/>
                <a:gd name="T38" fmla="*/ 45 w 127"/>
                <a:gd name="T39" fmla="*/ 50 h 101"/>
                <a:gd name="T40" fmla="*/ 53 w 127"/>
                <a:gd name="T41" fmla="*/ 39 h 101"/>
                <a:gd name="T42" fmla="*/ 16 w 127"/>
                <a:gd name="T43" fmla="*/ 27 h 101"/>
                <a:gd name="T44" fmla="*/ 73 w 127"/>
                <a:gd name="T45" fmla="*/ 24 h 101"/>
                <a:gd name="T46" fmla="*/ 69 w 127"/>
                <a:gd name="T47" fmla="*/ 31 h 101"/>
                <a:gd name="T48" fmla="*/ 125 w 127"/>
                <a:gd name="T49" fmla="*/ 72 h 101"/>
                <a:gd name="T50" fmla="*/ 127 w 127"/>
                <a:gd name="T51" fmla="*/ 58 h 101"/>
                <a:gd name="T52" fmla="*/ 98 w 127"/>
                <a:gd name="T53" fmla="*/ 47 h 101"/>
                <a:gd name="T54" fmla="*/ 98 w 127"/>
                <a:gd name="T55" fmla="*/ 47 h 101"/>
                <a:gd name="T56" fmla="*/ 98 w 127"/>
                <a:gd name="T57" fmla="*/ 47 h 101"/>
                <a:gd name="T58" fmla="*/ 98 w 127"/>
                <a:gd name="T59" fmla="*/ 47 h 101"/>
                <a:gd name="T60" fmla="*/ 73 w 127"/>
                <a:gd name="T61" fmla="*/ 24 h 101"/>
                <a:gd name="T62" fmla="*/ 27 w 127"/>
                <a:gd name="T63" fmla="*/ 15 h 101"/>
                <a:gd name="T64" fmla="*/ 18 w 127"/>
                <a:gd name="T65" fmla="*/ 25 h 101"/>
                <a:gd name="T66" fmla="*/ 27 w 127"/>
                <a:gd name="T67" fmla="*/ 15 h 101"/>
                <a:gd name="T68" fmla="*/ 40 w 127"/>
                <a:gd name="T69" fmla="*/ 0 h 101"/>
                <a:gd name="T70" fmla="*/ 28 w 127"/>
                <a:gd name="T71" fmla="*/ 13 h 101"/>
                <a:gd name="T72" fmla="*/ 61 w 127"/>
                <a:gd name="T73" fmla="*/ 27 h 101"/>
                <a:gd name="T74" fmla="*/ 67 w 127"/>
                <a:gd name="T75" fmla="*/ 20 h 101"/>
                <a:gd name="T76" fmla="*/ 41 w 127"/>
                <a:gd name="T77" fmla="*/ 1 h 101"/>
                <a:gd name="T78" fmla="*/ 40 w 127"/>
                <a:gd name="T7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 h="101">
                  <a:moveTo>
                    <a:pt x="47" y="62"/>
                  </a:moveTo>
                  <a:cubicBezTo>
                    <a:pt x="47" y="62"/>
                    <a:pt x="47" y="62"/>
                    <a:pt x="47" y="62"/>
                  </a:cubicBezTo>
                  <a:cubicBezTo>
                    <a:pt x="48" y="63"/>
                    <a:pt x="49" y="63"/>
                    <a:pt x="51" y="64"/>
                  </a:cubicBezTo>
                  <a:cubicBezTo>
                    <a:pt x="53" y="65"/>
                    <a:pt x="54" y="66"/>
                    <a:pt x="56" y="67"/>
                  </a:cubicBezTo>
                  <a:cubicBezTo>
                    <a:pt x="53" y="65"/>
                    <a:pt x="50" y="63"/>
                    <a:pt x="47" y="62"/>
                  </a:cubicBezTo>
                  <a:moveTo>
                    <a:pt x="0" y="47"/>
                  </a:moveTo>
                  <a:cubicBezTo>
                    <a:pt x="0" y="47"/>
                    <a:pt x="3" y="47"/>
                    <a:pt x="8" y="49"/>
                  </a:cubicBezTo>
                  <a:cubicBezTo>
                    <a:pt x="19" y="51"/>
                    <a:pt x="29" y="55"/>
                    <a:pt x="39" y="59"/>
                  </a:cubicBezTo>
                  <a:cubicBezTo>
                    <a:pt x="39" y="58"/>
                    <a:pt x="39" y="58"/>
                    <a:pt x="39" y="58"/>
                  </a:cubicBezTo>
                  <a:cubicBezTo>
                    <a:pt x="17" y="49"/>
                    <a:pt x="0" y="47"/>
                    <a:pt x="0" y="47"/>
                  </a:cubicBezTo>
                  <a:moveTo>
                    <a:pt x="61" y="42"/>
                  </a:moveTo>
                  <a:cubicBezTo>
                    <a:pt x="53" y="54"/>
                    <a:pt x="53" y="54"/>
                    <a:pt x="53" y="54"/>
                  </a:cubicBezTo>
                  <a:cubicBezTo>
                    <a:pt x="92" y="73"/>
                    <a:pt x="119" y="101"/>
                    <a:pt x="119" y="101"/>
                  </a:cubicBezTo>
                  <a:cubicBezTo>
                    <a:pt x="120" y="96"/>
                    <a:pt x="121" y="91"/>
                    <a:pt x="122" y="86"/>
                  </a:cubicBezTo>
                  <a:cubicBezTo>
                    <a:pt x="122" y="86"/>
                    <a:pt x="122" y="86"/>
                    <a:pt x="122" y="86"/>
                  </a:cubicBezTo>
                  <a:cubicBezTo>
                    <a:pt x="122" y="86"/>
                    <a:pt x="122" y="86"/>
                    <a:pt x="122" y="86"/>
                  </a:cubicBezTo>
                  <a:cubicBezTo>
                    <a:pt x="122" y="86"/>
                    <a:pt x="96" y="60"/>
                    <a:pt x="61" y="42"/>
                  </a:cubicBezTo>
                  <a:moveTo>
                    <a:pt x="16" y="27"/>
                  </a:moveTo>
                  <a:cubicBezTo>
                    <a:pt x="13" y="31"/>
                    <a:pt x="10" y="35"/>
                    <a:pt x="6" y="39"/>
                  </a:cubicBezTo>
                  <a:cubicBezTo>
                    <a:pt x="20" y="41"/>
                    <a:pt x="33" y="45"/>
                    <a:pt x="45" y="50"/>
                  </a:cubicBezTo>
                  <a:cubicBezTo>
                    <a:pt x="53" y="39"/>
                    <a:pt x="53" y="39"/>
                    <a:pt x="53" y="39"/>
                  </a:cubicBezTo>
                  <a:cubicBezTo>
                    <a:pt x="42" y="33"/>
                    <a:pt x="29" y="29"/>
                    <a:pt x="16" y="27"/>
                  </a:cubicBezTo>
                  <a:moveTo>
                    <a:pt x="73" y="24"/>
                  </a:moveTo>
                  <a:cubicBezTo>
                    <a:pt x="69" y="31"/>
                    <a:pt x="69" y="31"/>
                    <a:pt x="69" y="31"/>
                  </a:cubicBezTo>
                  <a:cubicBezTo>
                    <a:pt x="88" y="41"/>
                    <a:pt x="110" y="55"/>
                    <a:pt x="125" y="72"/>
                  </a:cubicBezTo>
                  <a:cubicBezTo>
                    <a:pt x="126" y="67"/>
                    <a:pt x="127" y="63"/>
                    <a:pt x="127" y="58"/>
                  </a:cubicBezTo>
                  <a:cubicBezTo>
                    <a:pt x="118" y="54"/>
                    <a:pt x="108" y="50"/>
                    <a:pt x="98" y="47"/>
                  </a:cubicBezTo>
                  <a:cubicBezTo>
                    <a:pt x="98" y="47"/>
                    <a:pt x="98" y="47"/>
                    <a:pt x="98" y="47"/>
                  </a:cubicBezTo>
                  <a:cubicBezTo>
                    <a:pt x="98" y="47"/>
                    <a:pt x="98" y="47"/>
                    <a:pt x="98" y="47"/>
                  </a:cubicBezTo>
                  <a:cubicBezTo>
                    <a:pt x="98" y="47"/>
                    <a:pt x="98" y="47"/>
                    <a:pt x="98" y="47"/>
                  </a:cubicBezTo>
                  <a:cubicBezTo>
                    <a:pt x="98" y="47"/>
                    <a:pt x="89" y="37"/>
                    <a:pt x="73" y="24"/>
                  </a:cubicBezTo>
                  <a:moveTo>
                    <a:pt x="27" y="15"/>
                  </a:moveTo>
                  <a:cubicBezTo>
                    <a:pt x="24" y="18"/>
                    <a:pt x="21" y="22"/>
                    <a:pt x="18" y="25"/>
                  </a:cubicBezTo>
                  <a:cubicBezTo>
                    <a:pt x="27" y="15"/>
                    <a:pt x="27" y="15"/>
                    <a:pt x="27" y="15"/>
                  </a:cubicBezTo>
                  <a:moveTo>
                    <a:pt x="40" y="0"/>
                  </a:moveTo>
                  <a:cubicBezTo>
                    <a:pt x="36" y="4"/>
                    <a:pt x="32" y="8"/>
                    <a:pt x="28" y="13"/>
                  </a:cubicBezTo>
                  <a:cubicBezTo>
                    <a:pt x="29" y="13"/>
                    <a:pt x="43" y="18"/>
                    <a:pt x="61" y="27"/>
                  </a:cubicBezTo>
                  <a:cubicBezTo>
                    <a:pt x="67" y="20"/>
                    <a:pt x="67" y="20"/>
                    <a:pt x="67" y="20"/>
                  </a:cubicBezTo>
                  <a:cubicBezTo>
                    <a:pt x="60" y="13"/>
                    <a:pt x="51" y="7"/>
                    <a:pt x="41" y="1"/>
                  </a:cubicBezTo>
                  <a:cubicBezTo>
                    <a:pt x="41" y="0"/>
                    <a:pt x="40" y="0"/>
                    <a:pt x="40" y="0"/>
                  </a:cubicBezTo>
                </a:path>
              </a:pathLst>
            </a:custGeom>
            <a:solidFill>
              <a:srgbClr val="83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52" name="Freeform 232"/>
            <p:cNvSpPr>
              <a:spLocks noEditPoints="1"/>
            </p:cNvSpPr>
            <p:nvPr/>
          </p:nvSpPr>
          <p:spPr bwMode="auto">
            <a:xfrm>
              <a:off x="4139" y="2806"/>
              <a:ext cx="522" cy="458"/>
            </a:xfrm>
            <a:custGeom>
              <a:avLst/>
              <a:gdLst>
                <a:gd name="T0" fmla="*/ 30 w 98"/>
                <a:gd name="T1" fmla="*/ 40 h 86"/>
                <a:gd name="T2" fmla="*/ 43 w 98"/>
                <a:gd name="T3" fmla="*/ 60 h 86"/>
                <a:gd name="T4" fmla="*/ 58 w 98"/>
                <a:gd name="T5" fmla="*/ 86 h 86"/>
                <a:gd name="T6" fmla="*/ 58 w 98"/>
                <a:gd name="T7" fmla="*/ 86 h 86"/>
                <a:gd name="T8" fmla="*/ 30 w 98"/>
                <a:gd name="T9" fmla="*/ 40 h 86"/>
                <a:gd name="T10" fmla="*/ 3 w 98"/>
                <a:gd name="T11" fmla="*/ 0 h 86"/>
                <a:gd name="T12" fmla="*/ 0 w 98"/>
                <a:gd name="T13" fmla="*/ 0 h 86"/>
                <a:gd name="T14" fmla="*/ 64 w 98"/>
                <a:gd name="T15" fmla="*/ 78 h 86"/>
                <a:gd name="T16" fmla="*/ 64 w 98"/>
                <a:gd name="T17" fmla="*/ 78 h 86"/>
                <a:gd name="T18" fmla="*/ 64 w 98"/>
                <a:gd name="T19" fmla="*/ 78 h 86"/>
                <a:gd name="T20" fmla="*/ 74 w 98"/>
                <a:gd name="T21" fmla="*/ 66 h 86"/>
                <a:gd name="T22" fmla="*/ 74 w 98"/>
                <a:gd name="T23" fmla="*/ 66 h 86"/>
                <a:gd name="T24" fmla="*/ 76 w 98"/>
                <a:gd name="T25" fmla="*/ 64 h 86"/>
                <a:gd name="T26" fmla="*/ 85 w 98"/>
                <a:gd name="T27" fmla="*/ 54 h 86"/>
                <a:gd name="T28" fmla="*/ 86 w 98"/>
                <a:gd name="T29" fmla="*/ 52 h 86"/>
                <a:gd name="T30" fmla="*/ 86 w 98"/>
                <a:gd name="T31" fmla="*/ 52 h 86"/>
                <a:gd name="T32" fmla="*/ 98 w 98"/>
                <a:gd name="T33" fmla="*/ 39 h 86"/>
                <a:gd name="T34" fmla="*/ 66 w 98"/>
                <a:gd name="T35" fmla="*/ 22 h 86"/>
                <a:gd name="T36" fmla="*/ 55 w 98"/>
                <a:gd name="T37" fmla="*/ 18 h 86"/>
                <a:gd name="T38" fmla="*/ 86 w 98"/>
                <a:gd name="T39" fmla="*/ 52 h 86"/>
                <a:gd name="T40" fmla="*/ 82 w 98"/>
                <a:gd name="T41" fmla="*/ 56 h 86"/>
                <a:gd name="T42" fmla="*/ 78 w 98"/>
                <a:gd name="T43" fmla="*/ 62 h 86"/>
                <a:gd name="T44" fmla="*/ 74 w 98"/>
                <a:gd name="T45" fmla="*/ 66 h 86"/>
                <a:gd name="T46" fmla="*/ 16 w 98"/>
                <a:gd name="T47" fmla="*/ 1 h 86"/>
                <a:gd name="T48" fmla="*/ 3 w 98"/>
                <a:gd name="T4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86">
                  <a:moveTo>
                    <a:pt x="30" y="40"/>
                  </a:moveTo>
                  <a:cubicBezTo>
                    <a:pt x="34" y="45"/>
                    <a:pt x="39" y="52"/>
                    <a:pt x="43" y="60"/>
                  </a:cubicBezTo>
                  <a:cubicBezTo>
                    <a:pt x="53" y="74"/>
                    <a:pt x="58" y="86"/>
                    <a:pt x="58" y="86"/>
                  </a:cubicBezTo>
                  <a:cubicBezTo>
                    <a:pt x="58" y="86"/>
                    <a:pt x="58" y="86"/>
                    <a:pt x="58" y="86"/>
                  </a:cubicBezTo>
                  <a:cubicBezTo>
                    <a:pt x="58" y="86"/>
                    <a:pt x="48" y="63"/>
                    <a:pt x="30" y="40"/>
                  </a:cubicBezTo>
                  <a:moveTo>
                    <a:pt x="3" y="0"/>
                  </a:moveTo>
                  <a:cubicBezTo>
                    <a:pt x="2" y="0"/>
                    <a:pt x="1" y="0"/>
                    <a:pt x="0" y="0"/>
                  </a:cubicBezTo>
                  <a:cubicBezTo>
                    <a:pt x="43" y="23"/>
                    <a:pt x="64" y="78"/>
                    <a:pt x="64" y="78"/>
                  </a:cubicBezTo>
                  <a:cubicBezTo>
                    <a:pt x="64" y="78"/>
                    <a:pt x="64" y="78"/>
                    <a:pt x="64" y="78"/>
                  </a:cubicBezTo>
                  <a:cubicBezTo>
                    <a:pt x="64" y="78"/>
                    <a:pt x="64" y="78"/>
                    <a:pt x="64" y="78"/>
                  </a:cubicBezTo>
                  <a:cubicBezTo>
                    <a:pt x="68" y="74"/>
                    <a:pt x="71" y="70"/>
                    <a:pt x="74" y="66"/>
                  </a:cubicBezTo>
                  <a:cubicBezTo>
                    <a:pt x="74" y="66"/>
                    <a:pt x="74" y="66"/>
                    <a:pt x="74" y="66"/>
                  </a:cubicBezTo>
                  <a:cubicBezTo>
                    <a:pt x="76" y="64"/>
                    <a:pt x="76" y="64"/>
                    <a:pt x="76" y="64"/>
                  </a:cubicBezTo>
                  <a:cubicBezTo>
                    <a:pt x="79" y="61"/>
                    <a:pt x="82" y="57"/>
                    <a:pt x="85" y="54"/>
                  </a:cubicBezTo>
                  <a:cubicBezTo>
                    <a:pt x="86" y="52"/>
                    <a:pt x="86" y="52"/>
                    <a:pt x="86" y="52"/>
                  </a:cubicBezTo>
                  <a:cubicBezTo>
                    <a:pt x="86" y="52"/>
                    <a:pt x="86" y="52"/>
                    <a:pt x="86" y="52"/>
                  </a:cubicBezTo>
                  <a:cubicBezTo>
                    <a:pt x="90" y="47"/>
                    <a:pt x="94" y="43"/>
                    <a:pt x="98" y="39"/>
                  </a:cubicBezTo>
                  <a:cubicBezTo>
                    <a:pt x="85" y="31"/>
                    <a:pt x="74" y="26"/>
                    <a:pt x="66" y="22"/>
                  </a:cubicBezTo>
                  <a:cubicBezTo>
                    <a:pt x="62" y="21"/>
                    <a:pt x="58" y="19"/>
                    <a:pt x="55" y="18"/>
                  </a:cubicBezTo>
                  <a:cubicBezTo>
                    <a:pt x="70" y="31"/>
                    <a:pt x="86" y="52"/>
                    <a:pt x="86" y="52"/>
                  </a:cubicBezTo>
                  <a:cubicBezTo>
                    <a:pt x="82" y="56"/>
                    <a:pt x="82" y="56"/>
                    <a:pt x="82" y="56"/>
                  </a:cubicBezTo>
                  <a:cubicBezTo>
                    <a:pt x="78" y="62"/>
                    <a:pt x="78" y="62"/>
                    <a:pt x="78" y="62"/>
                  </a:cubicBezTo>
                  <a:cubicBezTo>
                    <a:pt x="74" y="66"/>
                    <a:pt x="74" y="66"/>
                    <a:pt x="74" y="66"/>
                  </a:cubicBezTo>
                  <a:cubicBezTo>
                    <a:pt x="74" y="66"/>
                    <a:pt x="53" y="24"/>
                    <a:pt x="16" y="1"/>
                  </a:cubicBezTo>
                  <a:cubicBezTo>
                    <a:pt x="12" y="0"/>
                    <a:pt x="7" y="0"/>
                    <a:pt x="3" y="0"/>
                  </a:cubicBezTo>
                </a:path>
              </a:pathLst>
            </a:custGeom>
            <a:solidFill>
              <a:srgbClr val="83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53" name="Freeform 233"/>
            <p:cNvSpPr>
              <a:spLocks noEditPoints="1"/>
            </p:cNvSpPr>
            <p:nvPr/>
          </p:nvSpPr>
          <p:spPr bwMode="auto">
            <a:xfrm>
              <a:off x="4533" y="3083"/>
              <a:ext cx="581" cy="388"/>
            </a:xfrm>
            <a:custGeom>
              <a:avLst/>
              <a:gdLst>
                <a:gd name="T0" fmla="*/ 53 w 109"/>
                <a:gd name="T1" fmla="*/ 18 h 73"/>
                <a:gd name="T2" fmla="*/ 45 w 109"/>
                <a:gd name="T3" fmla="*/ 29 h 73"/>
                <a:gd name="T4" fmla="*/ 106 w 109"/>
                <a:gd name="T5" fmla="*/ 73 h 73"/>
                <a:gd name="T6" fmla="*/ 106 w 109"/>
                <a:gd name="T7" fmla="*/ 73 h 73"/>
                <a:gd name="T8" fmla="*/ 106 w 109"/>
                <a:gd name="T9" fmla="*/ 73 h 73"/>
                <a:gd name="T10" fmla="*/ 109 w 109"/>
                <a:gd name="T11" fmla="*/ 59 h 73"/>
                <a:gd name="T12" fmla="*/ 109 w 109"/>
                <a:gd name="T13" fmla="*/ 59 h 73"/>
                <a:gd name="T14" fmla="*/ 53 w 109"/>
                <a:gd name="T15" fmla="*/ 18 h 73"/>
                <a:gd name="T16" fmla="*/ 12 w 109"/>
                <a:gd name="T17" fmla="*/ 0 h 73"/>
                <a:gd name="T18" fmla="*/ 11 w 109"/>
                <a:gd name="T19" fmla="*/ 2 h 73"/>
                <a:gd name="T20" fmla="*/ 2 w 109"/>
                <a:gd name="T21" fmla="*/ 12 h 73"/>
                <a:gd name="T22" fmla="*/ 0 w 109"/>
                <a:gd name="T23" fmla="*/ 14 h 73"/>
                <a:gd name="T24" fmla="*/ 0 w 109"/>
                <a:gd name="T25" fmla="*/ 14 h 73"/>
                <a:gd name="T26" fmla="*/ 37 w 109"/>
                <a:gd name="T27" fmla="*/ 26 h 73"/>
                <a:gd name="T28" fmla="*/ 45 w 109"/>
                <a:gd name="T29" fmla="*/ 14 h 73"/>
                <a:gd name="T30" fmla="*/ 12 w 109"/>
                <a:gd name="T31" fmla="*/ 0 h 73"/>
                <a:gd name="T32" fmla="*/ 12 w 109"/>
                <a:gd name="T3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 h="73">
                  <a:moveTo>
                    <a:pt x="53" y="18"/>
                  </a:moveTo>
                  <a:cubicBezTo>
                    <a:pt x="45" y="29"/>
                    <a:pt x="45" y="29"/>
                    <a:pt x="45" y="29"/>
                  </a:cubicBezTo>
                  <a:cubicBezTo>
                    <a:pt x="80" y="47"/>
                    <a:pt x="106" y="73"/>
                    <a:pt x="106" y="73"/>
                  </a:cubicBezTo>
                  <a:cubicBezTo>
                    <a:pt x="106" y="73"/>
                    <a:pt x="106" y="73"/>
                    <a:pt x="106" y="73"/>
                  </a:cubicBezTo>
                  <a:cubicBezTo>
                    <a:pt x="106" y="73"/>
                    <a:pt x="106" y="73"/>
                    <a:pt x="106" y="73"/>
                  </a:cubicBezTo>
                  <a:cubicBezTo>
                    <a:pt x="109" y="59"/>
                    <a:pt x="109" y="59"/>
                    <a:pt x="109" y="59"/>
                  </a:cubicBezTo>
                  <a:cubicBezTo>
                    <a:pt x="109" y="59"/>
                    <a:pt x="109" y="59"/>
                    <a:pt x="109" y="59"/>
                  </a:cubicBezTo>
                  <a:cubicBezTo>
                    <a:pt x="94" y="42"/>
                    <a:pt x="72" y="28"/>
                    <a:pt x="53" y="18"/>
                  </a:cubicBezTo>
                  <a:moveTo>
                    <a:pt x="12" y="0"/>
                  </a:moveTo>
                  <a:cubicBezTo>
                    <a:pt x="11" y="2"/>
                    <a:pt x="11" y="2"/>
                    <a:pt x="11" y="2"/>
                  </a:cubicBezTo>
                  <a:cubicBezTo>
                    <a:pt x="2" y="12"/>
                    <a:pt x="2" y="12"/>
                    <a:pt x="2" y="12"/>
                  </a:cubicBezTo>
                  <a:cubicBezTo>
                    <a:pt x="0" y="14"/>
                    <a:pt x="0" y="14"/>
                    <a:pt x="0" y="14"/>
                  </a:cubicBezTo>
                  <a:cubicBezTo>
                    <a:pt x="0" y="14"/>
                    <a:pt x="0" y="14"/>
                    <a:pt x="0" y="14"/>
                  </a:cubicBezTo>
                  <a:cubicBezTo>
                    <a:pt x="13" y="16"/>
                    <a:pt x="26" y="20"/>
                    <a:pt x="37" y="26"/>
                  </a:cubicBezTo>
                  <a:cubicBezTo>
                    <a:pt x="45" y="14"/>
                    <a:pt x="45" y="14"/>
                    <a:pt x="45" y="14"/>
                  </a:cubicBezTo>
                  <a:cubicBezTo>
                    <a:pt x="27" y="5"/>
                    <a:pt x="13" y="0"/>
                    <a:pt x="12" y="0"/>
                  </a:cubicBezTo>
                  <a:cubicBezTo>
                    <a:pt x="12" y="0"/>
                    <a:pt x="12" y="0"/>
                    <a:pt x="12" y="0"/>
                  </a:cubicBezTo>
                </a:path>
              </a:pathLst>
            </a:custGeom>
            <a:solidFill>
              <a:srgbClr val="A2A2A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54" name="Freeform 234"/>
            <p:cNvSpPr>
              <a:spLocks/>
            </p:cNvSpPr>
            <p:nvPr/>
          </p:nvSpPr>
          <p:spPr bwMode="auto">
            <a:xfrm>
              <a:off x="4491" y="2923"/>
              <a:ext cx="175" cy="96"/>
            </a:xfrm>
            <a:custGeom>
              <a:avLst/>
              <a:gdLst>
                <a:gd name="T0" fmla="*/ 0 w 33"/>
                <a:gd name="T1" fmla="*/ 0 h 18"/>
                <a:gd name="T2" fmla="*/ 32 w 33"/>
                <a:gd name="T3" fmla="*/ 17 h 18"/>
                <a:gd name="T4" fmla="*/ 33 w 33"/>
                <a:gd name="T5" fmla="*/ 18 h 18"/>
                <a:gd name="T6" fmla="*/ 0 w 33"/>
                <a:gd name="T7" fmla="*/ 0 h 18"/>
              </a:gdLst>
              <a:ahLst/>
              <a:cxnLst>
                <a:cxn ang="0">
                  <a:pos x="T0" y="T1"/>
                </a:cxn>
                <a:cxn ang="0">
                  <a:pos x="T2" y="T3"/>
                </a:cxn>
                <a:cxn ang="0">
                  <a:pos x="T4" y="T5"/>
                </a:cxn>
                <a:cxn ang="0">
                  <a:pos x="T6" y="T7"/>
                </a:cxn>
              </a:cxnLst>
              <a:rect l="0" t="0" r="r" b="b"/>
              <a:pathLst>
                <a:path w="33" h="18">
                  <a:moveTo>
                    <a:pt x="0" y="0"/>
                  </a:moveTo>
                  <a:cubicBezTo>
                    <a:pt x="8" y="4"/>
                    <a:pt x="19" y="9"/>
                    <a:pt x="32" y="17"/>
                  </a:cubicBezTo>
                  <a:cubicBezTo>
                    <a:pt x="32" y="17"/>
                    <a:pt x="33" y="17"/>
                    <a:pt x="33" y="18"/>
                  </a:cubicBezTo>
                  <a:cubicBezTo>
                    <a:pt x="23" y="11"/>
                    <a:pt x="11" y="5"/>
                    <a:pt x="0" y="0"/>
                  </a:cubicBezTo>
                </a:path>
              </a:pathLst>
            </a:custGeom>
            <a:solidFill>
              <a:srgbClr val="B8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55" name="Freeform 235"/>
            <p:cNvSpPr>
              <a:spLocks/>
            </p:cNvSpPr>
            <p:nvPr/>
          </p:nvSpPr>
          <p:spPr bwMode="auto">
            <a:xfrm>
              <a:off x="4070" y="2806"/>
              <a:ext cx="410" cy="458"/>
            </a:xfrm>
            <a:custGeom>
              <a:avLst/>
              <a:gdLst>
                <a:gd name="T0" fmla="*/ 13 w 77"/>
                <a:gd name="T1" fmla="*/ 0 h 86"/>
                <a:gd name="T2" fmla="*/ 0 w 77"/>
                <a:gd name="T3" fmla="*/ 1 h 86"/>
                <a:gd name="T4" fmla="*/ 0 w 77"/>
                <a:gd name="T5" fmla="*/ 1 h 86"/>
                <a:gd name="T6" fmla="*/ 43 w 77"/>
                <a:gd name="T7" fmla="*/ 40 h 86"/>
                <a:gd name="T8" fmla="*/ 71 w 77"/>
                <a:gd name="T9" fmla="*/ 86 h 86"/>
                <a:gd name="T10" fmla="*/ 71 w 77"/>
                <a:gd name="T11" fmla="*/ 86 h 86"/>
                <a:gd name="T12" fmla="*/ 71 w 77"/>
                <a:gd name="T13" fmla="*/ 86 h 86"/>
                <a:gd name="T14" fmla="*/ 77 w 77"/>
                <a:gd name="T15" fmla="*/ 78 h 86"/>
                <a:gd name="T16" fmla="*/ 13 w 77"/>
                <a:gd name="T1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86">
                  <a:moveTo>
                    <a:pt x="13" y="0"/>
                  </a:moveTo>
                  <a:cubicBezTo>
                    <a:pt x="9" y="0"/>
                    <a:pt x="5" y="0"/>
                    <a:pt x="0" y="1"/>
                  </a:cubicBezTo>
                  <a:cubicBezTo>
                    <a:pt x="0" y="1"/>
                    <a:pt x="0" y="1"/>
                    <a:pt x="0" y="1"/>
                  </a:cubicBezTo>
                  <a:cubicBezTo>
                    <a:pt x="0" y="1"/>
                    <a:pt x="16" y="3"/>
                    <a:pt x="43" y="40"/>
                  </a:cubicBezTo>
                  <a:cubicBezTo>
                    <a:pt x="61" y="63"/>
                    <a:pt x="71" y="86"/>
                    <a:pt x="71" y="86"/>
                  </a:cubicBezTo>
                  <a:cubicBezTo>
                    <a:pt x="71" y="86"/>
                    <a:pt x="71" y="86"/>
                    <a:pt x="71" y="86"/>
                  </a:cubicBezTo>
                  <a:cubicBezTo>
                    <a:pt x="71" y="86"/>
                    <a:pt x="71" y="86"/>
                    <a:pt x="71" y="86"/>
                  </a:cubicBezTo>
                  <a:cubicBezTo>
                    <a:pt x="77" y="78"/>
                    <a:pt x="77" y="78"/>
                    <a:pt x="77" y="78"/>
                  </a:cubicBezTo>
                  <a:cubicBezTo>
                    <a:pt x="77" y="78"/>
                    <a:pt x="56" y="23"/>
                    <a:pt x="13" y="0"/>
                  </a:cubicBezTo>
                </a:path>
              </a:pathLst>
            </a:custGeom>
            <a:solidFill>
              <a:srgbClr val="A2A2A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56" name="Freeform 236"/>
            <p:cNvSpPr>
              <a:spLocks/>
            </p:cNvSpPr>
            <p:nvPr/>
          </p:nvSpPr>
          <p:spPr bwMode="auto">
            <a:xfrm>
              <a:off x="4225" y="2812"/>
              <a:ext cx="372" cy="345"/>
            </a:xfrm>
            <a:custGeom>
              <a:avLst/>
              <a:gdLst>
                <a:gd name="T0" fmla="*/ 0 w 70"/>
                <a:gd name="T1" fmla="*/ 0 h 65"/>
                <a:gd name="T2" fmla="*/ 58 w 70"/>
                <a:gd name="T3" fmla="*/ 65 h 65"/>
                <a:gd name="T4" fmla="*/ 62 w 70"/>
                <a:gd name="T5" fmla="*/ 61 h 65"/>
                <a:gd name="T6" fmla="*/ 66 w 70"/>
                <a:gd name="T7" fmla="*/ 55 h 65"/>
                <a:gd name="T8" fmla="*/ 70 w 70"/>
                <a:gd name="T9" fmla="*/ 51 h 65"/>
                <a:gd name="T10" fmla="*/ 39 w 70"/>
                <a:gd name="T11" fmla="*/ 17 h 65"/>
                <a:gd name="T12" fmla="*/ 39 w 70"/>
                <a:gd name="T13" fmla="*/ 17 h 65"/>
                <a:gd name="T14" fmla="*/ 0 w 70"/>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65">
                  <a:moveTo>
                    <a:pt x="0" y="0"/>
                  </a:moveTo>
                  <a:cubicBezTo>
                    <a:pt x="37" y="23"/>
                    <a:pt x="58" y="65"/>
                    <a:pt x="58" y="65"/>
                  </a:cubicBezTo>
                  <a:cubicBezTo>
                    <a:pt x="62" y="61"/>
                    <a:pt x="62" y="61"/>
                    <a:pt x="62" y="61"/>
                  </a:cubicBezTo>
                  <a:cubicBezTo>
                    <a:pt x="66" y="55"/>
                    <a:pt x="66" y="55"/>
                    <a:pt x="66" y="55"/>
                  </a:cubicBezTo>
                  <a:cubicBezTo>
                    <a:pt x="70" y="51"/>
                    <a:pt x="70" y="51"/>
                    <a:pt x="70" y="51"/>
                  </a:cubicBezTo>
                  <a:cubicBezTo>
                    <a:pt x="70" y="51"/>
                    <a:pt x="54" y="30"/>
                    <a:pt x="39" y="17"/>
                  </a:cubicBezTo>
                  <a:cubicBezTo>
                    <a:pt x="39" y="17"/>
                    <a:pt x="39" y="17"/>
                    <a:pt x="39" y="17"/>
                  </a:cubicBezTo>
                  <a:cubicBezTo>
                    <a:pt x="39" y="17"/>
                    <a:pt x="24" y="4"/>
                    <a:pt x="0" y="0"/>
                  </a:cubicBezTo>
                </a:path>
              </a:pathLst>
            </a:custGeom>
            <a:solidFill>
              <a:srgbClr val="A2A2A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57" name="Freeform 237"/>
            <p:cNvSpPr>
              <a:spLocks noEditPoints="1"/>
            </p:cNvSpPr>
            <p:nvPr/>
          </p:nvSpPr>
          <p:spPr bwMode="auto">
            <a:xfrm>
              <a:off x="4448" y="3221"/>
              <a:ext cx="634" cy="415"/>
            </a:xfrm>
            <a:custGeom>
              <a:avLst/>
              <a:gdLst>
                <a:gd name="T0" fmla="*/ 53 w 119"/>
                <a:gd name="T1" fmla="*/ 15 h 78"/>
                <a:gd name="T2" fmla="*/ 47 w 119"/>
                <a:gd name="T3" fmla="*/ 23 h 78"/>
                <a:gd name="T4" fmla="*/ 56 w 119"/>
                <a:gd name="T5" fmla="*/ 28 h 78"/>
                <a:gd name="T6" fmla="*/ 116 w 119"/>
                <a:gd name="T7" fmla="*/ 78 h 78"/>
                <a:gd name="T8" fmla="*/ 116 w 119"/>
                <a:gd name="T9" fmla="*/ 78 h 78"/>
                <a:gd name="T10" fmla="*/ 119 w 119"/>
                <a:gd name="T11" fmla="*/ 62 h 78"/>
                <a:gd name="T12" fmla="*/ 119 w 119"/>
                <a:gd name="T13" fmla="*/ 62 h 78"/>
                <a:gd name="T14" fmla="*/ 53 w 119"/>
                <a:gd name="T15" fmla="*/ 15 h 78"/>
                <a:gd name="T16" fmla="*/ 6 w 119"/>
                <a:gd name="T17" fmla="*/ 0 h 78"/>
                <a:gd name="T18" fmla="*/ 6 w 119"/>
                <a:gd name="T19" fmla="*/ 0 h 78"/>
                <a:gd name="T20" fmla="*/ 0 w 119"/>
                <a:gd name="T21" fmla="*/ 8 h 78"/>
                <a:gd name="T22" fmla="*/ 0 w 119"/>
                <a:gd name="T23" fmla="*/ 8 h 78"/>
                <a:gd name="T24" fmla="*/ 39 w 119"/>
                <a:gd name="T25" fmla="*/ 19 h 78"/>
                <a:gd name="T26" fmla="*/ 45 w 119"/>
                <a:gd name="T27" fmla="*/ 11 h 78"/>
                <a:gd name="T28" fmla="*/ 6 w 119"/>
                <a:gd name="T29" fmla="*/ 0 h 78"/>
                <a:gd name="T30" fmla="*/ 6 w 119"/>
                <a:gd name="T3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9" h="78">
                  <a:moveTo>
                    <a:pt x="53" y="15"/>
                  </a:moveTo>
                  <a:cubicBezTo>
                    <a:pt x="47" y="23"/>
                    <a:pt x="47" y="23"/>
                    <a:pt x="47" y="23"/>
                  </a:cubicBezTo>
                  <a:cubicBezTo>
                    <a:pt x="50" y="24"/>
                    <a:pt x="53" y="26"/>
                    <a:pt x="56" y="28"/>
                  </a:cubicBezTo>
                  <a:cubicBezTo>
                    <a:pt x="77" y="39"/>
                    <a:pt x="100" y="55"/>
                    <a:pt x="116" y="78"/>
                  </a:cubicBezTo>
                  <a:cubicBezTo>
                    <a:pt x="116" y="78"/>
                    <a:pt x="116" y="78"/>
                    <a:pt x="116" y="78"/>
                  </a:cubicBezTo>
                  <a:cubicBezTo>
                    <a:pt x="119" y="62"/>
                    <a:pt x="119" y="62"/>
                    <a:pt x="119" y="62"/>
                  </a:cubicBezTo>
                  <a:cubicBezTo>
                    <a:pt x="119" y="62"/>
                    <a:pt x="119" y="62"/>
                    <a:pt x="119" y="62"/>
                  </a:cubicBezTo>
                  <a:cubicBezTo>
                    <a:pt x="119" y="62"/>
                    <a:pt x="92" y="34"/>
                    <a:pt x="53" y="15"/>
                  </a:cubicBezTo>
                  <a:moveTo>
                    <a:pt x="6" y="0"/>
                  </a:moveTo>
                  <a:cubicBezTo>
                    <a:pt x="6" y="0"/>
                    <a:pt x="6" y="0"/>
                    <a:pt x="6" y="0"/>
                  </a:cubicBezTo>
                  <a:cubicBezTo>
                    <a:pt x="0" y="8"/>
                    <a:pt x="0" y="8"/>
                    <a:pt x="0" y="8"/>
                  </a:cubicBezTo>
                  <a:cubicBezTo>
                    <a:pt x="0" y="8"/>
                    <a:pt x="0" y="8"/>
                    <a:pt x="0" y="8"/>
                  </a:cubicBezTo>
                  <a:cubicBezTo>
                    <a:pt x="0" y="8"/>
                    <a:pt x="17" y="10"/>
                    <a:pt x="39" y="19"/>
                  </a:cubicBezTo>
                  <a:cubicBezTo>
                    <a:pt x="45" y="11"/>
                    <a:pt x="45" y="11"/>
                    <a:pt x="45" y="11"/>
                  </a:cubicBezTo>
                  <a:cubicBezTo>
                    <a:pt x="33" y="6"/>
                    <a:pt x="20" y="2"/>
                    <a:pt x="6" y="0"/>
                  </a:cubicBezTo>
                  <a:cubicBezTo>
                    <a:pt x="6" y="0"/>
                    <a:pt x="6" y="0"/>
                    <a:pt x="6" y="0"/>
                  </a:cubicBezTo>
                </a:path>
              </a:pathLst>
            </a:custGeom>
            <a:solidFill>
              <a:srgbClr val="A2A2A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58" name="Freeform 238"/>
            <p:cNvSpPr>
              <a:spLocks/>
            </p:cNvSpPr>
            <p:nvPr/>
          </p:nvSpPr>
          <p:spPr bwMode="auto">
            <a:xfrm>
              <a:off x="5066" y="3535"/>
              <a:ext cx="484" cy="165"/>
            </a:xfrm>
            <a:custGeom>
              <a:avLst/>
              <a:gdLst>
                <a:gd name="T0" fmla="*/ 24 w 91"/>
                <a:gd name="T1" fmla="*/ 0 h 31"/>
                <a:gd name="T2" fmla="*/ 3 w 91"/>
                <a:gd name="T3" fmla="*/ 3 h 31"/>
                <a:gd name="T4" fmla="*/ 3 w 91"/>
                <a:gd name="T5" fmla="*/ 3 h 31"/>
                <a:gd name="T6" fmla="*/ 3 w 91"/>
                <a:gd name="T7" fmla="*/ 3 h 31"/>
                <a:gd name="T8" fmla="*/ 0 w 91"/>
                <a:gd name="T9" fmla="*/ 19 h 31"/>
                <a:gd name="T10" fmla="*/ 2 w 91"/>
                <a:gd name="T11" fmla="*/ 18 h 31"/>
                <a:gd name="T12" fmla="*/ 9 w 91"/>
                <a:gd name="T13" fmla="*/ 15 h 31"/>
                <a:gd name="T14" fmla="*/ 10 w 91"/>
                <a:gd name="T15" fmla="*/ 15 h 31"/>
                <a:gd name="T16" fmla="*/ 10 w 91"/>
                <a:gd name="T17" fmla="*/ 15 h 31"/>
                <a:gd name="T18" fmla="*/ 28 w 91"/>
                <a:gd name="T19" fmla="*/ 13 h 31"/>
                <a:gd name="T20" fmla="*/ 91 w 91"/>
                <a:gd name="T21" fmla="*/ 31 h 31"/>
                <a:gd name="T22" fmla="*/ 91 w 91"/>
                <a:gd name="T23" fmla="*/ 31 h 31"/>
                <a:gd name="T24" fmla="*/ 24 w 91"/>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31">
                  <a:moveTo>
                    <a:pt x="24" y="0"/>
                  </a:moveTo>
                  <a:cubicBezTo>
                    <a:pt x="12" y="0"/>
                    <a:pt x="4" y="3"/>
                    <a:pt x="3" y="3"/>
                  </a:cubicBezTo>
                  <a:cubicBezTo>
                    <a:pt x="3" y="3"/>
                    <a:pt x="3" y="3"/>
                    <a:pt x="3" y="3"/>
                  </a:cubicBezTo>
                  <a:cubicBezTo>
                    <a:pt x="3" y="3"/>
                    <a:pt x="3" y="3"/>
                    <a:pt x="3" y="3"/>
                  </a:cubicBezTo>
                  <a:cubicBezTo>
                    <a:pt x="0" y="19"/>
                    <a:pt x="0" y="19"/>
                    <a:pt x="0" y="19"/>
                  </a:cubicBezTo>
                  <a:cubicBezTo>
                    <a:pt x="0" y="19"/>
                    <a:pt x="1" y="18"/>
                    <a:pt x="2" y="18"/>
                  </a:cubicBezTo>
                  <a:cubicBezTo>
                    <a:pt x="5" y="17"/>
                    <a:pt x="7" y="16"/>
                    <a:pt x="9" y="15"/>
                  </a:cubicBezTo>
                  <a:cubicBezTo>
                    <a:pt x="9" y="15"/>
                    <a:pt x="10" y="15"/>
                    <a:pt x="10" y="15"/>
                  </a:cubicBezTo>
                  <a:cubicBezTo>
                    <a:pt x="10" y="15"/>
                    <a:pt x="10" y="15"/>
                    <a:pt x="10" y="15"/>
                  </a:cubicBezTo>
                  <a:cubicBezTo>
                    <a:pt x="16" y="13"/>
                    <a:pt x="22" y="13"/>
                    <a:pt x="28" y="13"/>
                  </a:cubicBezTo>
                  <a:cubicBezTo>
                    <a:pt x="60" y="13"/>
                    <a:pt x="91" y="31"/>
                    <a:pt x="91" y="31"/>
                  </a:cubicBezTo>
                  <a:cubicBezTo>
                    <a:pt x="91" y="31"/>
                    <a:pt x="91" y="31"/>
                    <a:pt x="91" y="31"/>
                  </a:cubicBezTo>
                  <a:cubicBezTo>
                    <a:pt x="67" y="6"/>
                    <a:pt x="42" y="0"/>
                    <a:pt x="24" y="0"/>
                  </a:cubicBezTo>
                </a:path>
              </a:pathLst>
            </a:custGeom>
            <a:solidFill>
              <a:srgbClr val="A2A2A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59" name="Freeform 239"/>
            <p:cNvSpPr>
              <a:spLocks/>
            </p:cNvSpPr>
            <p:nvPr/>
          </p:nvSpPr>
          <p:spPr bwMode="auto">
            <a:xfrm>
              <a:off x="5098" y="3381"/>
              <a:ext cx="362" cy="207"/>
            </a:xfrm>
            <a:custGeom>
              <a:avLst/>
              <a:gdLst>
                <a:gd name="T0" fmla="*/ 12 w 68"/>
                <a:gd name="T1" fmla="*/ 0 h 39"/>
                <a:gd name="T2" fmla="*/ 4 w 68"/>
                <a:gd name="T3" fmla="*/ 2 h 39"/>
                <a:gd name="T4" fmla="*/ 3 w 68"/>
                <a:gd name="T5" fmla="*/ 3 h 39"/>
                <a:gd name="T6" fmla="*/ 3 w 68"/>
                <a:gd name="T7" fmla="*/ 3 h 39"/>
                <a:gd name="T8" fmla="*/ 0 w 68"/>
                <a:gd name="T9" fmla="*/ 17 h 39"/>
                <a:gd name="T10" fmla="*/ 0 w 68"/>
                <a:gd name="T11" fmla="*/ 17 h 39"/>
                <a:gd name="T12" fmla="*/ 0 w 68"/>
                <a:gd name="T13" fmla="*/ 17 h 39"/>
                <a:gd name="T14" fmla="*/ 1 w 68"/>
                <a:gd name="T15" fmla="*/ 17 h 39"/>
                <a:gd name="T16" fmla="*/ 8 w 68"/>
                <a:gd name="T17" fmla="*/ 16 h 39"/>
                <a:gd name="T18" fmla="*/ 68 w 68"/>
                <a:gd name="T19" fmla="*/ 39 h 39"/>
                <a:gd name="T20" fmla="*/ 30 w 68"/>
                <a:gd name="T21" fmla="*/ 5 h 39"/>
                <a:gd name="T22" fmla="*/ 12 w 68"/>
                <a:gd name="T2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39">
                  <a:moveTo>
                    <a:pt x="12" y="0"/>
                  </a:moveTo>
                  <a:cubicBezTo>
                    <a:pt x="7" y="0"/>
                    <a:pt x="5" y="1"/>
                    <a:pt x="4" y="2"/>
                  </a:cubicBezTo>
                  <a:cubicBezTo>
                    <a:pt x="3" y="3"/>
                    <a:pt x="3" y="3"/>
                    <a:pt x="3" y="3"/>
                  </a:cubicBezTo>
                  <a:cubicBezTo>
                    <a:pt x="3" y="3"/>
                    <a:pt x="3" y="3"/>
                    <a:pt x="3" y="3"/>
                  </a:cubicBezTo>
                  <a:cubicBezTo>
                    <a:pt x="0" y="17"/>
                    <a:pt x="0" y="17"/>
                    <a:pt x="0" y="17"/>
                  </a:cubicBezTo>
                  <a:cubicBezTo>
                    <a:pt x="0" y="17"/>
                    <a:pt x="0" y="17"/>
                    <a:pt x="0" y="17"/>
                  </a:cubicBezTo>
                  <a:cubicBezTo>
                    <a:pt x="0" y="17"/>
                    <a:pt x="0" y="17"/>
                    <a:pt x="0" y="17"/>
                  </a:cubicBezTo>
                  <a:cubicBezTo>
                    <a:pt x="0" y="17"/>
                    <a:pt x="1" y="17"/>
                    <a:pt x="1" y="17"/>
                  </a:cubicBezTo>
                  <a:cubicBezTo>
                    <a:pt x="3" y="16"/>
                    <a:pt x="5" y="16"/>
                    <a:pt x="8" y="16"/>
                  </a:cubicBezTo>
                  <a:cubicBezTo>
                    <a:pt x="33" y="16"/>
                    <a:pt x="64" y="37"/>
                    <a:pt x="68" y="39"/>
                  </a:cubicBezTo>
                  <a:cubicBezTo>
                    <a:pt x="59" y="29"/>
                    <a:pt x="46" y="16"/>
                    <a:pt x="30" y="5"/>
                  </a:cubicBezTo>
                  <a:cubicBezTo>
                    <a:pt x="22" y="1"/>
                    <a:pt x="16" y="0"/>
                    <a:pt x="12" y="0"/>
                  </a:cubicBezTo>
                </a:path>
              </a:pathLst>
            </a:custGeom>
            <a:solidFill>
              <a:srgbClr val="A2A2A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60" name="Freeform 240"/>
            <p:cNvSpPr>
              <a:spLocks/>
            </p:cNvSpPr>
            <p:nvPr/>
          </p:nvSpPr>
          <p:spPr bwMode="auto">
            <a:xfrm>
              <a:off x="4656" y="3120"/>
              <a:ext cx="181" cy="224"/>
            </a:xfrm>
            <a:custGeom>
              <a:avLst/>
              <a:gdLst>
                <a:gd name="T0" fmla="*/ 28 w 34"/>
                <a:gd name="T1" fmla="*/ 0 h 42"/>
                <a:gd name="T2" fmla="*/ 22 w 34"/>
                <a:gd name="T3" fmla="*/ 7 h 42"/>
                <a:gd name="T4" fmla="*/ 14 w 34"/>
                <a:gd name="T5" fmla="*/ 19 h 42"/>
                <a:gd name="T6" fmla="*/ 6 w 34"/>
                <a:gd name="T7" fmla="*/ 30 h 42"/>
                <a:gd name="T8" fmla="*/ 0 w 34"/>
                <a:gd name="T9" fmla="*/ 38 h 42"/>
                <a:gd name="T10" fmla="*/ 0 w 34"/>
                <a:gd name="T11" fmla="*/ 39 h 42"/>
                <a:gd name="T12" fmla="*/ 0 w 34"/>
                <a:gd name="T13" fmla="*/ 39 h 42"/>
                <a:gd name="T14" fmla="*/ 8 w 34"/>
                <a:gd name="T15" fmla="*/ 42 h 42"/>
                <a:gd name="T16" fmla="*/ 8 w 34"/>
                <a:gd name="T17" fmla="*/ 42 h 42"/>
                <a:gd name="T18" fmla="*/ 8 w 34"/>
                <a:gd name="T19" fmla="*/ 42 h 42"/>
                <a:gd name="T20" fmla="*/ 14 w 34"/>
                <a:gd name="T21" fmla="*/ 34 h 42"/>
                <a:gd name="T22" fmla="*/ 22 w 34"/>
                <a:gd name="T23" fmla="*/ 22 h 42"/>
                <a:gd name="T24" fmla="*/ 30 w 34"/>
                <a:gd name="T25" fmla="*/ 11 h 42"/>
                <a:gd name="T26" fmla="*/ 34 w 34"/>
                <a:gd name="T27" fmla="*/ 4 h 42"/>
                <a:gd name="T28" fmla="*/ 28 w 34"/>
                <a:gd name="T2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2">
                  <a:moveTo>
                    <a:pt x="28" y="0"/>
                  </a:moveTo>
                  <a:cubicBezTo>
                    <a:pt x="22" y="7"/>
                    <a:pt x="22" y="7"/>
                    <a:pt x="22" y="7"/>
                  </a:cubicBezTo>
                  <a:cubicBezTo>
                    <a:pt x="14" y="19"/>
                    <a:pt x="14" y="19"/>
                    <a:pt x="14" y="19"/>
                  </a:cubicBezTo>
                  <a:cubicBezTo>
                    <a:pt x="6" y="30"/>
                    <a:pt x="6" y="30"/>
                    <a:pt x="6" y="30"/>
                  </a:cubicBezTo>
                  <a:cubicBezTo>
                    <a:pt x="0" y="38"/>
                    <a:pt x="0" y="38"/>
                    <a:pt x="0" y="38"/>
                  </a:cubicBezTo>
                  <a:cubicBezTo>
                    <a:pt x="0" y="39"/>
                    <a:pt x="0" y="39"/>
                    <a:pt x="0" y="39"/>
                  </a:cubicBezTo>
                  <a:cubicBezTo>
                    <a:pt x="0" y="39"/>
                    <a:pt x="0" y="39"/>
                    <a:pt x="0" y="39"/>
                  </a:cubicBezTo>
                  <a:cubicBezTo>
                    <a:pt x="2" y="40"/>
                    <a:pt x="5" y="41"/>
                    <a:pt x="8" y="42"/>
                  </a:cubicBezTo>
                  <a:cubicBezTo>
                    <a:pt x="8" y="42"/>
                    <a:pt x="8" y="42"/>
                    <a:pt x="8" y="42"/>
                  </a:cubicBezTo>
                  <a:cubicBezTo>
                    <a:pt x="8" y="42"/>
                    <a:pt x="8" y="42"/>
                    <a:pt x="8" y="42"/>
                  </a:cubicBezTo>
                  <a:cubicBezTo>
                    <a:pt x="14" y="34"/>
                    <a:pt x="14" y="34"/>
                    <a:pt x="14" y="34"/>
                  </a:cubicBezTo>
                  <a:cubicBezTo>
                    <a:pt x="22" y="22"/>
                    <a:pt x="22" y="22"/>
                    <a:pt x="22" y="22"/>
                  </a:cubicBezTo>
                  <a:cubicBezTo>
                    <a:pt x="30" y="11"/>
                    <a:pt x="30" y="11"/>
                    <a:pt x="30" y="11"/>
                  </a:cubicBezTo>
                  <a:cubicBezTo>
                    <a:pt x="34" y="4"/>
                    <a:pt x="34" y="4"/>
                    <a:pt x="34" y="4"/>
                  </a:cubicBezTo>
                  <a:cubicBezTo>
                    <a:pt x="32" y="3"/>
                    <a:pt x="30" y="1"/>
                    <a:pt x="28" y="0"/>
                  </a:cubicBezTo>
                </a:path>
              </a:pathLst>
            </a:custGeom>
            <a:solidFill>
              <a:srgbClr val="64483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61" name="Oval 241"/>
            <p:cNvSpPr>
              <a:spLocks noChangeArrowheads="1"/>
            </p:cNvSpPr>
            <p:nvPr/>
          </p:nvSpPr>
          <p:spPr bwMode="auto">
            <a:xfrm>
              <a:off x="5545" y="3700"/>
              <a:ext cx="5" cy="1"/>
            </a:xfrm>
            <a:prstGeom prst="ellipse">
              <a:avLst/>
            </a:prstGeom>
            <a:solidFill>
              <a:srgbClr val="A7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5313" name="Oval 193"/>
            <p:cNvSpPr>
              <a:spLocks noChangeArrowheads="1"/>
            </p:cNvSpPr>
            <p:nvPr/>
          </p:nvSpPr>
          <p:spPr bwMode="auto">
            <a:xfrm>
              <a:off x="3891" y="4081"/>
              <a:ext cx="397" cy="176"/>
            </a:xfrm>
            <a:prstGeom prst="ellipse">
              <a:avLst/>
            </a:prstGeom>
            <a:gradFill rotWithShape="1">
              <a:gsLst>
                <a:gs pos="0">
                  <a:srgbClr val="45321F"/>
                </a:gs>
                <a:gs pos="100000">
                  <a:srgbClr val="45321F">
                    <a:gamma/>
                    <a:shade val="46275"/>
                    <a:invGamma/>
                    <a:alpha val="0"/>
                  </a:srgb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pic>
        <p:nvPicPr>
          <p:cNvPr id="424" name="Picture 3" descr="C:\Users\DiMiHome\AppData\Local\Microsoft\Windows\Temporary Internet Files\Content.IE5\YAP2SIDV\MC900196320[1].wm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flipH="1">
            <a:off x="92343" y="113516"/>
            <a:ext cx="650607" cy="784555"/>
          </a:xfrm>
          <a:prstGeom prst="rect">
            <a:avLst/>
          </a:prstGeom>
          <a:noFill/>
          <a:extLst>
            <a:ext uri="{909E8E84-426E-40DD-AFC4-6F175D3DCCD1}">
              <a14:hiddenFill xmlns:a14="http://schemas.microsoft.com/office/drawing/2010/main" xmlns="">
                <a:solidFill>
                  <a:srgbClr val="FFFFFF"/>
                </a:solidFill>
              </a14:hiddenFill>
            </a:ext>
          </a:extLst>
        </p:spPr>
      </p:pic>
      <p:sp>
        <p:nvSpPr>
          <p:cNvPr id="425" name="TextBox 424"/>
          <p:cNvSpPr txBox="1"/>
          <p:nvPr/>
        </p:nvSpPr>
        <p:spPr>
          <a:xfrm>
            <a:off x="822606" y="259022"/>
            <a:ext cx="5705408" cy="461665"/>
          </a:xfrm>
          <a:prstGeom prst="rect">
            <a:avLst/>
          </a:prstGeom>
          <a:solidFill>
            <a:schemeClr val="accent3">
              <a:lumMod val="90000"/>
            </a:schemeClr>
          </a:solidFill>
        </p:spPr>
        <p:txBody>
          <a:bodyPr wrap="none" rtlCol="0">
            <a:spAutoFit/>
          </a:bodyPr>
          <a:lstStyle/>
          <a:p>
            <a:r>
              <a:rPr lang="en-US" b="1" dirty="0" smtClean="0"/>
              <a:t>BT2 – Physical Learning Environment</a:t>
            </a:r>
            <a:endParaRPr lang="en-US" b="1" dirty="0"/>
          </a:p>
        </p:txBody>
      </p:sp>
      <p:sp>
        <p:nvSpPr>
          <p:cNvPr id="426" name="TextBox 425"/>
          <p:cNvSpPr txBox="1"/>
          <p:nvPr/>
        </p:nvSpPr>
        <p:spPr>
          <a:xfrm>
            <a:off x="1063626" y="1007904"/>
            <a:ext cx="7096815" cy="461665"/>
          </a:xfrm>
          <a:prstGeom prst="rect">
            <a:avLst/>
          </a:prstGeom>
          <a:solidFill>
            <a:schemeClr val="accent3">
              <a:lumMod val="90000"/>
            </a:schemeClr>
          </a:solidFill>
        </p:spPr>
        <p:txBody>
          <a:bodyPr wrap="none" rtlCol="0">
            <a:spAutoFit/>
          </a:bodyPr>
          <a:lstStyle/>
          <a:p>
            <a:r>
              <a:rPr lang="en-US" dirty="0" smtClean="0"/>
              <a:t>The classroom will reflect the topic &amp; student work.</a:t>
            </a:r>
            <a:endParaRPr lang="en-US" dirty="0"/>
          </a:p>
        </p:txBody>
      </p:sp>
      <p:sp>
        <p:nvSpPr>
          <p:cNvPr id="427" name="TextBox 426"/>
          <p:cNvSpPr txBox="1"/>
          <p:nvPr/>
        </p:nvSpPr>
        <p:spPr>
          <a:xfrm>
            <a:off x="101385" y="5767088"/>
            <a:ext cx="7398179" cy="1015663"/>
          </a:xfrm>
          <a:prstGeom prst="rect">
            <a:avLst/>
          </a:prstGeom>
          <a:solidFill>
            <a:srgbClr val="CCECFF"/>
          </a:solidFill>
        </p:spPr>
        <p:txBody>
          <a:bodyPr wrap="none" rtlCol="0">
            <a:spAutoFit/>
          </a:bodyPr>
          <a:lstStyle/>
          <a:p>
            <a:r>
              <a:rPr lang="en-US" b="1" dirty="0" smtClean="0"/>
              <a:t>Beyond the classroom</a:t>
            </a:r>
          </a:p>
          <a:p>
            <a:pPr marL="342900" indent="-342900">
              <a:buBlip>
                <a:blip r:embed="rId6"/>
              </a:buBlip>
            </a:pPr>
            <a:r>
              <a:rPr lang="en-US" dirty="0" smtClean="0"/>
              <a:t>Digital Pledge Mural shared with younger students</a:t>
            </a:r>
          </a:p>
        </p:txBody>
      </p:sp>
      <p:sp>
        <p:nvSpPr>
          <p:cNvPr id="428" name="TextBox 427"/>
          <p:cNvSpPr txBox="1"/>
          <p:nvPr/>
        </p:nvSpPr>
        <p:spPr>
          <a:xfrm>
            <a:off x="1261072" y="1689856"/>
            <a:ext cx="4966424" cy="3785652"/>
          </a:xfrm>
          <a:prstGeom prst="rect">
            <a:avLst/>
          </a:prstGeom>
          <a:solidFill>
            <a:srgbClr val="CCECFF"/>
          </a:solidFill>
        </p:spPr>
        <p:txBody>
          <a:bodyPr wrap="none" rtlCol="0">
            <a:spAutoFit/>
          </a:bodyPr>
          <a:lstStyle/>
          <a:p>
            <a:r>
              <a:rPr lang="en-US" b="1" dirty="0" smtClean="0"/>
              <a:t>On the classroom walls</a:t>
            </a:r>
            <a:endParaRPr lang="en-US" b="1" dirty="0"/>
          </a:p>
          <a:p>
            <a:pPr marL="342900" indent="-342900">
              <a:buBlip>
                <a:blip r:embed="rId6"/>
              </a:buBlip>
            </a:pPr>
            <a:r>
              <a:rPr lang="en-US" dirty="0" smtClean="0"/>
              <a:t>Big picture road map</a:t>
            </a:r>
          </a:p>
          <a:p>
            <a:pPr marL="342900" indent="-342900">
              <a:buBlip>
                <a:blip r:embed="rId6"/>
              </a:buBlip>
            </a:pPr>
            <a:r>
              <a:rPr lang="en-US" dirty="0" smtClean="0"/>
              <a:t>Footprint banners</a:t>
            </a:r>
          </a:p>
          <a:p>
            <a:pPr marL="342900" indent="-342900">
              <a:buBlip>
                <a:blip r:embed="rId6"/>
              </a:buBlip>
            </a:pPr>
            <a:r>
              <a:rPr lang="en-US" dirty="0" smtClean="0"/>
              <a:t>Avatars</a:t>
            </a:r>
          </a:p>
          <a:p>
            <a:pPr marL="342900" indent="-342900">
              <a:buBlip>
                <a:blip r:embed="rId6"/>
              </a:buBlip>
            </a:pPr>
            <a:r>
              <a:rPr lang="en-US" dirty="0" smtClean="0"/>
              <a:t>Digital Pledge Mural</a:t>
            </a:r>
          </a:p>
          <a:p>
            <a:pPr marL="342900" indent="-342900">
              <a:buBlip>
                <a:blip r:embed="rId6"/>
              </a:buBlip>
            </a:pPr>
            <a:r>
              <a:rPr lang="en-US" dirty="0" smtClean="0"/>
              <a:t>Bulletin board w/relevant articles</a:t>
            </a:r>
          </a:p>
          <a:p>
            <a:pPr marL="342900" indent="-342900">
              <a:buBlip>
                <a:blip r:embed="rId6"/>
              </a:buBlip>
            </a:pPr>
            <a:r>
              <a:rPr lang="en-US" dirty="0" smtClean="0"/>
              <a:t>Beach themed borders</a:t>
            </a:r>
            <a:endParaRPr lang="en-US" dirty="0"/>
          </a:p>
        </p:txBody>
      </p:sp>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437583">
            <a:off x="5623433" y="2228158"/>
            <a:ext cx="1228725" cy="1228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1"/>
            <p:extLst>
              <p:ext uri="{DAA4B4D4-6D71-4841-9C94-3DE7FCFB9230}">
                <p14:media xmlns:p14="http://schemas.microsoft.com/office/powerpoint/2010/main" xmlns="" r:embed="rId8"/>
              </p:ext>
            </p:extLst>
          </p:nvPr>
        </p:nvPicPr>
        <p:blipFill>
          <a:blip r:embed="rId9" cstate="print"/>
          <a:stretch>
            <a:fillRect/>
          </a:stretch>
        </p:blipFill>
        <p:spPr>
          <a:xfrm>
            <a:off x="8382000" y="6096000"/>
            <a:ext cx="609600" cy="609600"/>
          </a:xfrm>
          <a:prstGeom prst="rect">
            <a:avLst/>
          </a:prstGeom>
        </p:spPr>
      </p:pic>
    </p:spTree>
  </p:cSld>
  <p:clrMapOvr>
    <a:masterClrMapping/>
  </p:clrMapOvr>
  <p:transition spd="slow" advTm="54722">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424"/>
                                        </p:tgtEl>
                                      </p:cBhvr>
                                    </p:animEffect>
                                    <p:animScale>
                                      <p:cBhvr>
                                        <p:cTn id="10" dur="250" autoRev="1" fill="hold"/>
                                        <p:tgtEl>
                                          <p:spTgt spid="424"/>
                                        </p:tgtEl>
                                      </p:cBhvr>
                                      <p:by x="105000" y="105000"/>
                                    </p:animScale>
                                  </p:childTnLst>
                                </p:cTn>
                              </p:par>
                            </p:childTnLst>
                          </p:cTn>
                        </p:par>
                        <p:par>
                          <p:cTn id="11" fill="hold">
                            <p:stCondLst>
                              <p:cond delay="500"/>
                            </p:stCondLst>
                            <p:childTnLst>
                              <p:par>
                                <p:cTn id="12" presetID="26" presetClass="emph" presetSubtype="0" fill="hold" grpId="0" nodeType="afterEffect">
                                  <p:stCondLst>
                                    <p:cond delay="0"/>
                                  </p:stCondLst>
                                  <p:childTnLst>
                                    <p:animEffect transition="out" filter="fade">
                                      <p:cBhvr>
                                        <p:cTn id="13" dur="500" tmFilter="0, 0; .2, .5; .8, .5; 1, 0"/>
                                        <p:tgtEl>
                                          <p:spTgt spid="425"/>
                                        </p:tgtEl>
                                      </p:cBhvr>
                                    </p:animEffect>
                                    <p:animScale>
                                      <p:cBhvr>
                                        <p:cTn id="14" dur="250" autoRev="1" fill="hold"/>
                                        <p:tgtEl>
                                          <p:spTgt spid="425"/>
                                        </p:tgtEl>
                                      </p:cBhvr>
                                      <p:by x="105000" y="105000"/>
                                    </p:animScale>
                                  </p:childTnLst>
                                </p:cTn>
                              </p:par>
                            </p:childTnLst>
                          </p:cTn>
                        </p:par>
                        <p:par>
                          <p:cTn id="15" fill="hold">
                            <p:stCondLst>
                              <p:cond delay="1000"/>
                            </p:stCondLst>
                            <p:childTnLst>
                              <p:par>
                                <p:cTn id="16" presetID="10" presetClass="entr" presetSubtype="0" fill="hold" grpId="0" nodeType="afterEffect">
                                  <p:stCondLst>
                                    <p:cond delay="500"/>
                                  </p:stCondLst>
                                  <p:childTnLst>
                                    <p:set>
                                      <p:cBhvr>
                                        <p:cTn id="17" dur="1" fill="hold">
                                          <p:stCondLst>
                                            <p:cond delay="0"/>
                                          </p:stCondLst>
                                        </p:cTn>
                                        <p:tgtEl>
                                          <p:spTgt spid="426"/>
                                        </p:tgtEl>
                                        <p:attrNameLst>
                                          <p:attrName>style.visibility</p:attrName>
                                        </p:attrNameLst>
                                      </p:cBhvr>
                                      <p:to>
                                        <p:strVal val="visible"/>
                                      </p:to>
                                    </p:set>
                                    <p:animEffect transition="in" filter="fade">
                                      <p:cBhvr>
                                        <p:cTn id="18" dur="500"/>
                                        <p:tgtEl>
                                          <p:spTgt spid="426"/>
                                        </p:tgtEl>
                                      </p:cBhvr>
                                    </p:animEffect>
                                  </p:childTnLst>
                                </p:cTn>
                              </p:par>
                            </p:childTnLst>
                          </p:cTn>
                        </p:par>
                        <p:par>
                          <p:cTn id="19" fill="hold">
                            <p:stCondLst>
                              <p:cond delay="2000"/>
                            </p:stCondLst>
                            <p:childTnLst>
                              <p:par>
                                <p:cTn id="20" presetID="10" presetClass="entr" presetSubtype="0" fill="hold" grpId="0" nodeType="afterEffect">
                                  <p:stCondLst>
                                    <p:cond delay="500"/>
                                  </p:stCondLst>
                                  <p:childTnLst>
                                    <p:set>
                                      <p:cBhvr>
                                        <p:cTn id="21" dur="1" fill="hold">
                                          <p:stCondLst>
                                            <p:cond delay="0"/>
                                          </p:stCondLst>
                                        </p:cTn>
                                        <p:tgtEl>
                                          <p:spTgt spid="428"/>
                                        </p:tgtEl>
                                        <p:attrNameLst>
                                          <p:attrName>style.visibility</p:attrName>
                                        </p:attrNameLst>
                                      </p:cBhvr>
                                      <p:to>
                                        <p:strVal val="visible"/>
                                      </p:to>
                                    </p:set>
                                    <p:animEffect transition="in" filter="fade">
                                      <p:cBhvr>
                                        <p:cTn id="22" dur="500"/>
                                        <p:tgtEl>
                                          <p:spTgt spid="428"/>
                                        </p:tgtEl>
                                      </p:cBhvr>
                                    </p:animEffect>
                                  </p:childTnLst>
                                </p:cTn>
                              </p:par>
                            </p:childTnLst>
                          </p:cTn>
                        </p:par>
                        <p:par>
                          <p:cTn id="23" fill="hold">
                            <p:stCondLst>
                              <p:cond delay="3000"/>
                            </p:stCondLst>
                            <p:childTnLst>
                              <p:par>
                                <p:cTn id="24" presetID="31" presetClass="entr" presetSubtype="0" fill="hold" nodeType="afterEffect">
                                  <p:stCondLst>
                                    <p:cond delay="0"/>
                                  </p:stCondLst>
                                  <p:childTnLst>
                                    <p:set>
                                      <p:cBhvr>
                                        <p:cTn id="25" dur="1" fill="hold">
                                          <p:stCondLst>
                                            <p:cond delay="0"/>
                                          </p:stCondLst>
                                        </p:cTn>
                                        <p:tgtEl>
                                          <p:spTgt spid="3074"/>
                                        </p:tgtEl>
                                        <p:attrNameLst>
                                          <p:attrName>style.visibility</p:attrName>
                                        </p:attrNameLst>
                                      </p:cBhvr>
                                      <p:to>
                                        <p:strVal val="visible"/>
                                      </p:to>
                                    </p:set>
                                    <p:anim calcmode="lin" valueType="num">
                                      <p:cBhvr>
                                        <p:cTn id="26" dur="1000" fill="hold"/>
                                        <p:tgtEl>
                                          <p:spTgt spid="3074"/>
                                        </p:tgtEl>
                                        <p:attrNameLst>
                                          <p:attrName>ppt_w</p:attrName>
                                        </p:attrNameLst>
                                      </p:cBhvr>
                                      <p:tavLst>
                                        <p:tav tm="0">
                                          <p:val>
                                            <p:fltVal val="0"/>
                                          </p:val>
                                        </p:tav>
                                        <p:tav tm="100000">
                                          <p:val>
                                            <p:strVal val="#ppt_w"/>
                                          </p:val>
                                        </p:tav>
                                      </p:tavLst>
                                    </p:anim>
                                    <p:anim calcmode="lin" valueType="num">
                                      <p:cBhvr>
                                        <p:cTn id="27" dur="1000" fill="hold"/>
                                        <p:tgtEl>
                                          <p:spTgt spid="3074"/>
                                        </p:tgtEl>
                                        <p:attrNameLst>
                                          <p:attrName>ppt_h</p:attrName>
                                        </p:attrNameLst>
                                      </p:cBhvr>
                                      <p:tavLst>
                                        <p:tav tm="0">
                                          <p:val>
                                            <p:fltVal val="0"/>
                                          </p:val>
                                        </p:tav>
                                        <p:tav tm="100000">
                                          <p:val>
                                            <p:strVal val="#ppt_h"/>
                                          </p:val>
                                        </p:tav>
                                      </p:tavLst>
                                    </p:anim>
                                    <p:anim calcmode="lin" valueType="num">
                                      <p:cBhvr>
                                        <p:cTn id="28" dur="1000" fill="hold"/>
                                        <p:tgtEl>
                                          <p:spTgt spid="3074"/>
                                        </p:tgtEl>
                                        <p:attrNameLst>
                                          <p:attrName>style.rotation</p:attrName>
                                        </p:attrNameLst>
                                      </p:cBhvr>
                                      <p:tavLst>
                                        <p:tav tm="0">
                                          <p:val>
                                            <p:fltVal val="90"/>
                                          </p:val>
                                        </p:tav>
                                        <p:tav tm="100000">
                                          <p:val>
                                            <p:fltVal val="0"/>
                                          </p:val>
                                        </p:tav>
                                      </p:tavLst>
                                    </p:anim>
                                    <p:animEffect transition="in" filter="fade">
                                      <p:cBhvr>
                                        <p:cTn id="29" dur="1000"/>
                                        <p:tgtEl>
                                          <p:spTgt spid="3074"/>
                                        </p:tgtEl>
                                      </p:cBhvr>
                                    </p:animEffect>
                                  </p:childTnLst>
                                </p:cTn>
                              </p:par>
                            </p:childTnLst>
                          </p:cTn>
                        </p:par>
                        <p:par>
                          <p:cTn id="30" fill="hold">
                            <p:stCondLst>
                              <p:cond delay="4000"/>
                            </p:stCondLst>
                            <p:childTnLst>
                              <p:par>
                                <p:cTn id="31" presetID="10" presetClass="entr" presetSubtype="0" fill="hold" grpId="0" nodeType="afterEffect">
                                  <p:stCondLst>
                                    <p:cond delay="2000"/>
                                  </p:stCondLst>
                                  <p:childTnLst>
                                    <p:set>
                                      <p:cBhvr>
                                        <p:cTn id="32" dur="1" fill="hold">
                                          <p:stCondLst>
                                            <p:cond delay="0"/>
                                          </p:stCondLst>
                                        </p:cTn>
                                        <p:tgtEl>
                                          <p:spTgt spid="427"/>
                                        </p:tgtEl>
                                        <p:attrNameLst>
                                          <p:attrName>style.visibility</p:attrName>
                                        </p:attrNameLst>
                                      </p:cBhvr>
                                      <p:to>
                                        <p:strVal val="visible"/>
                                      </p:to>
                                    </p:set>
                                    <p:animEffect transition="in" filter="fade">
                                      <p:cBhvr>
                                        <p:cTn id="33" dur="500"/>
                                        <p:tgtEl>
                                          <p:spTgt spid="4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2"/>
                </p:tgtEl>
              </p:cMediaNode>
            </p:audio>
          </p:childTnLst>
        </p:cTn>
      </p:par>
    </p:tnLst>
    <p:bldLst>
      <p:bldP spid="425" grpId="0" animBg="1"/>
      <p:bldP spid="426" grpId="0" animBg="1"/>
      <p:bldP spid="427" grpId="0" animBg="1"/>
      <p:bldP spid="4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rot="16200000" flipV="1">
            <a:off x="2240263" y="6096396"/>
            <a:ext cx="482600" cy="723900"/>
          </a:xfrm>
          <a:prstGeom prst="rect">
            <a:avLst/>
          </a:prstGeom>
        </p:spPr>
      </p:pic>
      <p:pic>
        <p:nvPicPr>
          <p:cNvPr id="53" name="Picture 5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rot="5400000">
            <a:off x="3113018" y="5727107"/>
            <a:ext cx="482600" cy="723900"/>
          </a:xfrm>
          <a:prstGeom prst="rect">
            <a:avLst/>
          </a:prstGeom>
        </p:spPr>
      </p:pic>
      <p:pic>
        <p:nvPicPr>
          <p:cNvPr id="4099" name="Picture 3" descr="Footprint Concept Map"/>
          <p:cNvPicPr>
            <a:picLocks noChangeAspect="1" noChangeArrowheads="1"/>
          </p:cNvPicPr>
          <p:nvPr/>
        </p:nvPicPr>
        <p:blipFill>
          <a:blip r:embed="rId5" cstate="print">
            <a:extLst>
              <a:ext uri="{28A0092B-C50C-407E-A947-70E740481C1C}">
                <a14:useLocalDpi xmlns:a14="http://schemas.microsoft.com/office/drawing/2010/main" xmlns="" val="0"/>
              </a:ext>
            </a:extLst>
          </a:blip>
          <a:srcRect t="31590" b="29175"/>
          <a:stretch>
            <a:fillRect/>
          </a:stretch>
        </p:blipFill>
        <p:spPr bwMode="auto">
          <a:xfrm>
            <a:off x="538956" y="1630325"/>
            <a:ext cx="7928175" cy="2335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3" descr="C:\Users\DiMiHome\AppData\Local\Microsoft\Windows\Temporary Internet Files\Content.IE5\YAP2SIDV\MC900196320[1].wmf"/>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flipH="1">
            <a:off x="92343" y="113516"/>
            <a:ext cx="650607" cy="784555"/>
          </a:xfrm>
          <a:prstGeom prst="rect">
            <a:avLst/>
          </a:prstGeom>
          <a:noFill/>
          <a:extLst>
            <a:ext uri="{909E8E84-426E-40DD-AFC4-6F175D3DCCD1}">
              <a14:hiddenFill xmlns:a14="http://schemas.microsoft.com/office/drawing/2010/main" xmlns="">
                <a:solidFill>
                  <a:srgbClr val="FFFFFF"/>
                </a:solidFill>
              </a14:hiddenFill>
            </a:ext>
          </a:extLst>
        </p:spPr>
      </p:pic>
      <p:sp>
        <p:nvSpPr>
          <p:cNvPr id="45" name="TextBox 44"/>
          <p:cNvSpPr txBox="1"/>
          <p:nvPr/>
        </p:nvSpPr>
        <p:spPr>
          <a:xfrm>
            <a:off x="822606" y="259022"/>
            <a:ext cx="5876930" cy="461665"/>
          </a:xfrm>
          <a:prstGeom prst="rect">
            <a:avLst/>
          </a:prstGeom>
          <a:solidFill>
            <a:schemeClr val="accent3">
              <a:lumMod val="90000"/>
            </a:schemeClr>
          </a:solidFill>
        </p:spPr>
        <p:txBody>
          <a:bodyPr wrap="none" rtlCol="0">
            <a:spAutoFit/>
          </a:bodyPr>
          <a:lstStyle/>
          <a:p>
            <a:r>
              <a:rPr lang="en-US" b="1" dirty="0" smtClean="0"/>
              <a:t>BT3 – The Learning Experience Design</a:t>
            </a:r>
            <a:endParaRPr lang="en-US" b="1" dirty="0"/>
          </a:p>
        </p:txBody>
      </p:sp>
      <p:sp>
        <p:nvSpPr>
          <p:cNvPr id="46" name="TextBox 45"/>
          <p:cNvSpPr txBox="1"/>
          <p:nvPr/>
        </p:nvSpPr>
        <p:spPr>
          <a:xfrm>
            <a:off x="1063626" y="1007904"/>
            <a:ext cx="6583854" cy="461665"/>
          </a:xfrm>
          <a:prstGeom prst="rect">
            <a:avLst/>
          </a:prstGeom>
          <a:solidFill>
            <a:schemeClr val="accent3">
              <a:lumMod val="90000"/>
            </a:schemeClr>
          </a:solidFill>
        </p:spPr>
        <p:txBody>
          <a:bodyPr wrap="none" rtlCol="0">
            <a:spAutoFit/>
          </a:bodyPr>
          <a:lstStyle/>
          <a:p>
            <a:r>
              <a:rPr lang="en-US" dirty="0" smtClean="0"/>
              <a:t>Where do we start?  By showing the road map.</a:t>
            </a:r>
            <a:endParaRPr lang="en-US" dirty="0"/>
          </a:p>
        </p:txBody>
      </p:sp>
      <p:sp>
        <p:nvSpPr>
          <p:cNvPr id="47" name="TextBox 46"/>
          <p:cNvSpPr txBox="1"/>
          <p:nvPr/>
        </p:nvSpPr>
        <p:spPr>
          <a:xfrm>
            <a:off x="3354318" y="4395591"/>
            <a:ext cx="4208203" cy="2123658"/>
          </a:xfrm>
          <a:prstGeom prst="rect">
            <a:avLst/>
          </a:prstGeom>
          <a:solidFill>
            <a:srgbClr val="CCECFF"/>
          </a:solidFill>
        </p:spPr>
        <p:txBody>
          <a:bodyPr wrap="none" rtlCol="0">
            <a:spAutoFit/>
          </a:bodyPr>
          <a:lstStyle/>
          <a:p>
            <a:r>
              <a:rPr lang="en-US" b="1" dirty="0" smtClean="0"/>
              <a:t>Goals relate to</a:t>
            </a:r>
          </a:p>
          <a:p>
            <a:pPr marL="342900" indent="-342900">
              <a:buBlip>
                <a:blip r:embed="rId7"/>
              </a:buBlip>
            </a:pPr>
            <a:r>
              <a:rPr lang="en-US" dirty="0" smtClean="0"/>
              <a:t>Digital footprint concept</a:t>
            </a:r>
          </a:p>
          <a:p>
            <a:pPr marL="342900" indent="-342900">
              <a:buBlip>
                <a:blip r:embed="rId7"/>
              </a:buBlip>
            </a:pPr>
            <a:r>
              <a:rPr lang="en-US" dirty="0" smtClean="0"/>
              <a:t>Digital identity</a:t>
            </a:r>
          </a:p>
          <a:p>
            <a:pPr marL="342900" indent="-342900">
              <a:buBlip>
                <a:blip r:embed="rId7"/>
              </a:buBlip>
            </a:pPr>
            <a:r>
              <a:rPr lang="en-US" dirty="0" smtClean="0"/>
              <a:t>Internet safety &amp; netiquette</a:t>
            </a:r>
            <a:endParaRPr lang="en-US" dirty="0"/>
          </a:p>
        </p:txBody>
      </p:sp>
      <p:pic>
        <p:nvPicPr>
          <p:cNvPr id="50" name="Picture 4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rot="16200000" flipV="1">
            <a:off x="403339" y="6057307"/>
            <a:ext cx="482600" cy="723900"/>
          </a:xfrm>
          <a:prstGeom prst="rect">
            <a:avLst/>
          </a:prstGeom>
        </p:spPr>
      </p:pic>
      <p:pic>
        <p:nvPicPr>
          <p:cNvPr id="51" name="Picture 5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rot="5400000">
            <a:off x="1276094" y="5688018"/>
            <a:ext cx="482600" cy="723900"/>
          </a:xfrm>
          <a:prstGeom prst="rect">
            <a:avLst/>
          </a:prstGeom>
        </p:spPr>
      </p:pic>
      <p:pic>
        <p:nvPicPr>
          <p:cNvPr id="54" name="Picture 5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rot="16200000" flipV="1">
            <a:off x="7658668" y="6100422"/>
            <a:ext cx="482600" cy="723900"/>
          </a:xfrm>
          <a:prstGeom prst="rect">
            <a:avLst/>
          </a:prstGeom>
        </p:spPr>
      </p:pic>
      <p:pic>
        <p:nvPicPr>
          <p:cNvPr id="55" name="Picture 5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rot="5400000">
            <a:off x="8531423" y="5731133"/>
            <a:ext cx="482600" cy="723900"/>
          </a:xfrm>
          <a:prstGeom prst="rect">
            <a:avLst/>
          </a:prstGeom>
        </p:spPr>
      </p:pic>
      <p:pic>
        <p:nvPicPr>
          <p:cNvPr id="2" name="Audio 1">
            <a:hlinkClick r:id="" action="ppaction://media"/>
          </p:cNvPr>
          <p:cNvPicPr>
            <a:picLocks noChangeAspect="1"/>
          </p:cNvPicPr>
          <p:nvPr>
            <a:audioFile r:link="rId1"/>
            <p:extLst>
              <p:ext uri="{DAA4B4D4-6D71-4841-9C94-3DE7FCFB9230}">
                <p14:media xmlns:p14="http://schemas.microsoft.com/office/powerpoint/2010/main" xmlns="" r:embed="rId8"/>
              </p:ext>
            </p:extLst>
          </p:nvPr>
        </p:nvPicPr>
        <p:blipFill>
          <a:blip r:embed="rId9"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3534344044"/>
      </p:ext>
    </p:extLst>
  </p:cSld>
  <p:clrMapOvr>
    <a:masterClrMapping/>
  </p:clrMapOvr>
  <p:transition spd="slow" advTm="4080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44"/>
                                        </p:tgtEl>
                                      </p:cBhvr>
                                    </p:animEffect>
                                    <p:animScale>
                                      <p:cBhvr>
                                        <p:cTn id="10" dur="250" autoRev="1" fill="hold"/>
                                        <p:tgtEl>
                                          <p:spTgt spid="44"/>
                                        </p:tgtEl>
                                      </p:cBhvr>
                                      <p:by x="105000" y="105000"/>
                                    </p:animScale>
                                  </p:childTnLst>
                                </p:cTn>
                              </p:par>
                            </p:childTnLst>
                          </p:cTn>
                        </p:par>
                        <p:par>
                          <p:cTn id="11" fill="hold">
                            <p:stCondLst>
                              <p:cond delay="500"/>
                            </p:stCondLst>
                            <p:childTnLst>
                              <p:par>
                                <p:cTn id="12" presetID="26" presetClass="emph" presetSubtype="0" fill="hold" grpId="0" nodeType="afterEffect">
                                  <p:stCondLst>
                                    <p:cond delay="0"/>
                                  </p:stCondLst>
                                  <p:childTnLst>
                                    <p:animEffect transition="out" filter="fade">
                                      <p:cBhvr>
                                        <p:cTn id="13" dur="500" tmFilter="0, 0; .2, .5; .8, .5; 1, 0"/>
                                        <p:tgtEl>
                                          <p:spTgt spid="45"/>
                                        </p:tgtEl>
                                      </p:cBhvr>
                                    </p:animEffect>
                                    <p:animScale>
                                      <p:cBhvr>
                                        <p:cTn id="14" dur="250" autoRev="1" fill="hold"/>
                                        <p:tgtEl>
                                          <p:spTgt spid="45"/>
                                        </p:tgtEl>
                                      </p:cBhvr>
                                      <p:by x="105000" y="105000"/>
                                    </p:animScale>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childTnLst>
                          </p:cTn>
                        </p:par>
                        <p:par>
                          <p:cTn id="19" fill="hold">
                            <p:stCondLst>
                              <p:cond delay="1500"/>
                            </p:stCondLst>
                            <p:childTnLst>
                              <p:par>
                                <p:cTn id="20" presetID="6" presetClass="entr" presetSubtype="16" fill="hold" nodeType="afterEffect">
                                  <p:stCondLst>
                                    <p:cond delay="250"/>
                                  </p:stCondLst>
                                  <p:childTnLst>
                                    <p:set>
                                      <p:cBhvr>
                                        <p:cTn id="21" dur="1" fill="hold">
                                          <p:stCondLst>
                                            <p:cond delay="0"/>
                                          </p:stCondLst>
                                        </p:cTn>
                                        <p:tgtEl>
                                          <p:spTgt spid="4099"/>
                                        </p:tgtEl>
                                        <p:attrNameLst>
                                          <p:attrName>style.visibility</p:attrName>
                                        </p:attrNameLst>
                                      </p:cBhvr>
                                      <p:to>
                                        <p:strVal val="visible"/>
                                      </p:to>
                                    </p:set>
                                    <p:animEffect transition="in" filter="circle(in)">
                                      <p:cBhvr>
                                        <p:cTn id="22" dur="3000"/>
                                        <p:tgtEl>
                                          <p:spTgt spid="4099"/>
                                        </p:tgtEl>
                                      </p:cBhvr>
                                    </p:animEffect>
                                  </p:childTnLst>
                                </p:cTn>
                              </p:par>
                            </p:childTnLst>
                          </p:cTn>
                        </p:par>
                        <p:par>
                          <p:cTn id="23" fill="hold">
                            <p:stCondLst>
                              <p:cond delay="4750"/>
                            </p:stCondLst>
                            <p:childTnLst>
                              <p:par>
                                <p:cTn id="24" presetID="10" presetClass="entr" presetSubtype="0" fill="hold" grpId="0" nodeType="afterEffect">
                                  <p:stCondLst>
                                    <p:cond delay="50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par>
                          <p:cTn id="27" fill="hold">
                            <p:stCondLst>
                              <p:cond delay="5750"/>
                            </p:stCondLst>
                            <p:childTnLst>
                              <p:par>
                                <p:cTn id="28" presetID="1" presetClass="entr" presetSubtype="0"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childTnLst>
                                </p:cTn>
                              </p:par>
                            </p:childTnLst>
                          </p:cTn>
                        </p:par>
                        <p:par>
                          <p:cTn id="30" fill="hold">
                            <p:stCondLst>
                              <p:cond delay="5750"/>
                            </p:stCondLst>
                            <p:childTnLst>
                              <p:par>
                                <p:cTn id="31" presetID="1" presetClass="entr" presetSubtype="0" fill="hold" nodeType="afterEffect">
                                  <p:stCondLst>
                                    <p:cond delay="1000"/>
                                  </p:stCondLst>
                                  <p:childTnLst>
                                    <p:set>
                                      <p:cBhvr>
                                        <p:cTn id="32" dur="1" fill="hold">
                                          <p:stCondLst>
                                            <p:cond delay="0"/>
                                          </p:stCondLst>
                                        </p:cTn>
                                        <p:tgtEl>
                                          <p:spTgt spid="51"/>
                                        </p:tgtEl>
                                        <p:attrNameLst>
                                          <p:attrName>style.visibility</p:attrName>
                                        </p:attrNameLst>
                                      </p:cBhvr>
                                      <p:to>
                                        <p:strVal val="visible"/>
                                      </p:to>
                                    </p:set>
                                  </p:childTnLst>
                                </p:cTn>
                              </p:par>
                            </p:childTnLst>
                          </p:cTn>
                        </p:par>
                        <p:par>
                          <p:cTn id="33" fill="hold">
                            <p:stCondLst>
                              <p:cond delay="6750"/>
                            </p:stCondLst>
                            <p:childTnLst>
                              <p:par>
                                <p:cTn id="34" presetID="1" presetClass="entr" presetSubtype="0"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childTnLst>
                                </p:cTn>
                              </p:par>
                            </p:childTnLst>
                          </p:cTn>
                        </p:par>
                        <p:par>
                          <p:cTn id="36" fill="hold">
                            <p:stCondLst>
                              <p:cond delay="6750"/>
                            </p:stCondLst>
                            <p:childTnLst>
                              <p:par>
                                <p:cTn id="37" presetID="1" presetClass="entr" presetSubtype="0" fill="hold" nodeType="afterEffect">
                                  <p:stCondLst>
                                    <p:cond delay="1000"/>
                                  </p:stCondLst>
                                  <p:childTnLst>
                                    <p:set>
                                      <p:cBhvr>
                                        <p:cTn id="38" dur="1" fill="hold">
                                          <p:stCondLst>
                                            <p:cond delay="0"/>
                                          </p:stCondLst>
                                        </p:cTn>
                                        <p:tgtEl>
                                          <p:spTgt spid="53"/>
                                        </p:tgtEl>
                                        <p:attrNameLst>
                                          <p:attrName>style.visibility</p:attrName>
                                        </p:attrNameLst>
                                      </p:cBhvr>
                                      <p:to>
                                        <p:strVal val="visible"/>
                                      </p:to>
                                    </p:set>
                                  </p:childTnLst>
                                </p:cTn>
                              </p:par>
                            </p:childTnLst>
                          </p:cTn>
                        </p:par>
                        <p:par>
                          <p:cTn id="39" fill="hold">
                            <p:stCondLst>
                              <p:cond delay="7750"/>
                            </p:stCondLst>
                            <p:childTnLst>
                              <p:par>
                                <p:cTn id="40" presetID="1" presetClass="entr" presetSubtype="0" fill="hold" nodeType="afterEffect">
                                  <p:stCondLst>
                                    <p:cond delay="0"/>
                                  </p:stCondLst>
                                  <p:childTnLst>
                                    <p:set>
                                      <p:cBhvr>
                                        <p:cTn id="41" dur="1" fill="hold">
                                          <p:stCondLst>
                                            <p:cond delay="0"/>
                                          </p:stCondLst>
                                        </p:cTn>
                                        <p:tgtEl>
                                          <p:spTgt spid="54"/>
                                        </p:tgtEl>
                                        <p:attrNameLst>
                                          <p:attrName>style.visibility</p:attrName>
                                        </p:attrNameLst>
                                      </p:cBhvr>
                                      <p:to>
                                        <p:strVal val="visible"/>
                                      </p:to>
                                    </p:set>
                                  </p:childTnLst>
                                </p:cTn>
                              </p:par>
                            </p:childTnLst>
                          </p:cTn>
                        </p:par>
                        <p:par>
                          <p:cTn id="42" fill="hold">
                            <p:stCondLst>
                              <p:cond delay="7750"/>
                            </p:stCondLst>
                            <p:childTnLst>
                              <p:par>
                                <p:cTn id="43" presetID="1" presetClass="entr" presetSubtype="0" fill="hold" nodeType="afterEffect">
                                  <p:stCondLst>
                                    <p:cond delay="1000"/>
                                  </p:stCondLst>
                                  <p:childTnLst>
                                    <p:set>
                                      <p:cBhvr>
                                        <p:cTn id="4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2"/>
                </p:tgtEl>
              </p:cMediaNode>
            </p:audio>
          </p:childTnLst>
        </p:cTn>
      </p:par>
    </p:tnLst>
    <p:bldLst>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199" name="Freeform 199"/>
          <p:cNvSpPr>
            <a:spLocks/>
          </p:cNvSpPr>
          <p:nvPr/>
        </p:nvSpPr>
        <p:spPr bwMode="auto">
          <a:xfrm>
            <a:off x="7796213" y="877888"/>
            <a:ext cx="2695575" cy="1608137"/>
          </a:xfrm>
          <a:custGeom>
            <a:avLst/>
            <a:gdLst>
              <a:gd name="T0" fmla="*/ 164 w 234"/>
              <a:gd name="T1" fmla="*/ 139 h 140"/>
              <a:gd name="T2" fmla="*/ 233 w 234"/>
              <a:gd name="T3" fmla="*/ 85 h 140"/>
              <a:gd name="T4" fmla="*/ 164 w 234"/>
              <a:gd name="T5" fmla="*/ 36 h 140"/>
              <a:gd name="T6" fmla="*/ 84 w 234"/>
              <a:gd name="T7" fmla="*/ 1 h 140"/>
              <a:gd name="T8" fmla="*/ 1 w 234"/>
              <a:gd name="T9" fmla="*/ 66 h 140"/>
              <a:gd name="T10" fmla="*/ 89 w 234"/>
              <a:gd name="T11" fmla="*/ 126 h 140"/>
              <a:gd name="T12" fmla="*/ 110 w 234"/>
              <a:gd name="T13" fmla="*/ 123 h 140"/>
              <a:gd name="T14" fmla="*/ 164 w 234"/>
              <a:gd name="T15" fmla="*/ 139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140">
                <a:moveTo>
                  <a:pt x="164" y="139"/>
                </a:moveTo>
                <a:cubicBezTo>
                  <a:pt x="203" y="138"/>
                  <a:pt x="234" y="114"/>
                  <a:pt x="233" y="85"/>
                </a:cubicBezTo>
                <a:cubicBezTo>
                  <a:pt x="232" y="57"/>
                  <a:pt x="201" y="36"/>
                  <a:pt x="164" y="36"/>
                </a:cubicBezTo>
                <a:cubicBezTo>
                  <a:pt x="150" y="14"/>
                  <a:pt x="119" y="0"/>
                  <a:pt x="84" y="1"/>
                </a:cubicBezTo>
                <a:cubicBezTo>
                  <a:pt x="37" y="3"/>
                  <a:pt x="0" y="32"/>
                  <a:pt x="1" y="66"/>
                </a:cubicBezTo>
                <a:cubicBezTo>
                  <a:pt x="2" y="101"/>
                  <a:pt x="42" y="127"/>
                  <a:pt x="89" y="126"/>
                </a:cubicBezTo>
                <a:cubicBezTo>
                  <a:pt x="96" y="125"/>
                  <a:pt x="103" y="125"/>
                  <a:pt x="110" y="123"/>
                </a:cubicBezTo>
                <a:cubicBezTo>
                  <a:pt x="123" y="134"/>
                  <a:pt x="143" y="140"/>
                  <a:pt x="164" y="139"/>
                </a:cubicBezTo>
                <a:close/>
              </a:path>
            </a:pathLst>
          </a:custGeom>
          <a:solidFill>
            <a:srgbClr val="FFFFFF">
              <a:alpha val="3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0200" name="Freeform 200"/>
          <p:cNvSpPr>
            <a:spLocks/>
          </p:cNvSpPr>
          <p:nvPr/>
        </p:nvSpPr>
        <p:spPr bwMode="auto">
          <a:xfrm>
            <a:off x="4857750" y="1571625"/>
            <a:ext cx="2859088" cy="1597025"/>
          </a:xfrm>
          <a:custGeom>
            <a:avLst/>
            <a:gdLst>
              <a:gd name="T0" fmla="*/ 144 w 346"/>
              <a:gd name="T1" fmla="*/ 0 h 194"/>
              <a:gd name="T2" fmla="*/ 90 w 346"/>
              <a:gd name="T3" fmla="*/ 62 h 194"/>
              <a:gd name="T4" fmla="*/ 16 w 346"/>
              <a:gd name="T5" fmla="*/ 90 h 194"/>
              <a:gd name="T6" fmla="*/ 69 w 346"/>
              <a:gd name="T7" fmla="*/ 179 h 194"/>
              <a:gd name="T8" fmla="*/ 163 w 346"/>
              <a:gd name="T9" fmla="*/ 178 h 194"/>
              <a:gd name="T10" fmla="*/ 245 w 346"/>
              <a:gd name="T11" fmla="*/ 183 h 194"/>
              <a:gd name="T12" fmla="*/ 337 w 346"/>
              <a:gd name="T13" fmla="*/ 114 h 194"/>
              <a:gd name="T14" fmla="*/ 263 w 346"/>
              <a:gd name="T15" fmla="*/ 73 h 194"/>
              <a:gd name="T16" fmla="*/ 250 w 346"/>
              <a:gd name="T17" fmla="*/ 43 h 194"/>
              <a:gd name="T18" fmla="*/ 191 w 346"/>
              <a:gd name="T19" fmla="*/ 36 h 194"/>
              <a:gd name="T20" fmla="*/ 144 w 346"/>
              <a:gd name="T21"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6" h="194">
                <a:moveTo>
                  <a:pt x="144" y="0"/>
                </a:moveTo>
                <a:cubicBezTo>
                  <a:pt x="117" y="0"/>
                  <a:pt x="95" y="27"/>
                  <a:pt x="90" y="62"/>
                </a:cubicBezTo>
                <a:cubicBezTo>
                  <a:pt x="57" y="58"/>
                  <a:pt x="28" y="68"/>
                  <a:pt x="16" y="90"/>
                </a:cubicBezTo>
                <a:cubicBezTo>
                  <a:pt x="0" y="120"/>
                  <a:pt x="24" y="160"/>
                  <a:pt x="69" y="179"/>
                </a:cubicBezTo>
                <a:cubicBezTo>
                  <a:pt x="104" y="194"/>
                  <a:pt x="141" y="193"/>
                  <a:pt x="163" y="178"/>
                </a:cubicBezTo>
                <a:cubicBezTo>
                  <a:pt x="186" y="185"/>
                  <a:pt x="215" y="187"/>
                  <a:pt x="245" y="183"/>
                </a:cubicBezTo>
                <a:cubicBezTo>
                  <a:pt x="305" y="175"/>
                  <a:pt x="346" y="144"/>
                  <a:pt x="337" y="114"/>
                </a:cubicBezTo>
                <a:cubicBezTo>
                  <a:pt x="330" y="92"/>
                  <a:pt x="301" y="77"/>
                  <a:pt x="263" y="73"/>
                </a:cubicBezTo>
                <a:cubicBezTo>
                  <a:pt x="262" y="62"/>
                  <a:pt x="258" y="51"/>
                  <a:pt x="250" y="43"/>
                </a:cubicBezTo>
                <a:cubicBezTo>
                  <a:pt x="236" y="29"/>
                  <a:pt x="213" y="27"/>
                  <a:pt x="191" y="36"/>
                </a:cubicBezTo>
                <a:cubicBezTo>
                  <a:pt x="182" y="14"/>
                  <a:pt x="164" y="0"/>
                  <a:pt x="144" y="0"/>
                </a:cubicBezTo>
                <a:close/>
              </a:path>
            </a:pathLst>
          </a:custGeom>
          <a:solidFill>
            <a:srgbClr val="FFFFFF">
              <a:alpha val="3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 name="TextBox 19"/>
          <p:cNvSpPr txBox="1"/>
          <p:nvPr/>
        </p:nvSpPr>
        <p:spPr>
          <a:xfrm>
            <a:off x="391867" y="379098"/>
            <a:ext cx="3182090" cy="461665"/>
          </a:xfrm>
          <a:prstGeom prst="rect">
            <a:avLst/>
          </a:prstGeom>
          <a:solidFill>
            <a:schemeClr val="accent3">
              <a:lumMod val="90000"/>
            </a:schemeClr>
          </a:solidFill>
        </p:spPr>
        <p:txBody>
          <a:bodyPr wrap="none" rtlCol="0">
            <a:spAutoFit/>
          </a:bodyPr>
          <a:lstStyle/>
          <a:p>
            <a:r>
              <a:rPr lang="en-US" b="1" dirty="0" smtClean="0"/>
              <a:t>Introductory Activity</a:t>
            </a:r>
            <a:endParaRPr lang="en-US" b="1" dirty="0"/>
          </a:p>
        </p:txBody>
      </p:sp>
      <p:sp>
        <p:nvSpPr>
          <p:cNvPr id="21" name="TextBox 20"/>
          <p:cNvSpPr txBox="1"/>
          <p:nvPr/>
        </p:nvSpPr>
        <p:spPr>
          <a:xfrm>
            <a:off x="1231683" y="1138446"/>
            <a:ext cx="7194598" cy="2954655"/>
          </a:xfrm>
          <a:prstGeom prst="rect">
            <a:avLst/>
          </a:prstGeom>
          <a:solidFill>
            <a:srgbClr val="CCECFF"/>
          </a:solidFill>
        </p:spPr>
        <p:txBody>
          <a:bodyPr wrap="none" rtlCol="0">
            <a:spAutoFit/>
          </a:bodyPr>
          <a:lstStyle/>
          <a:p>
            <a:pPr marL="342900" indent="-342900">
              <a:buBlip>
                <a:blip r:embed="rId5"/>
              </a:buBlip>
            </a:pPr>
            <a:r>
              <a:rPr lang="en-US" dirty="0" smtClean="0"/>
              <a:t>Discussion of phrase “digital footprint”</a:t>
            </a:r>
          </a:p>
          <a:p>
            <a:pPr marL="800100" lvl="1" indent="-342900">
              <a:buFont typeface="Arial" pitchFamily="34" charset="0"/>
              <a:buChar char="•"/>
            </a:pPr>
            <a:r>
              <a:rPr lang="en-US" sz="1200" dirty="0" smtClean="0"/>
              <a:t>(write key points on whiteboard)</a:t>
            </a:r>
            <a:endParaRPr lang="en-US" dirty="0" smtClean="0"/>
          </a:p>
          <a:p>
            <a:pPr marL="342900" indent="-342900">
              <a:buBlip>
                <a:blip r:embed="rId5"/>
              </a:buBlip>
            </a:pPr>
            <a:r>
              <a:rPr lang="en-US" dirty="0" smtClean="0"/>
              <a:t>Watch video </a:t>
            </a:r>
            <a:r>
              <a:rPr lang="en-US" i="1" dirty="0" smtClean="0"/>
              <a:t>“Digital Dossier”</a:t>
            </a:r>
            <a:r>
              <a:rPr lang="en-US" dirty="0" smtClean="0"/>
              <a:t> &amp; think-pair-share</a:t>
            </a:r>
          </a:p>
          <a:p>
            <a:pPr marL="342900" indent="-342900">
              <a:buBlip>
                <a:blip r:embed="rId5"/>
              </a:buBlip>
            </a:pPr>
            <a:r>
              <a:rPr lang="en-US" dirty="0" smtClean="0"/>
              <a:t>Discussion online privacy &amp; netiquette guidelines</a:t>
            </a:r>
          </a:p>
          <a:p>
            <a:pPr marL="800100" lvl="1" indent="-342900">
              <a:buFont typeface="Arial" pitchFamily="34" charset="0"/>
              <a:buChar char="•"/>
            </a:pPr>
            <a:r>
              <a:rPr lang="en-US" sz="1200" dirty="0" smtClean="0">
                <a:solidFill>
                  <a:srgbClr val="000000"/>
                </a:solidFill>
              </a:rPr>
              <a:t>(write </a:t>
            </a:r>
            <a:r>
              <a:rPr lang="en-US" sz="1200" dirty="0">
                <a:solidFill>
                  <a:srgbClr val="000000"/>
                </a:solidFill>
              </a:rPr>
              <a:t>key points on whiteboard)</a:t>
            </a:r>
            <a:endParaRPr lang="en-US" dirty="0" smtClean="0"/>
          </a:p>
          <a:p>
            <a:pPr marL="342900" indent="-342900">
              <a:buBlip>
                <a:blip r:embed="rId5"/>
              </a:buBlip>
            </a:pPr>
            <a:r>
              <a:rPr lang="en-US" dirty="0" smtClean="0"/>
              <a:t>Brainstorm personal digital footprints</a:t>
            </a:r>
          </a:p>
          <a:p>
            <a:pPr marL="800100" lvl="1" indent="-342900">
              <a:buFont typeface="Arial" pitchFamily="34" charset="0"/>
              <a:buChar char="•"/>
            </a:pPr>
            <a:r>
              <a:rPr lang="en-US" sz="1200" dirty="0" smtClean="0">
                <a:solidFill>
                  <a:srgbClr val="000000"/>
                </a:solidFill>
              </a:rPr>
              <a:t>(students create list)</a:t>
            </a:r>
            <a:endParaRPr lang="en-US" dirty="0" smtClean="0"/>
          </a:p>
        </p:txBody>
      </p:sp>
      <p:grpSp>
        <p:nvGrpSpPr>
          <p:cNvPr id="22" name="Group 431"/>
          <p:cNvGrpSpPr>
            <a:grpSpLocks/>
          </p:cNvGrpSpPr>
          <p:nvPr/>
        </p:nvGrpSpPr>
        <p:grpSpPr bwMode="auto">
          <a:xfrm>
            <a:off x="-12700" y="4476750"/>
            <a:ext cx="2054225" cy="2201863"/>
            <a:chOff x="-8" y="2820"/>
            <a:chExt cx="1294" cy="1387"/>
          </a:xfrm>
        </p:grpSpPr>
        <p:sp>
          <p:nvSpPr>
            <p:cNvPr id="23" name="Freeform 275"/>
            <p:cNvSpPr>
              <a:spLocks/>
            </p:cNvSpPr>
            <p:nvPr/>
          </p:nvSpPr>
          <p:spPr bwMode="auto">
            <a:xfrm>
              <a:off x="-8" y="3897"/>
              <a:ext cx="1215" cy="309"/>
            </a:xfrm>
            <a:custGeom>
              <a:avLst/>
              <a:gdLst>
                <a:gd name="T0" fmla="*/ 1 w 1942"/>
                <a:gd name="T1" fmla="*/ 156 h 495"/>
                <a:gd name="T2" fmla="*/ 15 w 1942"/>
                <a:gd name="T3" fmla="*/ 151 h 495"/>
                <a:gd name="T4" fmla="*/ 90 w 1942"/>
                <a:gd name="T5" fmla="*/ 116 h 495"/>
                <a:gd name="T6" fmla="*/ 155 w 1942"/>
                <a:gd name="T7" fmla="*/ 102 h 495"/>
                <a:gd name="T8" fmla="*/ 776 w 1942"/>
                <a:gd name="T9" fmla="*/ 0 h 495"/>
                <a:gd name="T10" fmla="*/ 776 w 1942"/>
                <a:gd name="T11" fmla="*/ 0 h 495"/>
                <a:gd name="T12" fmla="*/ 820 w 1942"/>
                <a:gd name="T13" fmla="*/ 35 h 495"/>
                <a:gd name="T14" fmla="*/ 692 w 1942"/>
                <a:gd name="T15" fmla="*/ 151 h 495"/>
                <a:gd name="T16" fmla="*/ 550 w 1942"/>
                <a:gd name="T17" fmla="*/ 203 h 495"/>
                <a:gd name="T18" fmla="*/ 1715 w 1942"/>
                <a:gd name="T19" fmla="*/ 280 h 495"/>
                <a:gd name="T20" fmla="*/ 1691 w 1942"/>
                <a:gd name="T21" fmla="*/ 293 h 495"/>
                <a:gd name="T22" fmla="*/ 531 w 1942"/>
                <a:gd name="T23" fmla="*/ 212 h 495"/>
                <a:gd name="T24" fmla="*/ 432 w 1942"/>
                <a:gd name="T25" fmla="*/ 269 h 495"/>
                <a:gd name="T26" fmla="*/ 980 w 1942"/>
                <a:gd name="T27" fmla="*/ 268 h 495"/>
                <a:gd name="T28" fmla="*/ 1291 w 1942"/>
                <a:gd name="T29" fmla="*/ 297 h 495"/>
                <a:gd name="T30" fmla="*/ 1942 w 1942"/>
                <a:gd name="T31" fmla="*/ 339 h 495"/>
                <a:gd name="T32" fmla="*/ 1877 w 1942"/>
                <a:gd name="T33" fmla="*/ 350 h 495"/>
                <a:gd name="T34" fmla="*/ 1652 w 1942"/>
                <a:gd name="T35" fmla="*/ 365 h 495"/>
                <a:gd name="T36" fmla="*/ 1253 w 1942"/>
                <a:gd name="T37" fmla="*/ 454 h 495"/>
                <a:gd name="T38" fmla="*/ 1409 w 1942"/>
                <a:gd name="T39" fmla="*/ 481 h 495"/>
                <a:gd name="T40" fmla="*/ 1354 w 1942"/>
                <a:gd name="T41" fmla="*/ 495 h 495"/>
                <a:gd name="T42" fmla="*/ 375 w 1942"/>
                <a:gd name="T43" fmla="*/ 427 h 495"/>
                <a:gd name="T44" fmla="*/ 67 w 1942"/>
                <a:gd name="T45" fmla="*/ 422 h 495"/>
                <a:gd name="T46" fmla="*/ 0 w 1942"/>
                <a:gd name="T47" fmla="*/ 455 h 495"/>
                <a:gd name="T48" fmla="*/ 0 w 1942"/>
                <a:gd name="T49" fmla="*/ 156 h 495"/>
                <a:gd name="T50" fmla="*/ 1 w 1942"/>
                <a:gd name="T51" fmla="*/ 156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2" h="495">
                  <a:moveTo>
                    <a:pt x="1" y="156"/>
                  </a:moveTo>
                  <a:cubicBezTo>
                    <a:pt x="6" y="154"/>
                    <a:pt x="11" y="152"/>
                    <a:pt x="15" y="151"/>
                  </a:cubicBezTo>
                  <a:cubicBezTo>
                    <a:pt x="55" y="134"/>
                    <a:pt x="69" y="123"/>
                    <a:pt x="90" y="116"/>
                  </a:cubicBezTo>
                  <a:cubicBezTo>
                    <a:pt x="103" y="111"/>
                    <a:pt x="125" y="106"/>
                    <a:pt x="155" y="102"/>
                  </a:cubicBezTo>
                  <a:cubicBezTo>
                    <a:pt x="277" y="62"/>
                    <a:pt x="474" y="24"/>
                    <a:pt x="776" y="0"/>
                  </a:cubicBezTo>
                  <a:cubicBezTo>
                    <a:pt x="777" y="0"/>
                    <a:pt x="777" y="0"/>
                    <a:pt x="776" y="0"/>
                  </a:cubicBezTo>
                  <a:cubicBezTo>
                    <a:pt x="733" y="15"/>
                    <a:pt x="796" y="32"/>
                    <a:pt x="820" y="35"/>
                  </a:cubicBezTo>
                  <a:cubicBezTo>
                    <a:pt x="758" y="63"/>
                    <a:pt x="704" y="98"/>
                    <a:pt x="692" y="151"/>
                  </a:cubicBezTo>
                  <a:cubicBezTo>
                    <a:pt x="647" y="165"/>
                    <a:pt x="599" y="181"/>
                    <a:pt x="550" y="203"/>
                  </a:cubicBezTo>
                  <a:cubicBezTo>
                    <a:pt x="1715" y="280"/>
                    <a:pt x="1715" y="280"/>
                    <a:pt x="1715" y="280"/>
                  </a:cubicBezTo>
                  <a:cubicBezTo>
                    <a:pt x="1691" y="293"/>
                    <a:pt x="1691" y="293"/>
                    <a:pt x="1691" y="293"/>
                  </a:cubicBezTo>
                  <a:cubicBezTo>
                    <a:pt x="531" y="212"/>
                    <a:pt x="531" y="212"/>
                    <a:pt x="531" y="212"/>
                  </a:cubicBezTo>
                  <a:cubicBezTo>
                    <a:pt x="499" y="228"/>
                    <a:pt x="466" y="246"/>
                    <a:pt x="432" y="269"/>
                  </a:cubicBezTo>
                  <a:cubicBezTo>
                    <a:pt x="587" y="262"/>
                    <a:pt x="822" y="256"/>
                    <a:pt x="980" y="268"/>
                  </a:cubicBezTo>
                  <a:cubicBezTo>
                    <a:pt x="1087" y="276"/>
                    <a:pt x="1187" y="286"/>
                    <a:pt x="1291" y="297"/>
                  </a:cubicBezTo>
                  <a:cubicBezTo>
                    <a:pt x="1491" y="318"/>
                    <a:pt x="1942" y="339"/>
                    <a:pt x="1942" y="339"/>
                  </a:cubicBezTo>
                  <a:cubicBezTo>
                    <a:pt x="1933" y="343"/>
                    <a:pt x="1923" y="337"/>
                    <a:pt x="1877" y="350"/>
                  </a:cubicBezTo>
                  <a:cubicBezTo>
                    <a:pt x="1652" y="365"/>
                    <a:pt x="1652" y="365"/>
                    <a:pt x="1652" y="365"/>
                  </a:cubicBezTo>
                  <a:cubicBezTo>
                    <a:pt x="1594" y="373"/>
                    <a:pt x="1253" y="454"/>
                    <a:pt x="1253" y="454"/>
                  </a:cubicBezTo>
                  <a:cubicBezTo>
                    <a:pt x="1409" y="481"/>
                    <a:pt x="1409" y="481"/>
                    <a:pt x="1409" y="481"/>
                  </a:cubicBezTo>
                  <a:cubicBezTo>
                    <a:pt x="1375" y="490"/>
                    <a:pt x="1354" y="495"/>
                    <a:pt x="1354" y="495"/>
                  </a:cubicBezTo>
                  <a:cubicBezTo>
                    <a:pt x="1046" y="452"/>
                    <a:pt x="442" y="424"/>
                    <a:pt x="375" y="427"/>
                  </a:cubicBezTo>
                  <a:cubicBezTo>
                    <a:pt x="320" y="429"/>
                    <a:pt x="174" y="425"/>
                    <a:pt x="67" y="422"/>
                  </a:cubicBezTo>
                  <a:cubicBezTo>
                    <a:pt x="32" y="438"/>
                    <a:pt x="11" y="450"/>
                    <a:pt x="0" y="455"/>
                  </a:cubicBezTo>
                  <a:cubicBezTo>
                    <a:pt x="0" y="156"/>
                    <a:pt x="0" y="156"/>
                    <a:pt x="0" y="156"/>
                  </a:cubicBezTo>
                  <a:cubicBezTo>
                    <a:pt x="1" y="156"/>
                    <a:pt x="1" y="156"/>
                    <a:pt x="1" y="156"/>
                  </a:cubicBezTo>
                  <a:close/>
                </a:path>
              </a:pathLst>
            </a:custGeom>
            <a:solidFill>
              <a:schemeClr val="tx1">
                <a:alpha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84"/>
            <p:cNvSpPr>
              <a:spLocks/>
            </p:cNvSpPr>
            <p:nvPr/>
          </p:nvSpPr>
          <p:spPr bwMode="auto">
            <a:xfrm>
              <a:off x="586" y="2969"/>
              <a:ext cx="505" cy="1097"/>
            </a:xfrm>
            <a:custGeom>
              <a:avLst/>
              <a:gdLst>
                <a:gd name="T0" fmla="*/ 505 w 505"/>
                <a:gd name="T1" fmla="*/ 1086 h 1097"/>
                <a:gd name="T2" fmla="*/ 482 w 505"/>
                <a:gd name="T3" fmla="*/ 1097 h 1097"/>
                <a:gd name="T4" fmla="*/ 0 w 505"/>
                <a:gd name="T5" fmla="*/ 10 h 1097"/>
                <a:gd name="T6" fmla="*/ 22 w 505"/>
                <a:gd name="T7" fmla="*/ 0 h 1097"/>
                <a:gd name="T8" fmla="*/ 505 w 505"/>
                <a:gd name="T9" fmla="*/ 1086 h 1097"/>
              </a:gdLst>
              <a:ahLst/>
              <a:cxnLst>
                <a:cxn ang="0">
                  <a:pos x="T0" y="T1"/>
                </a:cxn>
                <a:cxn ang="0">
                  <a:pos x="T2" y="T3"/>
                </a:cxn>
                <a:cxn ang="0">
                  <a:pos x="T4" y="T5"/>
                </a:cxn>
                <a:cxn ang="0">
                  <a:pos x="T6" y="T7"/>
                </a:cxn>
                <a:cxn ang="0">
                  <a:pos x="T8" y="T9"/>
                </a:cxn>
              </a:cxnLst>
              <a:rect l="0" t="0" r="r" b="b"/>
              <a:pathLst>
                <a:path w="505" h="1097">
                  <a:moveTo>
                    <a:pt x="505" y="1086"/>
                  </a:moveTo>
                  <a:lnTo>
                    <a:pt x="482" y="1097"/>
                  </a:lnTo>
                  <a:lnTo>
                    <a:pt x="0" y="10"/>
                  </a:lnTo>
                  <a:lnTo>
                    <a:pt x="22" y="0"/>
                  </a:lnTo>
                  <a:lnTo>
                    <a:pt x="505" y="1086"/>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 name="Freeform 286"/>
            <p:cNvSpPr>
              <a:spLocks/>
            </p:cNvSpPr>
            <p:nvPr/>
          </p:nvSpPr>
          <p:spPr bwMode="auto">
            <a:xfrm>
              <a:off x="609" y="3350"/>
              <a:ext cx="598" cy="766"/>
            </a:xfrm>
            <a:custGeom>
              <a:avLst/>
              <a:gdLst>
                <a:gd name="T0" fmla="*/ 557 w 598"/>
                <a:gd name="T1" fmla="*/ 766 h 766"/>
                <a:gd name="T2" fmla="*/ 577 w 598"/>
                <a:gd name="T3" fmla="*/ 766 h 766"/>
                <a:gd name="T4" fmla="*/ 598 w 598"/>
                <a:gd name="T5" fmla="*/ 759 h 766"/>
                <a:gd name="T6" fmla="*/ 26 w 598"/>
                <a:gd name="T7" fmla="*/ 0 h 766"/>
                <a:gd name="T8" fmla="*/ 9 w 598"/>
                <a:gd name="T9" fmla="*/ 3 h 766"/>
                <a:gd name="T10" fmla="*/ 0 w 598"/>
                <a:gd name="T11" fmla="*/ 20 h 766"/>
                <a:gd name="T12" fmla="*/ 557 w 598"/>
                <a:gd name="T13" fmla="*/ 766 h 766"/>
              </a:gdLst>
              <a:ahLst/>
              <a:cxnLst>
                <a:cxn ang="0">
                  <a:pos x="T0" y="T1"/>
                </a:cxn>
                <a:cxn ang="0">
                  <a:pos x="T2" y="T3"/>
                </a:cxn>
                <a:cxn ang="0">
                  <a:pos x="T4" y="T5"/>
                </a:cxn>
                <a:cxn ang="0">
                  <a:pos x="T6" y="T7"/>
                </a:cxn>
                <a:cxn ang="0">
                  <a:pos x="T8" y="T9"/>
                </a:cxn>
                <a:cxn ang="0">
                  <a:pos x="T10" y="T11"/>
                </a:cxn>
                <a:cxn ang="0">
                  <a:pos x="T12" y="T13"/>
                </a:cxn>
              </a:cxnLst>
              <a:rect l="0" t="0" r="r" b="b"/>
              <a:pathLst>
                <a:path w="598" h="766">
                  <a:moveTo>
                    <a:pt x="557" y="766"/>
                  </a:moveTo>
                  <a:lnTo>
                    <a:pt x="577" y="766"/>
                  </a:lnTo>
                  <a:lnTo>
                    <a:pt x="598" y="759"/>
                  </a:lnTo>
                  <a:lnTo>
                    <a:pt x="26" y="0"/>
                  </a:lnTo>
                  <a:lnTo>
                    <a:pt x="9" y="3"/>
                  </a:lnTo>
                  <a:lnTo>
                    <a:pt x="0" y="20"/>
                  </a:lnTo>
                  <a:lnTo>
                    <a:pt x="557" y="766"/>
                  </a:ln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 name="Freeform 287"/>
            <p:cNvSpPr>
              <a:spLocks/>
            </p:cNvSpPr>
            <p:nvPr/>
          </p:nvSpPr>
          <p:spPr bwMode="auto">
            <a:xfrm>
              <a:off x="284" y="3385"/>
              <a:ext cx="633" cy="629"/>
            </a:xfrm>
            <a:custGeom>
              <a:avLst/>
              <a:gdLst>
                <a:gd name="T0" fmla="*/ 18 w 1012"/>
                <a:gd name="T1" fmla="*/ 60 h 1004"/>
                <a:gd name="T2" fmla="*/ 553 w 1012"/>
                <a:gd name="T3" fmla="*/ 0 h 1004"/>
                <a:gd name="T4" fmla="*/ 632 w 1012"/>
                <a:gd name="T5" fmla="*/ 115 h 1004"/>
                <a:gd name="T6" fmla="*/ 1012 w 1012"/>
                <a:gd name="T7" fmla="*/ 746 h 1004"/>
                <a:gd name="T8" fmla="*/ 964 w 1012"/>
                <a:gd name="T9" fmla="*/ 756 h 1004"/>
                <a:gd name="T10" fmla="*/ 933 w 1012"/>
                <a:gd name="T11" fmla="*/ 908 h 1004"/>
                <a:gd name="T12" fmla="*/ 712 w 1012"/>
                <a:gd name="T13" fmla="*/ 1004 h 1004"/>
                <a:gd name="T14" fmla="*/ 481 w 1012"/>
                <a:gd name="T15" fmla="*/ 865 h 1004"/>
                <a:gd name="T16" fmla="*/ 137 w 1012"/>
                <a:gd name="T17" fmla="*/ 271 h 1004"/>
                <a:gd name="T18" fmla="*/ 60 w 1012"/>
                <a:gd name="T19" fmla="*/ 146 h 1004"/>
                <a:gd name="T20" fmla="*/ 29 w 1012"/>
                <a:gd name="T21" fmla="*/ 98 h 1004"/>
                <a:gd name="T22" fmla="*/ 22 w 1012"/>
                <a:gd name="T23" fmla="*/ 98 h 1004"/>
                <a:gd name="T24" fmla="*/ 0 w 1012"/>
                <a:gd name="T25" fmla="*/ 81 h 1004"/>
                <a:gd name="T26" fmla="*/ 18 w 1012"/>
                <a:gd name="T27" fmla="*/ 60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2" h="1004">
                  <a:moveTo>
                    <a:pt x="18" y="60"/>
                  </a:moveTo>
                  <a:cubicBezTo>
                    <a:pt x="553" y="0"/>
                    <a:pt x="553" y="0"/>
                    <a:pt x="553" y="0"/>
                  </a:cubicBezTo>
                  <a:cubicBezTo>
                    <a:pt x="584" y="2"/>
                    <a:pt x="622" y="94"/>
                    <a:pt x="632" y="115"/>
                  </a:cubicBezTo>
                  <a:cubicBezTo>
                    <a:pt x="660" y="174"/>
                    <a:pt x="802" y="531"/>
                    <a:pt x="1012" y="746"/>
                  </a:cubicBezTo>
                  <a:cubicBezTo>
                    <a:pt x="998" y="752"/>
                    <a:pt x="979" y="753"/>
                    <a:pt x="964" y="756"/>
                  </a:cubicBezTo>
                  <a:cubicBezTo>
                    <a:pt x="921" y="765"/>
                    <a:pt x="985" y="884"/>
                    <a:pt x="933" y="908"/>
                  </a:cubicBezTo>
                  <a:cubicBezTo>
                    <a:pt x="879" y="933"/>
                    <a:pt x="771" y="992"/>
                    <a:pt x="712" y="1004"/>
                  </a:cubicBezTo>
                  <a:cubicBezTo>
                    <a:pt x="643" y="990"/>
                    <a:pt x="587" y="985"/>
                    <a:pt x="481" y="865"/>
                  </a:cubicBezTo>
                  <a:cubicBezTo>
                    <a:pt x="309" y="670"/>
                    <a:pt x="164" y="320"/>
                    <a:pt x="137" y="271"/>
                  </a:cubicBezTo>
                  <a:cubicBezTo>
                    <a:pt x="114" y="228"/>
                    <a:pt x="88" y="185"/>
                    <a:pt x="60" y="146"/>
                  </a:cubicBezTo>
                  <a:cubicBezTo>
                    <a:pt x="53" y="137"/>
                    <a:pt x="35" y="115"/>
                    <a:pt x="29" y="98"/>
                  </a:cubicBezTo>
                  <a:cubicBezTo>
                    <a:pt x="22" y="98"/>
                    <a:pt x="22" y="98"/>
                    <a:pt x="22" y="98"/>
                  </a:cubicBezTo>
                  <a:cubicBezTo>
                    <a:pt x="11" y="100"/>
                    <a:pt x="1" y="92"/>
                    <a:pt x="0" y="81"/>
                  </a:cubicBezTo>
                  <a:cubicBezTo>
                    <a:pt x="0" y="70"/>
                    <a:pt x="8" y="61"/>
                    <a:pt x="18" y="60"/>
                  </a:cubicBezTo>
                  <a:close/>
                </a:path>
              </a:pathLst>
            </a:custGeom>
            <a:solidFill>
              <a:srgbClr val="52C15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 name="Freeform 288"/>
            <p:cNvSpPr>
              <a:spLocks/>
            </p:cNvSpPr>
            <p:nvPr/>
          </p:nvSpPr>
          <p:spPr bwMode="auto">
            <a:xfrm>
              <a:off x="875" y="3860"/>
              <a:ext cx="33" cy="46"/>
            </a:xfrm>
            <a:custGeom>
              <a:avLst/>
              <a:gdLst>
                <a:gd name="T0" fmla="*/ 12 w 52"/>
                <a:gd name="T1" fmla="*/ 0 h 73"/>
                <a:gd name="T2" fmla="*/ 52 w 52"/>
                <a:gd name="T3" fmla="*/ 39 h 73"/>
                <a:gd name="T4" fmla="*/ 24 w 52"/>
                <a:gd name="T5" fmla="*/ 73 h 73"/>
                <a:gd name="T6" fmla="*/ 5 w 52"/>
                <a:gd name="T7" fmla="*/ 56 h 73"/>
                <a:gd name="T8" fmla="*/ 12 w 52"/>
                <a:gd name="T9" fmla="*/ 0 h 73"/>
              </a:gdLst>
              <a:ahLst/>
              <a:cxnLst>
                <a:cxn ang="0">
                  <a:pos x="T0" y="T1"/>
                </a:cxn>
                <a:cxn ang="0">
                  <a:pos x="T2" y="T3"/>
                </a:cxn>
                <a:cxn ang="0">
                  <a:pos x="T4" y="T5"/>
                </a:cxn>
                <a:cxn ang="0">
                  <a:pos x="T6" y="T7"/>
                </a:cxn>
                <a:cxn ang="0">
                  <a:pos x="T8" y="T9"/>
                </a:cxn>
              </a:cxnLst>
              <a:rect l="0" t="0" r="r" b="b"/>
              <a:pathLst>
                <a:path w="52" h="73">
                  <a:moveTo>
                    <a:pt x="12" y="0"/>
                  </a:moveTo>
                  <a:cubicBezTo>
                    <a:pt x="25" y="14"/>
                    <a:pt x="39" y="28"/>
                    <a:pt x="52" y="39"/>
                  </a:cubicBezTo>
                  <a:cubicBezTo>
                    <a:pt x="24" y="73"/>
                    <a:pt x="24" y="73"/>
                    <a:pt x="24" y="73"/>
                  </a:cubicBezTo>
                  <a:cubicBezTo>
                    <a:pt x="17" y="68"/>
                    <a:pt x="11" y="62"/>
                    <a:pt x="5" y="56"/>
                  </a:cubicBezTo>
                  <a:cubicBezTo>
                    <a:pt x="2" y="31"/>
                    <a:pt x="0" y="8"/>
                    <a:pt x="12" y="0"/>
                  </a:cubicBez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89"/>
            <p:cNvSpPr>
              <a:spLocks/>
            </p:cNvSpPr>
            <p:nvPr/>
          </p:nvSpPr>
          <p:spPr bwMode="auto">
            <a:xfrm>
              <a:off x="564" y="3388"/>
              <a:ext cx="319" cy="507"/>
            </a:xfrm>
            <a:custGeom>
              <a:avLst/>
              <a:gdLst>
                <a:gd name="T0" fmla="*/ 160 w 510"/>
                <a:gd name="T1" fmla="*/ 294 h 810"/>
                <a:gd name="T2" fmla="*/ 0 w 510"/>
                <a:gd name="T3" fmla="*/ 7 h 810"/>
                <a:gd name="T4" fmla="*/ 62 w 510"/>
                <a:gd name="T5" fmla="*/ 0 h 810"/>
                <a:gd name="T6" fmla="*/ 208 w 510"/>
                <a:gd name="T7" fmla="*/ 272 h 810"/>
                <a:gd name="T8" fmla="*/ 324 w 510"/>
                <a:gd name="T9" fmla="*/ 504 h 810"/>
                <a:gd name="T10" fmla="*/ 510 w 510"/>
                <a:gd name="T11" fmla="*/ 754 h 810"/>
                <a:gd name="T12" fmla="*/ 503 w 510"/>
                <a:gd name="T13" fmla="*/ 810 h 810"/>
                <a:gd name="T14" fmla="*/ 280 w 510"/>
                <a:gd name="T15" fmla="*/ 531 h 810"/>
                <a:gd name="T16" fmla="*/ 160 w 510"/>
                <a:gd name="T17" fmla="*/ 294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0" h="810">
                  <a:moveTo>
                    <a:pt x="160" y="294"/>
                  </a:moveTo>
                  <a:cubicBezTo>
                    <a:pt x="110" y="182"/>
                    <a:pt x="58" y="68"/>
                    <a:pt x="0" y="7"/>
                  </a:cubicBezTo>
                  <a:cubicBezTo>
                    <a:pt x="62" y="0"/>
                    <a:pt x="62" y="0"/>
                    <a:pt x="62" y="0"/>
                  </a:cubicBezTo>
                  <a:cubicBezTo>
                    <a:pt x="115" y="68"/>
                    <a:pt x="160" y="168"/>
                    <a:pt x="208" y="272"/>
                  </a:cubicBezTo>
                  <a:cubicBezTo>
                    <a:pt x="244" y="353"/>
                    <a:pt x="282" y="437"/>
                    <a:pt x="324" y="504"/>
                  </a:cubicBezTo>
                  <a:cubicBezTo>
                    <a:pt x="374" y="585"/>
                    <a:pt x="445" y="686"/>
                    <a:pt x="510" y="754"/>
                  </a:cubicBezTo>
                  <a:cubicBezTo>
                    <a:pt x="498" y="762"/>
                    <a:pt x="500" y="785"/>
                    <a:pt x="503" y="810"/>
                  </a:cubicBezTo>
                  <a:cubicBezTo>
                    <a:pt x="428" y="741"/>
                    <a:pt x="338" y="626"/>
                    <a:pt x="280" y="531"/>
                  </a:cubicBezTo>
                  <a:cubicBezTo>
                    <a:pt x="236" y="461"/>
                    <a:pt x="198" y="376"/>
                    <a:pt x="160" y="294"/>
                  </a:cubicBezTo>
                  <a:close/>
                </a:path>
              </a:pathLst>
            </a:custGeom>
            <a:solidFill>
              <a:srgbClr val="F7E18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 name="Freeform 290"/>
            <p:cNvSpPr>
              <a:spLocks/>
            </p:cNvSpPr>
            <p:nvPr/>
          </p:nvSpPr>
          <p:spPr bwMode="auto">
            <a:xfrm>
              <a:off x="488" y="3396"/>
              <a:ext cx="362" cy="524"/>
            </a:xfrm>
            <a:custGeom>
              <a:avLst/>
              <a:gdLst>
                <a:gd name="T0" fmla="*/ 325 w 578"/>
                <a:gd name="T1" fmla="*/ 506 h 837"/>
                <a:gd name="T2" fmla="*/ 578 w 578"/>
                <a:gd name="T3" fmla="*/ 819 h 837"/>
                <a:gd name="T4" fmla="*/ 551 w 578"/>
                <a:gd name="T5" fmla="*/ 837 h 837"/>
                <a:gd name="T6" fmla="*/ 280 w 578"/>
                <a:gd name="T7" fmla="*/ 532 h 837"/>
                <a:gd name="T8" fmla="*/ 178 w 578"/>
                <a:gd name="T9" fmla="*/ 324 h 837"/>
                <a:gd name="T10" fmla="*/ 0 w 578"/>
                <a:gd name="T11" fmla="*/ 7 h 837"/>
                <a:gd name="T12" fmla="*/ 62 w 578"/>
                <a:gd name="T13" fmla="*/ 0 h 837"/>
                <a:gd name="T14" fmla="*/ 225 w 578"/>
                <a:gd name="T15" fmla="*/ 302 h 837"/>
                <a:gd name="T16" fmla="*/ 325 w 578"/>
                <a:gd name="T17" fmla="*/ 506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8" h="837">
                  <a:moveTo>
                    <a:pt x="325" y="506"/>
                  </a:moveTo>
                  <a:cubicBezTo>
                    <a:pt x="384" y="609"/>
                    <a:pt x="455" y="719"/>
                    <a:pt x="578" y="819"/>
                  </a:cubicBezTo>
                  <a:cubicBezTo>
                    <a:pt x="551" y="837"/>
                    <a:pt x="551" y="837"/>
                    <a:pt x="551" y="837"/>
                  </a:cubicBezTo>
                  <a:cubicBezTo>
                    <a:pt x="435" y="765"/>
                    <a:pt x="372" y="688"/>
                    <a:pt x="280" y="532"/>
                  </a:cubicBezTo>
                  <a:cubicBezTo>
                    <a:pt x="244" y="471"/>
                    <a:pt x="211" y="396"/>
                    <a:pt x="178" y="324"/>
                  </a:cubicBezTo>
                  <a:cubicBezTo>
                    <a:pt x="122" y="200"/>
                    <a:pt x="63" y="73"/>
                    <a:pt x="0" y="7"/>
                  </a:cubicBezTo>
                  <a:cubicBezTo>
                    <a:pt x="62" y="0"/>
                    <a:pt x="62" y="0"/>
                    <a:pt x="62" y="0"/>
                  </a:cubicBezTo>
                  <a:cubicBezTo>
                    <a:pt x="122" y="76"/>
                    <a:pt x="174" y="190"/>
                    <a:pt x="225" y="302"/>
                  </a:cubicBezTo>
                  <a:cubicBezTo>
                    <a:pt x="258" y="373"/>
                    <a:pt x="291" y="447"/>
                    <a:pt x="325" y="506"/>
                  </a:cubicBezTo>
                  <a:close/>
                </a:path>
              </a:pathLst>
            </a:custGeom>
            <a:solidFill>
              <a:srgbClr val="F7E18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 name="Freeform 291"/>
            <p:cNvSpPr>
              <a:spLocks/>
            </p:cNvSpPr>
            <p:nvPr/>
          </p:nvSpPr>
          <p:spPr bwMode="auto">
            <a:xfrm>
              <a:off x="407" y="3406"/>
              <a:ext cx="440" cy="557"/>
            </a:xfrm>
            <a:custGeom>
              <a:avLst/>
              <a:gdLst>
                <a:gd name="T0" fmla="*/ 337 w 704"/>
                <a:gd name="T1" fmla="*/ 517 h 890"/>
                <a:gd name="T2" fmla="*/ 562 w 704"/>
                <a:gd name="T3" fmla="*/ 809 h 890"/>
                <a:gd name="T4" fmla="*/ 704 w 704"/>
                <a:gd name="T5" fmla="*/ 867 h 890"/>
                <a:gd name="T6" fmla="*/ 655 w 704"/>
                <a:gd name="T7" fmla="*/ 890 h 890"/>
                <a:gd name="T8" fmla="*/ 292 w 704"/>
                <a:gd name="T9" fmla="*/ 542 h 890"/>
                <a:gd name="T10" fmla="*/ 190 w 704"/>
                <a:gd name="T11" fmla="*/ 334 h 890"/>
                <a:gd name="T12" fmla="*/ 0 w 704"/>
                <a:gd name="T13" fmla="*/ 7 h 890"/>
                <a:gd name="T14" fmla="*/ 65 w 704"/>
                <a:gd name="T15" fmla="*/ 0 h 890"/>
                <a:gd name="T16" fmla="*/ 237 w 704"/>
                <a:gd name="T17" fmla="*/ 313 h 890"/>
                <a:gd name="T18" fmla="*/ 337 w 704"/>
                <a:gd name="T19" fmla="*/ 517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4" h="890">
                  <a:moveTo>
                    <a:pt x="337" y="517"/>
                  </a:moveTo>
                  <a:cubicBezTo>
                    <a:pt x="368" y="571"/>
                    <a:pt x="445" y="717"/>
                    <a:pt x="562" y="809"/>
                  </a:cubicBezTo>
                  <a:cubicBezTo>
                    <a:pt x="603" y="842"/>
                    <a:pt x="660" y="853"/>
                    <a:pt x="704" y="867"/>
                  </a:cubicBezTo>
                  <a:cubicBezTo>
                    <a:pt x="655" y="890"/>
                    <a:pt x="655" y="890"/>
                    <a:pt x="655" y="890"/>
                  </a:cubicBezTo>
                  <a:cubicBezTo>
                    <a:pt x="506" y="878"/>
                    <a:pt x="367" y="673"/>
                    <a:pt x="292" y="542"/>
                  </a:cubicBezTo>
                  <a:cubicBezTo>
                    <a:pt x="257" y="481"/>
                    <a:pt x="223" y="407"/>
                    <a:pt x="190" y="334"/>
                  </a:cubicBezTo>
                  <a:cubicBezTo>
                    <a:pt x="130" y="203"/>
                    <a:pt x="68" y="68"/>
                    <a:pt x="0" y="7"/>
                  </a:cubicBezTo>
                  <a:cubicBezTo>
                    <a:pt x="65" y="0"/>
                    <a:pt x="65" y="0"/>
                    <a:pt x="65" y="0"/>
                  </a:cubicBezTo>
                  <a:cubicBezTo>
                    <a:pt x="128" y="74"/>
                    <a:pt x="184" y="195"/>
                    <a:pt x="237" y="313"/>
                  </a:cubicBezTo>
                  <a:cubicBezTo>
                    <a:pt x="270" y="384"/>
                    <a:pt x="303" y="458"/>
                    <a:pt x="337" y="517"/>
                  </a:cubicBezTo>
                  <a:close/>
                </a:path>
              </a:pathLst>
            </a:custGeom>
            <a:solidFill>
              <a:srgbClr val="F7E18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2"/>
            <p:cNvSpPr>
              <a:spLocks/>
            </p:cNvSpPr>
            <p:nvPr/>
          </p:nvSpPr>
          <p:spPr bwMode="auto">
            <a:xfrm>
              <a:off x="769" y="3995"/>
              <a:ext cx="11" cy="5"/>
            </a:xfrm>
            <a:custGeom>
              <a:avLst/>
              <a:gdLst>
                <a:gd name="T0" fmla="*/ 6 w 18"/>
                <a:gd name="T1" fmla="*/ 8 h 8"/>
                <a:gd name="T2" fmla="*/ 0 w 18"/>
                <a:gd name="T3" fmla="*/ 8 h 8"/>
                <a:gd name="T4" fmla="*/ 18 w 18"/>
                <a:gd name="T5" fmla="*/ 0 h 8"/>
                <a:gd name="T6" fmla="*/ 6 w 18"/>
                <a:gd name="T7" fmla="*/ 8 h 8"/>
              </a:gdLst>
              <a:ahLst/>
              <a:cxnLst>
                <a:cxn ang="0">
                  <a:pos x="T0" y="T1"/>
                </a:cxn>
                <a:cxn ang="0">
                  <a:pos x="T2" y="T3"/>
                </a:cxn>
                <a:cxn ang="0">
                  <a:pos x="T4" y="T5"/>
                </a:cxn>
                <a:cxn ang="0">
                  <a:pos x="T6" y="T7"/>
                </a:cxn>
              </a:cxnLst>
              <a:rect l="0" t="0" r="r" b="b"/>
              <a:pathLst>
                <a:path w="18" h="8">
                  <a:moveTo>
                    <a:pt x="6" y="8"/>
                  </a:moveTo>
                  <a:cubicBezTo>
                    <a:pt x="4" y="8"/>
                    <a:pt x="2" y="8"/>
                    <a:pt x="0" y="8"/>
                  </a:cubicBezTo>
                  <a:cubicBezTo>
                    <a:pt x="6" y="5"/>
                    <a:pt x="12" y="3"/>
                    <a:pt x="18" y="0"/>
                  </a:cubicBezTo>
                  <a:lnTo>
                    <a:pt x="6" y="8"/>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2" name="Freeform 293"/>
            <p:cNvSpPr>
              <a:spLocks/>
            </p:cNvSpPr>
            <p:nvPr/>
          </p:nvSpPr>
          <p:spPr bwMode="auto">
            <a:xfrm>
              <a:off x="325" y="3415"/>
              <a:ext cx="477" cy="585"/>
            </a:xfrm>
            <a:custGeom>
              <a:avLst/>
              <a:gdLst>
                <a:gd name="T0" fmla="*/ 323 w 763"/>
                <a:gd name="T1" fmla="*/ 608 h 936"/>
                <a:gd name="T2" fmla="*/ 203 w 763"/>
                <a:gd name="T3" fmla="*/ 349 h 936"/>
                <a:gd name="T4" fmla="*/ 0 w 763"/>
                <a:gd name="T5" fmla="*/ 7 h 936"/>
                <a:gd name="T6" fmla="*/ 64 w 763"/>
                <a:gd name="T7" fmla="*/ 0 h 936"/>
                <a:gd name="T8" fmla="*/ 249 w 763"/>
                <a:gd name="T9" fmla="*/ 327 h 936"/>
                <a:gd name="T10" fmla="*/ 348 w 763"/>
                <a:gd name="T11" fmla="*/ 530 h 936"/>
                <a:gd name="T12" fmla="*/ 571 w 763"/>
                <a:gd name="T13" fmla="*/ 841 h 936"/>
                <a:gd name="T14" fmla="*/ 763 w 763"/>
                <a:gd name="T15" fmla="*/ 904 h 936"/>
                <a:gd name="T16" fmla="*/ 728 w 763"/>
                <a:gd name="T17" fmla="*/ 928 h 936"/>
                <a:gd name="T18" fmla="*/ 710 w 763"/>
                <a:gd name="T19" fmla="*/ 936 h 936"/>
                <a:gd name="T20" fmla="*/ 542 w 763"/>
                <a:gd name="T21" fmla="*/ 873 h 936"/>
                <a:gd name="T22" fmla="*/ 323 w 763"/>
                <a:gd name="T23" fmla="*/ 608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3" h="936">
                  <a:moveTo>
                    <a:pt x="323" y="608"/>
                  </a:moveTo>
                  <a:cubicBezTo>
                    <a:pt x="288" y="549"/>
                    <a:pt x="239" y="424"/>
                    <a:pt x="203" y="349"/>
                  </a:cubicBezTo>
                  <a:cubicBezTo>
                    <a:pt x="137" y="212"/>
                    <a:pt x="69" y="71"/>
                    <a:pt x="0" y="7"/>
                  </a:cubicBezTo>
                  <a:cubicBezTo>
                    <a:pt x="64" y="0"/>
                    <a:pt x="64" y="0"/>
                    <a:pt x="64" y="0"/>
                  </a:cubicBezTo>
                  <a:cubicBezTo>
                    <a:pt x="130" y="78"/>
                    <a:pt x="190" y="204"/>
                    <a:pt x="249" y="327"/>
                  </a:cubicBezTo>
                  <a:cubicBezTo>
                    <a:pt x="285" y="401"/>
                    <a:pt x="315" y="473"/>
                    <a:pt x="348" y="530"/>
                  </a:cubicBezTo>
                  <a:cubicBezTo>
                    <a:pt x="386" y="594"/>
                    <a:pt x="461" y="769"/>
                    <a:pt x="571" y="841"/>
                  </a:cubicBezTo>
                  <a:cubicBezTo>
                    <a:pt x="637" y="884"/>
                    <a:pt x="669" y="898"/>
                    <a:pt x="763" y="904"/>
                  </a:cubicBezTo>
                  <a:cubicBezTo>
                    <a:pt x="728" y="928"/>
                    <a:pt x="728" y="928"/>
                    <a:pt x="728" y="928"/>
                  </a:cubicBezTo>
                  <a:cubicBezTo>
                    <a:pt x="722" y="931"/>
                    <a:pt x="716" y="933"/>
                    <a:pt x="710" y="936"/>
                  </a:cubicBezTo>
                  <a:cubicBezTo>
                    <a:pt x="640" y="932"/>
                    <a:pt x="590" y="905"/>
                    <a:pt x="542" y="873"/>
                  </a:cubicBezTo>
                  <a:cubicBezTo>
                    <a:pt x="442" y="807"/>
                    <a:pt x="367" y="684"/>
                    <a:pt x="323" y="608"/>
                  </a:cubicBezTo>
                  <a:close/>
                </a:path>
              </a:pathLst>
            </a:custGeom>
            <a:solidFill>
              <a:srgbClr val="F7E18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294"/>
            <p:cNvSpPr>
              <a:spLocks/>
            </p:cNvSpPr>
            <p:nvPr/>
          </p:nvSpPr>
          <p:spPr bwMode="auto">
            <a:xfrm>
              <a:off x="605" y="4011"/>
              <a:ext cx="134" cy="77"/>
            </a:xfrm>
            <a:custGeom>
              <a:avLst/>
              <a:gdLst>
                <a:gd name="T0" fmla="*/ 178 w 214"/>
                <a:gd name="T1" fmla="*/ 0 h 123"/>
                <a:gd name="T2" fmla="*/ 214 w 214"/>
                <a:gd name="T3" fmla="*/ 36 h 123"/>
                <a:gd name="T4" fmla="*/ 31 w 214"/>
                <a:gd name="T5" fmla="*/ 123 h 123"/>
                <a:gd name="T6" fmla="*/ 9 w 214"/>
                <a:gd name="T7" fmla="*/ 123 h 123"/>
                <a:gd name="T8" fmla="*/ 0 w 214"/>
                <a:gd name="T9" fmla="*/ 85 h 123"/>
                <a:gd name="T10" fmla="*/ 178 w 214"/>
                <a:gd name="T11" fmla="*/ 0 h 123"/>
              </a:gdLst>
              <a:ahLst/>
              <a:cxnLst>
                <a:cxn ang="0">
                  <a:pos x="T0" y="T1"/>
                </a:cxn>
                <a:cxn ang="0">
                  <a:pos x="T2" y="T3"/>
                </a:cxn>
                <a:cxn ang="0">
                  <a:pos x="T4" y="T5"/>
                </a:cxn>
                <a:cxn ang="0">
                  <a:pos x="T6" y="T7"/>
                </a:cxn>
                <a:cxn ang="0">
                  <a:pos x="T8" y="T9"/>
                </a:cxn>
                <a:cxn ang="0">
                  <a:pos x="T10" y="T11"/>
                </a:cxn>
              </a:cxnLst>
              <a:rect l="0" t="0" r="r" b="b"/>
              <a:pathLst>
                <a:path w="214" h="123">
                  <a:moveTo>
                    <a:pt x="178" y="0"/>
                  </a:moveTo>
                  <a:cubicBezTo>
                    <a:pt x="189" y="12"/>
                    <a:pt x="202" y="24"/>
                    <a:pt x="214" y="36"/>
                  </a:cubicBezTo>
                  <a:cubicBezTo>
                    <a:pt x="31" y="123"/>
                    <a:pt x="31" y="123"/>
                    <a:pt x="31" y="123"/>
                  </a:cubicBezTo>
                  <a:cubicBezTo>
                    <a:pt x="9" y="123"/>
                    <a:pt x="9" y="123"/>
                    <a:pt x="9" y="123"/>
                  </a:cubicBezTo>
                  <a:cubicBezTo>
                    <a:pt x="0" y="85"/>
                    <a:pt x="0" y="85"/>
                    <a:pt x="0" y="85"/>
                  </a:cubicBezTo>
                  <a:lnTo>
                    <a:pt x="178" y="0"/>
                  </a:lnTo>
                  <a:close/>
                </a:path>
              </a:pathLst>
            </a:custGeom>
            <a:solidFill>
              <a:srgbClr val="68473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4" name="Freeform 295"/>
            <p:cNvSpPr>
              <a:spLocks/>
            </p:cNvSpPr>
            <p:nvPr/>
          </p:nvSpPr>
          <p:spPr bwMode="auto">
            <a:xfrm>
              <a:off x="352" y="3555"/>
              <a:ext cx="43" cy="533"/>
            </a:xfrm>
            <a:custGeom>
              <a:avLst/>
              <a:gdLst>
                <a:gd name="T0" fmla="*/ 0 w 43"/>
                <a:gd name="T1" fmla="*/ 532 h 533"/>
                <a:gd name="T2" fmla="*/ 31 w 43"/>
                <a:gd name="T3" fmla="*/ 533 h 533"/>
                <a:gd name="T4" fmla="*/ 43 w 43"/>
                <a:gd name="T5" fmla="*/ 1 h 533"/>
                <a:gd name="T6" fmla="*/ 12 w 43"/>
                <a:gd name="T7" fmla="*/ 0 h 533"/>
                <a:gd name="T8" fmla="*/ 0 w 43"/>
                <a:gd name="T9" fmla="*/ 532 h 533"/>
              </a:gdLst>
              <a:ahLst/>
              <a:cxnLst>
                <a:cxn ang="0">
                  <a:pos x="T0" y="T1"/>
                </a:cxn>
                <a:cxn ang="0">
                  <a:pos x="T2" y="T3"/>
                </a:cxn>
                <a:cxn ang="0">
                  <a:pos x="T4" y="T5"/>
                </a:cxn>
                <a:cxn ang="0">
                  <a:pos x="T6" y="T7"/>
                </a:cxn>
                <a:cxn ang="0">
                  <a:pos x="T8" y="T9"/>
                </a:cxn>
              </a:cxnLst>
              <a:rect l="0" t="0" r="r" b="b"/>
              <a:pathLst>
                <a:path w="43" h="533">
                  <a:moveTo>
                    <a:pt x="0" y="532"/>
                  </a:moveTo>
                  <a:lnTo>
                    <a:pt x="31" y="533"/>
                  </a:lnTo>
                  <a:lnTo>
                    <a:pt x="43" y="1"/>
                  </a:lnTo>
                  <a:lnTo>
                    <a:pt x="12" y="0"/>
                  </a:lnTo>
                  <a:lnTo>
                    <a:pt x="0" y="532"/>
                  </a:ln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5" name="Freeform 297"/>
            <p:cNvSpPr>
              <a:spLocks/>
            </p:cNvSpPr>
            <p:nvPr/>
          </p:nvSpPr>
          <p:spPr bwMode="auto">
            <a:xfrm>
              <a:off x="352" y="4054"/>
              <a:ext cx="32" cy="42"/>
            </a:xfrm>
            <a:custGeom>
              <a:avLst/>
              <a:gdLst>
                <a:gd name="T0" fmla="*/ 22 w 32"/>
                <a:gd name="T1" fmla="*/ 1 h 42"/>
                <a:gd name="T2" fmla="*/ 32 w 32"/>
                <a:gd name="T3" fmla="*/ 0 h 42"/>
                <a:gd name="T4" fmla="*/ 31 w 32"/>
                <a:gd name="T5" fmla="*/ 42 h 42"/>
                <a:gd name="T6" fmla="*/ 0 w 32"/>
                <a:gd name="T7" fmla="*/ 40 h 42"/>
                <a:gd name="T8" fmla="*/ 0 w 32"/>
                <a:gd name="T9" fmla="*/ 12 h 42"/>
                <a:gd name="T10" fmla="*/ 22 w 32"/>
                <a:gd name="T11" fmla="*/ 1 h 42"/>
              </a:gdLst>
              <a:ahLst/>
              <a:cxnLst>
                <a:cxn ang="0">
                  <a:pos x="T0" y="T1"/>
                </a:cxn>
                <a:cxn ang="0">
                  <a:pos x="T2" y="T3"/>
                </a:cxn>
                <a:cxn ang="0">
                  <a:pos x="T4" y="T5"/>
                </a:cxn>
                <a:cxn ang="0">
                  <a:pos x="T6" y="T7"/>
                </a:cxn>
                <a:cxn ang="0">
                  <a:pos x="T8" y="T9"/>
                </a:cxn>
                <a:cxn ang="0">
                  <a:pos x="T10" y="T11"/>
                </a:cxn>
              </a:cxnLst>
              <a:rect l="0" t="0" r="r" b="b"/>
              <a:pathLst>
                <a:path w="32" h="42">
                  <a:moveTo>
                    <a:pt x="22" y="1"/>
                  </a:moveTo>
                  <a:lnTo>
                    <a:pt x="32" y="0"/>
                  </a:lnTo>
                  <a:lnTo>
                    <a:pt x="31" y="42"/>
                  </a:lnTo>
                  <a:lnTo>
                    <a:pt x="0" y="40"/>
                  </a:lnTo>
                  <a:lnTo>
                    <a:pt x="0" y="12"/>
                  </a:lnTo>
                  <a:lnTo>
                    <a:pt x="22" y="1"/>
                  </a:lnTo>
                  <a:close/>
                </a:path>
              </a:pathLst>
            </a:custGeom>
            <a:solidFill>
              <a:srgbClr val="68473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6" name="Freeform 298"/>
            <p:cNvSpPr>
              <a:spLocks/>
            </p:cNvSpPr>
            <p:nvPr/>
          </p:nvSpPr>
          <p:spPr bwMode="auto">
            <a:xfrm>
              <a:off x="1127" y="3802"/>
              <a:ext cx="68" cy="261"/>
            </a:xfrm>
            <a:custGeom>
              <a:avLst/>
              <a:gdLst>
                <a:gd name="T0" fmla="*/ 2 w 109"/>
                <a:gd name="T1" fmla="*/ 386 h 417"/>
                <a:gd name="T2" fmla="*/ 19 w 109"/>
                <a:gd name="T3" fmla="*/ 414 h 417"/>
                <a:gd name="T4" fmla="*/ 44 w 109"/>
                <a:gd name="T5" fmla="*/ 395 h 417"/>
                <a:gd name="T6" fmla="*/ 107 w 109"/>
                <a:gd name="T7" fmla="*/ 31 h 417"/>
                <a:gd name="T8" fmla="*/ 90 w 109"/>
                <a:gd name="T9" fmla="*/ 3 h 417"/>
                <a:gd name="T10" fmla="*/ 65 w 109"/>
                <a:gd name="T11" fmla="*/ 22 h 417"/>
                <a:gd name="T12" fmla="*/ 2 w 109"/>
                <a:gd name="T13" fmla="*/ 386 h 417"/>
              </a:gdLst>
              <a:ahLst/>
              <a:cxnLst>
                <a:cxn ang="0">
                  <a:pos x="T0" y="T1"/>
                </a:cxn>
                <a:cxn ang="0">
                  <a:pos x="T2" y="T3"/>
                </a:cxn>
                <a:cxn ang="0">
                  <a:pos x="T4" y="T5"/>
                </a:cxn>
                <a:cxn ang="0">
                  <a:pos x="T6" y="T7"/>
                </a:cxn>
                <a:cxn ang="0">
                  <a:pos x="T8" y="T9"/>
                </a:cxn>
                <a:cxn ang="0">
                  <a:pos x="T10" y="T11"/>
                </a:cxn>
                <a:cxn ang="0">
                  <a:pos x="T12" y="T13"/>
                </a:cxn>
              </a:cxnLst>
              <a:rect l="0" t="0" r="r" b="b"/>
              <a:pathLst>
                <a:path w="109" h="417">
                  <a:moveTo>
                    <a:pt x="2" y="386"/>
                  </a:moveTo>
                  <a:cubicBezTo>
                    <a:pt x="0" y="399"/>
                    <a:pt x="8" y="412"/>
                    <a:pt x="19" y="414"/>
                  </a:cubicBezTo>
                  <a:cubicBezTo>
                    <a:pt x="31" y="417"/>
                    <a:pt x="42" y="408"/>
                    <a:pt x="44" y="395"/>
                  </a:cubicBezTo>
                  <a:cubicBezTo>
                    <a:pt x="107" y="31"/>
                    <a:pt x="107" y="31"/>
                    <a:pt x="107" y="31"/>
                  </a:cubicBezTo>
                  <a:cubicBezTo>
                    <a:pt x="109" y="18"/>
                    <a:pt x="101" y="5"/>
                    <a:pt x="90" y="3"/>
                  </a:cubicBezTo>
                  <a:cubicBezTo>
                    <a:pt x="78" y="0"/>
                    <a:pt x="67" y="9"/>
                    <a:pt x="65" y="22"/>
                  </a:cubicBezTo>
                  <a:lnTo>
                    <a:pt x="2" y="386"/>
                  </a:lnTo>
                  <a:close/>
                </a:path>
              </a:pathLst>
            </a:custGeom>
            <a:solidFill>
              <a:srgbClr val="68473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 name="Freeform 299"/>
            <p:cNvSpPr>
              <a:spLocks/>
            </p:cNvSpPr>
            <p:nvPr/>
          </p:nvSpPr>
          <p:spPr bwMode="auto">
            <a:xfrm>
              <a:off x="703" y="3820"/>
              <a:ext cx="444" cy="203"/>
            </a:xfrm>
            <a:custGeom>
              <a:avLst/>
              <a:gdLst>
                <a:gd name="T0" fmla="*/ 93 w 710"/>
                <a:gd name="T1" fmla="*/ 290 h 325"/>
                <a:gd name="T2" fmla="*/ 144 w 710"/>
                <a:gd name="T3" fmla="*/ 108 h 325"/>
                <a:gd name="T4" fmla="*/ 187 w 710"/>
                <a:gd name="T5" fmla="*/ 88 h 325"/>
                <a:gd name="T6" fmla="*/ 268 w 710"/>
                <a:gd name="T7" fmla="*/ 73 h 325"/>
                <a:gd name="T8" fmla="*/ 473 w 710"/>
                <a:gd name="T9" fmla="*/ 41 h 325"/>
                <a:gd name="T10" fmla="*/ 650 w 710"/>
                <a:gd name="T11" fmla="*/ 10 h 325"/>
                <a:gd name="T12" fmla="*/ 696 w 710"/>
                <a:gd name="T13" fmla="*/ 3 h 325"/>
                <a:gd name="T14" fmla="*/ 710 w 710"/>
                <a:gd name="T15" fmla="*/ 0 h 325"/>
                <a:gd name="T16" fmla="*/ 515 w 710"/>
                <a:gd name="T17" fmla="*/ 238 h 325"/>
                <a:gd name="T18" fmla="*/ 152 w 710"/>
                <a:gd name="T19" fmla="*/ 318 h 325"/>
                <a:gd name="T20" fmla="*/ 0 w 710"/>
                <a:gd name="T21" fmla="*/ 290 h 325"/>
                <a:gd name="T22" fmla="*/ 93 w 710"/>
                <a:gd name="T23" fmla="*/ 29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0" h="325">
                  <a:moveTo>
                    <a:pt x="93" y="290"/>
                  </a:moveTo>
                  <a:cubicBezTo>
                    <a:pt x="133" y="269"/>
                    <a:pt x="142" y="216"/>
                    <a:pt x="144" y="108"/>
                  </a:cubicBezTo>
                  <a:cubicBezTo>
                    <a:pt x="144" y="108"/>
                    <a:pt x="162" y="96"/>
                    <a:pt x="187" y="88"/>
                  </a:cubicBezTo>
                  <a:cubicBezTo>
                    <a:pt x="214" y="80"/>
                    <a:pt x="240" y="76"/>
                    <a:pt x="268" y="73"/>
                  </a:cubicBezTo>
                  <a:cubicBezTo>
                    <a:pt x="336" y="65"/>
                    <a:pt x="406" y="54"/>
                    <a:pt x="473" y="41"/>
                  </a:cubicBezTo>
                  <a:cubicBezTo>
                    <a:pt x="532" y="30"/>
                    <a:pt x="591" y="20"/>
                    <a:pt x="650" y="10"/>
                  </a:cubicBezTo>
                  <a:cubicBezTo>
                    <a:pt x="665" y="7"/>
                    <a:pt x="681" y="5"/>
                    <a:pt x="696" y="3"/>
                  </a:cubicBezTo>
                  <a:cubicBezTo>
                    <a:pt x="702" y="3"/>
                    <a:pt x="706" y="4"/>
                    <a:pt x="710" y="0"/>
                  </a:cubicBezTo>
                  <a:cubicBezTo>
                    <a:pt x="709" y="11"/>
                    <a:pt x="629" y="147"/>
                    <a:pt x="515" y="238"/>
                  </a:cubicBezTo>
                  <a:cubicBezTo>
                    <a:pt x="493" y="256"/>
                    <a:pt x="152" y="318"/>
                    <a:pt x="152" y="318"/>
                  </a:cubicBezTo>
                  <a:cubicBezTo>
                    <a:pt x="97" y="325"/>
                    <a:pt x="31" y="318"/>
                    <a:pt x="0" y="290"/>
                  </a:cubicBezTo>
                  <a:cubicBezTo>
                    <a:pt x="23" y="289"/>
                    <a:pt x="66" y="304"/>
                    <a:pt x="93" y="290"/>
                  </a:cubicBezTo>
                  <a:close/>
                </a:path>
              </a:pathLst>
            </a:custGeom>
            <a:solidFill>
              <a:srgbClr val="2D703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8" name="Freeform 300"/>
            <p:cNvSpPr>
              <a:spLocks/>
            </p:cNvSpPr>
            <p:nvPr/>
          </p:nvSpPr>
          <p:spPr bwMode="auto">
            <a:xfrm>
              <a:off x="798" y="3792"/>
              <a:ext cx="407" cy="97"/>
            </a:xfrm>
            <a:custGeom>
              <a:avLst/>
              <a:gdLst>
                <a:gd name="T0" fmla="*/ 2 w 650"/>
                <a:gd name="T1" fmla="*/ 138 h 155"/>
                <a:gd name="T2" fmla="*/ 27 w 650"/>
                <a:gd name="T3" fmla="*/ 153 h 155"/>
                <a:gd name="T4" fmla="*/ 630 w 650"/>
                <a:gd name="T5" fmla="*/ 41 h 155"/>
                <a:gd name="T6" fmla="*/ 648 w 650"/>
                <a:gd name="T7" fmla="*/ 17 h 155"/>
                <a:gd name="T8" fmla="*/ 623 w 650"/>
                <a:gd name="T9" fmla="*/ 2 h 155"/>
                <a:gd name="T10" fmla="*/ 20 w 650"/>
                <a:gd name="T11" fmla="*/ 114 h 155"/>
                <a:gd name="T12" fmla="*/ 2 w 650"/>
                <a:gd name="T13" fmla="*/ 138 h 155"/>
              </a:gdLst>
              <a:ahLst/>
              <a:cxnLst>
                <a:cxn ang="0">
                  <a:pos x="T0" y="T1"/>
                </a:cxn>
                <a:cxn ang="0">
                  <a:pos x="T2" y="T3"/>
                </a:cxn>
                <a:cxn ang="0">
                  <a:pos x="T4" y="T5"/>
                </a:cxn>
                <a:cxn ang="0">
                  <a:pos x="T6" y="T7"/>
                </a:cxn>
                <a:cxn ang="0">
                  <a:pos x="T8" y="T9"/>
                </a:cxn>
                <a:cxn ang="0">
                  <a:pos x="T10" y="T11"/>
                </a:cxn>
                <a:cxn ang="0">
                  <a:pos x="T12" y="T13"/>
                </a:cxn>
              </a:cxnLst>
              <a:rect l="0" t="0" r="r" b="b"/>
              <a:pathLst>
                <a:path w="650" h="155">
                  <a:moveTo>
                    <a:pt x="2" y="138"/>
                  </a:moveTo>
                  <a:cubicBezTo>
                    <a:pt x="4" y="148"/>
                    <a:pt x="15" y="155"/>
                    <a:pt x="27" y="153"/>
                  </a:cubicBezTo>
                  <a:cubicBezTo>
                    <a:pt x="630" y="41"/>
                    <a:pt x="630" y="41"/>
                    <a:pt x="630" y="41"/>
                  </a:cubicBezTo>
                  <a:cubicBezTo>
                    <a:pt x="642" y="38"/>
                    <a:pt x="650" y="28"/>
                    <a:pt x="648" y="17"/>
                  </a:cubicBezTo>
                  <a:cubicBezTo>
                    <a:pt x="647" y="7"/>
                    <a:pt x="635" y="0"/>
                    <a:pt x="623" y="2"/>
                  </a:cubicBezTo>
                  <a:cubicBezTo>
                    <a:pt x="20" y="114"/>
                    <a:pt x="20" y="114"/>
                    <a:pt x="20" y="114"/>
                  </a:cubicBezTo>
                  <a:cubicBezTo>
                    <a:pt x="8" y="117"/>
                    <a:pt x="0" y="127"/>
                    <a:pt x="2" y="138"/>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 name="Freeform 301"/>
            <p:cNvSpPr>
              <a:spLocks/>
            </p:cNvSpPr>
            <p:nvPr/>
          </p:nvSpPr>
          <p:spPr bwMode="auto">
            <a:xfrm>
              <a:off x="798" y="3861"/>
              <a:ext cx="37" cy="28"/>
            </a:xfrm>
            <a:custGeom>
              <a:avLst/>
              <a:gdLst>
                <a:gd name="T0" fmla="*/ 20 w 59"/>
                <a:gd name="T1" fmla="*/ 4 h 45"/>
                <a:gd name="T2" fmla="*/ 45 w 59"/>
                <a:gd name="T3" fmla="*/ 0 h 45"/>
                <a:gd name="T4" fmla="*/ 52 w 59"/>
                <a:gd name="T5" fmla="*/ 38 h 45"/>
                <a:gd name="T6" fmla="*/ 27 w 59"/>
                <a:gd name="T7" fmla="*/ 43 h 45"/>
                <a:gd name="T8" fmla="*/ 2 w 59"/>
                <a:gd name="T9" fmla="*/ 28 h 45"/>
                <a:gd name="T10" fmla="*/ 20 w 59"/>
                <a:gd name="T11" fmla="*/ 4 h 45"/>
              </a:gdLst>
              <a:ahLst/>
              <a:cxnLst>
                <a:cxn ang="0">
                  <a:pos x="T0" y="T1"/>
                </a:cxn>
                <a:cxn ang="0">
                  <a:pos x="T2" y="T3"/>
                </a:cxn>
                <a:cxn ang="0">
                  <a:pos x="T4" y="T5"/>
                </a:cxn>
                <a:cxn ang="0">
                  <a:pos x="T6" y="T7"/>
                </a:cxn>
                <a:cxn ang="0">
                  <a:pos x="T8" y="T9"/>
                </a:cxn>
                <a:cxn ang="0">
                  <a:pos x="T10" y="T11"/>
                </a:cxn>
              </a:cxnLst>
              <a:rect l="0" t="0" r="r" b="b"/>
              <a:pathLst>
                <a:path w="59" h="45">
                  <a:moveTo>
                    <a:pt x="20" y="4"/>
                  </a:moveTo>
                  <a:cubicBezTo>
                    <a:pt x="45" y="0"/>
                    <a:pt x="45" y="0"/>
                    <a:pt x="45" y="0"/>
                  </a:cubicBezTo>
                  <a:cubicBezTo>
                    <a:pt x="53" y="2"/>
                    <a:pt x="59" y="28"/>
                    <a:pt x="52" y="38"/>
                  </a:cubicBezTo>
                  <a:cubicBezTo>
                    <a:pt x="27" y="43"/>
                    <a:pt x="27" y="43"/>
                    <a:pt x="27" y="43"/>
                  </a:cubicBezTo>
                  <a:cubicBezTo>
                    <a:pt x="15" y="45"/>
                    <a:pt x="4" y="38"/>
                    <a:pt x="2" y="28"/>
                  </a:cubicBezTo>
                  <a:cubicBezTo>
                    <a:pt x="0" y="17"/>
                    <a:pt x="8" y="7"/>
                    <a:pt x="20" y="4"/>
                  </a:cubicBezTo>
                  <a:close/>
                </a:path>
              </a:pathLst>
            </a:custGeom>
            <a:solidFill>
              <a:srgbClr val="68473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 name="Freeform 302"/>
            <p:cNvSpPr>
              <a:spLocks/>
            </p:cNvSpPr>
            <p:nvPr/>
          </p:nvSpPr>
          <p:spPr bwMode="auto">
            <a:xfrm>
              <a:off x="807" y="4037"/>
              <a:ext cx="335" cy="107"/>
            </a:xfrm>
            <a:custGeom>
              <a:avLst/>
              <a:gdLst>
                <a:gd name="T0" fmla="*/ 2 w 536"/>
                <a:gd name="T1" fmla="*/ 153 h 170"/>
                <a:gd name="T2" fmla="*/ 25 w 536"/>
                <a:gd name="T3" fmla="*/ 168 h 170"/>
                <a:gd name="T4" fmla="*/ 520 w 536"/>
                <a:gd name="T5" fmla="*/ 41 h 170"/>
                <a:gd name="T6" fmla="*/ 534 w 536"/>
                <a:gd name="T7" fmla="*/ 17 h 170"/>
                <a:gd name="T8" fmla="*/ 512 w 536"/>
                <a:gd name="T9" fmla="*/ 3 h 170"/>
                <a:gd name="T10" fmla="*/ 16 w 536"/>
                <a:gd name="T11" fmla="*/ 130 h 170"/>
                <a:gd name="T12" fmla="*/ 2 w 536"/>
                <a:gd name="T13" fmla="*/ 153 h 170"/>
              </a:gdLst>
              <a:ahLst/>
              <a:cxnLst>
                <a:cxn ang="0">
                  <a:pos x="T0" y="T1"/>
                </a:cxn>
                <a:cxn ang="0">
                  <a:pos x="T2" y="T3"/>
                </a:cxn>
                <a:cxn ang="0">
                  <a:pos x="T4" y="T5"/>
                </a:cxn>
                <a:cxn ang="0">
                  <a:pos x="T6" y="T7"/>
                </a:cxn>
                <a:cxn ang="0">
                  <a:pos x="T8" y="T9"/>
                </a:cxn>
                <a:cxn ang="0">
                  <a:pos x="T10" y="T11"/>
                </a:cxn>
                <a:cxn ang="0">
                  <a:pos x="T12" y="T13"/>
                </a:cxn>
              </a:cxnLst>
              <a:rect l="0" t="0" r="r" b="b"/>
              <a:pathLst>
                <a:path w="536" h="170">
                  <a:moveTo>
                    <a:pt x="2" y="153"/>
                  </a:moveTo>
                  <a:cubicBezTo>
                    <a:pt x="5" y="164"/>
                    <a:pt x="15" y="170"/>
                    <a:pt x="25" y="168"/>
                  </a:cubicBezTo>
                  <a:cubicBezTo>
                    <a:pt x="520" y="41"/>
                    <a:pt x="520" y="41"/>
                    <a:pt x="520" y="41"/>
                  </a:cubicBezTo>
                  <a:cubicBezTo>
                    <a:pt x="530" y="38"/>
                    <a:pt x="536" y="28"/>
                    <a:pt x="534" y="17"/>
                  </a:cubicBezTo>
                  <a:cubicBezTo>
                    <a:pt x="532" y="7"/>
                    <a:pt x="522" y="0"/>
                    <a:pt x="512" y="3"/>
                  </a:cubicBezTo>
                  <a:cubicBezTo>
                    <a:pt x="16" y="130"/>
                    <a:pt x="16" y="130"/>
                    <a:pt x="16" y="130"/>
                  </a:cubicBezTo>
                  <a:cubicBezTo>
                    <a:pt x="6" y="132"/>
                    <a:pt x="0" y="143"/>
                    <a:pt x="2" y="153"/>
                  </a:cubicBez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 name="Freeform 303"/>
            <p:cNvSpPr>
              <a:spLocks/>
            </p:cNvSpPr>
            <p:nvPr/>
          </p:nvSpPr>
          <p:spPr bwMode="auto">
            <a:xfrm>
              <a:off x="807" y="4113"/>
              <a:ext cx="46" cy="31"/>
            </a:xfrm>
            <a:custGeom>
              <a:avLst/>
              <a:gdLst>
                <a:gd name="T0" fmla="*/ 16 w 74"/>
                <a:gd name="T1" fmla="*/ 10 h 50"/>
                <a:gd name="T2" fmla="*/ 54 w 74"/>
                <a:gd name="T3" fmla="*/ 0 h 50"/>
                <a:gd name="T4" fmla="*/ 74 w 74"/>
                <a:gd name="T5" fmla="*/ 35 h 50"/>
                <a:gd name="T6" fmla="*/ 25 w 74"/>
                <a:gd name="T7" fmla="*/ 48 h 50"/>
                <a:gd name="T8" fmla="*/ 2 w 74"/>
                <a:gd name="T9" fmla="*/ 33 h 50"/>
                <a:gd name="T10" fmla="*/ 16 w 74"/>
                <a:gd name="T11" fmla="*/ 10 h 50"/>
              </a:gdLst>
              <a:ahLst/>
              <a:cxnLst>
                <a:cxn ang="0">
                  <a:pos x="T0" y="T1"/>
                </a:cxn>
                <a:cxn ang="0">
                  <a:pos x="T2" y="T3"/>
                </a:cxn>
                <a:cxn ang="0">
                  <a:pos x="T4" y="T5"/>
                </a:cxn>
                <a:cxn ang="0">
                  <a:pos x="T6" y="T7"/>
                </a:cxn>
                <a:cxn ang="0">
                  <a:pos x="T8" y="T9"/>
                </a:cxn>
                <a:cxn ang="0">
                  <a:pos x="T10" y="T11"/>
                </a:cxn>
              </a:cxnLst>
              <a:rect l="0" t="0" r="r" b="b"/>
              <a:pathLst>
                <a:path w="74" h="50">
                  <a:moveTo>
                    <a:pt x="16" y="10"/>
                  </a:moveTo>
                  <a:cubicBezTo>
                    <a:pt x="54" y="0"/>
                    <a:pt x="54" y="0"/>
                    <a:pt x="54" y="0"/>
                  </a:cubicBezTo>
                  <a:cubicBezTo>
                    <a:pt x="70" y="4"/>
                    <a:pt x="74" y="26"/>
                    <a:pt x="74" y="35"/>
                  </a:cubicBezTo>
                  <a:cubicBezTo>
                    <a:pt x="25" y="48"/>
                    <a:pt x="25" y="48"/>
                    <a:pt x="25" y="48"/>
                  </a:cubicBezTo>
                  <a:cubicBezTo>
                    <a:pt x="15" y="50"/>
                    <a:pt x="5" y="44"/>
                    <a:pt x="2" y="33"/>
                  </a:cubicBezTo>
                  <a:cubicBezTo>
                    <a:pt x="0" y="23"/>
                    <a:pt x="6" y="12"/>
                    <a:pt x="16" y="10"/>
                  </a:cubicBezTo>
                  <a:close/>
                </a:path>
              </a:pathLst>
            </a:custGeom>
            <a:solidFill>
              <a:srgbClr val="68473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2" name="Freeform 304"/>
            <p:cNvSpPr>
              <a:spLocks/>
            </p:cNvSpPr>
            <p:nvPr/>
          </p:nvSpPr>
          <p:spPr bwMode="auto">
            <a:xfrm>
              <a:off x="784" y="3883"/>
              <a:ext cx="31" cy="239"/>
            </a:xfrm>
            <a:custGeom>
              <a:avLst/>
              <a:gdLst>
                <a:gd name="T0" fmla="*/ 2 w 31"/>
                <a:gd name="T1" fmla="*/ 239 h 239"/>
                <a:gd name="T2" fmla="*/ 31 w 31"/>
                <a:gd name="T3" fmla="*/ 238 h 239"/>
                <a:gd name="T4" fmla="*/ 29 w 31"/>
                <a:gd name="T5" fmla="*/ 0 h 239"/>
                <a:gd name="T6" fmla="*/ 0 w 31"/>
                <a:gd name="T7" fmla="*/ 0 h 239"/>
                <a:gd name="T8" fmla="*/ 2 w 31"/>
                <a:gd name="T9" fmla="*/ 239 h 239"/>
              </a:gdLst>
              <a:ahLst/>
              <a:cxnLst>
                <a:cxn ang="0">
                  <a:pos x="T0" y="T1"/>
                </a:cxn>
                <a:cxn ang="0">
                  <a:pos x="T2" y="T3"/>
                </a:cxn>
                <a:cxn ang="0">
                  <a:pos x="T4" y="T5"/>
                </a:cxn>
                <a:cxn ang="0">
                  <a:pos x="T6" y="T7"/>
                </a:cxn>
                <a:cxn ang="0">
                  <a:pos x="T8" y="T9"/>
                </a:cxn>
              </a:cxnLst>
              <a:rect l="0" t="0" r="r" b="b"/>
              <a:pathLst>
                <a:path w="31" h="239">
                  <a:moveTo>
                    <a:pt x="2" y="239"/>
                  </a:moveTo>
                  <a:lnTo>
                    <a:pt x="31" y="238"/>
                  </a:lnTo>
                  <a:lnTo>
                    <a:pt x="29" y="0"/>
                  </a:lnTo>
                  <a:lnTo>
                    <a:pt x="0" y="0"/>
                  </a:lnTo>
                  <a:lnTo>
                    <a:pt x="2" y="239"/>
                  </a:lnTo>
                  <a:close/>
                </a:path>
              </a:pathLst>
            </a:custGeom>
            <a:solidFill>
              <a:srgbClr val="68473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3" name="Freeform 305"/>
            <p:cNvSpPr>
              <a:spLocks/>
            </p:cNvSpPr>
            <p:nvPr/>
          </p:nvSpPr>
          <p:spPr bwMode="auto">
            <a:xfrm>
              <a:off x="221" y="3858"/>
              <a:ext cx="604" cy="306"/>
            </a:xfrm>
            <a:custGeom>
              <a:avLst/>
              <a:gdLst>
                <a:gd name="T0" fmla="*/ 9 w 966"/>
                <a:gd name="T1" fmla="*/ 489 h 489"/>
                <a:gd name="T2" fmla="*/ 31 w 966"/>
                <a:gd name="T3" fmla="*/ 489 h 489"/>
                <a:gd name="T4" fmla="*/ 932 w 966"/>
                <a:gd name="T5" fmla="*/ 59 h 489"/>
                <a:gd name="T6" fmla="*/ 953 w 966"/>
                <a:gd name="T7" fmla="*/ 19 h 489"/>
                <a:gd name="T8" fmla="*/ 910 w 966"/>
                <a:gd name="T9" fmla="*/ 14 h 489"/>
                <a:gd name="T10" fmla="*/ 0 w 966"/>
                <a:gd name="T11" fmla="*/ 451 h 489"/>
                <a:gd name="T12" fmla="*/ 9 w 966"/>
                <a:gd name="T13" fmla="*/ 489 h 489"/>
              </a:gdLst>
              <a:ahLst/>
              <a:cxnLst>
                <a:cxn ang="0">
                  <a:pos x="T0" y="T1"/>
                </a:cxn>
                <a:cxn ang="0">
                  <a:pos x="T2" y="T3"/>
                </a:cxn>
                <a:cxn ang="0">
                  <a:pos x="T4" y="T5"/>
                </a:cxn>
                <a:cxn ang="0">
                  <a:pos x="T6" y="T7"/>
                </a:cxn>
                <a:cxn ang="0">
                  <a:pos x="T8" y="T9"/>
                </a:cxn>
                <a:cxn ang="0">
                  <a:pos x="T10" y="T11"/>
                </a:cxn>
                <a:cxn ang="0">
                  <a:pos x="T12" y="T13"/>
                </a:cxn>
              </a:cxnLst>
              <a:rect l="0" t="0" r="r" b="b"/>
              <a:pathLst>
                <a:path w="966" h="489">
                  <a:moveTo>
                    <a:pt x="9" y="489"/>
                  </a:moveTo>
                  <a:cubicBezTo>
                    <a:pt x="31" y="489"/>
                    <a:pt x="31" y="489"/>
                    <a:pt x="31" y="489"/>
                  </a:cubicBezTo>
                  <a:cubicBezTo>
                    <a:pt x="932" y="59"/>
                    <a:pt x="932" y="59"/>
                    <a:pt x="932" y="59"/>
                  </a:cubicBezTo>
                  <a:cubicBezTo>
                    <a:pt x="932" y="59"/>
                    <a:pt x="966" y="44"/>
                    <a:pt x="953" y="19"/>
                  </a:cubicBezTo>
                  <a:cubicBezTo>
                    <a:pt x="942" y="0"/>
                    <a:pt x="910" y="14"/>
                    <a:pt x="910" y="14"/>
                  </a:cubicBezTo>
                  <a:cubicBezTo>
                    <a:pt x="0" y="451"/>
                    <a:pt x="0" y="451"/>
                    <a:pt x="0" y="451"/>
                  </a:cubicBezTo>
                  <a:lnTo>
                    <a:pt x="9" y="489"/>
                  </a:ln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4" name="Freeform 306"/>
            <p:cNvSpPr>
              <a:spLocks/>
            </p:cNvSpPr>
            <p:nvPr/>
          </p:nvSpPr>
          <p:spPr bwMode="auto">
            <a:xfrm>
              <a:off x="628" y="3917"/>
              <a:ext cx="77" cy="52"/>
            </a:xfrm>
            <a:custGeom>
              <a:avLst/>
              <a:gdLst>
                <a:gd name="T0" fmla="*/ 58 w 77"/>
                <a:gd name="T1" fmla="*/ 0 h 52"/>
                <a:gd name="T2" fmla="*/ 77 w 77"/>
                <a:gd name="T3" fmla="*/ 25 h 52"/>
                <a:gd name="T4" fmla="*/ 19 w 77"/>
                <a:gd name="T5" fmla="*/ 52 h 52"/>
                <a:gd name="T6" fmla="*/ 0 w 77"/>
                <a:gd name="T7" fmla="*/ 28 h 52"/>
                <a:gd name="T8" fmla="*/ 58 w 77"/>
                <a:gd name="T9" fmla="*/ 0 h 52"/>
              </a:gdLst>
              <a:ahLst/>
              <a:cxnLst>
                <a:cxn ang="0">
                  <a:pos x="T0" y="T1"/>
                </a:cxn>
                <a:cxn ang="0">
                  <a:pos x="T2" y="T3"/>
                </a:cxn>
                <a:cxn ang="0">
                  <a:pos x="T4" y="T5"/>
                </a:cxn>
                <a:cxn ang="0">
                  <a:pos x="T6" y="T7"/>
                </a:cxn>
                <a:cxn ang="0">
                  <a:pos x="T8" y="T9"/>
                </a:cxn>
              </a:cxnLst>
              <a:rect l="0" t="0" r="r" b="b"/>
              <a:pathLst>
                <a:path w="77" h="52">
                  <a:moveTo>
                    <a:pt x="58" y="0"/>
                  </a:moveTo>
                  <a:lnTo>
                    <a:pt x="77" y="25"/>
                  </a:lnTo>
                  <a:lnTo>
                    <a:pt x="19" y="52"/>
                  </a:lnTo>
                  <a:lnTo>
                    <a:pt x="0" y="28"/>
                  </a:lnTo>
                  <a:lnTo>
                    <a:pt x="58" y="0"/>
                  </a:lnTo>
                  <a:close/>
                </a:path>
              </a:pathLst>
            </a:custGeom>
            <a:solidFill>
              <a:srgbClr val="68473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 name="Freeform 307"/>
            <p:cNvSpPr>
              <a:spLocks/>
            </p:cNvSpPr>
            <p:nvPr/>
          </p:nvSpPr>
          <p:spPr bwMode="auto">
            <a:xfrm>
              <a:off x="254" y="3396"/>
              <a:ext cx="627" cy="811"/>
            </a:xfrm>
            <a:custGeom>
              <a:avLst/>
              <a:gdLst>
                <a:gd name="T0" fmla="*/ 585 w 627"/>
                <a:gd name="T1" fmla="*/ 810 h 811"/>
                <a:gd name="T2" fmla="*/ 609 w 627"/>
                <a:gd name="T3" fmla="*/ 811 h 811"/>
                <a:gd name="T4" fmla="*/ 627 w 627"/>
                <a:gd name="T5" fmla="*/ 804 h 811"/>
                <a:gd name="T6" fmla="*/ 28 w 627"/>
                <a:gd name="T7" fmla="*/ 0 h 811"/>
                <a:gd name="T8" fmla="*/ 9 w 627"/>
                <a:gd name="T9" fmla="*/ 4 h 811"/>
                <a:gd name="T10" fmla="*/ 0 w 627"/>
                <a:gd name="T11" fmla="*/ 21 h 811"/>
                <a:gd name="T12" fmla="*/ 585 w 627"/>
                <a:gd name="T13" fmla="*/ 810 h 811"/>
              </a:gdLst>
              <a:ahLst/>
              <a:cxnLst>
                <a:cxn ang="0">
                  <a:pos x="T0" y="T1"/>
                </a:cxn>
                <a:cxn ang="0">
                  <a:pos x="T2" y="T3"/>
                </a:cxn>
                <a:cxn ang="0">
                  <a:pos x="T4" y="T5"/>
                </a:cxn>
                <a:cxn ang="0">
                  <a:pos x="T6" y="T7"/>
                </a:cxn>
                <a:cxn ang="0">
                  <a:pos x="T8" y="T9"/>
                </a:cxn>
                <a:cxn ang="0">
                  <a:pos x="T10" y="T11"/>
                </a:cxn>
                <a:cxn ang="0">
                  <a:pos x="T12" y="T13"/>
                </a:cxn>
              </a:cxnLst>
              <a:rect l="0" t="0" r="r" b="b"/>
              <a:pathLst>
                <a:path w="627" h="811">
                  <a:moveTo>
                    <a:pt x="585" y="810"/>
                  </a:moveTo>
                  <a:lnTo>
                    <a:pt x="609" y="811"/>
                  </a:lnTo>
                  <a:lnTo>
                    <a:pt x="627" y="804"/>
                  </a:lnTo>
                  <a:lnTo>
                    <a:pt x="28" y="0"/>
                  </a:lnTo>
                  <a:lnTo>
                    <a:pt x="9" y="4"/>
                  </a:lnTo>
                  <a:lnTo>
                    <a:pt x="0" y="21"/>
                  </a:lnTo>
                  <a:lnTo>
                    <a:pt x="585" y="810"/>
                  </a:lnTo>
                  <a:close/>
                </a:path>
              </a:pathLst>
            </a:custGeom>
            <a:solidFill>
              <a:srgbClr val="A0774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 name="Freeform 276"/>
            <p:cNvSpPr>
              <a:spLocks/>
            </p:cNvSpPr>
            <p:nvPr/>
          </p:nvSpPr>
          <p:spPr bwMode="auto">
            <a:xfrm>
              <a:off x="549" y="2894"/>
              <a:ext cx="40" cy="46"/>
            </a:xfrm>
            <a:custGeom>
              <a:avLst/>
              <a:gdLst>
                <a:gd name="T0" fmla="*/ 56 w 64"/>
                <a:gd name="T1" fmla="*/ 23 h 74"/>
                <a:gd name="T2" fmla="*/ 21 w 64"/>
                <a:gd name="T3" fmla="*/ 5 h 74"/>
                <a:gd name="T4" fmla="*/ 7 w 64"/>
                <a:gd name="T5" fmla="*/ 41 h 74"/>
                <a:gd name="T6" fmla="*/ 24 w 64"/>
                <a:gd name="T7" fmla="*/ 74 h 74"/>
                <a:gd name="T8" fmla="*/ 64 w 64"/>
                <a:gd name="T9" fmla="*/ 57 h 74"/>
                <a:gd name="T10" fmla="*/ 56 w 64"/>
                <a:gd name="T11" fmla="*/ 23 h 74"/>
              </a:gdLst>
              <a:ahLst/>
              <a:cxnLst>
                <a:cxn ang="0">
                  <a:pos x="T0" y="T1"/>
                </a:cxn>
                <a:cxn ang="0">
                  <a:pos x="T2" y="T3"/>
                </a:cxn>
                <a:cxn ang="0">
                  <a:pos x="T4" y="T5"/>
                </a:cxn>
                <a:cxn ang="0">
                  <a:pos x="T6" y="T7"/>
                </a:cxn>
                <a:cxn ang="0">
                  <a:pos x="T8" y="T9"/>
                </a:cxn>
                <a:cxn ang="0">
                  <a:pos x="T10" y="T11"/>
                </a:cxn>
              </a:cxnLst>
              <a:rect l="0" t="0" r="r" b="b"/>
              <a:pathLst>
                <a:path w="64" h="74">
                  <a:moveTo>
                    <a:pt x="56" y="23"/>
                  </a:moveTo>
                  <a:cubicBezTo>
                    <a:pt x="51" y="5"/>
                    <a:pt x="37" y="0"/>
                    <a:pt x="21" y="5"/>
                  </a:cubicBezTo>
                  <a:cubicBezTo>
                    <a:pt x="4" y="11"/>
                    <a:pt x="0" y="27"/>
                    <a:pt x="7" y="41"/>
                  </a:cubicBezTo>
                  <a:cubicBezTo>
                    <a:pt x="14" y="57"/>
                    <a:pt x="20" y="50"/>
                    <a:pt x="24" y="74"/>
                  </a:cubicBezTo>
                  <a:cubicBezTo>
                    <a:pt x="64" y="57"/>
                    <a:pt x="64" y="57"/>
                    <a:pt x="64" y="57"/>
                  </a:cubicBezTo>
                  <a:cubicBezTo>
                    <a:pt x="56" y="46"/>
                    <a:pt x="60" y="35"/>
                    <a:pt x="56" y="23"/>
                  </a:cubicBez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 name="Freeform 277"/>
            <p:cNvSpPr>
              <a:spLocks/>
            </p:cNvSpPr>
            <p:nvPr/>
          </p:nvSpPr>
          <p:spPr bwMode="auto">
            <a:xfrm>
              <a:off x="1005" y="2901"/>
              <a:ext cx="279" cy="131"/>
            </a:xfrm>
            <a:custGeom>
              <a:avLst/>
              <a:gdLst>
                <a:gd name="T0" fmla="*/ 48 w 446"/>
                <a:gd name="T1" fmla="*/ 1 h 209"/>
                <a:gd name="T2" fmla="*/ 0 w 446"/>
                <a:gd name="T3" fmla="*/ 64 h 209"/>
                <a:gd name="T4" fmla="*/ 45 w 446"/>
                <a:gd name="T5" fmla="*/ 96 h 209"/>
                <a:gd name="T6" fmla="*/ 161 w 446"/>
                <a:gd name="T7" fmla="*/ 159 h 209"/>
                <a:gd name="T8" fmla="*/ 252 w 446"/>
                <a:gd name="T9" fmla="*/ 199 h 209"/>
                <a:gd name="T10" fmla="*/ 337 w 446"/>
                <a:gd name="T11" fmla="*/ 209 h 209"/>
                <a:gd name="T12" fmla="*/ 446 w 446"/>
                <a:gd name="T13" fmla="*/ 26 h 209"/>
                <a:gd name="T14" fmla="*/ 48 w 446"/>
                <a:gd name="T15" fmla="*/ 1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6" h="209">
                  <a:moveTo>
                    <a:pt x="48" y="1"/>
                  </a:moveTo>
                  <a:cubicBezTo>
                    <a:pt x="0" y="64"/>
                    <a:pt x="0" y="64"/>
                    <a:pt x="0" y="64"/>
                  </a:cubicBezTo>
                  <a:cubicBezTo>
                    <a:pt x="12" y="78"/>
                    <a:pt x="30" y="87"/>
                    <a:pt x="45" y="96"/>
                  </a:cubicBezTo>
                  <a:cubicBezTo>
                    <a:pt x="82" y="119"/>
                    <a:pt x="122" y="140"/>
                    <a:pt x="161" y="159"/>
                  </a:cubicBezTo>
                  <a:cubicBezTo>
                    <a:pt x="190" y="173"/>
                    <a:pt x="220" y="193"/>
                    <a:pt x="252" y="199"/>
                  </a:cubicBezTo>
                  <a:cubicBezTo>
                    <a:pt x="257" y="200"/>
                    <a:pt x="337" y="209"/>
                    <a:pt x="337" y="209"/>
                  </a:cubicBezTo>
                  <a:cubicBezTo>
                    <a:pt x="329" y="179"/>
                    <a:pt x="346" y="56"/>
                    <a:pt x="446" y="26"/>
                  </a:cubicBezTo>
                  <a:cubicBezTo>
                    <a:pt x="446" y="26"/>
                    <a:pt x="47" y="0"/>
                    <a:pt x="48" y="1"/>
                  </a:cubicBezTo>
                  <a:close/>
                </a:path>
              </a:pathLst>
            </a:custGeom>
            <a:solidFill>
              <a:srgbClr val="CC9F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8" name="Freeform 278"/>
            <p:cNvSpPr>
              <a:spLocks/>
            </p:cNvSpPr>
            <p:nvPr/>
          </p:nvSpPr>
          <p:spPr bwMode="auto">
            <a:xfrm>
              <a:off x="708" y="2930"/>
              <a:ext cx="508" cy="305"/>
            </a:xfrm>
            <a:custGeom>
              <a:avLst/>
              <a:gdLst>
                <a:gd name="T0" fmla="*/ 501 w 812"/>
                <a:gd name="T1" fmla="*/ 24 h 487"/>
                <a:gd name="T2" fmla="*/ 437 w 812"/>
                <a:gd name="T3" fmla="*/ 0 h 487"/>
                <a:gd name="T4" fmla="*/ 0 w 812"/>
                <a:gd name="T5" fmla="*/ 175 h 487"/>
                <a:gd name="T6" fmla="*/ 261 w 812"/>
                <a:gd name="T7" fmla="*/ 466 h 487"/>
                <a:gd name="T8" fmla="*/ 311 w 812"/>
                <a:gd name="T9" fmla="*/ 487 h 487"/>
                <a:gd name="T10" fmla="*/ 812 w 812"/>
                <a:gd name="T11" fmla="*/ 163 h 487"/>
                <a:gd name="T12" fmla="*/ 501 w 812"/>
                <a:gd name="T13" fmla="*/ 24 h 487"/>
              </a:gdLst>
              <a:ahLst/>
              <a:cxnLst>
                <a:cxn ang="0">
                  <a:pos x="T0" y="T1"/>
                </a:cxn>
                <a:cxn ang="0">
                  <a:pos x="T2" y="T3"/>
                </a:cxn>
                <a:cxn ang="0">
                  <a:pos x="T4" y="T5"/>
                </a:cxn>
                <a:cxn ang="0">
                  <a:pos x="T6" y="T7"/>
                </a:cxn>
                <a:cxn ang="0">
                  <a:pos x="T8" y="T9"/>
                </a:cxn>
                <a:cxn ang="0">
                  <a:pos x="T10" y="T11"/>
                </a:cxn>
                <a:cxn ang="0">
                  <a:pos x="T12" y="T13"/>
                </a:cxn>
              </a:cxnLst>
              <a:rect l="0" t="0" r="r" b="b"/>
              <a:pathLst>
                <a:path w="812" h="487">
                  <a:moveTo>
                    <a:pt x="501" y="24"/>
                  </a:moveTo>
                  <a:cubicBezTo>
                    <a:pt x="444" y="9"/>
                    <a:pt x="436" y="0"/>
                    <a:pt x="437" y="0"/>
                  </a:cubicBezTo>
                  <a:cubicBezTo>
                    <a:pt x="0" y="175"/>
                    <a:pt x="0" y="175"/>
                    <a:pt x="0" y="175"/>
                  </a:cubicBezTo>
                  <a:cubicBezTo>
                    <a:pt x="6" y="185"/>
                    <a:pt x="157" y="356"/>
                    <a:pt x="261" y="466"/>
                  </a:cubicBezTo>
                  <a:cubicBezTo>
                    <a:pt x="274" y="480"/>
                    <a:pt x="311" y="487"/>
                    <a:pt x="311" y="487"/>
                  </a:cubicBezTo>
                  <a:cubicBezTo>
                    <a:pt x="494" y="310"/>
                    <a:pt x="656" y="225"/>
                    <a:pt x="812" y="163"/>
                  </a:cubicBezTo>
                  <a:cubicBezTo>
                    <a:pt x="812" y="163"/>
                    <a:pt x="654" y="65"/>
                    <a:pt x="501" y="24"/>
                  </a:cubicBezTo>
                  <a:close/>
                </a:path>
              </a:pathLst>
            </a:custGeom>
            <a:solidFill>
              <a:srgbClr val="9917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9" name="Freeform 279"/>
            <p:cNvSpPr>
              <a:spLocks/>
            </p:cNvSpPr>
            <p:nvPr/>
          </p:nvSpPr>
          <p:spPr bwMode="auto">
            <a:xfrm>
              <a:off x="476" y="3020"/>
              <a:ext cx="427" cy="389"/>
            </a:xfrm>
            <a:custGeom>
              <a:avLst/>
              <a:gdLst>
                <a:gd name="T0" fmla="*/ 350 w 682"/>
                <a:gd name="T1" fmla="*/ 0 h 621"/>
                <a:gd name="T2" fmla="*/ 9 w 682"/>
                <a:gd name="T3" fmla="*/ 194 h 621"/>
                <a:gd name="T4" fmla="*/ 8 w 682"/>
                <a:gd name="T5" fmla="*/ 201 h 621"/>
                <a:gd name="T6" fmla="*/ 16 w 682"/>
                <a:gd name="T7" fmla="*/ 605 h 621"/>
                <a:gd name="T8" fmla="*/ 26 w 682"/>
                <a:gd name="T9" fmla="*/ 621 h 621"/>
                <a:gd name="T10" fmla="*/ 682 w 682"/>
                <a:gd name="T11" fmla="*/ 343 h 621"/>
                <a:gd name="T12" fmla="*/ 350 w 682"/>
                <a:gd name="T13" fmla="*/ 0 h 621"/>
              </a:gdLst>
              <a:ahLst/>
              <a:cxnLst>
                <a:cxn ang="0">
                  <a:pos x="T0" y="T1"/>
                </a:cxn>
                <a:cxn ang="0">
                  <a:pos x="T2" y="T3"/>
                </a:cxn>
                <a:cxn ang="0">
                  <a:pos x="T4" y="T5"/>
                </a:cxn>
                <a:cxn ang="0">
                  <a:pos x="T6" y="T7"/>
                </a:cxn>
                <a:cxn ang="0">
                  <a:pos x="T8" y="T9"/>
                </a:cxn>
                <a:cxn ang="0">
                  <a:pos x="T10" y="T11"/>
                </a:cxn>
                <a:cxn ang="0">
                  <a:pos x="T12" y="T13"/>
                </a:cxn>
              </a:cxnLst>
              <a:rect l="0" t="0" r="r" b="b"/>
              <a:pathLst>
                <a:path w="682" h="621">
                  <a:moveTo>
                    <a:pt x="350" y="0"/>
                  </a:moveTo>
                  <a:cubicBezTo>
                    <a:pt x="9" y="194"/>
                    <a:pt x="9" y="194"/>
                    <a:pt x="9" y="194"/>
                  </a:cubicBezTo>
                  <a:cubicBezTo>
                    <a:pt x="7" y="197"/>
                    <a:pt x="8" y="198"/>
                    <a:pt x="8" y="201"/>
                  </a:cubicBezTo>
                  <a:cubicBezTo>
                    <a:pt x="8" y="209"/>
                    <a:pt x="0" y="526"/>
                    <a:pt x="16" y="605"/>
                  </a:cubicBezTo>
                  <a:cubicBezTo>
                    <a:pt x="19" y="618"/>
                    <a:pt x="26" y="621"/>
                    <a:pt x="26" y="621"/>
                  </a:cubicBezTo>
                  <a:cubicBezTo>
                    <a:pt x="337" y="417"/>
                    <a:pt x="518" y="375"/>
                    <a:pt x="682" y="343"/>
                  </a:cubicBezTo>
                  <a:cubicBezTo>
                    <a:pt x="682" y="343"/>
                    <a:pt x="496" y="101"/>
                    <a:pt x="350" y="0"/>
                  </a:cubicBezTo>
                  <a:close/>
                </a:path>
              </a:pathLst>
            </a:custGeom>
            <a:solidFill>
              <a:srgbClr val="CC9F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 name="Freeform 280"/>
            <p:cNvSpPr>
              <a:spLocks/>
            </p:cNvSpPr>
            <p:nvPr/>
          </p:nvSpPr>
          <p:spPr bwMode="auto">
            <a:xfrm>
              <a:off x="131" y="3295"/>
              <a:ext cx="134" cy="191"/>
            </a:xfrm>
            <a:custGeom>
              <a:avLst/>
              <a:gdLst>
                <a:gd name="T0" fmla="*/ 162 w 213"/>
                <a:gd name="T1" fmla="*/ 183 h 305"/>
                <a:gd name="T2" fmla="*/ 213 w 213"/>
                <a:gd name="T3" fmla="*/ 0 h 305"/>
                <a:gd name="T4" fmla="*/ 46 w 213"/>
                <a:gd name="T5" fmla="*/ 122 h 305"/>
                <a:gd name="T6" fmla="*/ 0 w 213"/>
                <a:gd name="T7" fmla="*/ 188 h 305"/>
                <a:gd name="T8" fmla="*/ 81 w 213"/>
                <a:gd name="T9" fmla="*/ 305 h 305"/>
                <a:gd name="T10" fmla="*/ 162 w 213"/>
                <a:gd name="T11" fmla="*/ 183 h 305"/>
              </a:gdLst>
              <a:ahLst/>
              <a:cxnLst>
                <a:cxn ang="0">
                  <a:pos x="T0" y="T1"/>
                </a:cxn>
                <a:cxn ang="0">
                  <a:pos x="T2" y="T3"/>
                </a:cxn>
                <a:cxn ang="0">
                  <a:pos x="T4" y="T5"/>
                </a:cxn>
                <a:cxn ang="0">
                  <a:pos x="T6" y="T7"/>
                </a:cxn>
                <a:cxn ang="0">
                  <a:pos x="T8" y="T9"/>
                </a:cxn>
                <a:cxn ang="0">
                  <a:pos x="T10" y="T11"/>
                </a:cxn>
              </a:cxnLst>
              <a:rect l="0" t="0" r="r" b="b"/>
              <a:pathLst>
                <a:path w="213" h="305">
                  <a:moveTo>
                    <a:pt x="162" y="183"/>
                  </a:moveTo>
                  <a:cubicBezTo>
                    <a:pt x="213" y="0"/>
                    <a:pt x="213" y="0"/>
                    <a:pt x="213" y="0"/>
                  </a:cubicBezTo>
                  <a:cubicBezTo>
                    <a:pt x="46" y="122"/>
                    <a:pt x="46" y="122"/>
                    <a:pt x="46" y="122"/>
                  </a:cubicBezTo>
                  <a:cubicBezTo>
                    <a:pt x="43" y="127"/>
                    <a:pt x="16" y="165"/>
                    <a:pt x="0" y="188"/>
                  </a:cubicBezTo>
                  <a:cubicBezTo>
                    <a:pt x="0" y="188"/>
                    <a:pt x="57" y="174"/>
                    <a:pt x="81" y="305"/>
                  </a:cubicBezTo>
                  <a:cubicBezTo>
                    <a:pt x="81" y="305"/>
                    <a:pt x="162" y="183"/>
                    <a:pt x="162" y="183"/>
                  </a:cubicBezTo>
                  <a:close/>
                </a:path>
              </a:pathLst>
            </a:custGeom>
            <a:solidFill>
              <a:srgbClr val="CC9F5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1" name="Freeform 281"/>
            <p:cNvSpPr>
              <a:spLocks/>
            </p:cNvSpPr>
            <p:nvPr/>
          </p:nvSpPr>
          <p:spPr bwMode="auto">
            <a:xfrm>
              <a:off x="180" y="3110"/>
              <a:ext cx="319" cy="384"/>
            </a:xfrm>
            <a:custGeom>
              <a:avLst/>
              <a:gdLst>
                <a:gd name="T0" fmla="*/ 125 w 510"/>
                <a:gd name="T1" fmla="*/ 281 h 613"/>
                <a:gd name="T2" fmla="*/ 3 w 510"/>
                <a:gd name="T3" fmla="*/ 600 h 613"/>
                <a:gd name="T4" fmla="*/ 499 w 510"/>
                <a:gd name="T5" fmla="*/ 477 h 613"/>
                <a:gd name="T6" fmla="*/ 510 w 510"/>
                <a:gd name="T7" fmla="*/ 0 h 613"/>
                <a:gd name="T8" fmla="*/ 125 w 510"/>
                <a:gd name="T9" fmla="*/ 281 h 613"/>
              </a:gdLst>
              <a:ahLst/>
              <a:cxnLst>
                <a:cxn ang="0">
                  <a:pos x="T0" y="T1"/>
                </a:cxn>
                <a:cxn ang="0">
                  <a:pos x="T2" y="T3"/>
                </a:cxn>
                <a:cxn ang="0">
                  <a:pos x="T4" y="T5"/>
                </a:cxn>
                <a:cxn ang="0">
                  <a:pos x="T6" y="T7"/>
                </a:cxn>
                <a:cxn ang="0">
                  <a:pos x="T8" y="T9"/>
                </a:cxn>
              </a:cxnLst>
              <a:rect l="0" t="0" r="r" b="b"/>
              <a:pathLst>
                <a:path w="510" h="613">
                  <a:moveTo>
                    <a:pt x="125" y="281"/>
                  </a:moveTo>
                  <a:cubicBezTo>
                    <a:pt x="122" y="290"/>
                    <a:pt x="61" y="401"/>
                    <a:pt x="3" y="600"/>
                  </a:cubicBezTo>
                  <a:cubicBezTo>
                    <a:pt x="0" y="613"/>
                    <a:pt x="167" y="503"/>
                    <a:pt x="499" y="477"/>
                  </a:cubicBezTo>
                  <a:cubicBezTo>
                    <a:pt x="499" y="477"/>
                    <a:pt x="478" y="112"/>
                    <a:pt x="510" y="0"/>
                  </a:cubicBezTo>
                  <a:lnTo>
                    <a:pt x="125" y="281"/>
                  </a:lnTo>
                  <a:close/>
                </a:path>
              </a:pathLst>
            </a:custGeom>
            <a:solidFill>
              <a:srgbClr val="9917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2" name="Freeform 282"/>
            <p:cNvSpPr>
              <a:spLocks/>
            </p:cNvSpPr>
            <p:nvPr/>
          </p:nvSpPr>
          <p:spPr bwMode="auto">
            <a:xfrm>
              <a:off x="130" y="2975"/>
              <a:ext cx="369" cy="441"/>
            </a:xfrm>
            <a:custGeom>
              <a:avLst/>
              <a:gdLst>
                <a:gd name="T0" fmla="*/ 2 w 589"/>
                <a:gd name="T1" fmla="*/ 700 h 705"/>
                <a:gd name="T2" fmla="*/ 537 w 589"/>
                <a:gd name="T3" fmla="*/ 345 h 705"/>
                <a:gd name="T4" fmla="*/ 589 w 589"/>
                <a:gd name="T5" fmla="*/ 0 h 705"/>
                <a:gd name="T6" fmla="*/ 2 w 589"/>
                <a:gd name="T7" fmla="*/ 700 h 705"/>
              </a:gdLst>
              <a:ahLst/>
              <a:cxnLst>
                <a:cxn ang="0">
                  <a:pos x="T0" y="T1"/>
                </a:cxn>
                <a:cxn ang="0">
                  <a:pos x="T2" y="T3"/>
                </a:cxn>
                <a:cxn ang="0">
                  <a:pos x="T4" y="T5"/>
                </a:cxn>
                <a:cxn ang="0">
                  <a:pos x="T6" y="T7"/>
                </a:cxn>
              </a:cxnLst>
              <a:rect l="0" t="0" r="r" b="b"/>
              <a:pathLst>
                <a:path w="589" h="705">
                  <a:moveTo>
                    <a:pt x="2" y="700"/>
                  </a:moveTo>
                  <a:cubicBezTo>
                    <a:pt x="0" y="705"/>
                    <a:pt x="181" y="527"/>
                    <a:pt x="537" y="345"/>
                  </a:cubicBezTo>
                  <a:cubicBezTo>
                    <a:pt x="589" y="0"/>
                    <a:pt x="589" y="0"/>
                    <a:pt x="589" y="0"/>
                  </a:cubicBezTo>
                  <a:cubicBezTo>
                    <a:pt x="580" y="2"/>
                    <a:pt x="176" y="159"/>
                    <a:pt x="2" y="700"/>
                  </a:cubicBezTo>
                  <a:close/>
                </a:path>
              </a:pathLst>
            </a:custGeom>
            <a:solidFill>
              <a:srgbClr val="FF17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3" name="Freeform 283"/>
            <p:cNvSpPr>
              <a:spLocks/>
            </p:cNvSpPr>
            <p:nvPr/>
          </p:nvSpPr>
          <p:spPr bwMode="auto">
            <a:xfrm>
              <a:off x="741" y="2820"/>
              <a:ext cx="545" cy="145"/>
            </a:xfrm>
            <a:custGeom>
              <a:avLst/>
              <a:gdLst>
                <a:gd name="T0" fmla="*/ 0 w 871"/>
                <a:gd name="T1" fmla="*/ 82 h 232"/>
                <a:gd name="T2" fmla="*/ 334 w 871"/>
                <a:gd name="T3" fmla="*/ 227 h 232"/>
                <a:gd name="T4" fmla="*/ 374 w 871"/>
                <a:gd name="T5" fmla="*/ 229 h 232"/>
                <a:gd name="T6" fmla="*/ 868 w 871"/>
                <a:gd name="T7" fmla="*/ 156 h 232"/>
                <a:gd name="T8" fmla="*/ 0 w 871"/>
                <a:gd name="T9" fmla="*/ 82 h 232"/>
              </a:gdLst>
              <a:ahLst/>
              <a:cxnLst>
                <a:cxn ang="0">
                  <a:pos x="T0" y="T1"/>
                </a:cxn>
                <a:cxn ang="0">
                  <a:pos x="T2" y="T3"/>
                </a:cxn>
                <a:cxn ang="0">
                  <a:pos x="T4" y="T5"/>
                </a:cxn>
                <a:cxn ang="0">
                  <a:pos x="T6" y="T7"/>
                </a:cxn>
                <a:cxn ang="0">
                  <a:pos x="T8" y="T9"/>
                </a:cxn>
              </a:cxnLst>
              <a:rect l="0" t="0" r="r" b="b"/>
              <a:pathLst>
                <a:path w="871" h="232">
                  <a:moveTo>
                    <a:pt x="0" y="82"/>
                  </a:moveTo>
                  <a:cubicBezTo>
                    <a:pt x="334" y="227"/>
                    <a:pt x="334" y="227"/>
                    <a:pt x="334" y="227"/>
                  </a:cubicBezTo>
                  <a:cubicBezTo>
                    <a:pt x="344" y="225"/>
                    <a:pt x="365" y="232"/>
                    <a:pt x="374" y="229"/>
                  </a:cubicBezTo>
                  <a:cubicBezTo>
                    <a:pt x="641" y="139"/>
                    <a:pt x="871" y="157"/>
                    <a:pt x="868" y="156"/>
                  </a:cubicBezTo>
                  <a:cubicBezTo>
                    <a:pt x="519" y="0"/>
                    <a:pt x="223" y="7"/>
                    <a:pt x="0" y="82"/>
                  </a:cubicBezTo>
                  <a:close/>
                </a:path>
              </a:pathLst>
            </a:custGeom>
            <a:solidFill>
              <a:srgbClr val="FF17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 name="Freeform 285"/>
            <p:cNvSpPr>
              <a:spLocks/>
            </p:cNvSpPr>
            <p:nvPr/>
          </p:nvSpPr>
          <p:spPr bwMode="auto">
            <a:xfrm>
              <a:off x="455" y="2853"/>
              <a:ext cx="520" cy="338"/>
            </a:xfrm>
            <a:custGeom>
              <a:avLst/>
              <a:gdLst>
                <a:gd name="T0" fmla="*/ 387 w 832"/>
                <a:gd name="T1" fmla="*/ 29 h 540"/>
                <a:gd name="T2" fmla="*/ 236 w 832"/>
                <a:gd name="T3" fmla="*/ 107 h 540"/>
                <a:gd name="T4" fmla="*/ 58 w 832"/>
                <a:gd name="T5" fmla="*/ 190 h 540"/>
                <a:gd name="T6" fmla="*/ 18 w 832"/>
                <a:gd name="T7" fmla="*/ 539 h 540"/>
                <a:gd name="T8" fmla="*/ 425 w 832"/>
                <a:gd name="T9" fmla="*/ 318 h 540"/>
                <a:gd name="T10" fmla="*/ 832 w 832"/>
                <a:gd name="T11" fmla="*/ 176 h 540"/>
                <a:gd name="T12" fmla="*/ 387 w 832"/>
                <a:gd name="T13" fmla="*/ 29 h 540"/>
              </a:gdLst>
              <a:ahLst/>
              <a:cxnLst>
                <a:cxn ang="0">
                  <a:pos x="T0" y="T1"/>
                </a:cxn>
                <a:cxn ang="0">
                  <a:pos x="T2" y="T3"/>
                </a:cxn>
                <a:cxn ang="0">
                  <a:pos x="T4" y="T5"/>
                </a:cxn>
                <a:cxn ang="0">
                  <a:pos x="T6" y="T7"/>
                </a:cxn>
                <a:cxn ang="0">
                  <a:pos x="T8" y="T9"/>
                </a:cxn>
                <a:cxn ang="0">
                  <a:pos x="T10" y="T11"/>
                </a:cxn>
                <a:cxn ang="0">
                  <a:pos x="T12" y="T13"/>
                </a:cxn>
              </a:cxnLst>
              <a:rect l="0" t="0" r="r" b="b"/>
              <a:pathLst>
                <a:path w="832" h="540">
                  <a:moveTo>
                    <a:pt x="387" y="29"/>
                  </a:moveTo>
                  <a:cubicBezTo>
                    <a:pt x="350" y="43"/>
                    <a:pt x="309" y="76"/>
                    <a:pt x="236" y="107"/>
                  </a:cubicBezTo>
                  <a:cubicBezTo>
                    <a:pt x="174" y="134"/>
                    <a:pt x="88" y="142"/>
                    <a:pt x="58" y="190"/>
                  </a:cubicBezTo>
                  <a:cubicBezTo>
                    <a:pt x="42" y="214"/>
                    <a:pt x="0" y="327"/>
                    <a:pt x="18" y="539"/>
                  </a:cubicBezTo>
                  <a:cubicBezTo>
                    <a:pt x="18" y="540"/>
                    <a:pt x="185" y="425"/>
                    <a:pt x="425" y="318"/>
                  </a:cubicBezTo>
                  <a:cubicBezTo>
                    <a:pt x="627" y="226"/>
                    <a:pt x="832" y="175"/>
                    <a:pt x="832" y="176"/>
                  </a:cubicBezTo>
                  <a:cubicBezTo>
                    <a:pt x="624" y="40"/>
                    <a:pt x="468" y="0"/>
                    <a:pt x="387" y="29"/>
                  </a:cubicBezTo>
                  <a:close/>
                </a:path>
              </a:pathLst>
            </a:custGeom>
            <a:solidFill>
              <a:srgbClr val="F7E18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5" name="Freeform 296"/>
            <p:cNvSpPr>
              <a:spLocks/>
            </p:cNvSpPr>
            <p:nvPr/>
          </p:nvSpPr>
          <p:spPr bwMode="auto">
            <a:xfrm>
              <a:off x="362" y="3555"/>
              <a:ext cx="33" cy="83"/>
            </a:xfrm>
            <a:custGeom>
              <a:avLst/>
              <a:gdLst>
                <a:gd name="T0" fmla="*/ 2 w 33"/>
                <a:gd name="T1" fmla="*/ 0 h 83"/>
                <a:gd name="T2" fmla="*/ 33 w 33"/>
                <a:gd name="T3" fmla="*/ 1 h 83"/>
                <a:gd name="T4" fmla="*/ 31 w 33"/>
                <a:gd name="T5" fmla="*/ 83 h 83"/>
                <a:gd name="T6" fmla="*/ 20 w 33"/>
                <a:gd name="T7" fmla="*/ 82 h 83"/>
                <a:gd name="T8" fmla="*/ 0 w 33"/>
                <a:gd name="T9" fmla="*/ 56 h 83"/>
                <a:gd name="T10" fmla="*/ 2 w 33"/>
                <a:gd name="T11" fmla="*/ 0 h 83"/>
              </a:gdLst>
              <a:ahLst/>
              <a:cxnLst>
                <a:cxn ang="0">
                  <a:pos x="T0" y="T1"/>
                </a:cxn>
                <a:cxn ang="0">
                  <a:pos x="T2" y="T3"/>
                </a:cxn>
                <a:cxn ang="0">
                  <a:pos x="T4" y="T5"/>
                </a:cxn>
                <a:cxn ang="0">
                  <a:pos x="T6" y="T7"/>
                </a:cxn>
                <a:cxn ang="0">
                  <a:pos x="T8" y="T9"/>
                </a:cxn>
                <a:cxn ang="0">
                  <a:pos x="T10" y="T11"/>
                </a:cxn>
              </a:cxnLst>
              <a:rect l="0" t="0" r="r" b="b"/>
              <a:pathLst>
                <a:path w="33" h="83">
                  <a:moveTo>
                    <a:pt x="2" y="0"/>
                  </a:moveTo>
                  <a:lnTo>
                    <a:pt x="33" y="1"/>
                  </a:lnTo>
                  <a:lnTo>
                    <a:pt x="31" y="83"/>
                  </a:lnTo>
                  <a:lnTo>
                    <a:pt x="20" y="82"/>
                  </a:lnTo>
                  <a:lnTo>
                    <a:pt x="0" y="56"/>
                  </a:lnTo>
                  <a:lnTo>
                    <a:pt x="2" y="0"/>
                  </a:lnTo>
                  <a:close/>
                </a:path>
              </a:pathLst>
            </a:custGeom>
            <a:solidFill>
              <a:srgbClr val="68473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 name="Freeform 308"/>
            <p:cNvSpPr>
              <a:spLocks/>
            </p:cNvSpPr>
            <p:nvPr/>
          </p:nvSpPr>
          <p:spPr bwMode="auto">
            <a:xfrm>
              <a:off x="370" y="3550"/>
              <a:ext cx="14" cy="17"/>
            </a:xfrm>
            <a:custGeom>
              <a:avLst/>
              <a:gdLst>
                <a:gd name="T0" fmla="*/ 22 w 23"/>
                <a:gd name="T1" fmla="*/ 13 h 28"/>
                <a:gd name="T2" fmla="*/ 13 w 23"/>
                <a:gd name="T3" fmla="*/ 28 h 28"/>
                <a:gd name="T4" fmla="*/ 1 w 23"/>
                <a:gd name="T5" fmla="*/ 16 h 28"/>
                <a:gd name="T6" fmla="*/ 10 w 23"/>
                <a:gd name="T7" fmla="*/ 1 h 28"/>
                <a:gd name="T8" fmla="*/ 22 w 23"/>
                <a:gd name="T9" fmla="*/ 13 h 28"/>
              </a:gdLst>
              <a:ahLst/>
              <a:cxnLst>
                <a:cxn ang="0">
                  <a:pos x="T0" y="T1"/>
                </a:cxn>
                <a:cxn ang="0">
                  <a:pos x="T2" y="T3"/>
                </a:cxn>
                <a:cxn ang="0">
                  <a:pos x="T4" y="T5"/>
                </a:cxn>
                <a:cxn ang="0">
                  <a:pos x="T6" y="T7"/>
                </a:cxn>
                <a:cxn ang="0">
                  <a:pos x="T8" y="T9"/>
                </a:cxn>
              </a:cxnLst>
              <a:rect l="0" t="0" r="r" b="b"/>
              <a:pathLst>
                <a:path w="23" h="28">
                  <a:moveTo>
                    <a:pt x="22" y="13"/>
                  </a:moveTo>
                  <a:cubicBezTo>
                    <a:pt x="23" y="20"/>
                    <a:pt x="19" y="27"/>
                    <a:pt x="13" y="28"/>
                  </a:cubicBezTo>
                  <a:cubicBezTo>
                    <a:pt x="7" y="28"/>
                    <a:pt x="2" y="23"/>
                    <a:pt x="1" y="16"/>
                  </a:cubicBezTo>
                  <a:cubicBezTo>
                    <a:pt x="0" y="8"/>
                    <a:pt x="4" y="2"/>
                    <a:pt x="10" y="1"/>
                  </a:cubicBezTo>
                  <a:cubicBezTo>
                    <a:pt x="16" y="0"/>
                    <a:pt x="21" y="6"/>
                    <a:pt x="22" y="13"/>
                  </a:cubicBez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7" name="Freeform 309"/>
            <p:cNvSpPr>
              <a:spLocks/>
            </p:cNvSpPr>
            <p:nvPr/>
          </p:nvSpPr>
          <p:spPr bwMode="auto">
            <a:xfrm>
              <a:off x="654" y="3935"/>
              <a:ext cx="14" cy="17"/>
            </a:xfrm>
            <a:custGeom>
              <a:avLst/>
              <a:gdLst>
                <a:gd name="T0" fmla="*/ 22 w 23"/>
                <a:gd name="T1" fmla="*/ 13 h 28"/>
                <a:gd name="T2" fmla="*/ 13 w 23"/>
                <a:gd name="T3" fmla="*/ 28 h 28"/>
                <a:gd name="T4" fmla="*/ 1 w 23"/>
                <a:gd name="T5" fmla="*/ 15 h 28"/>
                <a:gd name="T6" fmla="*/ 10 w 23"/>
                <a:gd name="T7" fmla="*/ 1 h 28"/>
                <a:gd name="T8" fmla="*/ 22 w 23"/>
                <a:gd name="T9" fmla="*/ 13 h 28"/>
              </a:gdLst>
              <a:ahLst/>
              <a:cxnLst>
                <a:cxn ang="0">
                  <a:pos x="T0" y="T1"/>
                </a:cxn>
                <a:cxn ang="0">
                  <a:pos x="T2" y="T3"/>
                </a:cxn>
                <a:cxn ang="0">
                  <a:pos x="T4" y="T5"/>
                </a:cxn>
                <a:cxn ang="0">
                  <a:pos x="T6" y="T7"/>
                </a:cxn>
                <a:cxn ang="0">
                  <a:pos x="T8" y="T9"/>
                </a:cxn>
              </a:cxnLst>
              <a:rect l="0" t="0" r="r" b="b"/>
              <a:pathLst>
                <a:path w="23" h="28">
                  <a:moveTo>
                    <a:pt x="22" y="13"/>
                  </a:moveTo>
                  <a:cubicBezTo>
                    <a:pt x="23" y="20"/>
                    <a:pt x="19" y="27"/>
                    <a:pt x="13" y="28"/>
                  </a:cubicBezTo>
                  <a:cubicBezTo>
                    <a:pt x="7" y="28"/>
                    <a:pt x="2" y="23"/>
                    <a:pt x="1" y="15"/>
                  </a:cubicBezTo>
                  <a:cubicBezTo>
                    <a:pt x="0" y="8"/>
                    <a:pt x="4" y="2"/>
                    <a:pt x="10" y="1"/>
                  </a:cubicBezTo>
                  <a:cubicBezTo>
                    <a:pt x="16" y="0"/>
                    <a:pt x="21" y="6"/>
                    <a:pt x="22" y="13"/>
                  </a:cubicBez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8" name="Freeform 310"/>
            <p:cNvSpPr>
              <a:spLocks/>
            </p:cNvSpPr>
            <p:nvPr/>
          </p:nvSpPr>
          <p:spPr bwMode="auto">
            <a:xfrm>
              <a:off x="352" y="4081"/>
              <a:ext cx="13" cy="15"/>
            </a:xfrm>
            <a:custGeom>
              <a:avLst/>
              <a:gdLst>
                <a:gd name="T0" fmla="*/ 22 w 22"/>
                <a:gd name="T1" fmla="*/ 11 h 24"/>
                <a:gd name="T2" fmla="*/ 12 w 22"/>
                <a:gd name="T3" fmla="*/ 23 h 24"/>
                <a:gd name="T4" fmla="*/ 1 w 22"/>
                <a:gd name="T5" fmla="*/ 13 h 24"/>
                <a:gd name="T6" fmla="*/ 10 w 22"/>
                <a:gd name="T7" fmla="*/ 1 h 24"/>
                <a:gd name="T8" fmla="*/ 22 w 22"/>
                <a:gd name="T9" fmla="*/ 11 h 24"/>
              </a:gdLst>
              <a:ahLst/>
              <a:cxnLst>
                <a:cxn ang="0">
                  <a:pos x="T0" y="T1"/>
                </a:cxn>
                <a:cxn ang="0">
                  <a:pos x="T2" y="T3"/>
                </a:cxn>
                <a:cxn ang="0">
                  <a:pos x="T4" y="T5"/>
                </a:cxn>
                <a:cxn ang="0">
                  <a:pos x="T6" y="T7"/>
                </a:cxn>
                <a:cxn ang="0">
                  <a:pos x="T8" y="T9"/>
                </a:cxn>
              </a:cxnLst>
              <a:rect l="0" t="0" r="r" b="b"/>
              <a:pathLst>
                <a:path w="22" h="24">
                  <a:moveTo>
                    <a:pt x="22" y="11"/>
                  </a:moveTo>
                  <a:cubicBezTo>
                    <a:pt x="22" y="17"/>
                    <a:pt x="18" y="22"/>
                    <a:pt x="12" y="23"/>
                  </a:cubicBezTo>
                  <a:cubicBezTo>
                    <a:pt x="7" y="24"/>
                    <a:pt x="1" y="19"/>
                    <a:pt x="1" y="13"/>
                  </a:cubicBezTo>
                  <a:cubicBezTo>
                    <a:pt x="0" y="7"/>
                    <a:pt x="4" y="1"/>
                    <a:pt x="10" y="1"/>
                  </a:cubicBezTo>
                  <a:cubicBezTo>
                    <a:pt x="16" y="0"/>
                    <a:pt x="21" y="4"/>
                    <a:pt x="22" y="11"/>
                  </a:cubicBez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9" name="Freeform 311"/>
            <p:cNvSpPr>
              <a:spLocks/>
            </p:cNvSpPr>
            <p:nvPr/>
          </p:nvSpPr>
          <p:spPr bwMode="auto">
            <a:xfrm>
              <a:off x="788" y="3873"/>
              <a:ext cx="15" cy="15"/>
            </a:xfrm>
            <a:custGeom>
              <a:avLst/>
              <a:gdLst>
                <a:gd name="T0" fmla="*/ 22 w 23"/>
                <a:gd name="T1" fmla="*/ 11 h 24"/>
                <a:gd name="T2" fmla="*/ 13 w 23"/>
                <a:gd name="T3" fmla="*/ 23 h 24"/>
                <a:gd name="T4" fmla="*/ 1 w 23"/>
                <a:gd name="T5" fmla="*/ 13 h 24"/>
                <a:gd name="T6" fmla="*/ 10 w 23"/>
                <a:gd name="T7" fmla="*/ 0 h 24"/>
                <a:gd name="T8" fmla="*/ 22 w 23"/>
                <a:gd name="T9" fmla="*/ 11 h 24"/>
              </a:gdLst>
              <a:ahLst/>
              <a:cxnLst>
                <a:cxn ang="0">
                  <a:pos x="T0" y="T1"/>
                </a:cxn>
                <a:cxn ang="0">
                  <a:pos x="T2" y="T3"/>
                </a:cxn>
                <a:cxn ang="0">
                  <a:pos x="T4" y="T5"/>
                </a:cxn>
                <a:cxn ang="0">
                  <a:pos x="T6" y="T7"/>
                </a:cxn>
                <a:cxn ang="0">
                  <a:pos x="T8" y="T9"/>
                </a:cxn>
              </a:cxnLst>
              <a:rect l="0" t="0" r="r" b="b"/>
              <a:pathLst>
                <a:path w="23" h="24">
                  <a:moveTo>
                    <a:pt x="22" y="11"/>
                  </a:moveTo>
                  <a:cubicBezTo>
                    <a:pt x="23" y="17"/>
                    <a:pt x="19" y="22"/>
                    <a:pt x="13" y="23"/>
                  </a:cubicBezTo>
                  <a:cubicBezTo>
                    <a:pt x="7" y="24"/>
                    <a:pt x="2" y="19"/>
                    <a:pt x="1" y="13"/>
                  </a:cubicBezTo>
                  <a:cubicBezTo>
                    <a:pt x="0" y="7"/>
                    <a:pt x="5" y="1"/>
                    <a:pt x="10" y="0"/>
                  </a:cubicBezTo>
                  <a:cubicBezTo>
                    <a:pt x="16" y="0"/>
                    <a:pt x="21" y="4"/>
                    <a:pt x="22" y="11"/>
                  </a:cubicBez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0" name="Freeform 312"/>
            <p:cNvSpPr>
              <a:spLocks/>
            </p:cNvSpPr>
            <p:nvPr/>
          </p:nvSpPr>
          <p:spPr bwMode="auto">
            <a:xfrm>
              <a:off x="796" y="4127"/>
              <a:ext cx="14" cy="17"/>
            </a:xfrm>
            <a:custGeom>
              <a:avLst/>
              <a:gdLst>
                <a:gd name="T0" fmla="*/ 22 w 23"/>
                <a:gd name="T1" fmla="*/ 13 h 28"/>
                <a:gd name="T2" fmla="*/ 13 w 23"/>
                <a:gd name="T3" fmla="*/ 27 h 28"/>
                <a:gd name="T4" fmla="*/ 1 w 23"/>
                <a:gd name="T5" fmla="*/ 15 h 28"/>
                <a:gd name="T6" fmla="*/ 10 w 23"/>
                <a:gd name="T7" fmla="*/ 0 h 28"/>
                <a:gd name="T8" fmla="*/ 22 w 23"/>
                <a:gd name="T9" fmla="*/ 13 h 28"/>
              </a:gdLst>
              <a:ahLst/>
              <a:cxnLst>
                <a:cxn ang="0">
                  <a:pos x="T0" y="T1"/>
                </a:cxn>
                <a:cxn ang="0">
                  <a:pos x="T2" y="T3"/>
                </a:cxn>
                <a:cxn ang="0">
                  <a:pos x="T4" y="T5"/>
                </a:cxn>
                <a:cxn ang="0">
                  <a:pos x="T6" y="T7"/>
                </a:cxn>
                <a:cxn ang="0">
                  <a:pos x="T8" y="T9"/>
                </a:cxn>
              </a:cxnLst>
              <a:rect l="0" t="0" r="r" b="b"/>
              <a:pathLst>
                <a:path w="23" h="28">
                  <a:moveTo>
                    <a:pt x="22" y="13"/>
                  </a:moveTo>
                  <a:cubicBezTo>
                    <a:pt x="23" y="20"/>
                    <a:pt x="19" y="26"/>
                    <a:pt x="13" y="27"/>
                  </a:cubicBezTo>
                  <a:cubicBezTo>
                    <a:pt x="7" y="28"/>
                    <a:pt x="2" y="22"/>
                    <a:pt x="1" y="15"/>
                  </a:cubicBezTo>
                  <a:cubicBezTo>
                    <a:pt x="0" y="8"/>
                    <a:pt x="4" y="1"/>
                    <a:pt x="10" y="0"/>
                  </a:cubicBezTo>
                  <a:cubicBezTo>
                    <a:pt x="16" y="0"/>
                    <a:pt x="21" y="5"/>
                    <a:pt x="22" y="13"/>
                  </a:cubicBez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1" name="TextBox 60"/>
          <p:cNvSpPr txBox="1"/>
          <p:nvPr/>
        </p:nvSpPr>
        <p:spPr>
          <a:xfrm>
            <a:off x="5477916" y="4910474"/>
            <a:ext cx="2945871" cy="1015663"/>
          </a:xfrm>
          <a:prstGeom prst="rect">
            <a:avLst/>
          </a:prstGeom>
          <a:solidFill>
            <a:srgbClr val="CCECFF"/>
          </a:solidFill>
        </p:spPr>
        <p:txBody>
          <a:bodyPr wrap="none" rtlCol="0">
            <a:spAutoFit/>
          </a:bodyPr>
          <a:lstStyle/>
          <a:p>
            <a:r>
              <a:rPr lang="en-US" b="1" dirty="0" smtClean="0"/>
              <a:t>Ticket out the door</a:t>
            </a:r>
          </a:p>
          <a:p>
            <a:pPr marL="342900" indent="-342900">
              <a:buBlip>
                <a:blip r:embed="rId5"/>
              </a:buBlip>
            </a:pPr>
            <a:r>
              <a:rPr lang="en-US" dirty="0" smtClean="0"/>
              <a:t>Checking for Fog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xmlns="" r:embed="rId6"/>
              </p:ext>
            </p:extLst>
          </p:nvPr>
        </p:nvPicPr>
        <p:blipFill>
          <a:blip r:embed="rId7" cstate="print"/>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xmlns="" val="2954966284"/>
      </p:ext>
    </p:extLst>
  </p:cSld>
  <p:clrMapOvr>
    <a:masterClrMapping/>
  </p:clrMapOvr>
  <p:transition spd="slow" advTm="7023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5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grpId="1" nodeType="clickEffect">
                                  <p:stCondLst>
                                    <p:cond delay="0"/>
                                  </p:stCondLst>
                                  <p:childTnLst>
                                    <p:animEffect transition="out" filter="fade">
                                      <p:cBhvr>
                                        <p:cTn id="22" dur="1000"/>
                                        <p:tgtEl>
                                          <p:spTgt spid="61"/>
                                        </p:tgtEl>
                                      </p:cBhvr>
                                    </p:animEffect>
                                    <p:anim calcmode="lin" valueType="num">
                                      <p:cBhvr>
                                        <p:cTn id="23" dur="1000"/>
                                        <p:tgtEl>
                                          <p:spTgt spid="61"/>
                                        </p:tgtEl>
                                        <p:attrNameLst>
                                          <p:attrName>ppt_x</p:attrName>
                                        </p:attrNameLst>
                                      </p:cBhvr>
                                      <p:tavLst>
                                        <p:tav tm="0">
                                          <p:val>
                                            <p:strVal val="ppt_x"/>
                                          </p:val>
                                        </p:tav>
                                        <p:tav tm="100000">
                                          <p:val>
                                            <p:strVal val="ppt_x"/>
                                          </p:val>
                                        </p:tav>
                                      </p:tavLst>
                                    </p:anim>
                                    <p:anim calcmode="lin" valueType="num">
                                      <p:cBhvr>
                                        <p:cTn id="24" dur="1000"/>
                                        <p:tgtEl>
                                          <p:spTgt spid="61"/>
                                        </p:tgtEl>
                                        <p:attrNameLst>
                                          <p:attrName>ppt_y</p:attrName>
                                        </p:attrNameLst>
                                      </p:cBhvr>
                                      <p:tavLst>
                                        <p:tav tm="0">
                                          <p:val>
                                            <p:strVal val="ppt_y"/>
                                          </p:val>
                                        </p:tav>
                                        <p:tav tm="100000">
                                          <p:val>
                                            <p:strVal val="ppt_y+.1"/>
                                          </p:val>
                                        </p:tav>
                                      </p:tavLst>
                                    </p:anim>
                                    <p:set>
                                      <p:cBhvr>
                                        <p:cTn id="25" dur="1" fill="hold">
                                          <p:stCondLst>
                                            <p:cond delay="9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2"/>
                </p:tgtEl>
              </p:cMediaNode>
            </p:audio>
          </p:childTnLst>
        </p:cTn>
      </p:par>
    </p:tnLst>
    <p:bldLst>
      <p:bldP spid="20" grpId="0" animBg="1"/>
      <p:bldP spid="21" grpId="0" animBg="1"/>
      <p:bldP spid="61" grpId="0" animBg="1"/>
      <p:bldP spid="6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300" name="Freeform 228"/>
          <p:cNvSpPr>
            <a:spLocks/>
          </p:cNvSpPr>
          <p:nvPr/>
        </p:nvSpPr>
        <p:spPr bwMode="auto">
          <a:xfrm>
            <a:off x="-1347788" y="877888"/>
            <a:ext cx="2695576" cy="1608137"/>
          </a:xfrm>
          <a:custGeom>
            <a:avLst/>
            <a:gdLst>
              <a:gd name="T0" fmla="*/ 164 w 234"/>
              <a:gd name="T1" fmla="*/ 139 h 140"/>
              <a:gd name="T2" fmla="*/ 233 w 234"/>
              <a:gd name="T3" fmla="*/ 85 h 140"/>
              <a:gd name="T4" fmla="*/ 164 w 234"/>
              <a:gd name="T5" fmla="*/ 36 h 140"/>
              <a:gd name="T6" fmla="*/ 84 w 234"/>
              <a:gd name="T7" fmla="*/ 1 h 140"/>
              <a:gd name="T8" fmla="*/ 1 w 234"/>
              <a:gd name="T9" fmla="*/ 66 h 140"/>
              <a:gd name="T10" fmla="*/ 89 w 234"/>
              <a:gd name="T11" fmla="*/ 126 h 140"/>
              <a:gd name="T12" fmla="*/ 110 w 234"/>
              <a:gd name="T13" fmla="*/ 123 h 140"/>
              <a:gd name="T14" fmla="*/ 164 w 234"/>
              <a:gd name="T15" fmla="*/ 139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140">
                <a:moveTo>
                  <a:pt x="164" y="139"/>
                </a:moveTo>
                <a:cubicBezTo>
                  <a:pt x="203" y="138"/>
                  <a:pt x="234" y="114"/>
                  <a:pt x="233" y="85"/>
                </a:cubicBezTo>
                <a:cubicBezTo>
                  <a:pt x="232" y="57"/>
                  <a:pt x="201" y="36"/>
                  <a:pt x="164" y="36"/>
                </a:cubicBezTo>
                <a:cubicBezTo>
                  <a:pt x="150" y="14"/>
                  <a:pt x="119" y="0"/>
                  <a:pt x="84" y="1"/>
                </a:cubicBezTo>
                <a:cubicBezTo>
                  <a:pt x="37" y="3"/>
                  <a:pt x="0" y="32"/>
                  <a:pt x="1" y="66"/>
                </a:cubicBezTo>
                <a:cubicBezTo>
                  <a:pt x="2" y="101"/>
                  <a:pt x="42" y="127"/>
                  <a:pt x="89" y="126"/>
                </a:cubicBezTo>
                <a:cubicBezTo>
                  <a:pt x="96" y="125"/>
                  <a:pt x="103" y="125"/>
                  <a:pt x="110" y="123"/>
                </a:cubicBezTo>
                <a:cubicBezTo>
                  <a:pt x="123" y="134"/>
                  <a:pt x="143" y="140"/>
                  <a:pt x="164" y="139"/>
                </a:cubicBezTo>
                <a:close/>
              </a:path>
            </a:pathLst>
          </a:custGeom>
          <a:solidFill>
            <a:srgbClr val="FFFFFF">
              <a:alpha val="30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41" name="Oval 269"/>
          <p:cNvSpPr>
            <a:spLocks noChangeArrowheads="1"/>
          </p:cNvSpPr>
          <p:nvPr/>
        </p:nvSpPr>
        <p:spPr bwMode="auto">
          <a:xfrm>
            <a:off x="-61160" y="6449581"/>
            <a:ext cx="2292350" cy="447675"/>
          </a:xfrm>
          <a:prstGeom prst="ellipse">
            <a:avLst/>
          </a:prstGeom>
          <a:gradFill rotWithShape="1">
            <a:gsLst>
              <a:gs pos="0">
                <a:schemeClr val="tx2">
                  <a:alpha val="39999"/>
                </a:schemeClr>
              </a:gs>
              <a:gs pos="100000">
                <a:schemeClr val="tx2">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43342" name="Oval 270"/>
          <p:cNvSpPr>
            <a:spLocks noChangeArrowheads="1"/>
          </p:cNvSpPr>
          <p:nvPr/>
        </p:nvSpPr>
        <p:spPr bwMode="auto">
          <a:xfrm rot="2721486">
            <a:off x="-43771" y="5696352"/>
            <a:ext cx="1401762" cy="508000"/>
          </a:xfrm>
          <a:prstGeom prst="ellipse">
            <a:avLst/>
          </a:prstGeom>
          <a:gradFill rotWithShape="1">
            <a:gsLst>
              <a:gs pos="0">
                <a:schemeClr val="tx2">
                  <a:alpha val="39999"/>
                </a:schemeClr>
              </a:gs>
              <a:gs pos="100000">
                <a:schemeClr val="tx2">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643301" name="Picture 22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5167" y="4305628"/>
            <a:ext cx="1838325" cy="2324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44049" name="Oval 977"/>
          <p:cNvSpPr>
            <a:spLocks noChangeArrowheads="1"/>
          </p:cNvSpPr>
          <p:nvPr/>
        </p:nvSpPr>
        <p:spPr bwMode="auto">
          <a:xfrm>
            <a:off x="1979613" y="5892800"/>
            <a:ext cx="936625" cy="485775"/>
          </a:xfrm>
          <a:prstGeom prst="ellipse">
            <a:avLst/>
          </a:prstGeom>
          <a:gradFill rotWithShape="1">
            <a:gsLst>
              <a:gs pos="0">
                <a:schemeClr val="tx2">
                  <a:alpha val="39999"/>
                </a:schemeClr>
              </a:gs>
              <a:gs pos="100000">
                <a:schemeClr val="tx2">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44050" name="Oval 978"/>
          <p:cNvSpPr>
            <a:spLocks noChangeArrowheads="1"/>
          </p:cNvSpPr>
          <p:nvPr/>
        </p:nvSpPr>
        <p:spPr bwMode="auto">
          <a:xfrm>
            <a:off x="1120775" y="6064250"/>
            <a:ext cx="1155700" cy="600075"/>
          </a:xfrm>
          <a:prstGeom prst="ellipse">
            <a:avLst/>
          </a:prstGeom>
          <a:gradFill rotWithShape="1">
            <a:gsLst>
              <a:gs pos="0">
                <a:schemeClr val="tx2">
                  <a:alpha val="39999"/>
                </a:schemeClr>
              </a:gs>
              <a:gs pos="100000">
                <a:schemeClr val="tx2">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nvGrpSpPr>
          <p:cNvPr id="643395" name="Group 323"/>
          <p:cNvGrpSpPr>
            <a:grpSpLocks/>
          </p:cNvGrpSpPr>
          <p:nvPr/>
        </p:nvGrpSpPr>
        <p:grpSpPr bwMode="auto">
          <a:xfrm>
            <a:off x="1330325" y="6059488"/>
            <a:ext cx="720725" cy="641350"/>
            <a:chOff x="1543" y="-947"/>
            <a:chExt cx="1066" cy="947"/>
          </a:xfrm>
        </p:grpSpPr>
        <p:sp>
          <p:nvSpPr>
            <p:cNvPr id="643346" name="Freeform 274"/>
            <p:cNvSpPr>
              <a:spLocks/>
            </p:cNvSpPr>
            <p:nvPr/>
          </p:nvSpPr>
          <p:spPr bwMode="auto">
            <a:xfrm>
              <a:off x="2116" y="-867"/>
              <a:ext cx="488" cy="833"/>
            </a:xfrm>
            <a:custGeom>
              <a:avLst/>
              <a:gdLst>
                <a:gd name="T0" fmla="*/ 238 w 300"/>
                <a:gd name="T1" fmla="*/ 19 h 512"/>
                <a:gd name="T2" fmla="*/ 139 w 300"/>
                <a:gd name="T3" fmla="*/ 40 h 512"/>
                <a:gd name="T4" fmla="*/ 98 w 300"/>
                <a:gd name="T5" fmla="*/ 218 h 512"/>
                <a:gd name="T6" fmla="*/ 29 w 300"/>
                <a:gd name="T7" fmla="*/ 431 h 512"/>
                <a:gd name="T8" fmla="*/ 216 w 300"/>
                <a:gd name="T9" fmla="*/ 495 h 512"/>
                <a:gd name="T10" fmla="*/ 295 w 300"/>
                <a:gd name="T11" fmla="*/ 291 h 512"/>
                <a:gd name="T12" fmla="*/ 294 w 300"/>
                <a:gd name="T13" fmla="*/ 80 h 512"/>
                <a:gd name="T14" fmla="*/ 238 w 300"/>
                <a:gd name="T15" fmla="*/ 19 h 5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512">
                  <a:moveTo>
                    <a:pt x="238" y="19"/>
                  </a:moveTo>
                  <a:cubicBezTo>
                    <a:pt x="214" y="14"/>
                    <a:pt x="163" y="0"/>
                    <a:pt x="139" y="40"/>
                  </a:cubicBezTo>
                  <a:cubicBezTo>
                    <a:pt x="116" y="80"/>
                    <a:pt x="151" y="172"/>
                    <a:pt x="98" y="218"/>
                  </a:cubicBezTo>
                  <a:cubicBezTo>
                    <a:pt x="44" y="265"/>
                    <a:pt x="0" y="375"/>
                    <a:pt x="29" y="431"/>
                  </a:cubicBezTo>
                  <a:cubicBezTo>
                    <a:pt x="58" y="486"/>
                    <a:pt x="168" y="512"/>
                    <a:pt x="216" y="495"/>
                  </a:cubicBezTo>
                  <a:cubicBezTo>
                    <a:pt x="263" y="477"/>
                    <a:pt x="293" y="411"/>
                    <a:pt x="295" y="291"/>
                  </a:cubicBezTo>
                  <a:cubicBezTo>
                    <a:pt x="297" y="171"/>
                    <a:pt x="300" y="105"/>
                    <a:pt x="294" y="80"/>
                  </a:cubicBezTo>
                  <a:cubicBezTo>
                    <a:pt x="289" y="54"/>
                    <a:pt x="266" y="26"/>
                    <a:pt x="238" y="19"/>
                  </a:cubicBezTo>
                  <a:close/>
                </a:path>
              </a:pathLst>
            </a:custGeom>
            <a:solidFill>
              <a:srgbClr val="B4D33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47" name="Freeform 275"/>
            <p:cNvSpPr>
              <a:spLocks/>
            </p:cNvSpPr>
            <p:nvPr/>
          </p:nvSpPr>
          <p:spPr bwMode="auto">
            <a:xfrm>
              <a:off x="2105" y="-450"/>
              <a:ext cx="444" cy="450"/>
            </a:xfrm>
            <a:custGeom>
              <a:avLst/>
              <a:gdLst>
                <a:gd name="T0" fmla="*/ 273 w 273"/>
                <a:gd name="T1" fmla="*/ 190 h 277"/>
                <a:gd name="T2" fmla="*/ 273 w 273"/>
                <a:gd name="T3" fmla="*/ 190 h 277"/>
                <a:gd name="T4" fmla="*/ 223 w 273"/>
                <a:gd name="T5" fmla="*/ 239 h 277"/>
                <a:gd name="T6" fmla="*/ 36 w 273"/>
                <a:gd name="T7" fmla="*/ 175 h 277"/>
                <a:gd name="T8" fmla="*/ 73 w 273"/>
                <a:gd name="T9" fmla="*/ 0 h 277"/>
                <a:gd name="T10" fmla="*/ 25 w 273"/>
                <a:gd name="T11" fmla="*/ 84 h 277"/>
                <a:gd name="T12" fmla="*/ 54 w 273"/>
                <a:gd name="T13" fmla="*/ 233 h 277"/>
                <a:gd name="T14" fmla="*/ 205 w 273"/>
                <a:gd name="T15" fmla="*/ 263 h 277"/>
                <a:gd name="T16" fmla="*/ 273 w 273"/>
                <a:gd name="T17" fmla="*/ 19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277">
                  <a:moveTo>
                    <a:pt x="273" y="190"/>
                  </a:moveTo>
                  <a:cubicBezTo>
                    <a:pt x="273" y="190"/>
                    <a:pt x="273" y="190"/>
                    <a:pt x="273" y="190"/>
                  </a:cubicBezTo>
                  <a:cubicBezTo>
                    <a:pt x="260" y="215"/>
                    <a:pt x="243" y="232"/>
                    <a:pt x="223" y="239"/>
                  </a:cubicBezTo>
                  <a:cubicBezTo>
                    <a:pt x="175" y="256"/>
                    <a:pt x="65" y="230"/>
                    <a:pt x="36" y="175"/>
                  </a:cubicBezTo>
                  <a:cubicBezTo>
                    <a:pt x="13" y="130"/>
                    <a:pt x="35" y="53"/>
                    <a:pt x="73" y="0"/>
                  </a:cubicBezTo>
                  <a:cubicBezTo>
                    <a:pt x="53" y="23"/>
                    <a:pt x="33" y="54"/>
                    <a:pt x="25" y="84"/>
                  </a:cubicBezTo>
                  <a:cubicBezTo>
                    <a:pt x="10" y="137"/>
                    <a:pt x="0" y="195"/>
                    <a:pt x="54" y="233"/>
                  </a:cubicBezTo>
                  <a:cubicBezTo>
                    <a:pt x="108" y="271"/>
                    <a:pt x="177" y="277"/>
                    <a:pt x="205" y="263"/>
                  </a:cubicBezTo>
                  <a:cubicBezTo>
                    <a:pt x="255" y="237"/>
                    <a:pt x="273" y="190"/>
                    <a:pt x="273" y="190"/>
                  </a:cubicBezTo>
                  <a:close/>
                </a:path>
              </a:pathLst>
            </a:custGeom>
            <a:solidFill>
              <a:srgbClr val="EA0D8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48" name="Freeform 276"/>
            <p:cNvSpPr>
              <a:spLocks/>
            </p:cNvSpPr>
            <p:nvPr/>
          </p:nvSpPr>
          <p:spPr bwMode="auto">
            <a:xfrm>
              <a:off x="2290" y="-820"/>
              <a:ext cx="68" cy="293"/>
            </a:xfrm>
            <a:custGeom>
              <a:avLst/>
              <a:gdLst>
                <a:gd name="T0" fmla="*/ 42 w 42"/>
                <a:gd name="T1" fmla="*/ 1 h 180"/>
                <a:gd name="T2" fmla="*/ 42 w 42"/>
                <a:gd name="T3" fmla="*/ 0 h 180"/>
                <a:gd name="T4" fmla="*/ 13 w 42"/>
                <a:gd name="T5" fmla="*/ 25 h 180"/>
                <a:gd name="T6" fmla="*/ 3 w 42"/>
                <a:gd name="T7" fmla="*/ 71 h 180"/>
                <a:gd name="T8" fmla="*/ 0 w 42"/>
                <a:gd name="T9" fmla="*/ 180 h 180"/>
                <a:gd name="T10" fmla="*/ 32 w 42"/>
                <a:gd name="T11" fmla="*/ 11 h 180"/>
                <a:gd name="T12" fmla="*/ 42 w 42"/>
                <a:gd name="T13" fmla="*/ 1 h 180"/>
              </a:gdLst>
              <a:ahLst/>
              <a:cxnLst>
                <a:cxn ang="0">
                  <a:pos x="T0" y="T1"/>
                </a:cxn>
                <a:cxn ang="0">
                  <a:pos x="T2" y="T3"/>
                </a:cxn>
                <a:cxn ang="0">
                  <a:pos x="T4" y="T5"/>
                </a:cxn>
                <a:cxn ang="0">
                  <a:pos x="T6" y="T7"/>
                </a:cxn>
                <a:cxn ang="0">
                  <a:pos x="T8" y="T9"/>
                </a:cxn>
                <a:cxn ang="0">
                  <a:pos x="T10" y="T11"/>
                </a:cxn>
                <a:cxn ang="0">
                  <a:pos x="T12" y="T13"/>
                </a:cxn>
              </a:cxnLst>
              <a:rect l="0" t="0" r="r" b="b"/>
              <a:pathLst>
                <a:path w="42" h="180">
                  <a:moveTo>
                    <a:pt x="42" y="1"/>
                  </a:moveTo>
                  <a:cubicBezTo>
                    <a:pt x="42" y="1"/>
                    <a:pt x="42" y="0"/>
                    <a:pt x="42" y="0"/>
                  </a:cubicBezTo>
                  <a:cubicBezTo>
                    <a:pt x="42" y="0"/>
                    <a:pt x="19" y="15"/>
                    <a:pt x="13" y="25"/>
                  </a:cubicBezTo>
                  <a:cubicBezTo>
                    <a:pt x="6" y="35"/>
                    <a:pt x="2" y="51"/>
                    <a:pt x="3" y="71"/>
                  </a:cubicBezTo>
                  <a:cubicBezTo>
                    <a:pt x="4" y="90"/>
                    <a:pt x="10" y="155"/>
                    <a:pt x="0" y="180"/>
                  </a:cubicBezTo>
                  <a:cubicBezTo>
                    <a:pt x="40" y="132"/>
                    <a:pt x="10" y="48"/>
                    <a:pt x="32" y="11"/>
                  </a:cubicBezTo>
                  <a:cubicBezTo>
                    <a:pt x="35" y="7"/>
                    <a:pt x="39" y="4"/>
                    <a:pt x="42" y="1"/>
                  </a:cubicBezTo>
                  <a:close/>
                </a:path>
              </a:pathLst>
            </a:custGeom>
            <a:solidFill>
              <a:srgbClr val="EA0D8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49" name="Freeform 277"/>
            <p:cNvSpPr>
              <a:spLocks noEditPoints="1"/>
            </p:cNvSpPr>
            <p:nvPr/>
          </p:nvSpPr>
          <p:spPr bwMode="auto">
            <a:xfrm>
              <a:off x="2149" y="-867"/>
              <a:ext cx="450" cy="815"/>
            </a:xfrm>
            <a:custGeom>
              <a:avLst/>
              <a:gdLst>
                <a:gd name="T0" fmla="*/ 248 w 277"/>
                <a:gd name="T1" fmla="*/ 307 h 501"/>
                <a:gd name="T2" fmla="*/ 275 w 277"/>
                <a:gd name="T3" fmla="*/ 291 h 501"/>
                <a:gd name="T4" fmla="*/ 257 w 277"/>
                <a:gd name="T5" fmla="*/ 220 h 501"/>
                <a:gd name="T6" fmla="*/ 272 w 277"/>
                <a:gd name="T7" fmla="*/ 115 h 501"/>
                <a:gd name="T8" fmla="*/ 276 w 277"/>
                <a:gd name="T9" fmla="*/ 104 h 501"/>
                <a:gd name="T10" fmla="*/ 230 w 277"/>
                <a:gd name="T11" fmla="*/ 81 h 501"/>
                <a:gd name="T12" fmla="*/ 268 w 277"/>
                <a:gd name="T13" fmla="*/ 63 h 501"/>
                <a:gd name="T14" fmla="*/ 119 w 277"/>
                <a:gd name="T15" fmla="*/ 40 h 501"/>
                <a:gd name="T16" fmla="*/ 126 w 277"/>
                <a:gd name="T17" fmla="*/ 234 h 501"/>
                <a:gd name="T18" fmla="*/ 49 w 277"/>
                <a:gd name="T19" fmla="*/ 252 h 501"/>
                <a:gd name="T20" fmla="*/ 27 w 277"/>
                <a:gd name="T21" fmla="*/ 375 h 501"/>
                <a:gd name="T22" fmla="*/ 44 w 277"/>
                <a:gd name="T23" fmla="*/ 468 h 501"/>
                <a:gd name="T24" fmla="*/ 136 w 277"/>
                <a:gd name="T25" fmla="*/ 457 h 501"/>
                <a:gd name="T26" fmla="*/ 241 w 277"/>
                <a:gd name="T27" fmla="*/ 453 h 501"/>
                <a:gd name="T28" fmla="*/ 235 w 277"/>
                <a:gd name="T29" fmla="*/ 401 h 501"/>
                <a:gd name="T30" fmla="*/ 249 w 277"/>
                <a:gd name="T31" fmla="*/ 275 h 501"/>
                <a:gd name="T32" fmla="*/ 246 w 277"/>
                <a:gd name="T33" fmla="*/ 295 h 501"/>
                <a:gd name="T34" fmla="*/ 249 w 277"/>
                <a:gd name="T35" fmla="*/ 275 h 501"/>
                <a:gd name="T36" fmla="*/ 239 w 277"/>
                <a:gd name="T37" fmla="*/ 252 h 501"/>
                <a:gd name="T38" fmla="*/ 215 w 277"/>
                <a:gd name="T39" fmla="*/ 249 h 501"/>
                <a:gd name="T40" fmla="*/ 129 w 277"/>
                <a:gd name="T41" fmla="*/ 52 h 501"/>
                <a:gd name="T42" fmla="*/ 223 w 277"/>
                <a:gd name="T43" fmla="*/ 61 h 501"/>
                <a:gd name="T44" fmla="*/ 129 w 277"/>
                <a:gd name="T45" fmla="*/ 52 h 501"/>
                <a:gd name="T46" fmla="*/ 134 w 277"/>
                <a:gd name="T47" fmla="*/ 142 h 501"/>
                <a:gd name="T48" fmla="*/ 199 w 277"/>
                <a:gd name="T49" fmla="*/ 148 h 501"/>
                <a:gd name="T50" fmla="*/ 187 w 277"/>
                <a:gd name="T51" fmla="*/ 204 h 501"/>
                <a:gd name="T52" fmla="*/ 170 w 277"/>
                <a:gd name="T53" fmla="*/ 202 h 501"/>
                <a:gd name="T54" fmla="*/ 187 w 277"/>
                <a:gd name="T55" fmla="*/ 204 h 501"/>
                <a:gd name="T56" fmla="*/ 58 w 277"/>
                <a:gd name="T57" fmla="*/ 310 h 501"/>
                <a:gd name="T58" fmla="*/ 70 w 277"/>
                <a:gd name="T59" fmla="*/ 311 h 501"/>
                <a:gd name="T60" fmla="*/ 72 w 277"/>
                <a:gd name="T61" fmla="*/ 355 h 501"/>
                <a:gd name="T62" fmla="*/ 134 w 277"/>
                <a:gd name="T63" fmla="*/ 360 h 501"/>
                <a:gd name="T64" fmla="*/ 72 w 277"/>
                <a:gd name="T65" fmla="*/ 355 h 501"/>
                <a:gd name="T66" fmla="*/ 116 w 277"/>
                <a:gd name="T67" fmla="*/ 438 h 501"/>
                <a:gd name="T68" fmla="*/ 129 w 277"/>
                <a:gd name="T69" fmla="*/ 439 h 501"/>
                <a:gd name="T70" fmla="*/ 165 w 277"/>
                <a:gd name="T71" fmla="*/ 349 h 501"/>
                <a:gd name="T72" fmla="*/ 166 w 277"/>
                <a:gd name="T73" fmla="*/ 334 h 501"/>
                <a:gd name="T74" fmla="*/ 165 w 277"/>
                <a:gd name="T75" fmla="*/ 349 h 501"/>
                <a:gd name="T76" fmla="*/ 132 w 277"/>
                <a:gd name="T77" fmla="*/ 265 h 501"/>
                <a:gd name="T78" fmla="*/ 199 w 277"/>
                <a:gd name="T79" fmla="*/ 272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7" h="501">
                  <a:moveTo>
                    <a:pt x="189" y="347"/>
                  </a:moveTo>
                  <a:cubicBezTo>
                    <a:pt x="192" y="321"/>
                    <a:pt x="219" y="303"/>
                    <a:pt x="248" y="307"/>
                  </a:cubicBezTo>
                  <a:cubicBezTo>
                    <a:pt x="258" y="308"/>
                    <a:pt x="267" y="312"/>
                    <a:pt x="274" y="317"/>
                  </a:cubicBezTo>
                  <a:cubicBezTo>
                    <a:pt x="274" y="309"/>
                    <a:pt x="275" y="300"/>
                    <a:pt x="275" y="291"/>
                  </a:cubicBezTo>
                  <a:cubicBezTo>
                    <a:pt x="275" y="265"/>
                    <a:pt x="276" y="242"/>
                    <a:pt x="276" y="221"/>
                  </a:cubicBezTo>
                  <a:cubicBezTo>
                    <a:pt x="270" y="221"/>
                    <a:pt x="264" y="221"/>
                    <a:pt x="257" y="220"/>
                  </a:cubicBezTo>
                  <a:cubicBezTo>
                    <a:pt x="223" y="215"/>
                    <a:pt x="198" y="189"/>
                    <a:pt x="201" y="160"/>
                  </a:cubicBezTo>
                  <a:cubicBezTo>
                    <a:pt x="204" y="131"/>
                    <a:pt x="236" y="110"/>
                    <a:pt x="272" y="115"/>
                  </a:cubicBezTo>
                  <a:cubicBezTo>
                    <a:pt x="274" y="116"/>
                    <a:pt x="275" y="116"/>
                    <a:pt x="277" y="116"/>
                  </a:cubicBezTo>
                  <a:cubicBezTo>
                    <a:pt x="277" y="112"/>
                    <a:pt x="277" y="108"/>
                    <a:pt x="276" y="104"/>
                  </a:cubicBezTo>
                  <a:cubicBezTo>
                    <a:pt x="271" y="107"/>
                    <a:pt x="264" y="109"/>
                    <a:pt x="256" y="108"/>
                  </a:cubicBezTo>
                  <a:cubicBezTo>
                    <a:pt x="240" y="106"/>
                    <a:pt x="229" y="94"/>
                    <a:pt x="230" y="81"/>
                  </a:cubicBezTo>
                  <a:cubicBezTo>
                    <a:pt x="232" y="69"/>
                    <a:pt x="246" y="60"/>
                    <a:pt x="262" y="62"/>
                  </a:cubicBezTo>
                  <a:cubicBezTo>
                    <a:pt x="264" y="62"/>
                    <a:pt x="266" y="63"/>
                    <a:pt x="268" y="63"/>
                  </a:cubicBezTo>
                  <a:cubicBezTo>
                    <a:pt x="259" y="43"/>
                    <a:pt x="240" y="25"/>
                    <a:pt x="217" y="20"/>
                  </a:cubicBezTo>
                  <a:cubicBezTo>
                    <a:pt x="194" y="14"/>
                    <a:pt x="143" y="0"/>
                    <a:pt x="119" y="40"/>
                  </a:cubicBezTo>
                  <a:cubicBezTo>
                    <a:pt x="99" y="74"/>
                    <a:pt x="122" y="146"/>
                    <a:pt x="96" y="195"/>
                  </a:cubicBezTo>
                  <a:cubicBezTo>
                    <a:pt x="115" y="200"/>
                    <a:pt x="128" y="216"/>
                    <a:pt x="126" y="234"/>
                  </a:cubicBezTo>
                  <a:cubicBezTo>
                    <a:pt x="125" y="254"/>
                    <a:pt x="105" y="269"/>
                    <a:pt x="81" y="267"/>
                  </a:cubicBezTo>
                  <a:cubicBezTo>
                    <a:pt x="68" y="267"/>
                    <a:pt x="56" y="261"/>
                    <a:pt x="49" y="252"/>
                  </a:cubicBezTo>
                  <a:cubicBezTo>
                    <a:pt x="22" y="289"/>
                    <a:pt x="1" y="339"/>
                    <a:pt x="0" y="381"/>
                  </a:cubicBezTo>
                  <a:cubicBezTo>
                    <a:pt x="8" y="377"/>
                    <a:pt x="17" y="374"/>
                    <a:pt x="27" y="375"/>
                  </a:cubicBezTo>
                  <a:cubicBezTo>
                    <a:pt x="56" y="376"/>
                    <a:pt x="78" y="399"/>
                    <a:pt x="76" y="425"/>
                  </a:cubicBezTo>
                  <a:cubicBezTo>
                    <a:pt x="75" y="445"/>
                    <a:pt x="62" y="461"/>
                    <a:pt x="44" y="468"/>
                  </a:cubicBezTo>
                  <a:cubicBezTo>
                    <a:pt x="76" y="488"/>
                    <a:pt x="119" y="500"/>
                    <a:pt x="155" y="501"/>
                  </a:cubicBezTo>
                  <a:cubicBezTo>
                    <a:pt x="142" y="490"/>
                    <a:pt x="135" y="474"/>
                    <a:pt x="136" y="457"/>
                  </a:cubicBezTo>
                  <a:cubicBezTo>
                    <a:pt x="139" y="429"/>
                    <a:pt x="165" y="408"/>
                    <a:pt x="195" y="412"/>
                  </a:cubicBezTo>
                  <a:cubicBezTo>
                    <a:pt x="219" y="415"/>
                    <a:pt x="237" y="432"/>
                    <a:pt x="241" y="453"/>
                  </a:cubicBezTo>
                  <a:cubicBezTo>
                    <a:pt x="250" y="439"/>
                    <a:pt x="257" y="420"/>
                    <a:pt x="263" y="398"/>
                  </a:cubicBezTo>
                  <a:cubicBezTo>
                    <a:pt x="254" y="401"/>
                    <a:pt x="244" y="403"/>
                    <a:pt x="235" y="401"/>
                  </a:cubicBezTo>
                  <a:cubicBezTo>
                    <a:pt x="207" y="397"/>
                    <a:pt x="186" y="373"/>
                    <a:pt x="189" y="347"/>
                  </a:cubicBezTo>
                  <a:close/>
                  <a:moveTo>
                    <a:pt x="249" y="275"/>
                  </a:moveTo>
                  <a:cubicBezTo>
                    <a:pt x="255" y="276"/>
                    <a:pt x="260" y="281"/>
                    <a:pt x="259" y="286"/>
                  </a:cubicBezTo>
                  <a:cubicBezTo>
                    <a:pt x="258" y="292"/>
                    <a:pt x="252" y="296"/>
                    <a:pt x="246" y="295"/>
                  </a:cubicBezTo>
                  <a:cubicBezTo>
                    <a:pt x="240" y="294"/>
                    <a:pt x="236" y="289"/>
                    <a:pt x="236" y="283"/>
                  </a:cubicBezTo>
                  <a:cubicBezTo>
                    <a:pt x="237" y="278"/>
                    <a:pt x="243" y="274"/>
                    <a:pt x="249" y="275"/>
                  </a:cubicBezTo>
                  <a:close/>
                  <a:moveTo>
                    <a:pt x="228" y="240"/>
                  </a:moveTo>
                  <a:cubicBezTo>
                    <a:pt x="235" y="241"/>
                    <a:pt x="240" y="247"/>
                    <a:pt x="239" y="252"/>
                  </a:cubicBezTo>
                  <a:cubicBezTo>
                    <a:pt x="238" y="258"/>
                    <a:pt x="232" y="262"/>
                    <a:pt x="225" y="261"/>
                  </a:cubicBezTo>
                  <a:cubicBezTo>
                    <a:pt x="219" y="260"/>
                    <a:pt x="214" y="255"/>
                    <a:pt x="215" y="249"/>
                  </a:cubicBezTo>
                  <a:cubicBezTo>
                    <a:pt x="215" y="243"/>
                    <a:pt x="221" y="239"/>
                    <a:pt x="228" y="240"/>
                  </a:cubicBezTo>
                  <a:close/>
                  <a:moveTo>
                    <a:pt x="129" y="52"/>
                  </a:moveTo>
                  <a:cubicBezTo>
                    <a:pt x="131" y="32"/>
                    <a:pt x="153" y="17"/>
                    <a:pt x="179" y="19"/>
                  </a:cubicBezTo>
                  <a:cubicBezTo>
                    <a:pt x="206" y="22"/>
                    <a:pt x="225" y="41"/>
                    <a:pt x="223" y="61"/>
                  </a:cubicBezTo>
                  <a:cubicBezTo>
                    <a:pt x="220" y="81"/>
                    <a:pt x="198" y="95"/>
                    <a:pt x="172" y="93"/>
                  </a:cubicBezTo>
                  <a:cubicBezTo>
                    <a:pt x="147" y="90"/>
                    <a:pt x="128" y="72"/>
                    <a:pt x="129" y="52"/>
                  </a:cubicBezTo>
                  <a:close/>
                  <a:moveTo>
                    <a:pt x="164" y="172"/>
                  </a:moveTo>
                  <a:cubicBezTo>
                    <a:pt x="146" y="170"/>
                    <a:pt x="133" y="157"/>
                    <a:pt x="134" y="142"/>
                  </a:cubicBezTo>
                  <a:cubicBezTo>
                    <a:pt x="135" y="127"/>
                    <a:pt x="151" y="116"/>
                    <a:pt x="169" y="118"/>
                  </a:cubicBezTo>
                  <a:cubicBezTo>
                    <a:pt x="188" y="120"/>
                    <a:pt x="201" y="133"/>
                    <a:pt x="199" y="148"/>
                  </a:cubicBezTo>
                  <a:cubicBezTo>
                    <a:pt x="198" y="163"/>
                    <a:pt x="182" y="174"/>
                    <a:pt x="164" y="172"/>
                  </a:cubicBezTo>
                  <a:close/>
                  <a:moveTo>
                    <a:pt x="187" y="204"/>
                  </a:moveTo>
                  <a:cubicBezTo>
                    <a:pt x="187" y="208"/>
                    <a:pt x="182" y="211"/>
                    <a:pt x="178" y="210"/>
                  </a:cubicBezTo>
                  <a:cubicBezTo>
                    <a:pt x="173" y="210"/>
                    <a:pt x="169" y="206"/>
                    <a:pt x="170" y="202"/>
                  </a:cubicBezTo>
                  <a:cubicBezTo>
                    <a:pt x="170" y="198"/>
                    <a:pt x="174" y="195"/>
                    <a:pt x="179" y="196"/>
                  </a:cubicBezTo>
                  <a:cubicBezTo>
                    <a:pt x="184" y="196"/>
                    <a:pt x="187" y="200"/>
                    <a:pt x="187" y="204"/>
                  </a:cubicBezTo>
                  <a:close/>
                  <a:moveTo>
                    <a:pt x="64" y="315"/>
                  </a:moveTo>
                  <a:cubicBezTo>
                    <a:pt x="60" y="315"/>
                    <a:pt x="58" y="313"/>
                    <a:pt x="58" y="310"/>
                  </a:cubicBezTo>
                  <a:cubicBezTo>
                    <a:pt x="58" y="307"/>
                    <a:pt x="61" y="305"/>
                    <a:pt x="64" y="305"/>
                  </a:cubicBezTo>
                  <a:cubicBezTo>
                    <a:pt x="67" y="305"/>
                    <a:pt x="70" y="308"/>
                    <a:pt x="70" y="311"/>
                  </a:cubicBezTo>
                  <a:cubicBezTo>
                    <a:pt x="70" y="313"/>
                    <a:pt x="67" y="316"/>
                    <a:pt x="64" y="315"/>
                  </a:cubicBezTo>
                  <a:close/>
                  <a:moveTo>
                    <a:pt x="72" y="355"/>
                  </a:moveTo>
                  <a:cubicBezTo>
                    <a:pt x="73" y="339"/>
                    <a:pt x="87" y="327"/>
                    <a:pt x="105" y="329"/>
                  </a:cubicBezTo>
                  <a:cubicBezTo>
                    <a:pt x="122" y="330"/>
                    <a:pt x="135" y="344"/>
                    <a:pt x="134" y="360"/>
                  </a:cubicBezTo>
                  <a:cubicBezTo>
                    <a:pt x="132" y="375"/>
                    <a:pt x="117" y="387"/>
                    <a:pt x="101" y="385"/>
                  </a:cubicBezTo>
                  <a:cubicBezTo>
                    <a:pt x="84" y="384"/>
                    <a:pt x="71" y="371"/>
                    <a:pt x="72" y="355"/>
                  </a:cubicBezTo>
                  <a:close/>
                  <a:moveTo>
                    <a:pt x="122" y="445"/>
                  </a:moveTo>
                  <a:cubicBezTo>
                    <a:pt x="118" y="445"/>
                    <a:pt x="115" y="442"/>
                    <a:pt x="116" y="438"/>
                  </a:cubicBezTo>
                  <a:cubicBezTo>
                    <a:pt x="116" y="435"/>
                    <a:pt x="119" y="432"/>
                    <a:pt x="123" y="432"/>
                  </a:cubicBezTo>
                  <a:cubicBezTo>
                    <a:pt x="127" y="433"/>
                    <a:pt x="130" y="436"/>
                    <a:pt x="129" y="439"/>
                  </a:cubicBezTo>
                  <a:cubicBezTo>
                    <a:pt x="129" y="443"/>
                    <a:pt x="126" y="446"/>
                    <a:pt x="122" y="445"/>
                  </a:cubicBezTo>
                  <a:close/>
                  <a:moveTo>
                    <a:pt x="165" y="349"/>
                  </a:moveTo>
                  <a:cubicBezTo>
                    <a:pt x="160" y="348"/>
                    <a:pt x="157" y="345"/>
                    <a:pt x="158" y="341"/>
                  </a:cubicBezTo>
                  <a:cubicBezTo>
                    <a:pt x="158" y="337"/>
                    <a:pt x="162" y="334"/>
                    <a:pt x="166" y="334"/>
                  </a:cubicBezTo>
                  <a:cubicBezTo>
                    <a:pt x="171" y="335"/>
                    <a:pt x="174" y="338"/>
                    <a:pt x="174" y="342"/>
                  </a:cubicBezTo>
                  <a:cubicBezTo>
                    <a:pt x="173" y="346"/>
                    <a:pt x="169" y="349"/>
                    <a:pt x="165" y="349"/>
                  </a:cubicBezTo>
                  <a:close/>
                  <a:moveTo>
                    <a:pt x="163" y="298"/>
                  </a:moveTo>
                  <a:cubicBezTo>
                    <a:pt x="144" y="296"/>
                    <a:pt x="130" y="282"/>
                    <a:pt x="132" y="265"/>
                  </a:cubicBezTo>
                  <a:cubicBezTo>
                    <a:pt x="133" y="249"/>
                    <a:pt x="149" y="237"/>
                    <a:pt x="169" y="239"/>
                  </a:cubicBezTo>
                  <a:cubicBezTo>
                    <a:pt x="188" y="241"/>
                    <a:pt x="201" y="256"/>
                    <a:pt x="199" y="272"/>
                  </a:cubicBezTo>
                  <a:cubicBezTo>
                    <a:pt x="198" y="288"/>
                    <a:pt x="181" y="300"/>
                    <a:pt x="163" y="298"/>
                  </a:cubicBezTo>
                  <a:close/>
                </a:path>
              </a:pathLst>
            </a:custGeom>
            <a:solidFill>
              <a:srgbClr val="B4D33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50" name="Freeform 278"/>
            <p:cNvSpPr>
              <a:spLocks/>
            </p:cNvSpPr>
            <p:nvPr/>
          </p:nvSpPr>
          <p:spPr bwMode="auto">
            <a:xfrm>
              <a:off x="2369" y="-203"/>
              <a:ext cx="172" cy="151"/>
            </a:xfrm>
            <a:custGeom>
              <a:avLst/>
              <a:gdLst>
                <a:gd name="T0" fmla="*/ 60 w 106"/>
                <a:gd name="T1" fmla="*/ 4 h 93"/>
                <a:gd name="T2" fmla="*/ 1 w 106"/>
                <a:gd name="T3" fmla="*/ 49 h 93"/>
                <a:gd name="T4" fmla="*/ 20 w 106"/>
                <a:gd name="T5" fmla="*/ 93 h 93"/>
                <a:gd name="T6" fmla="*/ 60 w 106"/>
                <a:gd name="T7" fmla="*/ 88 h 93"/>
                <a:gd name="T8" fmla="*/ 106 w 106"/>
                <a:gd name="T9" fmla="*/ 45 h 93"/>
                <a:gd name="T10" fmla="*/ 60 w 106"/>
                <a:gd name="T11" fmla="*/ 4 h 93"/>
              </a:gdLst>
              <a:ahLst/>
              <a:cxnLst>
                <a:cxn ang="0">
                  <a:pos x="T0" y="T1"/>
                </a:cxn>
                <a:cxn ang="0">
                  <a:pos x="T2" y="T3"/>
                </a:cxn>
                <a:cxn ang="0">
                  <a:pos x="T4" y="T5"/>
                </a:cxn>
                <a:cxn ang="0">
                  <a:pos x="T6" y="T7"/>
                </a:cxn>
                <a:cxn ang="0">
                  <a:pos x="T8" y="T9"/>
                </a:cxn>
                <a:cxn ang="0">
                  <a:pos x="T10" y="T11"/>
                </a:cxn>
              </a:cxnLst>
              <a:rect l="0" t="0" r="r" b="b"/>
              <a:pathLst>
                <a:path w="106" h="93">
                  <a:moveTo>
                    <a:pt x="60" y="4"/>
                  </a:moveTo>
                  <a:cubicBezTo>
                    <a:pt x="30" y="0"/>
                    <a:pt x="4" y="21"/>
                    <a:pt x="1" y="49"/>
                  </a:cubicBezTo>
                  <a:cubicBezTo>
                    <a:pt x="0" y="66"/>
                    <a:pt x="7" y="82"/>
                    <a:pt x="20" y="93"/>
                  </a:cubicBezTo>
                  <a:cubicBezTo>
                    <a:pt x="35" y="93"/>
                    <a:pt x="49" y="92"/>
                    <a:pt x="60" y="88"/>
                  </a:cubicBezTo>
                  <a:cubicBezTo>
                    <a:pt x="79" y="81"/>
                    <a:pt x="94" y="67"/>
                    <a:pt x="106" y="45"/>
                  </a:cubicBezTo>
                  <a:cubicBezTo>
                    <a:pt x="102" y="24"/>
                    <a:pt x="84" y="7"/>
                    <a:pt x="60" y="4"/>
                  </a:cubicBezTo>
                  <a:close/>
                </a:path>
              </a:pathLst>
            </a:custGeom>
            <a:solidFill>
              <a:srgbClr val="F4E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51" name="Freeform 279"/>
            <p:cNvSpPr>
              <a:spLocks/>
            </p:cNvSpPr>
            <p:nvPr/>
          </p:nvSpPr>
          <p:spPr bwMode="auto">
            <a:xfrm>
              <a:off x="2451" y="-374"/>
              <a:ext cx="144" cy="163"/>
            </a:xfrm>
            <a:custGeom>
              <a:avLst/>
              <a:gdLst>
                <a:gd name="T0" fmla="*/ 88 w 88"/>
                <a:gd name="T1" fmla="*/ 14 h 100"/>
                <a:gd name="T2" fmla="*/ 62 w 88"/>
                <a:gd name="T3" fmla="*/ 4 h 100"/>
                <a:gd name="T4" fmla="*/ 3 w 88"/>
                <a:gd name="T5" fmla="*/ 44 h 100"/>
                <a:gd name="T6" fmla="*/ 49 w 88"/>
                <a:gd name="T7" fmla="*/ 98 h 100"/>
                <a:gd name="T8" fmla="*/ 77 w 88"/>
                <a:gd name="T9" fmla="*/ 95 h 100"/>
                <a:gd name="T10" fmla="*/ 88 w 88"/>
                <a:gd name="T11" fmla="*/ 14 h 100"/>
              </a:gdLst>
              <a:ahLst/>
              <a:cxnLst>
                <a:cxn ang="0">
                  <a:pos x="T0" y="T1"/>
                </a:cxn>
                <a:cxn ang="0">
                  <a:pos x="T2" y="T3"/>
                </a:cxn>
                <a:cxn ang="0">
                  <a:pos x="T4" y="T5"/>
                </a:cxn>
                <a:cxn ang="0">
                  <a:pos x="T6" y="T7"/>
                </a:cxn>
                <a:cxn ang="0">
                  <a:pos x="T8" y="T9"/>
                </a:cxn>
                <a:cxn ang="0">
                  <a:pos x="T10" y="T11"/>
                </a:cxn>
              </a:cxnLst>
              <a:rect l="0" t="0" r="r" b="b"/>
              <a:pathLst>
                <a:path w="88" h="100">
                  <a:moveTo>
                    <a:pt x="88" y="14"/>
                  </a:moveTo>
                  <a:cubicBezTo>
                    <a:pt x="81" y="9"/>
                    <a:pt x="72" y="5"/>
                    <a:pt x="62" y="4"/>
                  </a:cubicBezTo>
                  <a:cubicBezTo>
                    <a:pt x="33" y="0"/>
                    <a:pt x="6" y="18"/>
                    <a:pt x="3" y="44"/>
                  </a:cubicBezTo>
                  <a:cubicBezTo>
                    <a:pt x="0" y="70"/>
                    <a:pt x="21" y="94"/>
                    <a:pt x="49" y="98"/>
                  </a:cubicBezTo>
                  <a:cubicBezTo>
                    <a:pt x="58" y="100"/>
                    <a:pt x="68" y="98"/>
                    <a:pt x="77" y="95"/>
                  </a:cubicBezTo>
                  <a:cubicBezTo>
                    <a:pt x="82" y="72"/>
                    <a:pt x="86" y="45"/>
                    <a:pt x="88" y="14"/>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52" name="Freeform 280"/>
            <p:cNvSpPr>
              <a:spLocks/>
            </p:cNvSpPr>
            <p:nvPr/>
          </p:nvSpPr>
          <p:spPr bwMode="auto">
            <a:xfrm>
              <a:off x="2264" y="-335"/>
              <a:ext cx="105" cy="97"/>
            </a:xfrm>
            <a:custGeom>
              <a:avLst/>
              <a:gdLst>
                <a:gd name="T0" fmla="*/ 63 w 64"/>
                <a:gd name="T1" fmla="*/ 33 h 60"/>
                <a:gd name="T2" fmla="*/ 34 w 64"/>
                <a:gd name="T3" fmla="*/ 2 h 60"/>
                <a:gd name="T4" fmla="*/ 1 w 64"/>
                <a:gd name="T5" fmla="*/ 28 h 60"/>
                <a:gd name="T6" fmla="*/ 30 w 64"/>
                <a:gd name="T7" fmla="*/ 58 h 60"/>
                <a:gd name="T8" fmla="*/ 63 w 64"/>
                <a:gd name="T9" fmla="*/ 33 h 60"/>
              </a:gdLst>
              <a:ahLst/>
              <a:cxnLst>
                <a:cxn ang="0">
                  <a:pos x="T0" y="T1"/>
                </a:cxn>
                <a:cxn ang="0">
                  <a:pos x="T2" y="T3"/>
                </a:cxn>
                <a:cxn ang="0">
                  <a:pos x="T4" y="T5"/>
                </a:cxn>
                <a:cxn ang="0">
                  <a:pos x="T6" y="T7"/>
                </a:cxn>
                <a:cxn ang="0">
                  <a:pos x="T8" y="T9"/>
                </a:cxn>
              </a:cxnLst>
              <a:rect l="0" t="0" r="r" b="b"/>
              <a:pathLst>
                <a:path w="64" h="60">
                  <a:moveTo>
                    <a:pt x="63" y="33"/>
                  </a:moveTo>
                  <a:cubicBezTo>
                    <a:pt x="64" y="17"/>
                    <a:pt x="51" y="3"/>
                    <a:pt x="34" y="2"/>
                  </a:cubicBezTo>
                  <a:cubicBezTo>
                    <a:pt x="16" y="0"/>
                    <a:pt x="2" y="12"/>
                    <a:pt x="1" y="28"/>
                  </a:cubicBezTo>
                  <a:cubicBezTo>
                    <a:pt x="0" y="44"/>
                    <a:pt x="13" y="57"/>
                    <a:pt x="30" y="58"/>
                  </a:cubicBezTo>
                  <a:cubicBezTo>
                    <a:pt x="46" y="60"/>
                    <a:pt x="61" y="48"/>
                    <a:pt x="63" y="33"/>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53" name="Freeform 281"/>
            <p:cNvSpPr>
              <a:spLocks/>
            </p:cNvSpPr>
            <p:nvPr/>
          </p:nvSpPr>
          <p:spPr bwMode="auto">
            <a:xfrm>
              <a:off x="2360" y="-481"/>
              <a:ext cx="115" cy="102"/>
            </a:xfrm>
            <a:custGeom>
              <a:avLst/>
              <a:gdLst>
                <a:gd name="T0" fmla="*/ 39 w 71"/>
                <a:gd name="T1" fmla="*/ 2 h 63"/>
                <a:gd name="T2" fmla="*/ 2 w 71"/>
                <a:gd name="T3" fmla="*/ 28 h 63"/>
                <a:gd name="T4" fmla="*/ 33 w 71"/>
                <a:gd name="T5" fmla="*/ 61 h 63"/>
                <a:gd name="T6" fmla="*/ 69 w 71"/>
                <a:gd name="T7" fmla="*/ 35 h 63"/>
                <a:gd name="T8" fmla="*/ 39 w 71"/>
                <a:gd name="T9" fmla="*/ 2 h 63"/>
              </a:gdLst>
              <a:ahLst/>
              <a:cxnLst>
                <a:cxn ang="0">
                  <a:pos x="T0" y="T1"/>
                </a:cxn>
                <a:cxn ang="0">
                  <a:pos x="T2" y="T3"/>
                </a:cxn>
                <a:cxn ang="0">
                  <a:pos x="T4" y="T5"/>
                </a:cxn>
                <a:cxn ang="0">
                  <a:pos x="T6" y="T7"/>
                </a:cxn>
                <a:cxn ang="0">
                  <a:pos x="T8" y="T9"/>
                </a:cxn>
              </a:cxnLst>
              <a:rect l="0" t="0" r="r" b="b"/>
              <a:pathLst>
                <a:path w="71" h="63">
                  <a:moveTo>
                    <a:pt x="39" y="2"/>
                  </a:moveTo>
                  <a:cubicBezTo>
                    <a:pt x="19" y="0"/>
                    <a:pt x="3" y="12"/>
                    <a:pt x="2" y="28"/>
                  </a:cubicBezTo>
                  <a:cubicBezTo>
                    <a:pt x="0" y="45"/>
                    <a:pt x="14" y="59"/>
                    <a:pt x="33" y="61"/>
                  </a:cubicBezTo>
                  <a:cubicBezTo>
                    <a:pt x="51" y="63"/>
                    <a:pt x="68" y="51"/>
                    <a:pt x="69" y="35"/>
                  </a:cubicBezTo>
                  <a:cubicBezTo>
                    <a:pt x="71" y="19"/>
                    <a:pt x="58" y="4"/>
                    <a:pt x="39" y="2"/>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54" name="Freeform 282"/>
            <p:cNvSpPr>
              <a:spLocks/>
            </p:cNvSpPr>
            <p:nvPr/>
          </p:nvSpPr>
          <p:spPr bwMode="auto">
            <a:xfrm>
              <a:off x="2357" y="-840"/>
              <a:ext cx="158" cy="127"/>
            </a:xfrm>
            <a:custGeom>
              <a:avLst/>
              <a:gdLst>
                <a:gd name="T0" fmla="*/ 44 w 97"/>
                <a:gd name="T1" fmla="*/ 76 h 78"/>
                <a:gd name="T2" fmla="*/ 95 w 97"/>
                <a:gd name="T3" fmla="*/ 44 h 78"/>
                <a:gd name="T4" fmla="*/ 51 w 97"/>
                <a:gd name="T5" fmla="*/ 2 h 78"/>
                <a:gd name="T6" fmla="*/ 1 w 97"/>
                <a:gd name="T7" fmla="*/ 35 h 78"/>
                <a:gd name="T8" fmla="*/ 44 w 97"/>
                <a:gd name="T9" fmla="*/ 76 h 78"/>
              </a:gdLst>
              <a:ahLst/>
              <a:cxnLst>
                <a:cxn ang="0">
                  <a:pos x="T0" y="T1"/>
                </a:cxn>
                <a:cxn ang="0">
                  <a:pos x="T2" y="T3"/>
                </a:cxn>
                <a:cxn ang="0">
                  <a:pos x="T4" y="T5"/>
                </a:cxn>
                <a:cxn ang="0">
                  <a:pos x="T6" y="T7"/>
                </a:cxn>
                <a:cxn ang="0">
                  <a:pos x="T8" y="T9"/>
                </a:cxn>
              </a:cxnLst>
              <a:rect l="0" t="0" r="r" b="b"/>
              <a:pathLst>
                <a:path w="97" h="78">
                  <a:moveTo>
                    <a:pt x="44" y="76"/>
                  </a:moveTo>
                  <a:cubicBezTo>
                    <a:pt x="70" y="78"/>
                    <a:pt x="92" y="64"/>
                    <a:pt x="95" y="44"/>
                  </a:cubicBezTo>
                  <a:cubicBezTo>
                    <a:pt x="97" y="24"/>
                    <a:pt x="78" y="5"/>
                    <a:pt x="51" y="2"/>
                  </a:cubicBezTo>
                  <a:cubicBezTo>
                    <a:pt x="25" y="0"/>
                    <a:pt x="3" y="15"/>
                    <a:pt x="1" y="35"/>
                  </a:cubicBezTo>
                  <a:cubicBezTo>
                    <a:pt x="0" y="55"/>
                    <a:pt x="19" y="73"/>
                    <a:pt x="44" y="76"/>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55" name="Freeform 283"/>
            <p:cNvSpPr>
              <a:spLocks/>
            </p:cNvSpPr>
            <p:nvPr/>
          </p:nvSpPr>
          <p:spPr bwMode="auto">
            <a:xfrm>
              <a:off x="2470" y="-688"/>
              <a:ext cx="129" cy="180"/>
            </a:xfrm>
            <a:custGeom>
              <a:avLst/>
              <a:gdLst>
                <a:gd name="T0" fmla="*/ 3 w 79"/>
                <a:gd name="T1" fmla="*/ 50 h 111"/>
                <a:gd name="T2" fmla="*/ 59 w 79"/>
                <a:gd name="T3" fmla="*/ 110 h 111"/>
                <a:gd name="T4" fmla="*/ 78 w 79"/>
                <a:gd name="T5" fmla="*/ 111 h 111"/>
                <a:gd name="T6" fmla="*/ 79 w 79"/>
                <a:gd name="T7" fmla="*/ 6 h 111"/>
                <a:gd name="T8" fmla="*/ 74 w 79"/>
                <a:gd name="T9" fmla="*/ 5 h 111"/>
                <a:gd name="T10" fmla="*/ 3 w 79"/>
                <a:gd name="T11" fmla="*/ 50 h 111"/>
              </a:gdLst>
              <a:ahLst/>
              <a:cxnLst>
                <a:cxn ang="0">
                  <a:pos x="T0" y="T1"/>
                </a:cxn>
                <a:cxn ang="0">
                  <a:pos x="T2" y="T3"/>
                </a:cxn>
                <a:cxn ang="0">
                  <a:pos x="T4" y="T5"/>
                </a:cxn>
                <a:cxn ang="0">
                  <a:pos x="T6" y="T7"/>
                </a:cxn>
                <a:cxn ang="0">
                  <a:pos x="T8" y="T9"/>
                </a:cxn>
                <a:cxn ang="0">
                  <a:pos x="T10" y="T11"/>
                </a:cxn>
              </a:cxnLst>
              <a:rect l="0" t="0" r="r" b="b"/>
              <a:pathLst>
                <a:path w="79" h="111">
                  <a:moveTo>
                    <a:pt x="3" y="50"/>
                  </a:moveTo>
                  <a:cubicBezTo>
                    <a:pt x="0" y="79"/>
                    <a:pt x="25" y="105"/>
                    <a:pt x="59" y="110"/>
                  </a:cubicBezTo>
                  <a:cubicBezTo>
                    <a:pt x="66" y="111"/>
                    <a:pt x="72" y="111"/>
                    <a:pt x="78" y="111"/>
                  </a:cubicBezTo>
                  <a:cubicBezTo>
                    <a:pt x="79" y="65"/>
                    <a:pt x="79" y="31"/>
                    <a:pt x="79" y="6"/>
                  </a:cubicBezTo>
                  <a:cubicBezTo>
                    <a:pt x="77" y="6"/>
                    <a:pt x="76" y="6"/>
                    <a:pt x="74" y="5"/>
                  </a:cubicBezTo>
                  <a:cubicBezTo>
                    <a:pt x="38" y="0"/>
                    <a:pt x="6" y="21"/>
                    <a:pt x="3" y="50"/>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56" name="Freeform 284"/>
            <p:cNvSpPr>
              <a:spLocks/>
            </p:cNvSpPr>
            <p:nvPr/>
          </p:nvSpPr>
          <p:spPr bwMode="auto">
            <a:xfrm>
              <a:off x="2228" y="-550"/>
              <a:ext cx="129" cy="120"/>
            </a:xfrm>
            <a:custGeom>
              <a:avLst/>
              <a:gdLst>
                <a:gd name="T0" fmla="*/ 32 w 79"/>
                <a:gd name="T1" fmla="*/ 72 h 74"/>
                <a:gd name="T2" fmla="*/ 77 w 79"/>
                <a:gd name="T3" fmla="*/ 39 h 74"/>
                <a:gd name="T4" fmla="*/ 47 w 79"/>
                <a:gd name="T5" fmla="*/ 0 h 74"/>
                <a:gd name="T6" fmla="*/ 29 w 79"/>
                <a:gd name="T7" fmla="*/ 24 h 74"/>
                <a:gd name="T8" fmla="*/ 0 w 79"/>
                <a:gd name="T9" fmla="*/ 57 h 74"/>
                <a:gd name="T10" fmla="*/ 32 w 79"/>
                <a:gd name="T11" fmla="*/ 72 h 74"/>
              </a:gdLst>
              <a:ahLst/>
              <a:cxnLst>
                <a:cxn ang="0">
                  <a:pos x="T0" y="T1"/>
                </a:cxn>
                <a:cxn ang="0">
                  <a:pos x="T2" y="T3"/>
                </a:cxn>
                <a:cxn ang="0">
                  <a:pos x="T4" y="T5"/>
                </a:cxn>
                <a:cxn ang="0">
                  <a:pos x="T6" y="T7"/>
                </a:cxn>
                <a:cxn ang="0">
                  <a:pos x="T8" y="T9"/>
                </a:cxn>
                <a:cxn ang="0">
                  <a:pos x="T10" y="T11"/>
                </a:cxn>
              </a:cxnLst>
              <a:rect l="0" t="0" r="r" b="b"/>
              <a:pathLst>
                <a:path w="79" h="74">
                  <a:moveTo>
                    <a:pt x="32" y="72"/>
                  </a:moveTo>
                  <a:cubicBezTo>
                    <a:pt x="56" y="74"/>
                    <a:pt x="76" y="59"/>
                    <a:pt x="77" y="39"/>
                  </a:cubicBezTo>
                  <a:cubicBezTo>
                    <a:pt x="79" y="21"/>
                    <a:pt x="66" y="5"/>
                    <a:pt x="47" y="0"/>
                  </a:cubicBezTo>
                  <a:cubicBezTo>
                    <a:pt x="42" y="9"/>
                    <a:pt x="36" y="17"/>
                    <a:pt x="29" y="24"/>
                  </a:cubicBezTo>
                  <a:cubicBezTo>
                    <a:pt x="19" y="33"/>
                    <a:pt x="9" y="44"/>
                    <a:pt x="0" y="57"/>
                  </a:cubicBezTo>
                  <a:cubicBezTo>
                    <a:pt x="7" y="66"/>
                    <a:pt x="19" y="72"/>
                    <a:pt x="32" y="72"/>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57" name="Freeform 285"/>
            <p:cNvSpPr>
              <a:spLocks/>
            </p:cNvSpPr>
            <p:nvPr/>
          </p:nvSpPr>
          <p:spPr bwMode="auto">
            <a:xfrm>
              <a:off x="2365" y="-678"/>
              <a:ext cx="110" cy="94"/>
            </a:xfrm>
            <a:custGeom>
              <a:avLst/>
              <a:gdLst>
                <a:gd name="T0" fmla="*/ 36 w 68"/>
                <a:gd name="T1" fmla="*/ 2 h 58"/>
                <a:gd name="T2" fmla="*/ 1 w 68"/>
                <a:gd name="T3" fmla="*/ 26 h 58"/>
                <a:gd name="T4" fmla="*/ 31 w 68"/>
                <a:gd name="T5" fmla="*/ 56 h 58"/>
                <a:gd name="T6" fmla="*/ 66 w 68"/>
                <a:gd name="T7" fmla="*/ 32 h 58"/>
                <a:gd name="T8" fmla="*/ 36 w 68"/>
                <a:gd name="T9" fmla="*/ 2 h 58"/>
              </a:gdLst>
              <a:ahLst/>
              <a:cxnLst>
                <a:cxn ang="0">
                  <a:pos x="T0" y="T1"/>
                </a:cxn>
                <a:cxn ang="0">
                  <a:pos x="T2" y="T3"/>
                </a:cxn>
                <a:cxn ang="0">
                  <a:pos x="T4" y="T5"/>
                </a:cxn>
                <a:cxn ang="0">
                  <a:pos x="T6" y="T7"/>
                </a:cxn>
                <a:cxn ang="0">
                  <a:pos x="T8" y="T9"/>
                </a:cxn>
              </a:cxnLst>
              <a:rect l="0" t="0" r="r" b="b"/>
              <a:pathLst>
                <a:path w="68" h="58">
                  <a:moveTo>
                    <a:pt x="36" y="2"/>
                  </a:moveTo>
                  <a:cubicBezTo>
                    <a:pt x="18" y="0"/>
                    <a:pt x="2" y="11"/>
                    <a:pt x="1" y="26"/>
                  </a:cubicBezTo>
                  <a:cubicBezTo>
                    <a:pt x="0" y="41"/>
                    <a:pt x="13" y="54"/>
                    <a:pt x="31" y="56"/>
                  </a:cubicBezTo>
                  <a:cubicBezTo>
                    <a:pt x="49" y="58"/>
                    <a:pt x="65" y="47"/>
                    <a:pt x="66" y="32"/>
                  </a:cubicBezTo>
                  <a:cubicBezTo>
                    <a:pt x="68" y="17"/>
                    <a:pt x="55" y="4"/>
                    <a:pt x="36" y="2"/>
                  </a:cubicBezTo>
                  <a:close/>
                </a:path>
              </a:pathLst>
            </a:custGeom>
            <a:solidFill>
              <a:srgbClr val="F4E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58" name="Freeform 286"/>
            <p:cNvSpPr>
              <a:spLocks/>
            </p:cNvSpPr>
            <p:nvPr/>
          </p:nvSpPr>
          <p:spPr bwMode="auto">
            <a:xfrm>
              <a:off x="2497" y="-479"/>
              <a:ext cx="42" cy="38"/>
            </a:xfrm>
            <a:custGeom>
              <a:avLst/>
              <a:gdLst>
                <a:gd name="T0" fmla="*/ 11 w 26"/>
                <a:gd name="T1" fmla="*/ 22 h 23"/>
                <a:gd name="T2" fmla="*/ 25 w 26"/>
                <a:gd name="T3" fmla="*/ 13 h 23"/>
                <a:gd name="T4" fmla="*/ 14 w 26"/>
                <a:gd name="T5" fmla="*/ 1 h 23"/>
                <a:gd name="T6" fmla="*/ 1 w 26"/>
                <a:gd name="T7" fmla="*/ 10 h 23"/>
                <a:gd name="T8" fmla="*/ 11 w 26"/>
                <a:gd name="T9" fmla="*/ 22 h 23"/>
              </a:gdLst>
              <a:ahLst/>
              <a:cxnLst>
                <a:cxn ang="0">
                  <a:pos x="T0" y="T1"/>
                </a:cxn>
                <a:cxn ang="0">
                  <a:pos x="T2" y="T3"/>
                </a:cxn>
                <a:cxn ang="0">
                  <a:pos x="T4" y="T5"/>
                </a:cxn>
                <a:cxn ang="0">
                  <a:pos x="T6" y="T7"/>
                </a:cxn>
                <a:cxn ang="0">
                  <a:pos x="T8" y="T9"/>
                </a:cxn>
              </a:cxnLst>
              <a:rect l="0" t="0" r="r" b="b"/>
              <a:pathLst>
                <a:path w="26" h="23">
                  <a:moveTo>
                    <a:pt x="11" y="22"/>
                  </a:moveTo>
                  <a:cubicBezTo>
                    <a:pt x="18" y="23"/>
                    <a:pt x="24" y="19"/>
                    <a:pt x="25" y="13"/>
                  </a:cubicBezTo>
                  <a:cubicBezTo>
                    <a:pt x="26" y="8"/>
                    <a:pt x="21" y="2"/>
                    <a:pt x="14" y="1"/>
                  </a:cubicBezTo>
                  <a:cubicBezTo>
                    <a:pt x="7" y="0"/>
                    <a:pt x="1" y="4"/>
                    <a:pt x="1" y="10"/>
                  </a:cubicBezTo>
                  <a:cubicBezTo>
                    <a:pt x="0" y="16"/>
                    <a:pt x="5" y="21"/>
                    <a:pt x="11" y="22"/>
                  </a:cubicBezTo>
                  <a:close/>
                </a:path>
              </a:pathLst>
            </a:custGeom>
            <a:solidFill>
              <a:srgbClr val="EB175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59" name="Freeform 287"/>
            <p:cNvSpPr>
              <a:spLocks/>
            </p:cNvSpPr>
            <p:nvPr/>
          </p:nvSpPr>
          <p:spPr bwMode="auto">
            <a:xfrm>
              <a:off x="2243" y="-371"/>
              <a:ext cx="19" cy="18"/>
            </a:xfrm>
            <a:custGeom>
              <a:avLst/>
              <a:gdLst>
                <a:gd name="T0" fmla="*/ 6 w 12"/>
                <a:gd name="T1" fmla="*/ 0 h 11"/>
                <a:gd name="T2" fmla="*/ 0 w 12"/>
                <a:gd name="T3" fmla="*/ 5 h 11"/>
                <a:gd name="T4" fmla="*/ 6 w 12"/>
                <a:gd name="T5" fmla="*/ 10 h 11"/>
                <a:gd name="T6" fmla="*/ 12 w 12"/>
                <a:gd name="T7" fmla="*/ 6 h 11"/>
                <a:gd name="T8" fmla="*/ 6 w 12"/>
                <a:gd name="T9" fmla="*/ 0 h 11"/>
              </a:gdLst>
              <a:ahLst/>
              <a:cxnLst>
                <a:cxn ang="0">
                  <a:pos x="T0" y="T1"/>
                </a:cxn>
                <a:cxn ang="0">
                  <a:pos x="T2" y="T3"/>
                </a:cxn>
                <a:cxn ang="0">
                  <a:pos x="T4" y="T5"/>
                </a:cxn>
                <a:cxn ang="0">
                  <a:pos x="T6" y="T7"/>
                </a:cxn>
                <a:cxn ang="0">
                  <a:pos x="T8" y="T9"/>
                </a:cxn>
              </a:cxnLst>
              <a:rect l="0" t="0" r="r" b="b"/>
              <a:pathLst>
                <a:path w="12" h="11">
                  <a:moveTo>
                    <a:pt x="6" y="0"/>
                  </a:moveTo>
                  <a:cubicBezTo>
                    <a:pt x="3" y="0"/>
                    <a:pt x="0" y="2"/>
                    <a:pt x="0" y="5"/>
                  </a:cubicBezTo>
                  <a:cubicBezTo>
                    <a:pt x="0" y="8"/>
                    <a:pt x="2" y="10"/>
                    <a:pt x="6" y="10"/>
                  </a:cubicBezTo>
                  <a:cubicBezTo>
                    <a:pt x="9" y="11"/>
                    <a:pt x="12" y="8"/>
                    <a:pt x="12" y="6"/>
                  </a:cubicBezTo>
                  <a:cubicBezTo>
                    <a:pt x="12" y="3"/>
                    <a:pt x="9" y="0"/>
                    <a:pt x="6" y="0"/>
                  </a:cubicBezTo>
                  <a:close/>
                </a:path>
              </a:pathLst>
            </a:custGeom>
            <a:solidFill>
              <a:srgbClr val="EB175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60" name="Freeform 288"/>
            <p:cNvSpPr>
              <a:spLocks/>
            </p:cNvSpPr>
            <p:nvPr/>
          </p:nvSpPr>
          <p:spPr bwMode="auto">
            <a:xfrm>
              <a:off x="2335" y="-164"/>
              <a:ext cx="25" cy="23"/>
            </a:xfrm>
            <a:custGeom>
              <a:avLst/>
              <a:gdLst>
                <a:gd name="T0" fmla="*/ 8 w 15"/>
                <a:gd name="T1" fmla="*/ 0 h 14"/>
                <a:gd name="T2" fmla="*/ 1 w 15"/>
                <a:gd name="T3" fmla="*/ 6 h 14"/>
                <a:gd name="T4" fmla="*/ 7 w 15"/>
                <a:gd name="T5" fmla="*/ 13 h 14"/>
                <a:gd name="T6" fmla="*/ 14 w 15"/>
                <a:gd name="T7" fmla="*/ 7 h 14"/>
                <a:gd name="T8" fmla="*/ 8 w 15"/>
                <a:gd name="T9" fmla="*/ 0 h 14"/>
              </a:gdLst>
              <a:ahLst/>
              <a:cxnLst>
                <a:cxn ang="0">
                  <a:pos x="T0" y="T1"/>
                </a:cxn>
                <a:cxn ang="0">
                  <a:pos x="T2" y="T3"/>
                </a:cxn>
                <a:cxn ang="0">
                  <a:pos x="T4" y="T5"/>
                </a:cxn>
                <a:cxn ang="0">
                  <a:pos x="T6" y="T7"/>
                </a:cxn>
                <a:cxn ang="0">
                  <a:pos x="T8" y="T9"/>
                </a:cxn>
              </a:cxnLst>
              <a:rect l="0" t="0" r="r" b="b"/>
              <a:pathLst>
                <a:path w="15" h="14">
                  <a:moveTo>
                    <a:pt x="8" y="0"/>
                  </a:moveTo>
                  <a:cubicBezTo>
                    <a:pt x="4" y="0"/>
                    <a:pt x="1" y="3"/>
                    <a:pt x="1" y="6"/>
                  </a:cubicBezTo>
                  <a:cubicBezTo>
                    <a:pt x="0" y="10"/>
                    <a:pt x="3" y="13"/>
                    <a:pt x="7" y="13"/>
                  </a:cubicBezTo>
                  <a:cubicBezTo>
                    <a:pt x="11" y="14"/>
                    <a:pt x="14" y="11"/>
                    <a:pt x="14" y="7"/>
                  </a:cubicBezTo>
                  <a:cubicBezTo>
                    <a:pt x="15" y="4"/>
                    <a:pt x="12" y="1"/>
                    <a:pt x="8" y="0"/>
                  </a:cubicBezTo>
                  <a:close/>
                </a:path>
              </a:pathLst>
            </a:custGeom>
            <a:solidFill>
              <a:srgbClr val="F4EB2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61" name="Freeform 289"/>
            <p:cNvSpPr>
              <a:spLocks/>
            </p:cNvSpPr>
            <p:nvPr/>
          </p:nvSpPr>
          <p:spPr bwMode="auto">
            <a:xfrm>
              <a:off x="2404" y="-324"/>
              <a:ext cx="28" cy="24"/>
            </a:xfrm>
            <a:custGeom>
              <a:avLst/>
              <a:gdLst>
                <a:gd name="T0" fmla="*/ 9 w 17"/>
                <a:gd name="T1" fmla="*/ 0 h 15"/>
                <a:gd name="T2" fmla="*/ 1 w 17"/>
                <a:gd name="T3" fmla="*/ 7 h 15"/>
                <a:gd name="T4" fmla="*/ 8 w 17"/>
                <a:gd name="T5" fmla="*/ 15 h 15"/>
                <a:gd name="T6" fmla="*/ 17 w 17"/>
                <a:gd name="T7" fmla="*/ 8 h 15"/>
                <a:gd name="T8" fmla="*/ 9 w 17"/>
                <a:gd name="T9" fmla="*/ 0 h 15"/>
              </a:gdLst>
              <a:ahLst/>
              <a:cxnLst>
                <a:cxn ang="0">
                  <a:pos x="T0" y="T1"/>
                </a:cxn>
                <a:cxn ang="0">
                  <a:pos x="T2" y="T3"/>
                </a:cxn>
                <a:cxn ang="0">
                  <a:pos x="T4" y="T5"/>
                </a:cxn>
                <a:cxn ang="0">
                  <a:pos x="T6" y="T7"/>
                </a:cxn>
                <a:cxn ang="0">
                  <a:pos x="T8" y="T9"/>
                </a:cxn>
              </a:cxnLst>
              <a:rect l="0" t="0" r="r" b="b"/>
              <a:pathLst>
                <a:path w="17" h="15">
                  <a:moveTo>
                    <a:pt x="9" y="0"/>
                  </a:moveTo>
                  <a:cubicBezTo>
                    <a:pt x="5" y="0"/>
                    <a:pt x="1" y="3"/>
                    <a:pt x="1" y="7"/>
                  </a:cubicBezTo>
                  <a:cubicBezTo>
                    <a:pt x="0" y="11"/>
                    <a:pt x="3" y="14"/>
                    <a:pt x="8" y="15"/>
                  </a:cubicBezTo>
                  <a:cubicBezTo>
                    <a:pt x="12" y="15"/>
                    <a:pt x="16" y="12"/>
                    <a:pt x="17" y="8"/>
                  </a:cubicBezTo>
                  <a:cubicBezTo>
                    <a:pt x="17" y="4"/>
                    <a:pt x="14" y="1"/>
                    <a:pt x="9" y="0"/>
                  </a:cubicBezTo>
                  <a:close/>
                </a:path>
              </a:pathLst>
            </a:custGeom>
            <a:solidFill>
              <a:srgbClr val="EB175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62" name="Freeform 290"/>
            <p:cNvSpPr>
              <a:spLocks/>
            </p:cNvSpPr>
            <p:nvPr/>
          </p:nvSpPr>
          <p:spPr bwMode="auto">
            <a:xfrm>
              <a:off x="2424" y="-550"/>
              <a:ext cx="29" cy="26"/>
            </a:xfrm>
            <a:custGeom>
              <a:avLst/>
              <a:gdLst>
                <a:gd name="T0" fmla="*/ 1 w 18"/>
                <a:gd name="T1" fmla="*/ 7 h 16"/>
                <a:gd name="T2" fmla="*/ 9 w 18"/>
                <a:gd name="T3" fmla="*/ 15 h 16"/>
                <a:gd name="T4" fmla="*/ 18 w 18"/>
                <a:gd name="T5" fmla="*/ 9 h 16"/>
                <a:gd name="T6" fmla="*/ 10 w 18"/>
                <a:gd name="T7" fmla="*/ 1 h 16"/>
                <a:gd name="T8" fmla="*/ 1 w 18"/>
                <a:gd name="T9" fmla="*/ 7 h 16"/>
              </a:gdLst>
              <a:ahLst/>
              <a:cxnLst>
                <a:cxn ang="0">
                  <a:pos x="T0" y="T1"/>
                </a:cxn>
                <a:cxn ang="0">
                  <a:pos x="T2" y="T3"/>
                </a:cxn>
                <a:cxn ang="0">
                  <a:pos x="T4" y="T5"/>
                </a:cxn>
                <a:cxn ang="0">
                  <a:pos x="T6" y="T7"/>
                </a:cxn>
                <a:cxn ang="0">
                  <a:pos x="T8" y="T9"/>
                </a:cxn>
              </a:cxnLst>
              <a:rect l="0" t="0" r="r" b="b"/>
              <a:pathLst>
                <a:path w="18" h="16">
                  <a:moveTo>
                    <a:pt x="1" y="7"/>
                  </a:moveTo>
                  <a:cubicBezTo>
                    <a:pt x="0" y="11"/>
                    <a:pt x="4" y="15"/>
                    <a:pt x="9" y="15"/>
                  </a:cubicBezTo>
                  <a:cubicBezTo>
                    <a:pt x="13" y="16"/>
                    <a:pt x="18" y="13"/>
                    <a:pt x="18" y="9"/>
                  </a:cubicBezTo>
                  <a:cubicBezTo>
                    <a:pt x="18" y="5"/>
                    <a:pt x="15" y="1"/>
                    <a:pt x="10" y="1"/>
                  </a:cubicBezTo>
                  <a:cubicBezTo>
                    <a:pt x="5" y="0"/>
                    <a:pt x="1" y="3"/>
                    <a:pt x="1" y="7"/>
                  </a:cubicBezTo>
                  <a:close/>
                </a:path>
              </a:pathLst>
            </a:custGeom>
            <a:solidFill>
              <a:srgbClr val="F4EB2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63" name="Freeform 291"/>
            <p:cNvSpPr>
              <a:spLocks/>
            </p:cNvSpPr>
            <p:nvPr/>
          </p:nvSpPr>
          <p:spPr bwMode="auto">
            <a:xfrm>
              <a:off x="2521" y="-770"/>
              <a:ext cx="77" cy="80"/>
            </a:xfrm>
            <a:custGeom>
              <a:avLst/>
              <a:gdLst>
                <a:gd name="T0" fmla="*/ 1 w 47"/>
                <a:gd name="T1" fmla="*/ 21 h 49"/>
                <a:gd name="T2" fmla="*/ 27 w 47"/>
                <a:gd name="T3" fmla="*/ 48 h 49"/>
                <a:gd name="T4" fmla="*/ 47 w 47"/>
                <a:gd name="T5" fmla="*/ 44 h 49"/>
                <a:gd name="T6" fmla="*/ 45 w 47"/>
                <a:gd name="T7" fmla="*/ 20 h 49"/>
                <a:gd name="T8" fmla="*/ 39 w 47"/>
                <a:gd name="T9" fmla="*/ 3 h 49"/>
                <a:gd name="T10" fmla="*/ 33 w 47"/>
                <a:gd name="T11" fmla="*/ 2 h 49"/>
                <a:gd name="T12" fmla="*/ 1 w 47"/>
                <a:gd name="T13" fmla="*/ 21 h 49"/>
              </a:gdLst>
              <a:ahLst/>
              <a:cxnLst>
                <a:cxn ang="0">
                  <a:pos x="T0" y="T1"/>
                </a:cxn>
                <a:cxn ang="0">
                  <a:pos x="T2" y="T3"/>
                </a:cxn>
                <a:cxn ang="0">
                  <a:pos x="T4" y="T5"/>
                </a:cxn>
                <a:cxn ang="0">
                  <a:pos x="T6" y="T7"/>
                </a:cxn>
                <a:cxn ang="0">
                  <a:pos x="T8" y="T9"/>
                </a:cxn>
                <a:cxn ang="0">
                  <a:pos x="T10" y="T11"/>
                </a:cxn>
                <a:cxn ang="0">
                  <a:pos x="T12" y="T13"/>
                </a:cxn>
              </a:cxnLst>
              <a:rect l="0" t="0" r="r" b="b"/>
              <a:pathLst>
                <a:path w="47" h="49">
                  <a:moveTo>
                    <a:pt x="1" y="21"/>
                  </a:moveTo>
                  <a:cubicBezTo>
                    <a:pt x="0" y="34"/>
                    <a:pt x="11" y="46"/>
                    <a:pt x="27" y="48"/>
                  </a:cubicBezTo>
                  <a:cubicBezTo>
                    <a:pt x="35" y="49"/>
                    <a:pt x="42" y="47"/>
                    <a:pt x="47" y="44"/>
                  </a:cubicBezTo>
                  <a:cubicBezTo>
                    <a:pt x="47" y="34"/>
                    <a:pt x="46" y="26"/>
                    <a:pt x="45" y="20"/>
                  </a:cubicBezTo>
                  <a:cubicBezTo>
                    <a:pt x="44" y="15"/>
                    <a:pt x="42" y="9"/>
                    <a:pt x="39" y="3"/>
                  </a:cubicBezTo>
                  <a:cubicBezTo>
                    <a:pt x="37" y="3"/>
                    <a:pt x="35" y="2"/>
                    <a:pt x="33" y="2"/>
                  </a:cubicBezTo>
                  <a:cubicBezTo>
                    <a:pt x="17" y="0"/>
                    <a:pt x="3" y="9"/>
                    <a:pt x="1" y="21"/>
                  </a:cubicBezTo>
                  <a:close/>
                </a:path>
              </a:pathLst>
            </a:custGeom>
            <a:solidFill>
              <a:srgbClr val="F4E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64" name="Freeform 292"/>
            <p:cNvSpPr>
              <a:spLocks/>
            </p:cNvSpPr>
            <p:nvPr/>
          </p:nvSpPr>
          <p:spPr bwMode="auto">
            <a:xfrm>
              <a:off x="2147" y="-259"/>
              <a:ext cx="128" cy="154"/>
            </a:xfrm>
            <a:custGeom>
              <a:avLst/>
              <a:gdLst>
                <a:gd name="T0" fmla="*/ 77 w 79"/>
                <a:gd name="T1" fmla="*/ 51 h 94"/>
                <a:gd name="T2" fmla="*/ 28 w 79"/>
                <a:gd name="T3" fmla="*/ 1 h 94"/>
                <a:gd name="T4" fmla="*/ 1 w 79"/>
                <a:gd name="T5" fmla="*/ 7 h 94"/>
                <a:gd name="T6" fmla="*/ 9 w 79"/>
                <a:gd name="T7" fmla="*/ 57 h 94"/>
                <a:gd name="T8" fmla="*/ 45 w 79"/>
                <a:gd name="T9" fmla="*/ 94 h 94"/>
                <a:gd name="T10" fmla="*/ 77 w 79"/>
                <a:gd name="T11" fmla="*/ 51 h 94"/>
              </a:gdLst>
              <a:ahLst/>
              <a:cxnLst>
                <a:cxn ang="0">
                  <a:pos x="T0" y="T1"/>
                </a:cxn>
                <a:cxn ang="0">
                  <a:pos x="T2" y="T3"/>
                </a:cxn>
                <a:cxn ang="0">
                  <a:pos x="T4" y="T5"/>
                </a:cxn>
                <a:cxn ang="0">
                  <a:pos x="T6" y="T7"/>
                </a:cxn>
                <a:cxn ang="0">
                  <a:pos x="T8" y="T9"/>
                </a:cxn>
                <a:cxn ang="0">
                  <a:pos x="T10" y="T11"/>
                </a:cxn>
              </a:cxnLst>
              <a:rect l="0" t="0" r="r" b="b"/>
              <a:pathLst>
                <a:path w="79" h="94">
                  <a:moveTo>
                    <a:pt x="77" y="51"/>
                  </a:moveTo>
                  <a:cubicBezTo>
                    <a:pt x="79" y="25"/>
                    <a:pt x="57" y="2"/>
                    <a:pt x="28" y="1"/>
                  </a:cubicBezTo>
                  <a:cubicBezTo>
                    <a:pt x="18" y="0"/>
                    <a:pt x="9" y="3"/>
                    <a:pt x="1" y="7"/>
                  </a:cubicBezTo>
                  <a:cubicBezTo>
                    <a:pt x="0" y="26"/>
                    <a:pt x="2" y="43"/>
                    <a:pt x="9" y="57"/>
                  </a:cubicBezTo>
                  <a:cubicBezTo>
                    <a:pt x="16" y="72"/>
                    <a:pt x="29" y="84"/>
                    <a:pt x="45" y="94"/>
                  </a:cubicBezTo>
                  <a:cubicBezTo>
                    <a:pt x="63" y="87"/>
                    <a:pt x="76" y="71"/>
                    <a:pt x="77" y="51"/>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65" name="Freeform 293"/>
            <p:cNvSpPr>
              <a:spLocks/>
            </p:cNvSpPr>
            <p:nvPr/>
          </p:nvSpPr>
          <p:spPr bwMode="auto">
            <a:xfrm>
              <a:off x="2207" y="-657"/>
              <a:ext cx="402" cy="429"/>
            </a:xfrm>
            <a:custGeom>
              <a:avLst/>
              <a:gdLst>
                <a:gd name="T0" fmla="*/ 235 w 247"/>
                <a:gd name="T1" fmla="*/ 49 h 264"/>
                <a:gd name="T2" fmla="*/ 246 w 247"/>
                <a:gd name="T3" fmla="*/ 77 h 264"/>
                <a:gd name="T4" fmla="*/ 202 w 247"/>
                <a:gd name="T5" fmla="*/ 130 h 264"/>
                <a:gd name="T6" fmla="*/ 99 w 247"/>
                <a:gd name="T7" fmla="*/ 237 h 264"/>
                <a:gd name="T8" fmla="*/ 91 w 247"/>
                <a:gd name="T9" fmla="*/ 261 h 264"/>
                <a:gd name="T10" fmla="*/ 82 w 247"/>
                <a:gd name="T11" fmla="*/ 264 h 264"/>
                <a:gd name="T12" fmla="*/ 77 w 247"/>
                <a:gd name="T13" fmla="*/ 256 h 264"/>
                <a:gd name="T14" fmla="*/ 84 w 247"/>
                <a:gd name="T15" fmla="*/ 233 h 264"/>
                <a:gd name="T16" fmla="*/ 67 w 247"/>
                <a:gd name="T17" fmla="*/ 194 h 264"/>
                <a:gd name="T18" fmla="*/ 10 w 247"/>
                <a:gd name="T19" fmla="*/ 101 h 264"/>
                <a:gd name="T20" fmla="*/ 16 w 247"/>
                <a:gd name="T21" fmla="*/ 39 h 264"/>
                <a:gd name="T22" fmla="*/ 88 w 247"/>
                <a:gd name="T23" fmla="*/ 0 h 264"/>
                <a:gd name="T24" fmla="*/ 91 w 247"/>
                <a:gd name="T25" fmla="*/ 25 h 264"/>
                <a:gd name="T26" fmla="*/ 17 w 247"/>
                <a:gd name="T27" fmla="*/ 59 h 264"/>
                <a:gd name="T28" fmla="*/ 14 w 247"/>
                <a:gd name="T29" fmla="*/ 97 h 264"/>
                <a:gd name="T30" fmla="*/ 95 w 247"/>
                <a:gd name="T31" fmla="*/ 215 h 264"/>
                <a:gd name="T32" fmla="*/ 143 w 247"/>
                <a:gd name="T33" fmla="*/ 164 h 264"/>
                <a:gd name="T34" fmla="*/ 216 w 247"/>
                <a:gd name="T35" fmla="*/ 109 h 264"/>
                <a:gd name="T36" fmla="*/ 215 w 247"/>
                <a:gd name="T37" fmla="*/ 54 h 264"/>
                <a:gd name="T38" fmla="*/ 235 w 247"/>
                <a:gd name="T39" fmla="*/ 4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264">
                  <a:moveTo>
                    <a:pt x="235" y="49"/>
                  </a:moveTo>
                  <a:cubicBezTo>
                    <a:pt x="241" y="55"/>
                    <a:pt x="247" y="71"/>
                    <a:pt x="246" y="77"/>
                  </a:cubicBezTo>
                  <a:cubicBezTo>
                    <a:pt x="242" y="94"/>
                    <a:pt x="231" y="103"/>
                    <a:pt x="202" y="130"/>
                  </a:cubicBezTo>
                  <a:cubicBezTo>
                    <a:pt x="171" y="157"/>
                    <a:pt x="106" y="217"/>
                    <a:pt x="99" y="237"/>
                  </a:cubicBezTo>
                  <a:cubicBezTo>
                    <a:pt x="91" y="257"/>
                    <a:pt x="95" y="256"/>
                    <a:pt x="91" y="261"/>
                  </a:cubicBezTo>
                  <a:cubicBezTo>
                    <a:pt x="89" y="264"/>
                    <a:pt x="84" y="264"/>
                    <a:pt x="82" y="264"/>
                  </a:cubicBezTo>
                  <a:cubicBezTo>
                    <a:pt x="80" y="264"/>
                    <a:pt x="76" y="261"/>
                    <a:pt x="77" y="256"/>
                  </a:cubicBezTo>
                  <a:cubicBezTo>
                    <a:pt x="78" y="250"/>
                    <a:pt x="84" y="239"/>
                    <a:pt x="84" y="233"/>
                  </a:cubicBezTo>
                  <a:cubicBezTo>
                    <a:pt x="84" y="222"/>
                    <a:pt x="77" y="208"/>
                    <a:pt x="67" y="194"/>
                  </a:cubicBezTo>
                  <a:cubicBezTo>
                    <a:pt x="57" y="179"/>
                    <a:pt x="21" y="123"/>
                    <a:pt x="10" y="101"/>
                  </a:cubicBezTo>
                  <a:cubicBezTo>
                    <a:pt x="0" y="79"/>
                    <a:pt x="0" y="54"/>
                    <a:pt x="16" y="39"/>
                  </a:cubicBezTo>
                  <a:cubicBezTo>
                    <a:pt x="31" y="25"/>
                    <a:pt x="66" y="0"/>
                    <a:pt x="88" y="0"/>
                  </a:cubicBezTo>
                  <a:cubicBezTo>
                    <a:pt x="96" y="0"/>
                    <a:pt x="124" y="16"/>
                    <a:pt x="91" y="25"/>
                  </a:cubicBezTo>
                  <a:cubicBezTo>
                    <a:pt x="91" y="25"/>
                    <a:pt x="33" y="32"/>
                    <a:pt x="17" y="59"/>
                  </a:cubicBezTo>
                  <a:cubicBezTo>
                    <a:pt x="17" y="59"/>
                    <a:pt x="5" y="80"/>
                    <a:pt x="14" y="97"/>
                  </a:cubicBezTo>
                  <a:cubicBezTo>
                    <a:pt x="24" y="115"/>
                    <a:pt x="97" y="198"/>
                    <a:pt x="95" y="215"/>
                  </a:cubicBezTo>
                  <a:cubicBezTo>
                    <a:pt x="95" y="215"/>
                    <a:pt x="119" y="183"/>
                    <a:pt x="143" y="164"/>
                  </a:cubicBezTo>
                  <a:cubicBezTo>
                    <a:pt x="159" y="151"/>
                    <a:pt x="210" y="113"/>
                    <a:pt x="216" y="109"/>
                  </a:cubicBezTo>
                  <a:cubicBezTo>
                    <a:pt x="236" y="89"/>
                    <a:pt x="228" y="69"/>
                    <a:pt x="215" y="54"/>
                  </a:cubicBezTo>
                  <a:cubicBezTo>
                    <a:pt x="211" y="50"/>
                    <a:pt x="221" y="34"/>
                    <a:pt x="235" y="49"/>
                  </a:cubicBezTo>
                  <a:close/>
                </a:path>
              </a:pathLst>
            </a:custGeom>
            <a:solidFill>
              <a:srgbClr val="EA0D8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66" name="Freeform 294"/>
            <p:cNvSpPr>
              <a:spLocks/>
            </p:cNvSpPr>
            <p:nvPr/>
          </p:nvSpPr>
          <p:spPr bwMode="auto">
            <a:xfrm>
              <a:off x="2210" y="-657"/>
              <a:ext cx="199" cy="153"/>
            </a:xfrm>
            <a:custGeom>
              <a:avLst/>
              <a:gdLst>
                <a:gd name="T0" fmla="*/ 15 w 122"/>
                <a:gd name="T1" fmla="*/ 59 h 94"/>
                <a:gd name="T2" fmla="*/ 89 w 122"/>
                <a:gd name="T3" fmla="*/ 25 h 94"/>
                <a:gd name="T4" fmla="*/ 86 w 122"/>
                <a:gd name="T5" fmla="*/ 0 h 94"/>
                <a:gd name="T6" fmla="*/ 14 w 122"/>
                <a:gd name="T7" fmla="*/ 39 h 94"/>
                <a:gd name="T8" fmla="*/ 1 w 122"/>
                <a:gd name="T9" fmla="*/ 76 h 94"/>
                <a:gd name="T10" fmla="*/ 11 w 122"/>
                <a:gd name="T11" fmla="*/ 94 h 94"/>
                <a:gd name="T12" fmla="*/ 15 w 122"/>
                <a:gd name="T13" fmla="*/ 59 h 94"/>
              </a:gdLst>
              <a:ahLst/>
              <a:cxnLst>
                <a:cxn ang="0">
                  <a:pos x="T0" y="T1"/>
                </a:cxn>
                <a:cxn ang="0">
                  <a:pos x="T2" y="T3"/>
                </a:cxn>
                <a:cxn ang="0">
                  <a:pos x="T4" y="T5"/>
                </a:cxn>
                <a:cxn ang="0">
                  <a:pos x="T6" y="T7"/>
                </a:cxn>
                <a:cxn ang="0">
                  <a:pos x="T8" y="T9"/>
                </a:cxn>
                <a:cxn ang="0">
                  <a:pos x="T10" y="T11"/>
                </a:cxn>
                <a:cxn ang="0">
                  <a:pos x="T12" y="T13"/>
                </a:cxn>
              </a:cxnLst>
              <a:rect l="0" t="0" r="r" b="b"/>
              <a:pathLst>
                <a:path w="122" h="94">
                  <a:moveTo>
                    <a:pt x="15" y="59"/>
                  </a:moveTo>
                  <a:cubicBezTo>
                    <a:pt x="31" y="32"/>
                    <a:pt x="89" y="25"/>
                    <a:pt x="89" y="25"/>
                  </a:cubicBezTo>
                  <a:cubicBezTo>
                    <a:pt x="122" y="16"/>
                    <a:pt x="94" y="0"/>
                    <a:pt x="86" y="0"/>
                  </a:cubicBezTo>
                  <a:cubicBezTo>
                    <a:pt x="64" y="0"/>
                    <a:pt x="29" y="25"/>
                    <a:pt x="14" y="39"/>
                  </a:cubicBezTo>
                  <a:cubicBezTo>
                    <a:pt x="4" y="48"/>
                    <a:pt x="0" y="62"/>
                    <a:pt x="1" y="76"/>
                  </a:cubicBezTo>
                  <a:cubicBezTo>
                    <a:pt x="4" y="82"/>
                    <a:pt x="7" y="89"/>
                    <a:pt x="11" y="94"/>
                  </a:cubicBezTo>
                  <a:cubicBezTo>
                    <a:pt x="4" y="78"/>
                    <a:pt x="15" y="59"/>
                    <a:pt x="15" y="59"/>
                  </a:cubicBezTo>
                  <a:close/>
                </a:path>
              </a:pathLst>
            </a:custGeom>
            <a:solidFill>
              <a:srgbClr val="A21C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67" name="Freeform 295"/>
            <p:cNvSpPr>
              <a:spLocks/>
            </p:cNvSpPr>
            <p:nvPr/>
          </p:nvSpPr>
          <p:spPr bwMode="auto">
            <a:xfrm>
              <a:off x="2508" y="-602"/>
              <a:ext cx="101" cy="159"/>
            </a:xfrm>
            <a:custGeom>
              <a:avLst/>
              <a:gdLst>
                <a:gd name="T0" fmla="*/ 40 w 62"/>
                <a:gd name="T1" fmla="*/ 75 h 98"/>
                <a:gd name="T2" fmla="*/ 61 w 62"/>
                <a:gd name="T3" fmla="*/ 43 h 98"/>
                <a:gd name="T4" fmla="*/ 50 w 62"/>
                <a:gd name="T5" fmla="*/ 15 h 98"/>
                <a:gd name="T6" fmla="*/ 30 w 62"/>
                <a:gd name="T7" fmla="*/ 20 h 98"/>
                <a:gd name="T8" fmla="*/ 31 w 62"/>
                <a:gd name="T9" fmla="*/ 75 h 98"/>
                <a:gd name="T10" fmla="*/ 0 w 62"/>
                <a:gd name="T11" fmla="*/ 98 h 98"/>
                <a:gd name="T12" fmla="*/ 40 w 62"/>
                <a:gd name="T13" fmla="*/ 75 h 98"/>
              </a:gdLst>
              <a:ahLst/>
              <a:cxnLst>
                <a:cxn ang="0">
                  <a:pos x="T0" y="T1"/>
                </a:cxn>
                <a:cxn ang="0">
                  <a:pos x="T2" y="T3"/>
                </a:cxn>
                <a:cxn ang="0">
                  <a:pos x="T4" y="T5"/>
                </a:cxn>
                <a:cxn ang="0">
                  <a:pos x="T6" y="T7"/>
                </a:cxn>
                <a:cxn ang="0">
                  <a:pos x="T8" y="T9"/>
                </a:cxn>
                <a:cxn ang="0">
                  <a:pos x="T10" y="T11"/>
                </a:cxn>
                <a:cxn ang="0">
                  <a:pos x="T12" y="T13"/>
                </a:cxn>
              </a:cxnLst>
              <a:rect l="0" t="0" r="r" b="b"/>
              <a:pathLst>
                <a:path w="62" h="98">
                  <a:moveTo>
                    <a:pt x="40" y="75"/>
                  </a:moveTo>
                  <a:cubicBezTo>
                    <a:pt x="52" y="62"/>
                    <a:pt x="58" y="55"/>
                    <a:pt x="61" y="43"/>
                  </a:cubicBezTo>
                  <a:cubicBezTo>
                    <a:pt x="62" y="37"/>
                    <a:pt x="56" y="21"/>
                    <a:pt x="50" y="15"/>
                  </a:cubicBezTo>
                  <a:cubicBezTo>
                    <a:pt x="36" y="0"/>
                    <a:pt x="26" y="16"/>
                    <a:pt x="30" y="20"/>
                  </a:cubicBezTo>
                  <a:cubicBezTo>
                    <a:pt x="43" y="35"/>
                    <a:pt x="51" y="55"/>
                    <a:pt x="31" y="75"/>
                  </a:cubicBezTo>
                  <a:cubicBezTo>
                    <a:pt x="28" y="77"/>
                    <a:pt x="15" y="87"/>
                    <a:pt x="0" y="98"/>
                  </a:cubicBezTo>
                  <a:cubicBezTo>
                    <a:pt x="12" y="92"/>
                    <a:pt x="26" y="84"/>
                    <a:pt x="40" y="75"/>
                  </a:cubicBezTo>
                  <a:close/>
                </a:path>
              </a:pathLst>
            </a:custGeom>
            <a:solidFill>
              <a:srgbClr val="A21C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68" name="Freeform 296"/>
            <p:cNvSpPr>
              <a:spLocks/>
            </p:cNvSpPr>
            <p:nvPr/>
          </p:nvSpPr>
          <p:spPr bwMode="auto">
            <a:xfrm>
              <a:off x="1543" y="-947"/>
              <a:ext cx="673" cy="794"/>
            </a:xfrm>
            <a:custGeom>
              <a:avLst/>
              <a:gdLst>
                <a:gd name="T0" fmla="*/ 340 w 413"/>
                <a:gd name="T1" fmla="*/ 10 h 488"/>
                <a:gd name="T2" fmla="*/ 401 w 413"/>
                <a:gd name="T3" fmla="*/ 76 h 488"/>
                <a:gd name="T4" fmla="*/ 306 w 413"/>
                <a:gd name="T5" fmla="*/ 241 h 488"/>
                <a:gd name="T6" fmla="*/ 235 w 413"/>
                <a:gd name="T7" fmla="*/ 454 h 488"/>
                <a:gd name="T8" fmla="*/ 33 w 413"/>
                <a:gd name="T9" fmla="*/ 418 h 488"/>
                <a:gd name="T10" fmla="*/ 92 w 413"/>
                <a:gd name="T11" fmla="*/ 203 h 488"/>
                <a:gd name="T12" fmla="*/ 248 w 413"/>
                <a:gd name="T13" fmla="*/ 29 h 488"/>
                <a:gd name="T14" fmla="*/ 340 w 413"/>
                <a:gd name="T15" fmla="*/ 10 h 4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3" h="488">
                  <a:moveTo>
                    <a:pt x="340" y="10"/>
                  </a:moveTo>
                  <a:cubicBezTo>
                    <a:pt x="363" y="17"/>
                    <a:pt x="413" y="32"/>
                    <a:pt x="401" y="76"/>
                  </a:cubicBezTo>
                  <a:cubicBezTo>
                    <a:pt x="388" y="119"/>
                    <a:pt x="293" y="176"/>
                    <a:pt x="306" y="241"/>
                  </a:cubicBezTo>
                  <a:cubicBezTo>
                    <a:pt x="317" y="306"/>
                    <a:pt x="290" y="419"/>
                    <a:pt x="235" y="454"/>
                  </a:cubicBezTo>
                  <a:cubicBezTo>
                    <a:pt x="180" y="488"/>
                    <a:pt x="67" y="456"/>
                    <a:pt x="33" y="418"/>
                  </a:cubicBezTo>
                  <a:cubicBezTo>
                    <a:pt x="0" y="379"/>
                    <a:pt x="12" y="306"/>
                    <a:pt x="92" y="203"/>
                  </a:cubicBezTo>
                  <a:cubicBezTo>
                    <a:pt x="174" y="102"/>
                    <a:pt x="224" y="47"/>
                    <a:pt x="248" y="29"/>
                  </a:cubicBezTo>
                  <a:cubicBezTo>
                    <a:pt x="273" y="11"/>
                    <a:pt x="313" y="0"/>
                    <a:pt x="340" y="10"/>
                  </a:cubicBezTo>
                  <a:close/>
                </a:path>
              </a:pathLst>
            </a:custGeom>
            <a:solidFill>
              <a:srgbClr val="B4D33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69" name="Freeform 297"/>
            <p:cNvSpPr>
              <a:spLocks noEditPoints="1"/>
            </p:cNvSpPr>
            <p:nvPr/>
          </p:nvSpPr>
          <p:spPr bwMode="auto">
            <a:xfrm>
              <a:off x="1543" y="-946"/>
              <a:ext cx="661" cy="762"/>
            </a:xfrm>
            <a:custGeom>
              <a:avLst/>
              <a:gdLst>
                <a:gd name="T0" fmla="*/ 400 w 406"/>
                <a:gd name="T1" fmla="*/ 75 h 468"/>
                <a:gd name="T2" fmla="*/ 395 w 406"/>
                <a:gd name="T3" fmla="*/ 54 h 468"/>
                <a:gd name="T4" fmla="*/ 295 w 406"/>
                <a:gd name="T5" fmla="*/ 53 h 468"/>
                <a:gd name="T6" fmla="*/ 355 w 406"/>
                <a:gd name="T7" fmla="*/ 15 h 468"/>
                <a:gd name="T8" fmla="*/ 248 w 406"/>
                <a:gd name="T9" fmla="*/ 29 h 468"/>
                <a:gd name="T10" fmla="*/ 32 w 406"/>
                <a:gd name="T11" fmla="*/ 417 h 468"/>
                <a:gd name="T12" fmla="*/ 163 w 406"/>
                <a:gd name="T13" fmla="*/ 452 h 468"/>
                <a:gd name="T14" fmla="*/ 255 w 406"/>
                <a:gd name="T15" fmla="*/ 435 h 468"/>
                <a:gd name="T16" fmla="*/ 251 w 406"/>
                <a:gd name="T17" fmla="*/ 57 h 468"/>
                <a:gd name="T18" fmla="*/ 251 w 406"/>
                <a:gd name="T19" fmla="*/ 86 h 468"/>
                <a:gd name="T20" fmla="*/ 251 w 406"/>
                <a:gd name="T21" fmla="*/ 57 h 468"/>
                <a:gd name="T22" fmla="*/ 219 w 406"/>
                <a:gd name="T23" fmla="*/ 124 h 468"/>
                <a:gd name="T24" fmla="*/ 198 w 406"/>
                <a:gd name="T25" fmla="*/ 125 h 468"/>
                <a:gd name="T26" fmla="*/ 150 w 406"/>
                <a:gd name="T27" fmla="*/ 164 h 468"/>
                <a:gd name="T28" fmla="*/ 152 w 406"/>
                <a:gd name="T29" fmla="*/ 189 h 468"/>
                <a:gd name="T30" fmla="*/ 150 w 406"/>
                <a:gd name="T31" fmla="*/ 164 h 468"/>
                <a:gd name="T32" fmla="*/ 164 w 406"/>
                <a:gd name="T33" fmla="*/ 270 h 468"/>
                <a:gd name="T34" fmla="*/ 134 w 406"/>
                <a:gd name="T35" fmla="*/ 272 h 468"/>
                <a:gd name="T36" fmla="*/ 96 w 406"/>
                <a:gd name="T37" fmla="*/ 270 h 468"/>
                <a:gd name="T38" fmla="*/ 100 w 406"/>
                <a:gd name="T39" fmla="*/ 311 h 468"/>
                <a:gd name="T40" fmla="*/ 96 w 406"/>
                <a:gd name="T41" fmla="*/ 270 h 468"/>
                <a:gd name="T42" fmla="*/ 50 w 406"/>
                <a:gd name="T43" fmla="*/ 332 h 468"/>
                <a:gd name="T44" fmla="*/ 39 w 406"/>
                <a:gd name="T45" fmla="*/ 333 h 468"/>
                <a:gd name="T46" fmla="*/ 93 w 406"/>
                <a:gd name="T47" fmla="*/ 427 h 468"/>
                <a:gd name="T48" fmla="*/ 83 w 406"/>
                <a:gd name="T49" fmla="*/ 341 h 468"/>
                <a:gd name="T50" fmla="*/ 93 w 406"/>
                <a:gd name="T51" fmla="*/ 427 h 468"/>
                <a:gd name="T52" fmla="*/ 140 w 406"/>
                <a:gd name="T53" fmla="*/ 354 h 468"/>
                <a:gd name="T54" fmla="*/ 192 w 406"/>
                <a:gd name="T55" fmla="*/ 350 h 468"/>
                <a:gd name="T56" fmla="*/ 157 w 406"/>
                <a:gd name="T57" fmla="*/ 225 h 468"/>
                <a:gd name="T58" fmla="*/ 244 w 406"/>
                <a:gd name="T59" fmla="*/ 220 h 468"/>
                <a:gd name="T60" fmla="*/ 157 w 406"/>
                <a:gd name="T61" fmla="*/ 225 h 468"/>
                <a:gd name="T62" fmla="*/ 237 w 406"/>
                <a:gd name="T63" fmla="*/ 279 h 468"/>
                <a:gd name="T64" fmla="*/ 236 w 406"/>
                <a:gd name="T65" fmla="*/ 254 h 468"/>
                <a:gd name="T66" fmla="*/ 231 w 406"/>
                <a:gd name="T67" fmla="*/ 396 h 468"/>
                <a:gd name="T68" fmla="*/ 230 w 406"/>
                <a:gd name="T69" fmla="*/ 371 h 468"/>
                <a:gd name="T70" fmla="*/ 231 w 406"/>
                <a:gd name="T71" fmla="*/ 396 h 468"/>
                <a:gd name="T72" fmla="*/ 206 w 406"/>
                <a:gd name="T73" fmla="*/ 331 h 468"/>
                <a:gd name="T74" fmla="*/ 281 w 406"/>
                <a:gd name="T75" fmla="*/ 329 h 468"/>
                <a:gd name="T76" fmla="*/ 288 w 406"/>
                <a:gd name="T77" fmla="*/ 273 h 468"/>
                <a:gd name="T78" fmla="*/ 288 w 406"/>
                <a:gd name="T79" fmla="*/ 253 h 468"/>
                <a:gd name="T80" fmla="*/ 288 w 406"/>
                <a:gd name="T81" fmla="*/ 273 h 468"/>
                <a:gd name="T82" fmla="*/ 291 w 406"/>
                <a:gd name="T83" fmla="*/ 184 h 468"/>
                <a:gd name="T84" fmla="*/ 291 w 406"/>
                <a:gd name="T85" fmla="*/ 195 h 468"/>
                <a:gd name="T86" fmla="*/ 274 w 406"/>
                <a:gd name="T87" fmla="*/ 162 h 468"/>
                <a:gd name="T88" fmla="*/ 272 w 406"/>
                <a:gd name="T89" fmla="*/ 97 h 468"/>
                <a:gd name="T90" fmla="*/ 274 w 406"/>
                <a:gd name="T91" fmla="*/ 16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6" h="468">
                  <a:moveTo>
                    <a:pt x="306" y="240"/>
                  </a:moveTo>
                  <a:cubicBezTo>
                    <a:pt x="293" y="176"/>
                    <a:pt x="388" y="118"/>
                    <a:pt x="400" y="75"/>
                  </a:cubicBezTo>
                  <a:cubicBezTo>
                    <a:pt x="406" y="56"/>
                    <a:pt x="399" y="42"/>
                    <a:pt x="388" y="32"/>
                  </a:cubicBezTo>
                  <a:cubicBezTo>
                    <a:pt x="393" y="39"/>
                    <a:pt x="395" y="46"/>
                    <a:pt x="395" y="54"/>
                  </a:cubicBezTo>
                  <a:cubicBezTo>
                    <a:pt x="394" y="75"/>
                    <a:pt x="371" y="92"/>
                    <a:pt x="344" y="92"/>
                  </a:cubicBezTo>
                  <a:cubicBezTo>
                    <a:pt x="317" y="91"/>
                    <a:pt x="295" y="74"/>
                    <a:pt x="295" y="53"/>
                  </a:cubicBezTo>
                  <a:cubicBezTo>
                    <a:pt x="294" y="31"/>
                    <a:pt x="317" y="13"/>
                    <a:pt x="345" y="14"/>
                  </a:cubicBezTo>
                  <a:cubicBezTo>
                    <a:pt x="349" y="14"/>
                    <a:pt x="352" y="14"/>
                    <a:pt x="355" y="15"/>
                  </a:cubicBezTo>
                  <a:cubicBezTo>
                    <a:pt x="350" y="12"/>
                    <a:pt x="344" y="11"/>
                    <a:pt x="340" y="9"/>
                  </a:cubicBezTo>
                  <a:cubicBezTo>
                    <a:pt x="313" y="0"/>
                    <a:pt x="272" y="10"/>
                    <a:pt x="248" y="29"/>
                  </a:cubicBezTo>
                  <a:cubicBezTo>
                    <a:pt x="224" y="47"/>
                    <a:pt x="174" y="101"/>
                    <a:pt x="92" y="203"/>
                  </a:cubicBezTo>
                  <a:cubicBezTo>
                    <a:pt x="11" y="305"/>
                    <a:pt x="0" y="378"/>
                    <a:pt x="32" y="417"/>
                  </a:cubicBezTo>
                  <a:cubicBezTo>
                    <a:pt x="55" y="444"/>
                    <a:pt x="115" y="465"/>
                    <a:pt x="167" y="468"/>
                  </a:cubicBezTo>
                  <a:cubicBezTo>
                    <a:pt x="165" y="463"/>
                    <a:pt x="163" y="457"/>
                    <a:pt x="163" y="452"/>
                  </a:cubicBezTo>
                  <a:cubicBezTo>
                    <a:pt x="160" y="427"/>
                    <a:pt x="181" y="406"/>
                    <a:pt x="207" y="404"/>
                  </a:cubicBezTo>
                  <a:cubicBezTo>
                    <a:pt x="230" y="403"/>
                    <a:pt x="250" y="416"/>
                    <a:pt x="255" y="435"/>
                  </a:cubicBezTo>
                  <a:cubicBezTo>
                    <a:pt x="296" y="389"/>
                    <a:pt x="316" y="296"/>
                    <a:pt x="306" y="240"/>
                  </a:cubicBezTo>
                  <a:close/>
                  <a:moveTo>
                    <a:pt x="251" y="57"/>
                  </a:moveTo>
                  <a:cubicBezTo>
                    <a:pt x="261" y="57"/>
                    <a:pt x="269" y="63"/>
                    <a:pt x="269" y="71"/>
                  </a:cubicBezTo>
                  <a:cubicBezTo>
                    <a:pt x="270" y="79"/>
                    <a:pt x="261" y="86"/>
                    <a:pt x="251" y="86"/>
                  </a:cubicBezTo>
                  <a:cubicBezTo>
                    <a:pt x="241" y="86"/>
                    <a:pt x="233" y="80"/>
                    <a:pt x="232" y="72"/>
                  </a:cubicBezTo>
                  <a:cubicBezTo>
                    <a:pt x="232" y="64"/>
                    <a:pt x="240" y="57"/>
                    <a:pt x="251" y="57"/>
                  </a:cubicBezTo>
                  <a:close/>
                  <a:moveTo>
                    <a:pt x="208" y="115"/>
                  </a:moveTo>
                  <a:cubicBezTo>
                    <a:pt x="214" y="115"/>
                    <a:pt x="219" y="119"/>
                    <a:pt x="219" y="124"/>
                  </a:cubicBezTo>
                  <a:cubicBezTo>
                    <a:pt x="219" y="128"/>
                    <a:pt x="215" y="132"/>
                    <a:pt x="209" y="133"/>
                  </a:cubicBezTo>
                  <a:cubicBezTo>
                    <a:pt x="203" y="133"/>
                    <a:pt x="198" y="129"/>
                    <a:pt x="198" y="125"/>
                  </a:cubicBezTo>
                  <a:cubicBezTo>
                    <a:pt x="198" y="120"/>
                    <a:pt x="202" y="116"/>
                    <a:pt x="208" y="115"/>
                  </a:cubicBezTo>
                  <a:close/>
                  <a:moveTo>
                    <a:pt x="150" y="164"/>
                  </a:moveTo>
                  <a:cubicBezTo>
                    <a:pt x="159" y="163"/>
                    <a:pt x="166" y="169"/>
                    <a:pt x="166" y="176"/>
                  </a:cubicBezTo>
                  <a:cubicBezTo>
                    <a:pt x="167" y="182"/>
                    <a:pt x="160" y="189"/>
                    <a:pt x="152" y="189"/>
                  </a:cubicBezTo>
                  <a:cubicBezTo>
                    <a:pt x="144" y="190"/>
                    <a:pt x="136" y="185"/>
                    <a:pt x="136" y="178"/>
                  </a:cubicBezTo>
                  <a:cubicBezTo>
                    <a:pt x="135" y="171"/>
                    <a:pt x="142" y="165"/>
                    <a:pt x="150" y="164"/>
                  </a:cubicBezTo>
                  <a:close/>
                  <a:moveTo>
                    <a:pt x="148" y="258"/>
                  </a:moveTo>
                  <a:cubicBezTo>
                    <a:pt x="156" y="258"/>
                    <a:pt x="163" y="263"/>
                    <a:pt x="164" y="270"/>
                  </a:cubicBezTo>
                  <a:cubicBezTo>
                    <a:pt x="164" y="277"/>
                    <a:pt x="158" y="283"/>
                    <a:pt x="150" y="283"/>
                  </a:cubicBezTo>
                  <a:cubicBezTo>
                    <a:pt x="142" y="284"/>
                    <a:pt x="135" y="279"/>
                    <a:pt x="134" y="272"/>
                  </a:cubicBezTo>
                  <a:cubicBezTo>
                    <a:pt x="134" y="265"/>
                    <a:pt x="140" y="259"/>
                    <a:pt x="148" y="258"/>
                  </a:cubicBezTo>
                  <a:close/>
                  <a:moveTo>
                    <a:pt x="96" y="270"/>
                  </a:moveTo>
                  <a:cubicBezTo>
                    <a:pt x="109" y="269"/>
                    <a:pt x="121" y="277"/>
                    <a:pt x="122" y="288"/>
                  </a:cubicBezTo>
                  <a:cubicBezTo>
                    <a:pt x="123" y="299"/>
                    <a:pt x="113" y="309"/>
                    <a:pt x="100" y="311"/>
                  </a:cubicBezTo>
                  <a:cubicBezTo>
                    <a:pt x="87" y="312"/>
                    <a:pt x="76" y="304"/>
                    <a:pt x="74" y="293"/>
                  </a:cubicBezTo>
                  <a:cubicBezTo>
                    <a:pt x="73" y="282"/>
                    <a:pt x="83" y="271"/>
                    <a:pt x="96" y="270"/>
                  </a:cubicBezTo>
                  <a:close/>
                  <a:moveTo>
                    <a:pt x="44" y="328"/>
                  </a:moveTo>
                  <a:cubicBezTo>
                    <a:pt x="47" y="328"/>
                    <a:pt x="49" y="329"/>
                    <a:pt x="50" y="332"/>
                  </a:cubicBezTo>
                  <a:cubicBezTo>
                    <a:pt x="50" y="335"/>
                    <a:pt x="48" y="337"/>
                    <a:pt x="45" y="337"/>
                  </a:cubicBezTo>
                  <a:cubicBezTo>
                    <a:pt x="42" y="338"/>
                    <a:pt x="40" y="336"/>
                    <a:pt x="39" y="333"/>
                  </a:cubicBezTo>
                  <a:cubicBezTo>
                    <a:pt x="39" y="331"/>
                    <a:pt x="41" y="329"/>
                    <a:pt x="44" y="328"/>
                  </a:cubicBezTo>
                  <a:close/>
                  <a:moveTo>
                    <a:pt x="93" y="427"/>
                  </a:moveTo>
                  <a:cubicBezTo>
                    <a:pt x="67" y="430"/>
                    <a:pt x="43" y="414"/>
                    <a:pt x="40" y="390"/>
                  </a:cubicBezTo>
                  <a:cubicBezTo>
                    <a:pt x="36" y="366"/>
                    <a:pt x="55" y="344"/>
                    <a:pt x="83" y="341"/>
                  </a:cubicBezTo>
                  <a:cubicBezTo>
                    <a:pt x="110" y="337"/>
                    <a:pt x="134" y="355"/>
                    <a:pt x="136" y="379"/>
                  </a:cubicBezTo>
                  <a:cubicBezTo>
                    <a:pt x="138" y="403"/>
                    <a:pt x="119" y="424"/>
                    <a:pt x="93" y="427"/>
                  </a:cubicBezTo>
                  <a:close/>
                  <a:moveTo>
                    <a:pt x="167" y="375"/>
                  </a:moveTo>
                  <a:cubicBezTo>
                    <a:pt x="153" y="376"/>
                    <a:pt x="141" y="367"/>
                    <a:pt x="140" y="354"/>
                  </a:cubicBezTo>
                  <a:cubicBezTo>
                    <a:pt x="139" y="341"/>
                    <a:pt x="149" y="330"/>
                    <a:pt x="164" y="329"/>
                  </a:cubicBezTo>
                  <a:cubicBezTo>
                    <a:pt x="179" y="328"/>
                    <a:pt x="191" y="337"/>
                    <a:pt x="192" y="350"/>
                  </a:cubicBezTo>
                  <a:cubicBezTo>
                    <a:pt x="192" y="363"/>
                    <a:pt x="182" y="374"/>
                    <a:pt x="167" y="375"/>
                  </a:cubicBezTo>
                  <a:close/>
                  <a:moveTo>
                    <a:pt x="157" y="225"/>
                  </a:moveTo>
                  <a:cubicBezTo>
                    <a:pt x="156" y="205"/>
                    <a:pt x="174" y="187"/>
                    <a:pt x="199" y="186"/>
                  </a:cubicBezTo>
                  <a:cubicBezTo>
                    <a:pt x="223" y="185"/>
                    <a:pt x="243" y="200"/>
                    <a:pt x="244" y="220"/>
                  </a:cubicBezTo>
                  <a:cubicBezTo>
                    <a:pt x="245" y="241"/>
                    <a:pt x="226" y="257"/>
                    <a:pt x="202" y="259"/>
                  </a:cubicBezTo>
                  <a:cubicBezTo>
                    <a:pt x="179" y="260"/>
                    <a:pt x="159" y="245"/>
                    <a:pt x="157" y="225"/>
                  </a:cubicBezTo>
                  <a:close/>
                  <a:moveTo>
                    <a:pt x="251" y="266"/>
                  </a:moveTo>
                  <a:cubicBezTo>
                    <a:pt x="251" y="273"/>
                    <a:pt x="245" y="279"/>
                    <a:pt x="237" y="279"/>
                  </a:cubicBezTo>
                  <a:cubicBezTo>
                    <a:pt x="229" y="279"/>
                    <a:pt x="222" y="274"/>
                    <a:pt x="221" y="267"/>
                  </a:cubicBezTo>
                  <a:cubicBezTo>
                    <a:pt x="221" y="260"/>
                    <a:pt x="228" y="254"/>
                    <a:pt x="236" y="254"/>
                  </a:cubicBezTo>
                  <a:cubicBezTo>
                    <a:pt x="244" y="254"/>
                    <a:pt x="251" y="259"/>
                    <a:pt x="251" y="266"/>
                  </a:cubicBezTo>
                  <a:close/>
                  <a:moveTo>
                    <a:pt x="231" y="396"/>
                  </a:moveTo>
                  <a:cubicBezTo>
                    <a:pt x="223" y="396"/>
                    <a:pt x="217" y="391"/>
                    <a:pt x="216" y="384"/>
                  </a:cubicBezTo>
                  <a:cubicBezTo>
                    <a:pt x="216" y="377"/>
                    <a:pt x="222" y="371"/>
                    <a:pt x="230" y="371"/>
                  </a:cubicBezTo>
                  <a:cubicBezTo>
                    <a:pt x="238" y="370"/>
                    <a:pt x="244" y="376"/>
                    <a:pt x="244" y="383"/>
                  </a:cubicBezTo>
                  <a:cubicBezTo>
                    <a:pt x="244" y="389"/>
                    <a:pt x="239" y="395"/>
                    <a:pt x="231" y="396"/>
                  </a:cubicBezTo>
                  <a:close/>
                  <a:moveTo>
                    <a:pt x="244" y="363"/>
                  </a:moveTo>
                  <a:cubicBezTo>
                    <a:pt x="224" y="363"/>
                    <a:pt x="207" y="350"/>
                    <a:pt x="206" y="331"/>
                  </a:cubicBezTo>
                  <a:cubicBezTo>
                    <a:pt x="205" y="313"/>
                    <a:pt x="221" y="297"/>
                    <a:pt x="242" y="297"/>
                  </a:cubicBezTo>
                  <a:cubicBezTo>
                    <a:pt x="263" y="296"/>
                    <a:pt x="280" y="310"/>
                    <a:pt x="281" y="329"/>
                  </a:cubicBezTo>
                  <a:cubicBezTo>
                    <a:pt x="281" y="347"/>
                    <a:pt x="265" y="362"/>
                    <a:pt x="244" y="363"/>
                  </a:cubicBezTo>
                  <a:close/>
                  <a:moveTo>
                    <a:pt x="288" y="273"/>
                  </a:moveTo>
                  <a:cubicBezTo>
                    <a:pt x="282" y="273"/>
                    <a:pt x="276" y="269"/>
                    <a:pt x="276" y="263"/>
                  </a:cubicBezTo>
                  <a:cubicBezTo>
                    <a:pt x="276" y="258"/>
                    <a:pt x="281" y="253"/>
                    <a:pt x="288" y="253"/>
                  </a:cubicBezTo>
                  <a:cubicBezTo>
                    <a:pt x="294" y="253"/>
                    <a:pt x="299" y="257"/>
                    <a:pt x="300" y="263"/>
                  </a:cubicBezTo>
                  <a:cubicBezTo>
                    <a:pt x="300" y="268"/>
                    <a:pt x="294" y="273"/>
                    <a:pt x="288" y="273"/>
                  </a:cubicBezTo>
                  <a:close/>
                  <a:moveTo>
                    <a:pt x="285" y="190"/>
                  </a:moveTo>
                  <a:cubicBezTo>
                    <a:pt x="285" y="187"/>
                    <a:pt x="287" y="184"/>
                    <a:pt x="291" y="184"/>
                  </a:cubicBezTo>
                  <a:cubicBezTo>
                    <a:pt x="294" y="184"/>
                    <a:pt x="297" y="187"/>
                    <a:pt x="297" y="189"/>
                  </a:cubicBezTo>
                  <a:cubicBezTo>
                    <a:pt x="297" y="192"/>
                    <a:pt x="295" y="195"/>
                    <a:pt x="291" y="195"/>
                  </a:cubicBezTo>
                  <a:cubicBezTo>
                    <a:pt x="288" y="195"/>
                    <a:pt x="285" y="193"/>
                    <a:pt x="285" y="190"/>
                  </a:cubicBezTo>
                  <a:close/>
                  <a:moveTo>
                    <a:pt x="274" y="162"/>
                  </a:moveTo>
                  <a:cubicBezTo>
                    <a:pt x="252" y="163"/>
                    <a:pt x="233" y="149"/>
                    <a:pt x="233" y="131"/>
                  </a:cubicBezTo>
                  <a:cubicBezTo>
                    <a:pt x="232" y="113"/>
                    <a:pt x="250" y="98"/>
                    <a:pt x="272" y="97"/>
                  </a:cubicBezTo>
                  <a:cubicBezTo>
                    <a:pt x="295" y="97"/>
                    <a:pt x="313" y="111"/>
                    <a:pt x="313" y="129"/>
                  </a:cubicBezTo>
                  <a:cubicBezTo>
                    <a:pt x="313" y="147"/>
                    <a:pt x="296" y="162"/>
                    <a:pt x="274" y="162"/>
                  </a:cubicBezTo>
                  <a:close/>
                </a:path>
              </a:pathLst>
            </a:custGeom>
            <a:solidFill>
              <a:srgbClr val="B4D33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70" name="Freeform 298"/>
            <p:cNvSpPr>
              <a:spLocks/>
            </p:cNvSpPr>
            <p:nvPr/>
          </p:nvSpPr>
          <p:spPr bwMode="auto">
            <a:xfrm>
              <a:off x="2121" y="-921"/>
              <a:ext cx="54" cy="28"/>
            </a:xfrm>
            <a:custGeom>
              <a:avLst/>
              <a:gdLst>
                <a:gd name="T0" fmla="*/ 0 w 33"/>
                <a:gd name="T1" fmla="*/ 0 h 17"/>
                <a:gd name="T2" fmla="*/ 33 w 33"/>
                <a:gd name="T3" fmla="*/ 17 h 17"/>
                <a:gd name="T4" fmla="*/ 0 w 33"/>
                <a:gd name="T5" fmla="*/ 0 h 17"/>
              </a:gdLst>
              <a:ahLst/>
              <a:cxnLst>
                <a:cxn ang="0">
                  <a:pos x="T0" y="T1"/>
                </a:cxn>
                <a:cxn ang="0">
                  <a:pos x="T2" y="T3"/>
                </a:cxn>
                <a:cxn ang="0">
                  <a:pos x="T4" y="T5"/>
                </a:cxn>
              </a:cxnLst>
              <a:rect l="0" t="0" r="r" b="b"/>
              <a:pathLst>
                <a:path w="33" h="17">
                  <a:moveTo>
                    <a:pt x="0" y="0"/>
                  </a:moveTo>
                  <a:cubicBezTo>
                    <a:pt x="11" y="4"/>
                    <a:pt x="23" y="9"/>
                    <a:pt x="33" y="17"/>
                  </a:cubicBezTo>
                  <a:cubicBezTo>
                    <a:pt x="26" y="8"/>
                    <a:pt x="14" y="2"/>
                    <a:pt x="0" y="0"/>
                  </a:cubicBezTo>
                  <a:close/>
                </a:path>
              </a:pathLst>
            </a:custGeom>
            <a:solidFill>
              <a:srgbClr val="F4EB2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71" name="Freeform 299"/>
            <p:cNvSpPr>
              <a:spLocks/>
            </p:cNvSpPr>
            <p:nvPr/>
          </p:nvSpPr>
          <p:spPr bwMode="auto">
            <a:xfrm>
              <a:off x="2022" y="-924"/>
              <a:ext cx="164" cy="129"/>
            </a:xfrm>
            <a:custGeom>
              <a:avLst/>
              <a:gdLst>
                <a:gd name="T0" fmla="*/ 1 w 101"/>
                <a:gd name="T1" fmla="*/ 40 h 79"/>
                <a:gd name="T2" fmla="*/ 50 w 101"/>
                <a:gd name="T3" fmla="*/ 79 h 79"/>
                <a:gd name="T4" fmla="*/ 101 w 101"/>
                <a:gd name="T5" fmla="*/ 41 h 79"/>
                <a:gd name="T6" fmla="*/ 94 w 101"/>
                <a:gd name="T7" fmla="*/ 19 h 79"/>
                <a:gd name="T8" fmla="*/ 61 w 101"/>
                <a:gd name="T9" fmla="*/ 2 h 79"/>
                <a:gd name="T10" fmla="*/ 51 w 101"/>
                <a:gd name="T11" fmla="*/ 1 h 79"/>
                <a:gd name="T12" fmla="*/ 1 w 101"/>
                <a:gd name="T13" fmla="*/ 40 h 79"/>
              </a:gdLst>
              <a:ahLst/>
              <a:cxnLst>
                <a:cxn ang="0">
                  <a:pos x="T0" y="T1"/>
                </a:cxn>
                <a:cxn ang="0">
                  <a:pos x="T2" y="T3"/>
                </a:cxn>
                <a:cxn ang="0">
                  <a:pos x="T4" y="T5"/>
                </a:cxn>
                <a:cxn ang="0">
                  <a:pos x="T6" y="T7"/>
                </a:cxn>
                <a:cxn ang="0">
                  <a:pos x="T8" y="T9"/>
                </a:cxn>
                <a:cxn ang="0">
                  <a:pos x="T10" y="T11"/>
                </a:cxn>
                <a:cxn ang="0">
                  <a:pos x="T12" y="T13"/>
                </a:cxn>
              </a:cxnLst>
              <a:rect l="0" t="0" r="r" b="b"/>
              <a:pathLst>
                <a:path w="101" h="79">
                  <a:moveTo>
                    <a:pt x="1" y="40"/>
                  </a:moveTo>
                  <a:cubicBezTo>
                    <a:pt x="1" y="61"/>
                    <a:pt x="23" y="78"/>
                    <a:pt x="50" y="79"/>
                  </a:cubicBezTo>
                  <a:cubicBezTo>
                    <a:pt x="77" y="79"/>
                    <a:pt x="100" y="62"/>
                    <a:pt x="101" y="41"/>
                  </a:cubicBezTo>
                  <a:cubicBezTo>
                    <a:pt x="101" y="33"/>
                    <a:pt x="99" y="26"/>
                    <a:pt x="94" y="19"/>
                  </a:cubicBezTo>
                  <a:cubicBezTo>
                    <a:pt x="84" y="11"/>
                    <a:pt x="72" y="6"/>
                    <a:pt x="61" y="2"/>
                  </a:cubicBezTo>
                  <a:cubicBezTo>
                    <a:pt x="58" y="1"/>
                    <a:pt x="55" y="1"/>
                    <a:pt x="51" y="1"/>
                  </a:cubicBezTo>
                  <a:cubicBezTo>
                    <a:pt x="23" y="0"/>
                    <a:pt x="0" y="18"/>
                    <a:pt x="1" y="40"/>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72" name="Freeform 300"/>
            <p:cNvSpPr>
              <a:spLocks/>
            </p:cNvSpPr>
            <p:nvPr/>
          </p:nvSpPr>
          <p:spPr bwMode="auto">
            <a:xfrm>
              <a:off x="1602" y="-397"/>
              <a:ext cx="166" cy="151"/>
            </a:xfrm>
            <a:custGeom>
              <a:avLst/>
              <a:gdLst>
                <a:gd name="T0" fmla="*/ 47 w 102"/>
                <a:gd name="T1" fmla="*/ 4 h 93"/>
                <a:gd name="T2" fmla="*/ 4 w 102"/>
                <a:gd name="T3" fmla="*/ 53 h 93"/>
                <a:gd name="T4" fmla="*/ 57 w 102"/>
                <a:gd name="T5" fmla="*/ 90 h 93"/>
                <a:gd name="T6" fmla="*/ 100 w 102"/>
                <a:gd name="T7" fmla="*/ 42 h 93"/>
                <a:gd name="T8" fmla="*/ 47 w 102"/>
                <a:gd name="T9" fmla="*/ 4 h 93"/>
              </a:gdLst>
              <a:ahLst/>
              <a:cxnLst>
                <a:cxn ang="0">
                  <a:pos x="T0" y="T1"/>
                </a:cxn>
                <a:cxn ang="0">
                  <a:pos x="T2" y="T3"/>
                </a:cxn>
                <a:cxn ang="0">
                  <a:pos x="T4" y="T5"/>
                </a:cxn>
                <a:cxn ang="0">
                  <a:pos x="T6" y="T7"/>
                </a:cxn>
                <a:cxn ang="0">
                  <a:pos x="T8" y="T9"/>
                </a:cxn>
              </a:cxnLst>
              <a:rect l="0" t="0" r="r" b="b"/>
              <a:pathLst>
                <a:path w="102" h="93">
                  <a:moveTo>
                    <a:pt x="47" y="4"/>
                  </a:moveTo>
                  <a:cubicBezTo>
                    <a:pt x="19" y="7"/>
                    <a:pt x="0" y="29"/>
                    <a:pt x="4" y="53"/>
                  </a:cubicBezTo>
                  <a:cubicBezTo>
                    <a:pt x="7" y="77"/>
                    <a:pt x="31" y="93"/>
                    <a:pt x="57" y="90"/>
                  </a:cubicBezTo>
                  <a:cubicBezTo>
                    <a:pt x="83" y="87"/>
                    <a:pt x="102" y="66"/>
                    <a:pt x="100" y="42"/>
                  </a:cubicBezTo>
                  <a:cubicBezTo>
                    <a:pt x="98" y="18"/>
                    <a:pt x="74" y="0"/>
                    <a:pt x="47" y="4"/>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73" name="Freeform 301"/>
            <p:cNvSpPr>
              <a:spLocks/>
            </p:cNvSpPr>
            <p:nvPr/>
          </p:nvSpPr>
          <p:spPr bwMode="auto">
            <a:xfrm>
              <a:off x="1803" y="-289"/>
              <a:ext cx="155" cy="107"/>
            </a:xfrm>
            <a:custGeom>
              <a:avLst/>
              <a:gdLst>
                <a:gd name="T0" fmla="*/ 47 w 95"/>
                <a:gd name="T1" fmla="*/ 1 h 66"/>
                <a:gd name="T2" fmla="*/ 3 w 95"/>
                <a:gd name="T3" fmla="*/ 49 h 66"/>
                <a:gd name="T4" fmla="*/ 7 w 95"/>
                <a:gd name="T5" fmla="*/ 65 h 66"/>
                <a:gd name="T6" fmla="*/ 75 w 95"/>
                <a:gd name="T7" fmla="*/ 51 h 66"/>
                <a:gd name="T8" fmla="*/ 95 w 95"/>
                <a:gd name="T9" fmla="*/ 32 h 66"/>
                <a:gd name="T10" fmla="*/ 47 w 95"/>
                <a:gd name="T11" fmla="*/ 1 h 66"/>
              </a:gdLst>
              <a:ahLst/>
              <a:cxnLst>
                <a:cxn ang="0">
                  <a:pos x="T0" y="T1"/>
                </a:cxn>
                <a:cxn ang="0">
                  <a:pos x="T2" y="T3"/>
                </a:cxn>
                <a:cxn ang="0">
                  <a:pos x="T4" y="T5"/>
                </a:cxn>
                <a:cxn ang="0">
                  <a:pos x="T6" y="T7"/>
                </a:cxn>
                <a:cxn ang="0">
                  <a:pos x="T8" y="T9"/>
                </a:cxn>
                <a:cxn ang="0">
                  <a:pos x="T10" y="T11"/>
                </a:cxn>
              </a:cxnLst>
              <a:rect l="0" t="0" r="r" b="b"/>
              <a:pathLst>
                <a:path w="95" h="66">
                  <a:moveTo>
                    <a:pt x="47" y="1"/>
                  </a:moveTo>
                  <a:cubicBezTo>
                    <a:pt x="21" y="3"/>
                    <a:pt x="0" y="24"/>
                    <a:pt x="3" y="49"/>
                  </a:cubicBezTo>
                  <a:cubicBezTo>
                    <a:pt x="3" y="54"/>
                    <a:pt x="5" y="60"/>
                    <a:pt x="7" y="65"/>
                  </a:cubicBezTo>
                  <a:cubicBezTo>
                    <a:pt x="33" y="66"/>
                    <a:pt x="57" y="62"/>
                    <a:pt x="75" y="51"/>
                  </a:cubicBezTo>
                  <a:cubicBezTo>
                    <a:pt x="82" y="46"/>
                    <a:pt x="89" y="40"/>
                    <a:pt x="95" y="32"/>
                  </a:cubicBezTo>
                  <a:cubicBezTo>
                    <a:pt x="90" y="13"/>
                    <a:pt x="70" y="0"/>
                    <a:pt x="47" y="1"/>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74" name="Freeform 302"/>
            <p:cNvSpPr>
              <a:spLocks/>
            </p:cNvSpPr>
            <p:nvPr/>
          </p:nvSpPr>
          <p:spPr bwMode="auto">
            <a:xfrm>
              <a:off x="1877" y="-464"/>
              <a:ext cx="124" cy="109"/>
            </a:xfrm>
            <a:custGeom>
              <a:avLst/>
              <a:gdLst>
                <a:gd name="T0" fmla="*/ 37 w 76"/>
                <a:gd name="T1" fmla="*/ 1 h 67"/>
                <a:gd name="T2" fmla="*/ 1 w 76"/>
                <a:gd name="T3" fmla="*/ 35 h 67"/>
                <a:gd name="T4" fmla="*/ 39 w 76"/>
                <a:gd name="T5" fmla="*/ 67 h 67"/>
                <a:gd name="T6" fmla="*/ 76 w 76"/>
                <a:gd name="T7" fmla="*/ 33 h 67"/>
                <a:gd name="T8" fmla="*/ 37 w 76"/>
                <a:gd name="T9" fmla="*/ 1 h 67"/>
              </a:gdLst>
              <a:ahLst/>
              <a:cxnLst>
                <a:cxn ang="0">
                  <a:pos x="T0" y="T1"/>
                </a:cxn>
                <a:cxn ang="0">
                  <a:pos x="T2" y="T3"/>
                </a:cxn>
                <a:cxn ang="0">
                  <a:pos x="T4" y="T5"/>
                </a:cxn>
                <a:cxn ang="0">
                  <a:pos x="T6" y="T7"/>
                </a:cxn>
                <a:cxn ang="0">
                  <a:pos x="T8" y="T9"/>
                </a:cxn>
              </a:cxnLst>
              <a:rect l="0" t="0" r="r" b="b"/>
              <a:pathLst>
                <a:path w="76" h="67">
                  <a:moveTo>
                    <a:pt x="37" y="1"/>
                  </a:moveTo>
                  <a:cubicBezTo>
                    <a:pt x="16" y="1"/>
                    <a:pt x="0" y="17"/>
                    <a:pt x="1" y="35"/>
                  </a:cubicBezTo>
                  <a:cubicBezTo>
                    <a:pt x="2" y="54"/>
                    <a:pt x="19" y="67"/>
                    <a:pt x="39" y="67"/>
                  </a:cubicBezTo>
                  <a:cubicBezTo>
                    <a:pt x="60" y="66"/>
                    <a:pt x="76" y="51"/>
                    <a:pt x="76" y="33"/>
                  </a:cubicBezTo>
                  <a:cubicBezTo>
                    <a:pt x="75" y="14"/>
                    <a:pt x="58" y="0"/>
                    <a:pt x="37" y="1"/>
                  </a:cubicBezTo>
                  <a:close/>
                </a:path>
              </a:pathLst>
            </a:custGeom>
            <a:solidFill>
              <a:srgbClr val="F4E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75" name="Freeform 303"/>
            <p:cNvSpPr>
              <a:spLocks/>
            </p:cNvSpPr>
            <p:nvPr/>
          </p:nvSpPr>
          <p:spPr bwMode="auto">
            <a:xfrm>
              <a:off x="1797" y="-645"/>
              <a:ext cx="145" cy="123"/>
            </a:xfrm>
            <a:custGeom>
              <a:avLst/>
              <a:gdLst>
                <a:gd name="T0" fmla="*/ 88 w 89"/>
                <a:gd name="T1" fmla="*/ 35 h 75"/>
                <a:gd name="T2" fmla="*/ 43 w 89"/>
                <a:gd name="T3" fmla="*/ 1 h 75"/>
                <a:gd name="T4" fmla="*/ 1 w 89"/>
                <a:gd name="T5" fmla="*/ 40 h 75"/>
                <a:gd name="T6" fmla="*/ 46 w 89"/>
                <a:gd name="T7" fmla="*/ 74 h 75"/>
                <a:gd name="T8" fmla="*/ 88 w 89"/>
                <a:gd name="T9" fmla="*/ 35 h 75"/>
              </a:gdLst>
              <a:ahLst/>
              <a:cxnLst>
                <a:cxn ang="0">
                  <a:pos x="T0" y="T1"/>
                </a:cxn>
                <a:cxn ang="0">
                  <a:pos x="T2" y="T3"/>
                </a:cxn>
                <a:cxn ang="0">
                  <a:pos x="T4" y="T5"/>
                </a:cxn>
                <a:cxn ang="0">
                  <a:pos x="T6" y="T7"/>
                </a:cxn>
                <a:cxn ang="0">
                  <a:pos x="T8" y="T9"/>
                </a:cxn>
              </a:cxnLst>
              <a:rect l="0" t="0" r="r" b="b"/>
              <a:pathLst>
                <a:path w="89" h="75">
                  <a:moveTo>
                    <a:pt x="88" y="35"/>
                  </a:moveTo>
                  <a:cubicBezTo>
                    <a:pt x="87" y="15"/>
                    <a:pt x="67" y="0"/>
                    <a:pt x="43" y="1"/>
                  </a:cubicBezTo>
                  <a:cubicBezTo>
                    <a:pt x="18" y="2"/>
                    <a:pt x="0" y="20"/>
                    <a:pt x="1" y="40"/>
                  </a:cubicBezTo>
                  <a:cubicBezTo>
                    <a:pt x="3" y="60"/>
                    <a:pt x="23" y="75"/>
                    <a:pt x="46" y="74"/>
                  </a:cubicBezTo>
                  <a:cubicBezTo>
                    <a:pt x="70" y="72"/>
                    <a:pt x="89" y="56"/>
                    <a:pt x="88" y="35"/>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76" name="Freeform 304"/>
            <p:cNvSpPr>
              <a:spLocks/>
            </p:cNvSpPr>
            <p:nvPr/>
          </p:nvSpPr>
          <p:spPr bwMode="auto">
            <a:xfrm>
              <a:off x="1865" y="-758"/>
              <a:ext cx="34" cy="29"/>
            </a:xfrm>
            <a:custGeom>
              <a:avLst/>
              <a:gdLst>
                <a:gd name="T0" fmla="*/ 11 w 21"/>
                <a:gd name="T1" fmla="*/ 18 h 18"/>
                <a:gd name="T2" fmla="*/ 21 w 21"/>
                <a:gd name="T3" fmla="*/ 9 h 18"/>
                <a:gd name="T4" fmla="*/ 10 w 21"/>
                <a:gd name="T5" fmla="*/ 0 h 18"/>
                <a:gd name="T6" fmla="*/ 0 w 21"/>
                <a:gd name="T7" fmla="*/ 10 h 18"/>
                <a:gd name="T8" fmla="*/ 11 w 21"/>
                <a:gd name="T9" fmla="*/ 18 h 18"/>
              </a:gdLst>
              <a:ahLst/>
              <a:cxnLst>
                <a:cxn ang="0">
                  <a:pos x="T0" y="T1"/>
                </a:cxn>
                <a:cxn ang="0">
                  <a:pos x="T2" y="T3"/>
                </a:cxn>
                <a:cxn ang="0">
                  <a:pos x="T4" y="T5"/>
                </a:cxn>
                <a:cxn ang="0">
                  <a:pos x="T6" y="T7"/>
                </a:cxn>
                <a:cxn ang="0">
                  <a:pos x="T8" y="T9"/>
                </a:cxn>
              </a:cxnLst>
              <a:rect l="0" t="0" r="r" b="b"/>
              <a:pathLst>
                <a:path w="21" h="18">
                  <a:moveTo>
                    <a:pt x="11" y="18"/>
                  </a:moveTo>
                  <a:cubicBezTo>
                    <a:pt x="17" y="17"/>
                    <a:pt x="21" y="13"/>
                    <a:pt x="21" y="9"/>
                  </a:cubicBezTo>
                  <a:cubicBezTo>
                    <a:pt x="21" y="4"/>
                    <a:pt x="16" y="0"/>
                    <a:pt x="10" y="0"/>
                  </a:cubicBezTo>
                  <a:cubicBezTo>
                    <a:pt x="4" y="1"/>
                    <a:pt x="0" y="5"/>
                    <a:pt x="0" y="10"/>
                  </a:cubicBezTo>
                  <a:cubicBezTo>
                    <a:pt x="0" y="14"/>
                    <a:pt x="5" y="18"/>
                    <a:pt x="11" y="18"/>
                  </a:cubicBezTo>
                  <a:close/>
                </a:path>
              </a:pathLst>
            </a:custGeom>
            <a:solidFill>
              <a:srgbClr val="EB175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77" name="Freeform 305"/>
            <p:cNvSpPr>
              <a:spLocks/>
            </p:cNvSpPr>
            <p:nvPr/>
          </p:nvSpPr>
          <p:spPr bwMode="auto">
            <a:xfrm>
              <a:off x="1921" y="-788"/>
              <a:ext cx="131" cy="108"/>
            </a:xfrm>
            <a:custGeom>
              <a:avLst/>
              <a:gdLst>
                <a:gd name="T0" fmla="*/ 40 w 81"/>
                <a:gd name="T1" fmla="*/ 0 h 66"/>
                <a:gd name="T2" fmla="*/ 1 w 81"/>
                <a:gd name="T3" fmla="*/ 34 h 66"/>
                <a:gd name="T4" fmla="*/ 42 w 81"/>
                <a:gd name="T5" fmla="*/ 65 h 66"/>
                <a:gd name="T6" fmla="*/ 81 w 81"/>
                <a:gd name="T7" fmla="*/ 32 h 66"/>
                <a:gd name="T8" fmla="*/ 40 w 81"/>
                <a:gd name="T9" fmla="*/ 0 h 66"/>
              </a:gdLst>
              <a:ahLst/>
              <a:cxnLst>
                <a:cxn ang="0">
                  <a:pos x="T0" y="T1"/>
                </a:cxn>
                <a:cxn ang="0">
                  <a:pos x="T2" y="T3"/>
                </a:cxn>
                <a:cxn ang="0">
                  <a:pos x="T4" y="T5"/>
                </a:cxn>
                <a:cxn ang="0">
                  <a:pos x="T6" y="T7"/>
                </a:cxn>
                <a:cxn ang="0">
                  <a:pos x="T8" y="T9"/>
                </a:cxn>
              </a:cxnLst>
              <a:rect l="0" t="0" r="r" b="b"/>
              <a:pathLst>
                <a:path w="81" h="66">
                  <a:moveTo>
                    <a:pt x="40" y="0"/>
                  </a:moveTo>
                  <a:cubicBezTo>
                    <a:pt x="18" y="1"/>
                    <a:pt x="0" y="16"/>
                    <a:pt x="1" y="34"/>
                  </a:cubicBezTo>
                  <a:cubicBezTo>
                    <a:pt x="1" y="52"/>
                    <a:pt x="20" y="66"/>
                    <a:pt x="42" y="65"/>
                  </a:cubicBezTo>
                  <a:cubicBezTo>
                    <a:pt x="64" y="65"/>
                    <a:pt x="81" y="50"/>
                    <a:pt x="81" y="32"/>
                  </a:cubicBezTo>
                  <a:cubicBezTo>
                    <a:pt x="81" y="14"/>
                    <a:pt x="63" y="0"/>
                    <a:pt x="40" y="0"/>
                  </a:cubicBezTo>
                  <a:close/>
                </a:path>
              </a:pathLst>
            </a:custGeom>
            <a:solidFill>
              <a:srgbClr val="CDDC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78" name="Freeform 306"/>
            <p:cNvSpPr>
              <a:spLocks/>
            </p:cNvSpPr>
            <p:nvPr/>
          </p:nvSpPr>
          <p:spPr bwMode="auto">
            <a:xfrm>
              <a:off x="2007" y="-646"/>
              <a:ext cx="20" cy="18"/>
            </a:xfrm>
            <a:custGeom>
              <a:avLst/>
              <a:gdLst>
                <a:gd name="T0" fmla="*/ 12 w 12"/>
                <a:gd name="T1" fmla="*/ 5 h 11"/>
                <a:gd name="T2" fmla="*/ 6 w 12"/>
                <a:gd name="T3" fmla="*/ 0 h 11"/>
                <a:gd name="T4" fmla="*/ 0 w 12"/>
                <a:gd name="T5" fmla="*/ 6 h 11"/>
                <a:gd name="T6" fmla="*/ 6 w 12"/>
                <a:gd name="T7" fmla="*/ 11 h 11"/>
                <a:gd name="T8" fmla="*/ 12 w 12"/>
                <a:gd name="T9" fmla="*/ 5 h 11"/>
              </a:gdLst>
              <a:ahLst/>
              <a:cxnLst>
                <a:cxn ang="0">
                  <a:pos x="T0" y="T1"/>
                </a:cxn>
                <a:cxn ang="0">
                  <a:pos x="T2" y="T3"/>
                </a:cxn>
                <a:cxn ang="0">
                  <a:pos x="T4" y="T5"/>
                </a:cxn>
                <a:cxn ang="0">
                  <a:pos x="T6" y="T7"/>
                </a:cxn>
                <a:cxn ang="0">
                  <a:pos x="T8" y="T9"/>
                </a:cxn>
              </a:cxnLst>
              <a:rect l="0" t="0" r="r" b="b"/>
              <a:pathLst>
                <a:path w="12" h="11">
                  <a:moveTo>
                    <a:pt x="12" y="5"/>
                  </a:moveTo>
                  <a:cubicBezTo>
                    <a:pt x="12" y="3"/>
                    <a:pt x="9" y="0"/>
                    <a:pt x="6" y="0"/>
                  </a:cubicBezTo>
                  <a:cubicBezTo>
                    <a:pt x="2" y="0"/>
                    <a:pt x="0" y="3"/>
                    <a:pt x="0" y="6"/>
                  </a:cubicBezTo>
                  <a:cubicBezTo>
                    <a:pt x="0" y="9"/>
                    <a:pt x="3" y="11"/>
                    <a:pt x="6" y="11"/>
                  </a:cubicBezTo>
                  <a:cubicBezTo>
                    <a:pt x="10" y="11"/>
                    <a:pt x="12" y="8"/>
                    <a:pt x="12" y="5"/>
                  </a:cubicBezTo>
                  <a:close/>
                </a:path>
              </a:pathLst>
            </a:custGeom>
            <a:solidFill>
              <a:srgbClr val="EB175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79" name="Freeform 307"/>
            <p:cNvSpPr>
              <a:spLocks/>
            </p:cNvSpPr>
            <p:nvPr/>
          </p:nvSpPr>
          <p:spPr bwMode="auto">
            <a:xfrm>
              <a:off x="1662" y="-508"/>
              <a:ext cx="82" cy="71"/>
            </a:xfrm>
            <a:custGeom>
              <a:avLst/>
              <a:gdLst>
                <a:gd name="T0" fmla="*/ 27 w 50"/>
                <a:gd name="T1" fmla="*/ 42 h 43"/>
                <a:gd name="T2" fmla="*/ 49 w 50"/>
                <a:gd name="T3" fmla="*/ 19 h 43"/>
                <a:gd name="T4" fmla="*/ 23 w 50"/>
                <a:gd name="T5" fmla="*/ 1 h 43"/>
                <a:gd name="T6" fmla="*/ 1 w 50"/>
                <a:gd name="T7" fmla="*/ 24 h 43"/>
                <a:gd name="T8" fmla="*/ 27 w 50"/>
                <a:gd name="T9" fmla="*/ 42 h 43"/>
              </a:gdLst>
              <a:ahLst/>
              <a:cxnLst>
                <a:cxn ang="0">
                  <a:pos x="T0" y="T1"/>
                </a:cxn>
                <a:cxn ang="0">
                  <a:pos x="T2" y="T3"/>
                </a:cxn>
                <a:cxn ang="0">
                  <a:pos x="T4" y="T5"/>
                </a:cxn>
                <a:cxn ang="0">
                  <a:pos x="T6" y="T7"/>
                </a:cxn>
                <a:cxn ang="0">
                  <a:pos x="T8" y="T9"/>
                </a:cxn>
              </a:cxnLst>
              <a:rect l="0" t="0" r="r" b="b"/>
              <a:pathLst>
                <a:path w="50" h="43">
                  <a:moveTo>
                    <a:pt x="27" y="42"/>
                  </a:moveTo>
                  <a:cubicBezTo>
                    <a:pt x="40" y="40"/>
                    <a:pt x="50" y="30"/>
                    <a:pt x="49" y="19"/>
                  </a:cubicBezTo>
                  <a:cubicBezTo>
                    <a:pt x="48" y="8"/>
                    <a:pt x="36" y="0"/>
                    <a:pt x="23" y="1"/>
                  </a:cubicBezTo>
                  <a:cubicBezTo>
                    <a:pt x="10" y="2"/>
                    <a:pt x="0" y="13"/>
                    <a:pt x="1" y="24"/>
                  </a:cubicBezTo>
                  <a:cubicBezTo>
                    <a:pt x="3" y="35"/>
                    <a:pt x="14" y="43"/>
                    <a:pt x="27" y="42"/>
                  </a:cubicBezTo>
                  <a:close/>
                </a:path>
              </a:pathLst>
            </a:custGeom>
            <a:solidFill>
              <a:srgbClr val="F4E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80" name="Freeform 308"/>
            <p:cNvSpPr>
              <a:spLocks/>
            </p:cNvSpPr>
            <p:nvPr/>
          </p:nvSpPr>
          <p:spPr bwMode="auto">
            <a:xfrm>
              <a:off x="1606" y="-412"/>
              <a:ext cx="18" cy="17"/>
            </a:xfrm>
            <a:custGeom>
              <a:avLst/>
              <a:gdLst>
                <a:gd name="T0" fmla="*/ 6 w 11"/>
                <a:gd name="T1" fmla="*/ 9 h 10"/>
                <a:gd name="T2" fmla="*/ 11 w 11"/>
                <a:gd name="T3" fmla="*/ 4 h 10"/>
                <a:gd name="T4" fmla="*/ 5 w 11"/>
                <a:gd name="T5" fmla="*/ 0 h 10"/>
                <a:gd name="T6" fmla="*/ 0 w 11"/>
                <a:gd name="T7" fmla="*/ 5 h 10"/>
                <a:gd name="T8" fmla="*/ 6 w 11"/>
                <a:gd name="T9" fmla="*/ 9 h 10"/>
              </a:gdLst>
              <a:ahLst/>
              <a:cxnLst>
                <a:cxn ang="0">
                  <a:pos x="T0" y="T1"/>
                </a:cxn>
                <a:cxn ang="0">
                  <a:pos x="T2" y="T3"/>
                </a:cxn>
                <a:cxn ang="0">
                  <a:pos x="T4" y="T5"/>
                </a:cxn>
                <a:cxn ang="0">
                  <a:pos x="T6" y="T7"/>
                </a:cxn>
                <a:cxn ang="0">
                  <a:pos x="T8" y="T9"/>
                </a:cxn>
              </a:cxnLst>
              <a:rect l="0" t="0" r="r" b="b"/>
              <a:pathLst>
                <a:path w="11" h="10">
                  <a:moveTo>
                    <a:pt x="6" y="9"/>
                  </a:moveTo>
                  <a:cubicBezTo>
                    <a:pt x="9" y="9"/>
                    <a:pt x="11" y="7"/>
                    <a:pt x="11" y="4"/>
                  </a:cubicBezTo>
                  <a:cubicBezTo>
                    <a:pt x="10" y="1"/>
                    <a:pt x="8" y="0"/>
                    <a:pt x="5" y="0"/>
                  </a:cubicBezTo>
                  <a:cubicBezTo>
                    <a:pt x="2" y="1"/>
                    <a:pt x="0" y="3"/>
                    <a:pt x="0" y="5"/>
                  </a:cubicBezTo>
                  <a:cubicBezTo>
                    <a:pt x="1" y="8"/>
                    <a:pt x="3" y="10"/>
                    <a:pt x="6" y="9"/>
                  </a:cubicBezTo>
                  <a:close/>
                </a:path>
              </a:pathLst>
            </a:custGeom>
            <a:solidFill>
              <a:srgbClr val="EB175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81" name="Freeform 309"/>
            <p:cNvSpPr>
              <a:spLocks/>
            </p:cNvSpPr>
            <p:nvPr/>
          </p:nvSpPr>
          <p:spPr bwMode="auto">
            <a:xfrm>
              <a:off x="1770" y="-412"/>
              <a:ext cx="86" cy="79"/>
            </a:xfrm>
            <a:custGeom>
              <a:avLst/>
              <a:gdLst>
                <a:gd name="T0" fmla="*/ 25 w 53"/>
                <a:gd name="T1" fmla="*/ 1 h 48"/>
                <a:gd name="T2" fmla="*/ 1 w 53"/>
                <a:gd name="T3" fmla="*/ 26 h 48"/>
                <a:gd name="T4" fmla="*/ 28 w 53"/>
                <a:gd name="T5" fmla="*/ 47 h 48"/>
                <a:gd name="T6" fmla="*/ 53 w 53"/>
                <a:gd name="T7" fmla="*/ 22 h 48"/>
                <a:gd name="T8" fmla="*/ 25 w 53"/>
                <a:gd name="T9" fmla="*/ 1 h 48"/>
              </a:gdLst>
              <a:ahLst/>
              <a:cxnLst>
                <a:cxn ang="0">
                  <a:pos x="T0" y="T1"/>
                </a:cxn>
                <a:cxn ang="0">
                  <a:pos x="T2" y="T3"/>
                </a:cxn>
                <a:cxn ang="0">
                  <a:pos x="T4" y="T5"/>
                </a:cxn>
                <a:cxn ang="0">
                  <a:pos x="T6" y="T7"/>
                </a:cxn>
                <a:cxn ang="0">
                  <a:pos x="T8" y="T9"/>
                </a:cxn>
              </a:cxnLst>
              <a:rect l="0" t="0" r="r" b="b"/>
              <a:pathLst>
                <a:path w="53" h="48">
                  <a:moveTo>
                    <a:pt x="25" y="1"/>
                  </a:moveTo>
                  <a:cubicBezTo>
                    <a:pt x="10" y="2"/>
                    <a:pt x="0" y="13"/>
                    <a:pt x="1" y="26"/>
                  </a:cubicBezTo>
                  <a:cubicBezTo>
                    <a:pt x="2" y="39"/>
                    <a:pt x="14" y="48"/>
                    <a:pt x="28" y="47"/>
                  </a:cubicBezTo>
                  <a:cubicBezTo>
                    <a:pt x="43" y="46"/>
                    <a:pt x="53" y="35"/>
                    <a:pt x="53" y="22"/>
                  </a:cubicBezTo>
                  <a:cubicBezTo>
                    <a:pt x="52" y="9"/>
                    <a:pt x="40" y="0"/>
                    <a:pt x="25" y="1"/>
                  </a:cubicBezTo>
                  <a:close/>
                </a:path>
              </a:pathLst>
            </a:custGeom>
            <a:solidFill>
              <a:srgbClr val="F4E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82" name="Freeform 310"/>
            <p:cNvSpPr>
              <a:spLocks/>
            </p:cNvSpPr>
            <p:nvPr/>
          </p:nvSpPr>
          <p:spPr bwMode="auto">
            <a:xfrm>
              <a:off x="1992" y="-534"/>
              <a:ext cx="40" cy="33"/>
            </a:xfrm>
            <a:custGeom>
              <a:avLst/>
              <a:gdLst>
                <a:gd name="T0" fmla="*/ 12 w 24"/>
                <a:gd name="T1" fmla="*/ 0 h 20"/>
                <a:gd name="T2" fmla="*/ 0 w 24"/>
                <a:gd name="T3" fmla="*/ 10 h 20"/>
                <a:gd name="T4" fmla="*/ 12 w 24"/>
                <a:gd name="T5" fmla="*/ 20 h 20"/>
                <a:gd name="T6" fmla="*/ 24 w 24"/>
                <a:gd name="T7" fmla="*/ 10 h 20"/>
                <a:gd name="T8" fmla="*/ 12 w 24"/>
                <a:gd name="T9" fmla="*/ 0 h 20"/>
              </a:gdLst>
              <a:ahLst/>
              <a:cxnLst>
                <a:cxn ang="0">
                  <a:pos x="T0" y="T1"/>
                </a:cxn>
                <a:cxn ang="0">
                  <a:pos x="T2" y="T3"/>
                </a:cxn>
                <a:cxn ang="0">
                  <a:pos x="T4" y="T5"/>
                </a:cxn>
                <a:cxn ang="0">
                  <a:pos x="T6" y="T7"/>
                </a:cxn>
                <a:cxn ang="0">
                  <a:pos x="T8" y="T9"/>
                </a:cxn>
              </a:cxnLst>
              <a:rect l="0" t="0" r="r" b="b"/>
              <a:pathLst>
                <a:path w="24" h="20">
                  <a:moveTo>
                    <a:pt x="12" y="0"/>
                  </a:moveTo>
                  <a:cubicBezTo>
                    <a:pt x="5" y="0"/>
                    <a:pt x="0" y="5"/>
                    <a:pt x="0" y="10"/>
                  </a:cubicBezTo>
                  <a:cubicBezTo>
                    <a:pt x="0" y="16"/>
                    <a:pt x="6" y="20"/>
                    <a:pt x="12" y="20"/>
                  </a:cubicBezTo>
                  <a:cubicBezTo>
                    <a:pt x="18" y="20"/>
                    <a:pt x="24" y="15"/>
                    <a:pt x="24" y="10"/>
                  </a:cubicBezTo>
                  <a:cubicBezTo>
                    <a:pt x="23" y="4"/>
                    <a:pt x="18" y="0"/>
                    <a:pt x="12" y="0"/>
                  </a:cubicBezTo>
                  <a:close/>
                </a:path>
              </a:pathLst>
            </a:custGeom>
            <a:solidFill>
              <a:srgbClr val="F4EB2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83" name="Freeform 311"/>
            <p:cNvSpPr>
              <a:spLocks/>
            </p:cNvSpPr>
            <p:nvPr/>
          </p:nvSpPr>
          <p:spPr bwMode="auto">
            <a:xfrm>
              <a:off x="1763" y="-680"/>
              <a:ext cx="52" cy="44"/>
            </a:xfrm>
            <a:custGeom>
              <a:avLst/>
              <a:gdLst>
                <a:gd name="T0" fmla="*/ 17 w 32"/>
                <a:gd name="T1" fmla="*/ 26 h 27"/>
                <a:gd name="T2" fmla="*/ 31 w 32"/>
                <a:gd name="T3" fmla="*/ 13 h 27"/>
                <a:gd name="T4" fmla="*/ 15 w 32"/>
                <a:gd name="T5" fmla="*/ 1 h 27"/>
                <a:gd name="T6" fmla="*/ 1 w 32"/>
                <a:gd name="T7" fmla="*/ 15 h 27"/>
                <a:gd name="T8" fmla="*/ 17 w 32"/>
                <a:gd name="T9" fmla="*/ 26 h 27"/>
              </a:gdLst>
              <a:ahLst/>
              <a:cxnLst>
                <a:cxn ang="0">
                  <a:pos x="T0" y="T1"/>
                </a:cxn>
                <a:cxn ang="0">
                  <a:pos x="T2" y="T3"/>
                </a:cxn>
                <a:cxn ang="0">
                  <a:pos x="T4" y="T5"/>
                </a:cxn>
                <a:cxn ang="0">
                  <a:pos x="T6" y="T7"/>
                </a:cxn>
                <a:cxn ang="0">
                  <a:pos x="T8" y="T9"/>
                </a:cxn>
              </a:cxnLst>
              <a:rect l="0" t="0" r="r" b="b"/>
              <a:pathLst>
                <a:path w="32" h="27">
                  <a:moveTo>
                    <a:pt x="17" y="26"/>
                  </a:moveTo>
                  <a:cubicBezTo>
                    <a:pt x="25" y="26"/>
                    <a:pt x="32" y="19"/>
                    <a:pt x="31" y="13"/>
                  </a:cubicBezTo>
                  <a:cubicBezTo>
                    <a:pt x="31" y="6"/>
                    <a:pt x="24" y="0"/>
                    <a:pt x="15" y="1"/>
                  </a:cubicBezTo>
                  <a:cubicBezTo>
                    <a:pt x="7" y="2"/>
                    <a:pt x="0" y="8"/>
                    <a:pt x="1" y="15"/>
                  </a:cubicBezTo>
                  <a:cubicBezTo>
                    <a:pt x="1" y="22"/>
                    <a:pt x="9" y="27"/>
                    <a:pt x="17" y="26"/>
                  </a:cubicBezTo>
                  <a:close/>
                </a:path>
              </a:pathLst>
            </a:custGeom>
            <a:solidFill>
              <a:srgbClr val="F4E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84" name="Freeform 312"/>
            <p:cNvSpPr>
              <a:spLocks/>
            </p:cNvSpPr>
            <p:nvPr/>
          </p:nvSpPr>
          <p:spPr bwMode="auto">
            <a:xfrm>
              <a:off x="1761" y="-525"/>
              <a:ext cx="49" cy="42"/>
            </a:xfrm>
            <a:custGeom>
              <a:avLst/>
              <a:gdLst>
                <a:gd name="T0" fmla="*/ 16 w 30"/>
                <a:gd name="T1" fmla="*/ 25 h 26"/>
                <a:gd name="T2" fmla="*/ 30 w 30"/>
                <a:gd name="T3" fmla="*/ 12 h 26"/>
                <a:gd name="T4" fmla="*/ 14 w 30"/>
                <a:gd name="T5" fmla="*/ 0 h 26"/>
                <a:gd name="T6" fmla="*/ 0 w 30"/>
                <a:gd name="T7" fmla="*/ 14 h 26"/>
                <a:gd name="T8" fmla="*/ 16 w 30"/>
                <a:gd name="T9" fmla="*/ 25 h 26"/>
              </a:gdLst>
              <a:ahLst/>
              <a:cxnLst>
                <a:cxn ang="0">
                  <a:pos x="T0" y="T1"/>
                </a:cxn>
                <a:cxn ang="0">
                  <a:pos x="T2" y="T3"/>
                </a:cxn>
                <a:cxn ang="0">
                  <a:pos x="T4" y="T5"/>
                </a:cxn>
                <a:cxn ang="0">
                  <a:pos x="T6" y="T7"/>
                </a:cxn>
                <a:cxn ang="0">
                  <a:pos x="T8" y="T9"/>
                </a:cxn>
              </a:cxnLst>
              <a:rect l="0" t="0" r="r" b="b"/>
              <a:pathLst>
                <a:path w="30" h="26">
                  <a:moveTo>
                    <a:pt x="16" y="25"/>
                  </a:moveTo>
                  <a:cubicBezTo>
                    <a:pt x="24" y="25"/>
                    <a:pt x="30" y="19"/>
                    <a:pt x="30" y="12"/>
                  </a:cubicBezTo>
                  <a:cubicBezTo>
                    <a:pt x="29" y="5"/>
                    <a:pt x="22" y="0"/>
                    <a:pt x="14" y="0"/>
                  </a:cubicBezTo>
                  <a:cubicBezTo>
                    <a:pt x="6" y="1"/>
                    <a:pt x="0" y="7"/>
                    <a:pt x="0" y="14"/>
                  </a:cubicBezTo>
                  <a:cubicBezTo>
                    <a:pt x="1" y="21"/>
                    <a:pt x="8" y="26"/>
                    <a:pt x="16" y="25"/>
                  </a:cubicBezTo>
                  <a:close/>
                </a:path>
              </a:pathLst>
            </a:custGeom>
            <a:solidFill>
              <a:srgbClr val="F4EB2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85" name="Freeform 313"/>
            <p:cNvSpPr>
              <a:spLocks/>
            </p:cNvSpPr>
            <p:nvPr/>
          </p:nvSpPr>
          <p:spPr bwMode="auto">
            <a:xfrm>
              <a:off x="1894" y="-343"/>
              <a:ext cx="46" cy="42"/>
            </a:xfrm>
            <a:custGeom>
              <a:avLst/>
              <a:gdLst>
                <a:gd name="T0" fmla="*/ 14 w 28"/>
                <a:gd name="T1" fmla="*/ 1 h 26"/>
                <a:gd name="T2" fmla="*/ 0 w 28"/>
                <a:gd name="T3" fmla="*/ 14 h 26"/>
                <a:gd name="T4" fmla="*/ 15 w 28"/>
                <a:gd name="T5" fmla="*/ 26 h 26"/>
                <a:gd name="T6" fmla="*/ 28 w 28"/>
                <a:gd name="T7" fmla="*/ 13 h 26"/>
                <a:gd name="T8" fmla="*/ 14 w 28"/>
                <a:gd name="T9" fmla="*/ 1 h 26"/>
              </a:gdLst>
              <a:ahLst/>
              <a:cxnLst>
                <a:cxn ang="0">
                  <a:pos x="T0" y="T1"/>
                </a:cxn>
                <a:cxn ang="0">
                  <a:pos x="T2" y="T3"/>
                </a:cxn>
                <a:cxn ang="0">
                  <a:pos x="T4" y="T5"/>
                </a:cxn>
                <a:cxn ang="0">
                  <a:pos x="T6" y="T7"/>
                </a:cxn>
                <a:cxn ang="0">
                  <a:pos x="T8" y="T9"/>
                </a:cxn>
              </a:cxnLst>
              <a:rect l="0" t="0" r="r" b="b"/>
              <a:pathLst>
                <a:path w="28" h="26">
                  <a:moveTo>
                    <a:pt x="14" y="1"/>
                  </a:moveTo>
                  <a:cubicBezTo>
                    <a:pt x="6" y="1"/>
                    <a:pt x="0" y="7"/>
                    <a:pt x="0" y="14"/>
                  </a:cubicBezTo>
                  <a:cubicBezTo>
                    <a:pt x="1" y="21"/>
                    <a:pt x="7" y="26"/>
                    <a:pt x="15" y="26"/>
                  </a:cubicBezTo>
                  <a:cubicBezTo>
                    <a:pt x="23" y="25"/>
                    <a:pt x="28" y="19"/>
                    <a:pt x="28" y="13"/>
                  </a:cubicBezTo>
                  <a:cubicBezTo>
                    <a:pt x="28" y="6"/>
                    <a:pt x="22" y="0"/>
                    <a:pt x="14" y="1"/>
                  </a:cubicBezTo>
                  <a:close/>
                </a:path>
              </a:pathLst>
            </a:custGeom>
            <a:solidFill>
              <a:srgbClr val="F4EB2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86" name="Freeform 314"/>
            <p:cNvSpPr>
              <a:spLocks/>
            </p:cNvSpPr>
            <p:nvPr/>
          </p:nvSpPr>
          <p:spPr bwMode="auto">
            <a:xfrm>
              <a:off x="1903" y="-532"/>
              <a:ext cx="49" cy="41"/>
            </a:xfrm>
            <a:custGeom>
              <a:avLst/>
              <a:gdLst>
                <a:gd name="T0" fmla="*/ 0 w 30"/>
                <a:gd name="T1" fmla="*/ 13 h 25"/>
                <a:gd name="T2" fmla="*/ 16 w 30"/>
                <a:gd name="T3" fmla="*/ 25 h 25"/>
                <a:gd name="T4" fmla="*/ 30 w 30"/>
                <a:gd name="T5" fmla="*/ 12 h 25"/>
                <a:gd name="T6" fmla="*/ 15 w 30"/>
                <a:gd name="T7" fmla="*/ 0 h 25"/>
                <a:gd name="T8" fmla="*/ 0 w 30"/>
                <a:gd name="T9" fmla="*/ 13 h 25"/>
              </a:gdLst>
              <a:ahLst/>
              <a:cxnLst>
                <a:cxn ang="0">
                  <a:pos x="T0" y="T1"/>
                </a:cxn>
                <a:cxn ang="0">
                  <a:pos x="T2" y="T3"/>
                </a:cxn>
                <a:cxn ang="0">
                  <a:pos x="T4" y="T5"/>
                </a:cxn>
                <a:cxn ang="0">
                  <a:pos x="T6" y="T7"/>
                </a:cxn>
                <a:cxn ang="0">
                  <a:pos x="T8" y="T9"/>
                </a:cxn>
              </a:cxnLst>
              <a:rect l="0" t="0" r="r" b="b"/>
              <a:pathLst>
                <a:path w="30" h="25">
                  <a:moveTo>
                    <a:pt x="0" y="13"/>
                  </a:moveTo>
                  <a:cubicBezTo>
                    <a:pt x="1" y="20"/>
                    <a:pt x="8" y="25"/>
                    <a:pt x="16" y="25"/>
                  </a:cubicBezTo>
                  <a:cubicBezTo>
                    <a:pt x="24" y="25"/>
                    <a:pt x="30" y="19"/>
                    <a:pt x="30" y="12"/>
                  </a:cubicBezTo>
                  <a:cubicBezTo>
                    <a:pt x="30" y="5"/>
                    <a:pt x="23" y="0"/>
                    <a:pt x="15" y="0"/>
                  </a:cubicBezTo>
                  <a:cubicBezTo>
                    <a:pt x="7" y="0"/>
                    <a:pt x="0" y="6"/>
                    <a:pt x="0" y="13"/>
                  </a:cubicBezTo>
                  <a:close/>
                </a:path>
              </a:pathLst>
            </a:custGeom>
            <a:solidFill>
              <a:srgbClr val="F4E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87" name="Freeform 315"/>
            <p:cNvSpPr>
              <a:spLocks/>
            </p:cNvSpPr>
            <p:nvPr/>
          </p:nvSpPr>
          <p:spPr bwMode="auto">
            <a:xfrm>
              <a:off x="1921" y="-853"/>
              <a:ext cx="62" cy="48"/>
            </a:xfrm>
            <a:custGeom>
              <a:avLst/>
              <a:gdLst>
                <a:gd name="T0" fmla="*/ 19 w 38"/>
                <a:gd name="T1" fmla="*/ 29 h 29"/>
                <a:gd name="T2" fmla="*/ 37 w 38"/>
                <a:gd name="T3" fmla="*/ 14 h 29"/>
                <a:gd name="T4" fmla="*/ 19 w 38"/>
                <a:gd name="T5" fmla="*/ 0 h 29"/>
                <a:gd name="T6" fmla="*/ 0 w 38"/>
                <a:gd name="T7" fmla="*/ 15 h 29"/>
                <a:gd name="T8" fmla="*/ 19 w 38"/>
                <a:gd name="T9" fmla="*/ 29 h 29"/>
              </a:gdLst>
              <a:ahLst/>
              <a:cxnLst>
                <a:cxn ang="0">
                  <a:pos x="T0" y="T1"/>
                </a:cxn>
                <a:cxn ang="0">
                  <a:pos x="T2" y="T3"/>
                </a:cxn>
                <a:cxn ang="0">
                  <a:pos x="T4" y="T5"/>
                </a:cxn>
                <a:cxn ang="0">
                  <a:pos x="T6" y="T7"/>
                </a:cxn>
                <a:cxn ang="0">
                  <a:pos x="T8" y="T9"/>
                </a:cxn>
              </a:cxnLst>
              <a:rect l="0" t="0" r="r" b="b"/>
              <a:pathLst>
                <a:path w="38" h="29">
                  <a:moveTo>
                    <a:pt x="19" y="29"/>
                  </a:moveTo>
                  <a:cubicBezTo>
                    <a:pt x="29" y="29"/>
                    <a:pt x="38" y="22"/>
                    <a:pt x="37" y="14"/>
                  </a:cubicBezTo>
                  <a:cubicBezTo>
                    <a:pt x="37" y="6"/>
                    <a:pt x="29" y="0"/>
                    <a:pt x="19" y="0"/>
                  </a:cubicBezTo>
                  <a:cubicBezTo>
                    <a:pt x="8" y="0"/>
                    <a:pt x="0" y="7"/>
                    <a:pt x="0" y="15"/>
                  </a:cubicBezTo>
                  <a:cubicBezTo>
                    <a:pt x="1" y="23"/>
                    <a:pt x="9" y="29"/>
                    <a:pt x="19" y="29"/>
                  </a:cubicBezTo>
                  <a:close/>
                </a:path>
              </a:pathLst>
            </a:custGeom>
            <a:solidFill>
              <a:srgbClr val="F4EA1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88" name="Freeform 316"/>
            <p:cNvSpPr>
              <a:spLocks/>
            </p:cNvSpPr>
            <p:nvPr/>
          </p:nvSpPr>
          <p:spPr bwMode="auto">
            <a:xfrm>
              <a:off x="1548" y="-479"/>
              <a:ext cx="498" cy="349"/>
            </a:xfrm>
            <a:custGeom>
              <a:avLst/>
              <a:gdLst>
                <a:gd name="T0" fmla="*/ 14 w 306"/>
                <a:gd name="T1" fmla="*/ 62 h 214"/>
                <a:gd name="T2" fmla="*/ 14 w 306"/>
                <a:gd name="T3" fmla="*/ 62 h 214"/>
                <a:gd name="T4" fmla="*/ 30 w 306"/>
                <a:gd name="T5" fmla="*/ 130 h 214"/>
                <a:gd name="T6" fmla="*/ 232 w 306"/>
                <a:gd name="T7" fmla="*/ 166 h 214"/>
                <a:gd name="T8" fmla="*/ 305 w 306"/>
                <a:gd name="T9" fmla="*/ 0 h 214"/>
                <a:gd name="T10" fmla="*/ 293 w 306"/>
                <a:gd name="T11" fmla="*/ 94 h 214"/>
                <a:gd name="T12" fmla="*/ 184 w 306"/>
                <a:gd name="T13" fmla="*/ 207 h 214"/>
                <a:gd name="T14" fmla="*/ 32 w 306"/>
                <a:gd name="T15" fmla="*/ 159 h 214"/>
                <a:gd name="T16" fmla="*/ 14 w 306"/>
                <a:gd name="T17" fmla="*/ 62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6" h="214">
                  <a:moveTo>
                    <a:pt x="14" y="62"/>
                  </a:moveTo>
                  <a:cubicBezTo>
                    <a:pt x="14" y="62"/>
                    <a:pt x="14" y="62"/>
                    <a:pt x="14" y="62"/>
                  </a:cubicBezTo>
                  <a:cubicBezTo>
                    <a:pt x="10" y="90"/>
                    <a:pt x="16" y="113"/>
                    <a:pt x="30" y="130"/>
                  </a:cubicBezTo>
                  <a:cubicBezTo>
                    <a:pt x="64" y="168"/>
                    <a:pt x="177" y="200"/>
                    <a:pt x="232" y="166"/>
                  </a:cubicBezTo>
                  <a:cubicBezTo>
                    <a:pt x="275" y="139"/>
                    <a:pt x="301" y="63"/>
                    <a:pt x="305" y="0"/>
                  </a:cubicBezTo>
                  <a:cubicBezTo>
                    <a:pt x="306" y="29"/>
                    <a:pt x="303" y="64"/>
                    <a:pt x="293" y="94"/>
                  </a:cubicBezTo>
                  <a:cubicBezTo>
                    <a:pt x="274" y="146"/>
                    <a:pt x="252" y="201"/>
                    <a:pt x="184" y="207"/>
                  </a:cubicBezTo>
                  <a:cubicBezTo>
                    <a:pt x="116" y="214"/>
                    <a:pt x="50" y="185"/>
                    <a:pt x="32" y="159"/>
                  </a:cubicBezTo>
                  <a:cubicBezTo>
                    <a:pt x="0" y="112"/>
                    <a:pt x="14" y="62"/>
                    <a:pt x="14" y="62"/>
                  </a:cubicBezTo>
                  <a:close/>
                </a:path>
              </a:pathLst>
            </a:custGeom>
            <a:solidFill>
              <a:srgbClr val="EA0D8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89" name="Freeform 317"/>
            <p:cNvSpPr>
              <a:spLocks/>
            </p:cNvSpPr>
            <p:nvPr/>
          </p:nvSpPr>
          <p:spPr bwMode="auto">
            <a:xfrm>
              <a:off x="2040" y="-846"/>
              <a:ext cx="167" cy="272"/>
            </a:xfrm>
            <a:custGeom>
              <a:avLst/>
              <a:gdLst>
                <a:gd name="T0" fmla="*/ 95 w 103"/>
                <a:gd name="T1" fmla="*/ 1 h 167"/>
                <a:gd name="T2" fmla="*/ 96 w 103"/>
                <a:gd name="T3" fmla="*/ 0 h 167"/>
                <a:gd name="T4" fmla="*/ 100 w 103"/>
                <a:gd name="T5" fmla="*/ 35 h 167"/>
                <a:gd name="T6" fmla="*/ 74 w 103"/>
                <a:gd name="T7" fmla="*/ 77 h 167"/>
                <a:gd name="T8" fmla="*/ 0 w 103"/>
                <a:gd name="T9" fmla="*/ 167 h 167"/>
                <a:gd name="T10" fmla="*/ 96 w 103"/>
                <a:gd name="T11" fmla="*/ 14 h 167"/>
                <a:gd name="T12" fmla="*/ 95 w 103"/>
                <a:gd name="T13" fmla="*/ 1 h 167"/>
              </a:gdLst>
              <a:ahLst/>
              <a:cxnLst>
                <a:cxn ang="0">
                  <a:pos x="T0" y="T1"/>
                </a:cxn>
                <a:cxn ang="0">
                  <a:pos x="T2" y="T3"/>
                </a:cxn>
                <a:cxn ang="0">
                  <a:pos x="T4" y="T5"/>
                </a:cxn>
                <a:cxn ang="0">
                  <a:pos x="T6" y="T7"/>
                </a:cxn>
                <a:cxn ang="0">
                  <a:pos x="T8" y="T9"/>
                </a:cxn>
                <a:cxn ang="0">
                  <a:pos x="T10" y="T11"/>
                </a:cxn>
                <a:cxn ang="0">
                  <a:pos x="T12" y="T13"/>
                </a:cxn>
              </a:cxnLst>
              <a:rect l="0" t="0" r="r" b="b"/>
              <a:pathLst>
                <a:path w="103" h="167">
                  <a:moveTo>
                    <a:pt x="95" y="1"/>
                  </a:moveTo>
                  <a:cubicBezTo>
                    <a:pt x="96" y="1"/>
                    <a:pt x="96" y="0"/>
                    <a:pt x="96" y="0"/>
                  </a:cubicBezTo>
                  <a:cubicBezTo>
                    <a:pt x="96" y="0"/>
                    <a:pt x="103" y="24"/>
                    <a:pt x="100" y="35"/>
                  </a:cubicBezTo>
                  <a:cubicBezTo>
                    <a:pt x="98" y="46"/>
                    <a:pt x="90" y="61"/>
                    <a:pt x="74" y="77"/>
                  </a:cubicBezTo>
                  <a:cubicBezTo>
                    <a:pt x="59" y="91"/>
                    <a:pt x="8" y="141"/>
                    <a:pt x="0" y="167"/>
                  </a:cubicBezTo>
                  <a:cubicBezTo>
                    <a:pt x="0" y="107"/>
                    <a:pt x="84" y="54"/>
                    <a:pt x="96" y="14"/>
                  </a:cubicBezTo>
                  <a:cubicBezTo>
                    <a:pt x="97" y="10"/>
                    <a:pt x="96" y="5"/>
                    <a:pt x="95" y="1"/>
                  </a:cubicBezTo>
                  <a:close/>
                </a:path>
              </a:pathLst>
            </a:custGeom>
            <a:solidFill>
              <a:srgbClr val="EA0D8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90" name="Freeform 318"/>
            <p:cNvSpPr>
              <a:spLocks/>
            </p:cNvSpPr>
            <p:nvPr/>
          </p:nvSpPr>
          <p:spPr bwMode="auto">
            <a:xfrm>
              <a:off x="1768" y="-776"/>
              <a:ext cx="368" cy="430"/>
            </a:xfrm>
            <a:custGeom>
              <a:avLst/>
              <a:gdLst>
                <a:gd name="T0" fmla="*/ 38 w 226"/>
                <a:gd name="T1" fmla="*/ 6 h 264"/>
                <a:gd name="T2" fmla="*/ 9 w 226"/>
                <a:gd name="T3" fmla="*/ 24 h 264"/>
                <a:gd name="T4" fmla="*/ 8 w 226"/>
                <a:gd name="T5" fmla="*/ 90 h 264"/>
                <a:gd name="T6" fmla="*/ 25 w 226"/>
                <a:gd name="T7" fmla="*/ 232 h 264"/>
                <a:gd name="T8" fmla="*/ 17 w 226"/>
                <a:gd name="T9" fmla="*/ 256 h 264"/>
                <a:gd name="T10" fmla="*/ 23 w 226"/>
                <a:gd name="T11" fmla="*/ 263 h 264"/>
                <a:gd name="T12" fmla="*/ 33 w 226"/>
                <a:gd name="T13" fmla="*/ 258 h 264"/>
                <a:gd name="T14" fmla="*/ 41 w 226"/>
                <a:gd name="T15" fmla="*/ 236 h 264"/>
                <a:gd name="T16" fmla="*/ 80 w 226"/>
                <a:gd name="T17" fmla="*/ 211 h 264"/>
                <a:gd name="T18" fmla="*/ 186 w 226"/>
                <a:gd name="T19" fmla="*/ 161 h 264"/>
                <a:gd name="T20" fmla="*/ 223 w 226"/>
                <a:gd name="T21" fmla="*/ 108 h 264"/>
                <a:gd name="T22" fmla="*/ 192 w 226"/>
                <a:gd name="T23" fmla="*/ 40 h 264"/>
                <a:gd name="T24" fmla="*/ 172 w 226"/>
                <a:gd name="T25" fmla="*/ 59 h 264"/>
                <a:gd name="T26" fmla="*/ 209 w 226"/>
                <a:gd name="T27" fmla="*/ 123 h 264"/>
                <a:gd name="T28" fmla="*/ 186 w 226"/>
                <a:gd name="T29" fmla="*/ 156 h 264"/>
                <a:gd name="T30" fmla="*/ 42 w 226"/>
                <a:gd name="T31" fmla="*/ 215 h 264"/>
                <a:gd name="T32" fmla="*/ 34 w 226"/>
                <a:gd name="T33" fmla="*/ 148 h 264"/>
                <a:gd name="T34" fmla="*/ 11 w 226"/>
                <a:gd name="T35" fmla="*/ 65 h 264"/>
                <a:gd name="T36" fmla="*/ 51 w 226"/>
                <a:gd name="T37" fmla="*/ 21 h 264"/>
                <a:gd name="T38" fmla="*/ 38 w 226"/>
                <a:gd name="T39" fmla="*/ 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6" h="264">
                  <a:moveTo>
                    <a:pt x="38" y="6"/>
                  </a:moveTo>
                  <a:cubicBezTo>
                    <a:pt x="29" y="8"/>
                    <a:pt x="12" y="18"/>
                    <a:pt x="9" y="24"/>
                  </a:cubicBezTo>
                  <a:cubicBezTo>
                    <a:pt x="0" y="40"/>
                    <a:pt x="2" y="53"/>
                    <a:pt x="8" y="90"/>
                  </a:cubicBezTo>
                  <a:cubicBezTo>
                    <a:pt x="14" y="128"/>
                    <a:pt x="31" y="212"/>
                    <a:pt x="25" y="232"/>
                  </a:cubicBezTo>
                  <a:cubicBezTo>
                    <a:pt x="20" y="252"/>
                    <a:pt x="18" y="250"/>
                    <a:pt x="17" y="256"/>
                  </a:cubicBezTo>
                  <a:cubicBezTo>
                    <a:pt x="17" y="260"/>
                    <a:pt x="21" y="262"/>
                    <a:pt x="23" y="263"/>
                  </a:cubicBezTo>
                  <a:cubicBezTo>
                    <a:pt x="26" y="264"/>
                    <a:pt x="30" y="264"/>
                    <a:pt x="33" y="258"/>
                  </a:cubicBezTo>
                  <a:cubicBezTo>
                    <a:pt x="35" y="253"/>
                    <a:pt x="37" y="241"/>
                    <a:pt x="41" y="236"/>
                  </a:cubicBezTo>
                  <a:cubicBezTo>
                    <a:pt x="47" y="227"/>
                    <a:pt x="62" y="218"/>
                    <a:pt x="80" y="211"/>
                  </a:cubicBezTo>
                  <a:cubicBezTo>
                    <a:pt x="97" y="203"/>
                    <a:pt x="163" y="174"/>
                    <a:pt x="186" y="161"/>
                  </a:cubicBezTo>
                  <a:cubicBezTo>
                    <a:pt x="209" y="148"/>
                    <a:pt x="226" y="127"/>
                    <a:pt x="223" y="108"/>
                  </a:cubicBezTo>
                  <a:cubicBezTo>
                    <a:pt x="220" y="88"/>
                    <a:pt x="210" y="51"/>
                    <a:pt x="192" y="40"/>
                  </a:cubicBezTo>
                  <a:cubicBezTo>
                    <a:pt x="186" y="36"/>
                    <a:pt x="152" y="35"/>
                    <a:pt x="172" y="59"/>
                  </a:cubicBezTo>
                  <a:cubicBezTo>
                    <a:pt x="172" y="59"/>
                    <a:pt x="214" y="93"/>
                    <a:pt x="209" y="123"/>
                  </a:cubicBezTo>
                  <a:cubicBezTo>
                    <a:pt x="209" y="123"/>
                    <a:pt x="205" y="146"/>
                    <a:pt x="186" y="156"/>
                  </a:cubicBezTo>
                  <a:cubicBezTo>
                    <a:pt x="165" y="166"/>
                    <a:pt x="51" y="199"/>
                    <a:pt x="42" y="215"/>
                  </a:cubicBezTo>
                  <a:cubicBezTo>
                    <a:pt x="42" y="215"/>
                    <a:pt x="41" y="176"/>
                    <a:pt x="34" y="148"/>
                  </a:cubicBezTo>
                  <a:cubicBezTo>
                    <a:pt x="29" y="129"/>
                    <a:pt x="12" y="72"/>
                    <a:pt x="11" y="65"/>
                  </a:cubicBezTo>
                  <a:cubicBezTo>
                    <a:pt x="8" y="39"/>
                    <a:pt x="29" y="26"/>
                    <a:pt x="51" y="21"/>
                  </a:cubicBezTo>
                  <a:cubicBezTo>
                    <a:pt x="56" y="19"/>
                    <a:pt x="60" y="0"/>
                    <a:pt x="38" y="6"/>
                  </a:cubicBezTo>
                  <a:close/>
                </a:path>
              </a:pathLst>
            </a:custGeom>
            <a:solidFill>
              <a:srgbClr val="EA0D8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91" name="Freeform 319"/>
            <p:cNvSpPr>
              <a:spLocks/>
            </p:cNvSpPr>
            <p:nvPr/>
          </p:nvSpPr>
          <p:spPr bwMode="auto">
            <a:xfrm>
              <a:off x="2015" y="-719"/>
              <a:ext cx="119" cy="194"/>
            </a:xfrm>
            <a:custGeom>
              <a:avLst/>
              <a:gdLst>
                <a:gd name="T0" fmla="*/ 57 w 73"/>
                <a:gd name="T1" fmla="*/ 88 h 119"/>
                <a:gd name="T2" fmla="*/ 20 w 73"/>
                <a:gd name="T3" fmla="*/ 24 h 119"/>
                <a:gd name="T4" fmla="*/ 40 w 73"/>
                <a:gd name="T5" fmla="*/ 5 h 119"/>
                <a:gd name="T6" fmla="*/ 71 w 73"/>
                <a:gd name="T7" fmla="*/ 73 h 119"/>
                <a:gd name="T8" fmla="*/ 57 w 73"/>
                <a:gd name="T9" fmla="*/ 109 h 119"/>
                <a:gd name="T10" fmla="*/ 36 w 73"/>
                <a:gd name="T11" fmla="*/ 119 h 119"/>
                <a:gd name="T12" fmla="*/ 57 w 73"/>
                <a:gd name="T13" fmla="*/ 88 h 119"/>
              </a:gdLst>
              <a:ahLst/>
              <a:cxnLst>
                <a:cxn ang="0">
                  <a:pos x="T0" y="T1"/>
                </a:cxn>
                <a:cxn ang="0">
                  <a:pos x="T2" y="T3"/>
                </a:cxn>
                <a:cxn ang="0">
                  <a:pos x="T4" y="T5"/>
                </a:cxn>
                <a:cxn ang="0">
                  <a:pos x="T6" y="T7"/>
                </a:cxn>
                <a:cxn ang="0">
                  <a:pos x="T8" y="T9"/>
                </a:cxn>
                <a:cxn ang="0">
                  <a:pos x="T10" y="T11"/>
                </a:cxn>
                <a:cxn ang="0">
                  <a:pos x="T12" y="T13"/>
                </a:cxn>
              </a:cxnLst>
              <a:rect l="0" t="0" r="r" b="b"/>
              <a:pathLst>
                <a:path w="73" h="119">
                  <a:moveTo>
                    <a:pt x="57" y="88"/>
                  </a:moveTo>
                  <a:cubicBezTo>
                    <a:pt x="62" y="58"/>
                    <a:pt x="20" y="24"/>
                    <a:pt x="20" y="24"/>
                  </a:cubicBezTo>
                  <a:cubicBezTo>
                    <a:pt x="0" y="0"/>
                    <a:pt x="34" y="1"/>
                    <a:pt x="40" y="5"/>
                  </a:cubicBezTo>
                  <a:cubicBezTo>
                    <a:pt x="58" y="16"/>
                    <a:pt x="68" y="53"/>
                    <a:pt x="71" y="73"/>
                  </a:cubicBezTo>
                  <a:cubicBezTo>
                    <a:pt x="73" y="85"/>
                    <a:pt x="67" y="98"/>
                    <a:pt x="57" y="109"/>
                  </a:cubicBezTo>
                  <a:cubicBezTo>
                    <a:pt x="50" y="113"/>
                    <a:pt x="43" y="116"/>
                    <a:pt x="36" y="119"/>
                  </a:cubicBezTo>
                  <a:cubicBezTo>
                    <a:pt x="53" y="109"/>
                    <a:pt x="57" y="88"/>
                    <a:pt x="57" y="88"/>
                  </a:cubicBezTo>
                  <a:close/>
                </a:path>
              </a:pathLst>
            </a:custGeom>
            <a:solidFill>
              <a:srgbClr val="A21C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3392" name="Freeform 320"/>
            <p:cNvSpPr>
              <a:spLocks/>
            </p:cNvSpPr>
            <p:nvPr/>
          </p:nvSpPr>
          <p:spPr bwMode="auto">
            <a:xfrm>
              <a:off x="1771" y="-776"/>
              <a:ext cx="94" cy="164"/>
            </a:xfrm>
            <a:custGeom>
              <a:avLst/>
              <a:gdLst>
                <a:gd name="T0" fmla="*/ 1 w 58"/>
                <a:gd name="T1" fmla="*/ 61 h 101"/>
                <a:gd name="T2" fmla="*/ 7 w 58"/>
                <a:gd name="T3" fmla="*/ 24 h 101"/>
                <a:gd name="T4" fmla="*/ 36 w 58"/>
                <a:gd name="T5" fmla="*/ 6 h 101"/>
                <a:gd name="T6" fmla="*/ 49 w 58"/>
                <a:gd name="T7" fmla="*/ 21 h 101"/>
                <a:gd name="T8" fmla="*/ 9 w 58"/>
                <a:gd name="T9" fmla="*/ 65 h 101"/>
                <a:gd name="T10" fmla="*/ 18 w 58"/>
                <a:gd name="T11" fmla="*/ 101 h 101"/>
                <a:gd name="T12" fmla="*/ 1 w 58"/>
                <a:gd name="T13" fmla="*/ 61 h 101"/>
              </a:gdLst>
              <a:ahLst/>
              <a:cxnLst>
                <a:cxn ang="0">
                  <a:pos x="T0" y="T1"/>
                </a:cxn>
                <a:cxn ang="0">
                  <a:pos x="T2" y="T3"/>
                </a:cxn>
                <a:cxn ang="0">
                  <a:pos x="T4" y="T5"/>
                </a:cxn>
                <a:cxn ang="0">
                  <a:pos x="T6" y="T7"/>
                </a:cxn>
                <a:cxn ang="0">
                  <a:pos x="T8" y="T9"/>
                </a:cxn>
                <a:cxn ang="0">
                  <a:pos x="T10" y="T11"/>
                </a:cxn>
                <a:cxn ang="0">
                  <a:pos x="T12" y="T13"/>
                </a:cxn>
              </a:cxnLst>
              <a:rect l="0" t="0" r="r" b="b"/>
              <a:pathLst>
                <a:path w="58" h="101">
                  <a:moveTo>
                    <a:pt x="1" y="61"/>
                  </a:moveTo>
                  <a:cubicBezTo>
                    <a:pt x="0" y="44"/>
                    <a:pt x="1" y="35"/>
                    <a:pt x="7" y="24"/>
                  </a:cubicBezTo>
                  <a:cubicBezTo>
                    <a:pt x="10" y="18"/>
                    <a:pt x="27" y="8"/>
                    <a:pt x="36" y="6"/>
                  </a:cubicBezTo>
                  <a:cubicBezTo>
                    <a:pt x="58" y="0"/>
                    <a:pt x="54" y="19"/>
                    <a:pt x="49" y="21"/>
                  </a:cubicBezTo>
                  <a:cubicBezTo>
                    <a:pt x="27" y="26"/>
                    <a:pt x="6" y="39"/>
                    <a:pt x="9" y="65"/>
                  </a:cubicBezTo>
                  <a:cubicBezTo>
                    <a:pt x="9" y="69"/>
                    <a:pt x="14" y="84"/>
                    <a:pt x="18" y="101"/>
                  </a:cubicBezTo>
                  <a:cubicBezTo>
                    <a:pt x="12" y="89"/>
                    <a:pt x="6" y="75"/>
                    <a:pt x="1" y="61"/>
                  </a:cubicBezTo>
                  <a:close/>
                </a:path>
              </a:pathLst>
            </a:custGeom>
            <a:solidFill>
              <a:srgbClr val="A21C4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644048" name="Group 976"/>
          <p:cNvGrpSpPr>
            <a:grpSpLocks/>
          </p:cNvGrpSpPr>
          <p:nvPr/>
        </p:nvGrpSpPr>
        <p:grpSpPr bwMode="auto">
          <a:xfrm rot="-2038448">
            <a:off x="2132013" y="5907088"/>
            <a:ext cx="576262" cy="561975"/>
            <a:chOff x="1240" y="4440"/>
            <a:chExt cx="1528" cy="1488"/>
          </a:xfrm>
        </p:grpSpPr>
        <p:sp>
          <p:nvSpPr>
            <p:cNvPr id="644000" name="Freeform 928"/>
            <p:cNvSpPr>
              <a:spLocks/>
            </p:cNvSpPr>
            <p:nvPr/>
          </p:nvSpPr>
          <p:spPr bwMode="auto">
            <a:xfrm>
              <a:off x="2052" y="4669"/>
              <a:ext cx="709" cy="1212"/>
            </a:xfrm>
            <a:custGeom>
              <a:avLst/>
              <a:gdLst>
                <a:gd name="T0" fmla="*/ 237 w 300"/>
                <a:gd name="T1" fmla="*/ 19 h 513"/>
                <a:gd name="T2" fmla="*/ 139 w 300"/>
                <a:gd name="T3" fmla="*/ 40 h 513"/>
                <a:gd name="T4" fmla="*/ 97 w 300"/>
                <a:gd name="T5" fmla="*/ 219 h 513"/>
                <a:gd name="T6" fmla="*/ 29 w 300"/>
                <a:gd name="T7" fmla="*/ 432 h 513"/>
                <a:gd name="T8" fmla="*/ 216 w 300"/>
                <a:gd name="T9" fmla="*/ 496 h 513"/>
                <a:gd name="T10" fmla="*/ 295 w 300"/>
                <a:gd name="T11" fmla="*/ 291 h 513"/>
                <a:gd name="T12" fmla="*/ 295 w 300"/>
                <a:gd name="T13" fmla="*/ 80 h 513"/>
                <a:gd name="T14" fmla="*/ 237 w 300"/>
                <a:gd name="T15" fmla="*/ 19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 h="513">
                  <a:moveTo>
                    <a:pt x="237" y="19"/>
                  </a:moveTo>
                  <a:cubicBezTo>
                    <a:pt x="214" y="14"/>
                    <a:pt x="163" y="0"/>
                    <a:pt x="139" y="40"/>
                  </a:cubicBezTo>
                  <a:cubicBezTo>
                    <a:pt x="115" y="80"/>
                    <a:pt x="151" y="173"/>
                    <a:pt x="97" y="219"/>
                  </a:cubicBezTo>
                  <a:cubicBezTo>
                    <a:pt x="44" y="266"/>
                    <a:pt x="0" y="375"/>
                    <a:pt x="29" y="432"/>
                  </a:cubicBezTo>
                  <a:cubicBezTo>
                    <a:pt x="58" y="487"/>
                    <a:pt x="168" y="513"/>
                    <a:pt x="216" y="496"/>
                  </a:cubicBezTo>
                  <a:cubicBezTo>
                    <a:pt x="263" y="477"/>
                    <a:pt x="293" y="411"/>
                    <a:pt x="295" y="291"/>
                  </a:cubicBezTo>
                  <a:cubicBezTo>
                    <a:pt x="297" y="172"/>
                    <a:pt x="300" y="106"/>
                    <a:pt x="295" y="80"/>
                  </a:cubicBezTo>
                  <a:cubicBezTo>
                    <a:pt x="289" y="54"/>
                    <a:pt x="266" y="26"/>
                    <a:pt x="237" y="19"/>
                  </a:cubicBezTo>
                  <a:close/>
                </a:path>
              </a:pathLst>
            </a:custGeom>
            <a:solidFill>
              <a:srgbClr val="FFF2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01" name="Freeform 929"/>
            <p:cNvSpPr>
              <a:spLocks/>
            </p:cNvSpPr>
            <p:nvPr/>
          </p:nvSpPr>
          <p:spPr bwMode="auto">
            <a:xfrm>
              <a:off x="2036" y="5274"/>
              <a:ext cx="644" cy="654"/>
            </a:xfrm>
            <a:custGeom>
              <a:avLst/>
              <a:gdLst>
                <a:gd name="T0" fmla="*/ 273 w 273"/>
                <a:gd name="T1" fmla="*/ 190 h 277"/>
                <a:gd name="T2" fmla="*/ 273 w 273"/>
                <a:gd name="T3" fmla="*/ 190 h 277"/>
                <a:gd name="T4" fmla="*/ 223 w 273"/>
                <a:gd name="T5" fmla="*/ 240 h 277"/>
                <a:gd name="T6" fmla="*/ 36 w 273"/>
                <a:gd name="T7" fmla="*/ 176 h 277"/>
                <a:gd name="T8" fmla="*/ 72 w 273"/>
                <a:gd name="T9" fmla="*/ 0 h 277"/>
                <a:gd name="T10" fmla="*/ 25 w 273"/>
                <a:gd name="T11" fmla="*/ 85 h 277"/>
                <a:gd name="T12" fmla="*/ 55 w 273"/>
                <a:gd name="T13" fmla="*/ 234 h 277"/>
                <a:gd name="T14" fmla="*/ 205 w 273"/>
                <a:gd name="T15" fmla="*/ 264 h 277"/>
                <a:gd name="T16" fmla="*/ 273 w 273"/>
                <a:gd name="T17" fmla="*/ 19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277">
                  <a:moveTo>
                    <a:pt x="273" y="190"/>
                  </a:moveTo>
                  <a:cubicBezTo>
                    <a:pt x="273" y="190"/>
                    <a:pt x="273" y="190"/>
                    <a:pt x="273" y="190"/>
                  </a:cubicBezTo>
                  <a:cubicBezTo>
                    <a:pt x="260" y="215"/>
                    <a:pt x="243" y="232"/>
                    <a:pt x="223" y="240"/>
                  </a:cubicBezTo>
                  <a:cubicBezTo>
                    <a:pt x="175" y="257"/>
                    <a:pt x="65" y="231"/>
                    <a:pt x="36" y="176"/>
                  </a:cubicBezTo>
                  <a:cubicBezTo>
                    <a:pt x="13" y="131"/>
                    <a:pt x="35" y="54"/>
                    <a:pt x="72" y="0"/>
                  </a:cubicBezTo>
                  <a:cubicBezTo>
                    <a:pt x="53" y="24"/>
                    <a:pt x="33" y="55"/>
                    <a:pt x="25" y="85"/>
                  </a:cubicBezTo>
                  <a:cubicBezTo>
                    <a:pt x="9" y="138"/>
                    <a:pt x="0" y="196"/>
                    <a:pt x="55" y="234"/>
                  </a:cubicBezTo>
                  <a:cubicBezTo>
                    <a:pt x="109" y="271"/>
                    <a:pt x="178" y="277"/>
                    <a:pt x="205" y="264"/>
                  </a:cubicBezTo>
                  <a:cubicBezTo>
                    <a:pt x="256" y="238"/>
                    <a:pt x="273" y="190"/>
                    <a:pt x="273" y="190"/>
                  </a:cubicBezTo>
                  <a:close/>
                </a:path>
              </a:pathLst>
            </a:custGeom>
            <a:solidFill>
              <a:srgbClr val="E11F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02" name="Freeform 930"/>
            <p:cNvSpPr>
              <a:spLocks/>
            </p:cNvSpPr>
            <p:nvPr/>
          </p:nvSpPr>
          <p:spPr bwMode="auto">
            <a:xfrm>
              <a:off x="2302" y="4738"/>
              <a:ext cx="102" cy="425"/>
            </a:xfrm>
            <a:custGeom>
              <a:avLst/>
              <a:gdLst>
                <a:gd name="T0" fmla="*/ 42 w 43"/>
                <a:gd name="T1" fmla="*/ 2 h 180"/>
                <a:gd name="T2" fmla="*/ 43 w 43"/>
                <a:gd name="T3" fmla="*/ 0 h 180"/>
                <a:gd name="T4" fmla="*/ 13 w 43"/>
                <a:gd name="T5" fmla="*/ 26 h 180"/>
                <a:gd name="T6" fmla="*/ 3 w 43"/>
                <a:gd name="T7" fmla="*/ 72 h 180"/>
                <a:gd name="T8" fmla="*/ 0 w 43"/>
                <a:gd name="T9" fmla="*/ 180 h 180"/>
                <a:gd name="T10" fmla="*/ 33 w 43"/>
                <a:gd name="T11" fmla="*/ 11 h 180"/>
                <a:gd name="T12" fmla="*/ 42 w 43"/>
                <a:gd name="T13" fmla="*/ 2 h 180"/>
              </a:gdLst>
              <a:ahLst/>
              <a:cxnLst>
                <a:cxn ang="0">
                  <a:pos x="T0" y="T1"/>
                </a:cxn>
                <a:cxn ang="0">
                  <a:pos x="T2" y="T3"/>
                </a:cxn>
                <a:cxn ang="0">
                  <a:pos x="T4" y="T5"/>
                </a:cxn>
                <a:cxn ang="0">
                  <a:pos x="T6" y="T7"/>
                </a:cxn>
                <a:cxn ang="0">
                  <a:pos x="T8" y="T9"/>
                </a:cxn>
                <a:cxn ang="0">
                  <a:pos x="T10" y="T11"/>
                </a:cxn>
                <a:cxn ang="0">
                  <a:pos x="T12" y="T13"/>
                </a:cxn>
              </a:cxnLst>
              <a:rect l="0" t="0" r="r" b="b"/>
              <a:pathLst>
                <a:path w="43" h="180">
                  <a:moveTo>
                    <a:pt x="42" y="2"/>
                  </a:moveTo>
                  <a:cubicBezTo>
                    <a:pt x="42" y="1"/>
                    <a:pt x="43" y="1"/>
                    <a:pt x="43" y="0"/>
                  </a:cubicBezTo>
                  <a:cubicBezTo>
                    <a:pt x="43" y="0"/>
                    <a:pt x="19" y="15"/>
                    <a:pt x="13" y="26"/>
                  </a:cubicBezTo>
                  <a:cubicBezTo>
                    <a:pt x="7" y="36"/>
                    <a:pt x="2" y="51"/>
                    <a:pt x="3" y="72"/>
                  </a:cubicBezTo>
                  <a:cubicBezTo>
                    <a:pt x="4" y="90"/>
                    <a:pt x="11" y="155"/>
                    <a:pt x="0" y="180"/>
                  </a:cubicBezTo>
                  <a:cubicBezTo>
                    <a:pt x="41" y="132"/>
                    <a:pt x="11" y="48"/>
                    <a:pt x="33" y="11"/>
                  </a:cubicBezTo>
                  <a:cubicBezTo>
                    <a:pt x="35" y="7"/>
                    <a:pt x="39" y="4"/>
                    <a:pt x="42" y="2"/>
                  </a:cubicBezTo>
                  <a:close/>
                </a:path>
              </a:pathLst>
            </a:custGeom>
            <a:solidFill>
              <a:srgbClr val="E11F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03" name="Freeform 931"/>
            <p:cNvSpPr>
              <a:spLocks/>
            </p:cNvSpPr>
            <p:nvPr/>
          </p:nvSpPr>
          <p:spPr bwMode="auto">
            <a:xfrm>
              <a:off x="1240" y="4440"/>
              <a:ext cx="999" cy="1153"/>
            </a:xfrm>
            <a:custGeom>
              <a:avLst/>
              <a:gdLst>
                <a:gd name="T0" fmla="*/ 348 w 423"/>
                <a:gd name="T1" fmla="*/ 9 h 488"/>
                <a:gd name="T2" fmla="*/ 411 w 423"/>
                <a:gd name="T3" fmla="*/ 75 h 488"/>
                <a:gd name="T4" fmla="*/ 314 w 423"/>
                <a:gd name="T5" fmla="*/ 240 h 488"/>
                <a:gd name="T6" fmla="*/ 241 w 423"/>
                <a:gd name="T7" fmla="*/ 454 h 488"/>
                <a:gd name="T8" fmla="*/ 33 w 423"/>
                <a:gd name="T9" fmla="*/ 419 h 488"/>
                <a:gd name="T10" fmla="*/ 94 w 423"/>
                <a:gd name="T11" fmla="*/ 204 h 488"/>
                <a:gd name="T12" fmla="*/ 254 w 423"/>
                <a:gd name="T13" fmla="*/ 29 h 488"/>
                <a:gd name="T14" fmla="*/ 348 w 423"/>
                <a:gd name="T15" fmla="*/ 9 h 4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3" h="488">
                  <a:moveTo>
                    <a:pt x="348" y="9"/>
                  </a:moveTo>
                  <a:cubicBezTo>
                    <a:pt x="372" y="17"/>
                    <a:pt x="423" y="32"/>
                    <a:pt x="411" y="75"/>
                  </a:cubicBezTo>
                  <a:cubicBezTo>
                    <a:pt x="398" y="118"/>
                    <a:pt x="300" y="176"/>
                    <a:pt x="314" y="240"/>
                  </a:cubicBezTo>
                  <a:cubicBezTo>
                    <a:pt x="326" y="305"/>
                    <a:pt x="298" y="419"/>
                    <a:pt x="241" y="454"/>
                  </a:cubicBezTo>
                  <a:cubicBezTo>
                    <a:pt x="185" y="488"/>
                    <a:pt x="69" y="457"/>
                    <a:pt x="33" y="419"/>
                  </a:cubicBezTo>
                  <a:cubicBezTo>
                    <a:pt x="0" y="380"/>
                    <a:pt x="12" y="307"/>
                    <a:pt x="94" y="204"/>
                  </a:cubicBezTo>
                  <a:cubicBezTo>
                    <a:pt x="178" y="101"/>
                    <a:pt x="229" y="47"/>
                    <a:pt x="254" y="29"/>
                  </a:cubicBezTo>
                  <a:cubicBezTo>
                    <a:pt x="279" y="11"/>
                    <a:pt x="320" y="0"/>
                    <a:pt x="348" y="9"/>
                  </a:cubicBezTo>
                  <a:close/>
                </a:path>
              </a:pathLst>
            </a:custGeom>
            <a:solidFill>
              <a:srgbClr val="FFF2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04" name="Freeform 932"/>
            <p:cNvSpPr>
              <a:spLocks noEditPoints="1"/>
            </p:cNvSpPr>
            <p:nvPr/>
          </p:nvSpPr>
          <p:spPr bwMode="auto">
            <a:xfrm>
              <a:off x="2097" y="4671"/>
              <a:ext cx="656" cy="1182"/>
            </a:xfrm>
            <a:custGeom>
              <a:avLst/>
              <a:gdLst>
                <a:gd name="T0" fmla="*/ 249 w 278"/>
                <a:gd name="T1" fmla="*/ 306 h 500"/>
                <a:gd name="T2" fmla="*/ 276 w 278"/>
                <a:gd name="T3" fmla="*/ 291 h 500"/>
                <a:gd name="T4" fmla="*/ 259 w 278"/>
                <a:gd name="T5" fmla="*/ 219 h 500"/>
                <a:gd name="T6" fmla="*/ 274 w 278"/>
                <a:gd name="T7" fmla="*/ 115 h 500"/>
                <a:gd name="T8" fmla="*/ 278 w 278"/>
                <a:gd name="T9" fmla="*/ 104 h 500"/>
                <a:gd name="T10" fmla="*/ 231 w 278"/>
                <a:gd name="T11" fmla="*/ 80 h 500"/>
                <a:gd name="T12" fmla="*/ 269 w 278"/>
                <a:gd name="T13" fmla="*/ 63 h 500"/>
                <a:gd name="T14" fmla="*/ 119 w 278"/>
                <a:gd name="T15" fmla="*/ 39 h 500"/>
                <a:gd name="T16" fmla="*/ 127 w 278"/>
                <a:gd name="T17" fmla="*/ 233 h 500"/>
                <a:gd name="T18" fmla="*/ 49 w 278"/>
                <a:gd name="T19" fmla="*/ 251 h 500"/>
                <a:gd name="T20" fmla="*/ 28 w 278"/>
                <a:gd name="T21" fmla="*/ 374 h 500"/>
                <a:gd name="T22" fmla="*/ 45 w 278"/>
                <a:gd name="T23" fmla="*/ 467 h 500"/>
                <a:gd name="T24" fmla="*/ 137 w 278"/>
                <a:gd name="T25" fmla="*/ 456 h 500"/>
                <a:gd name="T26" fmla="*/ 243 w 278"/>
                <a:gd name="T27" fmla="*/ 453 h 500"/>
                <a:gd name="T28" fmla="*/ 236 w 278"/>
                <a:gd name="T29" fmla="*/ 400 h 500"/>
                <a:gd name="T30" fmla="*/ 250 w 278"/>
                <a:gd name="T31" fmla="*/ 274 h 500"/>
                <a:gd name="T32" fmla="*/ 247 w 278"/>
                <a:gd name="T33" fmla="*/ 294 h 500"/>
                <a:gd name="T34" fmla="*/ 250 w 278"/>
                <a:gd name="T35" fmla="*/ 274 h 500"/>
                <a:gd name="T36" fmla="*/ 240 w 278"/>
                <a:gd name="T37" fmla="*/ 252 h 500"/>
                <a:gd name="T38" fmla="*/ 216 w 278"/>
                <a:gd name="T39" fmla="*/ 248 h 500"/>
                <a:gd name="T40" fmla="*/ 130 w 278"/>
                <a:gd name="T41" fmla="*/ 51 h 500"/>
                <a:gd name="T42" fmla="*/ 223 w 278"/>
                <a:gd name="T43" fmla="*/ 60 h 500"/>
                <a:gd name="T44" fmla="*/ 130 w 278"/>
                <a:gd name="T45" fmla="*/ 51 h 500"/>
                <a:gd name="T46" fmla="*/ 134 w 278"/>
                <a:gd name="T47" fmla="*/ 141 h 500"/>
                <a:gd name="T48" fmla="*/ 200 w 278"/>
                <a:gd name="T49" fmla="*/ 147 h 500"/>
                <a:gd name="T50" fmla="*/ 188 w 278"/>
                <a:gd name="T51" fmla="*/ 203 h 500"/>
                <a:gd name="T52" fmla="*/ 171 w 278"/>
                <a:gd name="T53" fmla="*/ 202 h 500"/>
                <a:gd name="T54" fmla="*/ 188 w 278"/>
                <a:gd name="T55" fmla="*/ 203 h 500"/>
                <a:gd name="T56" fmla="*/ 59 w 278"/>
                <a:gd name="T57" fmla="*/ 309 h 500"/>
                <a:gd name="T58" fmla="*/ 71 w 278"/>
                <a:gd name="T59" fmla="*/ 310 h 500"/>
                <a:gd name="T60" fmla="*/ 73 w 278"/>
                <a:gd name="T61" fmla="*/ 354 h 500"/>
                <a:gd name="T62" fmla="*/ 135 w 278"/>
                <a:gd name="T63" fmla="*/ 359 h 500"/>
                <a:gd name="T64" fmla="*/ 73 w 278"/>
                <a:gd name="T65" fmla="*/ 354 h 500"/>
                <a:gd name="T66" fmla="*/ 117 w 278"/>
                <a:gd name="T67" fmla="*/ 438 h 500"/>
                <a:gd name="T68" fmla="*/ 131 w 278"/>
                <a:gd name="T69" fmla="*/ 439 h 500"/>
                <a:gd name="T70" fmla="*/ 166 w 278"/>
                <a:gd name="T71" fmla="*/ 348 h 500"/>
                <a:gd name="T72" fmla="*/ 167 w 278"/>
                <a:gd name="T73" fmla="*/ 333 h 500"/>
                <a:gd name="T74" fmla="*/ 166 w 278"/>
                <a:gd name="T75" fmla="*/ 348 h 500"/>
                <a:gd name="T76" fmla="*/ 132 w 278"/>
                <a:gd name="T77" fmla="*/ 265 h 500"/>
                <a:gd name="T78" fmla="*/ 201 w 278"/>
                <a:gd name="T79" fmla="*/ 271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8" h="500">
                  <a:moveTo>
                    <a:pt x="190" y="347"/>
                  </a:moveTo>
                  <a:cubicBezTo>
                    <a:pt x="193" y="320"/>
                    <a:pt x="220" y="302"/>
                    <a:pt x="249" y="306"/>
                  </a:cubicBezTo>
                  <a:cubicBezTo>
                    <a:pt x="259" y="308"/>
                    <a:pt x="268" y="311"/>
                    <a:pt x="275" y="317"/>
                  </a:cubicBezTo>
                  <a:cubicBezTo>
                    <a:pt x="276" y="308"/>
                    <a:pt x="276" y="300"/>
                    <a:pt x="276" y="291"/>
                  </a:cubicBezTo>
                  <a:cubicBezTo>
                    <a:pt x="277" y="265"/>
                    <a:pt x="277" y="241"/>
                    <a:pt x="277" y="220"/>
                  </a:cubicBezTo>
                  <a:cubicBezTo>
                    <a:pt x="271" y="220"/>
                    <a:pt x="265" y="220"/>
                    <a:pt x="259" y="219"/>
                  </a:cubicBezTo>
                  <a:cubicBezTo>
                    <a:pt x="225" y="215"/>
                    <a:pt x="199" y="188"/>
                    <a:pt x="202" y="159"/>
                  </a:cubicBezTo>
                  <a:cubicBezTo>
                    <a:pt x="205" y="130"/>
                    <a:pt x="237" y="110"/>
                    <a:pt x="274" y="115"/>
                  </a:cubicBezTo>
                  <a:cubicBezTo>
                    <a:pt x="275" y="115"/>
                    <a:pt x="277" y="115"/>
                    <a:pt x="278" y="115"/>
                  </a:cubicBezTo>
                  <a:cubicBezTo>
                    <a:pt x="278" y="111"/>
                    <a:pt x="278" y="107"/>
                    <a:pt x="278" y="104"/>
                  </a:cubicBezTo>
                  <a:cubicBezTo>
                    <a:pt x="272" y="107"/>
                    <a:pt x="265" y="108"/>
                    <a:pt x="257" y="107"/>
                  </a:cubicBezTo>
                  <a:cubicBezTo>
                    <a:pt x="241" y="105"/>
                    <a:pt x="230" y="93"/>
                    <a:pt x="231" y="80"/>
                  </a:cubicBezTo>
                  <a:cubicBezTo>
                    <a:pt x="233" y="68"/>
                    <a:pt x="247" y="59"/>
                    <a:pt x="263" y="61"/>
                  </a:cubicBezTo>
                  <a:cubicBezTo>
                    <a:pt x="265" y="62"/>
                    <a:pt x="267" y="62"/>
                    <a:pt x="269" y="63"/>
                  </a:cubicBezTo>
                  <a:cubicBezTo>
                    <a:pt x="260" y="42"/>
                    <a:pt x="241" y="24"/>
                    <a:pt x="218" y="19"/>
                  </a:cubicBezTo>
                  <a:cubicBezTo>
                    <a:pt x="194" y="13"/>
                    <a:pt x="143" y="0"/>
                    <a:pt x="119" y="39"/>
                  </a:cubicBezTo>
                  <a:cubicBezTo>
                    <a:pt x="99" y="73"/>
                    <a:pt x="122" y="146"/>
                    <a:pt x="96" y="195"/>
                  </a:cubicBezTo>
                  <a:cubicBezTo>
                    <a:pt x="115" y="200"/>
                    <a:pt x="129" y="216"/>
                    <a:pt x="127" y="233"/>
                  </a:cubicBezTo>
                  <a:cubicBezTo>
                    <a:pt x="126" y="253"/>
                    <a:pt x="105" y="268"/>
                    <a:pt x="82" y="267"/>
                  </a:cubicBezTo>
                  <a:cubicBezTo>
                    <a:pt x="68" y="266"/>
                    <a:pt x="57" y="260"/>
                    <a:pt x="49" y="251"/>
                  </a:cubicBezTo>
                  <a:cubicBezTo>
                    <a:pt x="22" y="288"/>
                    <a:pt x="2" y="338"/>
                    <a:pt x="0" y="381"/>
                  </a:cubicBezTo>
                  <a:cubicBezTo>
                    <a:pt x="8" y="376"/>
                    <a:pt x="18" y="374"/>
                    <a:pt x="28" y="374"/>
                  </a:cubicBezTo>
                  <a:cubicBezTo>
                    <a:pt x="57" y="375"/>
                    <a:pt x="79" y="398"/>
                    <a:pt x="77" y="425"/>
                  </a:cubicBezTo>
                  <a:cubicBezTo>
                    <a:pt x="76" y="445"/>
                    <a:pt x="63" y="461"/>
                    <a:pt x="45" y="467"/>
                  </a:cubicBezTo>
                  <a:cubicBezTo>
                    <a:pt x="77" y="488"/>
                    <a:pt x="121" y="499"/>
                    <a:pt x="156" y="500"/>
                  </a:cubicBezTo>
                  <a:cubicBezTo>
                    <a:pt x="144" y="490"/>
                    <a:pt x="136" y="474"/>
                    <a:pt x="137" y="456"/>
                  </a:cubicBezTo>
                  <a:cubicBezTo>
                    <a:pt x="140" y="428"/>
                    <a:pt x="166" y="408"/>
                    <a:pt x="196" y="411"/>
                  </a:cubicBezTo>
                  <a:cubicBezTo>
                    <a:pt x="221" y="414"/>
                    <a:pt x="239" y="432"/>
                    <a:pt x="243" y="453"/>
                  </a:cubicBezTo>
                  <a:cubicBezTo>
                    <a:pt x="251" y="438"/>
                    <a:pt x="258" y="420"/>
                    <a:pt x="264" y="398"/>
                  </a:cubicBezTo>
                  <a:cubicBezTo>
                    <a:pt x="255" y="401"/>
                    <a:pt x="246" y="402"/>
                    <a:pt x="236" y="400"/>
                  </a:cubicBezTo>
                  <a:cubicBezTo>
                    <a:pt x="208" y="396"/>
                    <a:pt x="187" y="373"/>
                    <a:pt x="190" y="347"/>
                  </a:cubicBezTo>
                  <a:close/>
                  <a:moveTo>
                    <a:pt x="250" y="274"/>
                  </a:moveTo>
                  <a:cubicBezTo>
                    <a:pt x="256" y="275"/>
                    <a:pt x="261" y="280"/>
                    <a:pt x="260" y="286"/>
                  </a:cubicBezTo>
                  <a:cubicBezTo>
                    <a:pt x="259" y="291"/>
                    <a:pt x="254" y="295"/>
                    <a:pt x="247" y="294"/>
                  </a:cubicBezTo>
                  <a:cubicBezTo>
                    <a:pt x="241" y="293"/>
                    <a:pt x="237" y="288"/>
                    <a:pt x="238" y="283"/>
                  </a:cubicBezTo>
                  <a:cubicBezTo>
                    <a:pt x="238" y="277"/>
                    <a:pt x="244" y="273"/>
                    <a:pt x="250" y="274"/>
                  </a:cubicBezTo>
                  <a:close/>
                  <a:moveTo>
                    <a:pt x="229" y="239"/>
                  </a:moveTo>
                  <a:cubicBezTo>
                    <a:pt x="236" y="240"/>
                    <a:pt x="241" y="246"/>
                    <a:pt x="240" y="252"/>
                  </a:cubicBezTo>
                  <a:cubicBezTo>
                    <a:pt x="239" y="257"/>
                    <a:pt x="233" y="261"/>
                    <a:pt x="227" y="260"/>
                  </a:cubicBezTo>
                  <a:cubicBezTo>
                    <a:pt x="220" y="260"/>
                    <a:pt x="215" y="254"/>
                    <a:pt x="216" y="248"/>
                  </a:cubicBezTo>
                  <a:cubicBezTo>
                    <a:pt x="216" y="243"/>
                    <a:pt x="222" y="239"/>
                    <a:pt x="229" y="239"/>
                  </a:cubicBezTo>
                  <a:close/>
                  <a:moveTo>
                    <a:pt x="130" y="51"/>
                  </a:moveTo>
                  <a:cubicBezTo>
                    <a:pt x="131" y="31"/>
                    <a:pt x="154" y="16"/>
                    <a:pt x="180" y="19"/>
                  </a:cubicBezTo>
                  <a:cubicBezTo>
                    <a:pt x="206" y="21"/>
                    <a:pt x="226" y="40"/>
                    <a:pt x="223" y="60"/>
                  </a:cubicBezTo>
                  <a:cubicBezTo>
                    <a:pt x="221" y="81"/>
                    <a:pt x="198" y="95"/>
                    <a:pt x="173" y="92"/>
                  </a:cubicBezTo>
                  <a:cubicBezTo>
                    <a:pt x="148" y="90"/>
                    <a:pt x="128" y="72"/>
                    <a:pt x="130" y="51"/>
                  </a:cubicBezTo>
                  <a:close/>
                  <a:moveTo>
                    <a:pt x="165" y="171"/>
                  </a:moveTo>
                  <a:cubicBezTo>
                    <a:pt x="147" y="169"/>
                    <a:pt x="133" y="156"/>
                    <a:pt x="134" y="141"/>
                  </a:cubicBezTo>
                  <a:cubicBezTo>
                    <a:pt x="136" y="126"/>
                    <a:pt x="151" y="115"/>
                    <a:pt x="170" y="117"/>
                  </a:cubicBezTo>
                  <a:cubicBezTo>
                    <a:pt x="188" y="119"/>
                    <a:pt x="202" y="133"/>
                    <a:pt x="200" y="147"/>
                  </a:cubicBezTo>
                  <a:cubicBezTo>
                    <a:pt x="199" y="162"/>
                    <a:pt x="183" y="173"/>
                    <a:pt x="165" y="171"/>
                  </a:cubicBezTo>
                  <a:close/>
                  <a:moveTo>
                    <a:pt x="188" y="203"/>
                  </a:moveTo>
                  <a:cubicBezTo>
                    <a:pt x="187" y="207"/>
                    <a:pt x="183" y="210"/>
                    <a:pt x="179" y="210"/>
                  </a:cubicBezTo>
                  <a:cubicBezTo>
                    <a:pt x="174" y="209"/>
                    <a:pt x="170" y="206"/>
                    <a:pt x="171" y="202"/>
                  </a:cubicBezTo>
                  <a:cubicBezTo>
                    <a:pt x="171" y="198"/>
                    <a:pt x="175" y="195"/>
                    <a:pt x="180" y="195"/>
                  </a:cubicBezTo>
                  <a:cubicBezTo>
                    <a:pt x="185" y="196"/>
                    <a:pt x="188" y="199"/>
                    <a:pt x="188" y="203"/>
                  </a:cubicBezTo>
                  <a:close/>
                  <a:moveTo>
                    <a:pt x="64" y="315"/>
                  </a:moveTo>
                  <a:cubicBezTo>
                    <a:pt x="61" y="315"/>
                    <a:pt x="59" y="312"/>
                    <a:pt x="59" y="309"/>
                  </a:cubicBezTo>
                  <a:cubicBezTo>
                    <a:pt x="59" y="307"/>
                    <a:pt x="62" y="304"/>
                    <a:pt x="65" y="304"/>
                  </a:cubicBezTo>
                  <a:cubicBezTo>
                    <a:pt x="68" y="305"/>
                    <a:pt x="71" y="307"/>
                    <a:pt x="71" y="310"/>
                  </a:cubicBezTo>
                  <a:cubicBezTo>
                    <a:pt x="70" y="313"/>
                    <a:pt x="68" y="315"/>
                    <a:pt x="64" y="315"/>
                  </a:cubicBezTo>
                  <a:close/>
                  <a:moveTo>
                    <a:pt x="73" y="354"/>
                  </a:moveTo>
                  <a:cubicBezTo>
                    <a:pt x="73" y="339"/>
                    <a:pt x="88" y="327"/>
                    <a:pt x="106" y="328"/>
                  </a:cubicBezTo>
                  <a:cubicBezTo>
                    <a:pt x="123" y="329"/>
                    <a:pt x="136" y="343"/>
                    <a:pt x="135" y="359"/>
                  </a:cubicBezTo>
                  <a:cubicBezTo>
                    <a:pt x="133" y="375"/>
                    <a:pt x="119" y="386"/>
                    <a:pt x="102" y="385"/>
                  </a:cubicBezTo>
                  <a:cubicBezTo>
                    <a:pt x="85" y="384"/>
                    <a:pt x="72" y="370"/>
                    <a:pt x="73" y="354"/>
                  </a:cubicBezTo>
                  <a:close/>
                  <a:moveTo>
                    <a:pt x="123" y="445"/>
                  </a:moveTo>
                  <a:cubicBezTo>
                    <a:pt x="119" y="445"/>
                    <a:pt x="117" y="441"/>
                    <a:pt x="117" y="438"/>
                  </a:cubicBezTo>
                  <a:cubicBezTo>
                    <a:pt x="117" y="434"/>
                    <a:pt x="120" y="431"/>
                    <a:pt x="124" y="432"/>
                  </a:cubicBezTo>
                  <a:cubicBezTo>
                    <a:pt x="128" y="432"/>
                    <a:pt x="131" y="435"/>
                    <a:pt x="131" y="439"/>
                  </a:cubicBezTo>
                  <a:cubicBezTo>
                    <a:pt x="130" y="442"/>
                    <a:pt x="127" y="445"/>
                    <a:pt x="123" y="445"/>
                  </a:cubicBezTo>
                  <a:close/>
                  <a:moveTo>
                    <a:pt x="166" y="348"/>
                  </a:moveTo>
                  <a:cubicBezTo>
                    <a:pt x="161" y="347"/>
                    <a:pt x="158" y="344"/>
                    <a:pt x="159" y="340"/>
                  </a:cubicBezTo>
                  <a:cubicBezTo>
                    <a:pt x="159" y="336"/>
                    <a:pt x="163" y="333"/>
                    <a:pt x="167" y="333"/>
                  </a:cubicBezTo>
                  <a:cubicBezTo>
                    <a:pt x="172" y="334"/>
                    <a:pt x="175" y="338"/>
                    <a:pt x="175" y="342"/>
                  </a:cubicBezTo>
                  <a:cubicBezTo>
                    <a:pt x="174" y="346"/>
                    <a:pt x="170" y="348"/>
                    <a:pt x="166" y="348"/>
                  </a:cubicBezTo>
                  <a:close/>
                  <a:moveTo>
                    <a:pt x="164" y="297"/>
                  </a:moveTo>
                  <a:cubicBezTo>
                    <a:pt x="145" y="295"/>
                    <a:pt x="131" y="281"/>
                    <a:pt x="132" y="265"/>
                  </a:cubicBezTo>
                  <a:cubicBezTo>
                    <a:pt x="134" y="248"/>
                    <a:pt x="150" y="236"/>
                    <a:pt x="169" y="238"/>
                  </a:cubicBezTo>
                  <a:cubicBezTo>
                    <a:pt x="189" y="240"/>
                    <a:pt x="203" y="255"/>
                    <a:pt x="201" y="271"/>
                  </a:cubicBezTo>
                  <a:cubicBezTo>
                    <a:pt x="199" y="288"/>
                    <a:pt x="182" y="299"/>
                    <a:pt x="164" y="297"/>
                  </a:cubicBezTo>
                  <a:close/>
                </a:path>
              </a:pathLst>
            </a:custGeom>
            <a:solidFill>
              <a:srgbClr val="FFF2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05" name="Freeform 933"/>
            <p:cNvSpPr>
              <a:spLocks/>
            </p:cNvSpPr>
            <p:nvPr/>
          </p:nvSpPr>
          <p:spPr bwMode="auto">
            <a:xfrm>
              <a:off x="2418" y="5635"/>
              <a:ext cx="253" cy="220"/>
            </a:xfrm>
            <a:custGeom>
              <a:avLst/>
              <a:gdLst>
                <a:gd name="T0" fmla="*/ 60 w 107"/>
                <a:gd name="T1" fmla="*/ 3 h 93"/>
                <a:gd name="T2" fmla="*/ 1 w 107"/>
                <a:gd name="T3" fmla="*/ 48 h 93"/>
                <a:gd name="T4" fmla="*/ 20 w 107"/>
                <a:gd name="T5" fmla="*/ 92 h 93"/>
                <a:gd name="T6" fmla="*/ 61 w 107"/>
                <a:gd name="T7" fmla="*/ 87 h 93"/>
                <a:gd name="T8" fmla="*/ 107 w 107"/>
                <a:gd name="T9" fmla="*/ 45 h 93"/>
                <a:gd name="T10" fmla="*/ 60 w 107"/>
                <a:gd name="T11" fmla="*/ 3 h 93"/>
              </a:gdLst>
              <a:ahLst/>
              <a:cxnLst>
                <a:cxn ang="0">
                  <a:pos x="T0" y="T1"/>
                </a:cxn>
                <a:cxn ang="0">
                  <a:pos x="T2" y="T3"/>
                </a:cxn>
                <a:cxn ang="0">
                  <a:pos x="T4" y="T5"/>
                </a:cxn>
                <a:cxn ang="0">
                  <a:pos x="T6" y="T7"/>
                </a:cxn>
                <a:cxn ang="0">
                  <a:pos x="T8" y="T9"/>
                </a:cxn>
                <a:cxn ang="0">
                  <a:pos x="T10" y="T11"/>
                </a:cxn>
              </a:cxnLst>
              <a:rect l="0" t="0" r="r" b="b"/>
              <a:pathLst>
                <a:path w="107" h="93">
                  <a:moveTo>
                    <a:pt x="60" y="3"/>
                  </a:moveTo>
                  <a:cubicBezTo>
                    <a:pt x="30" y="0"/>
                    <a:pt x="4" y="20"/>
                    <a:pt x="1" y="48"/>
                  </a:cubicBezTo>
                  <a:cubicBezTo>
                    <a:pt x="0" y="66"/>
                    <a:pt x="8" y="82"/>
                    <a:pt x="20" y="92"/>
                  </a:cubicBezTo>
                  <a:cubicBezTo>
                    <a:pt x="36" y="93"/>
                    <a:pt x="50" y="91"/>
                    <a:pt x="61" y="87"/>
                  </a:cubicBezTo>
                  <a:cubicBezTo>
                    <a:pt x="79" y="80"/>
                    <a:pt x="94" y="66"/>
                    <a:pt x="107" y="45"/>
                  </a:cubicBezTo>
                  <a:cubicBezTo>
                    <a:pt x="103" y="24"/>
                    <a:pt x="85" y="6"/>
                    <a:pt x="60" y="3"/>
                  </a:cubicBezTo>
                  <a:close/>
                </a:path>
              </a:pathLst>
            </a:custGeom>
            <a:solidFill>
              <a:srgbClr val="F9A01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06" name="Freeform 934"/>
            <p:cNvSpPr>
              <a:spLocks/>
            </p:cNvSpPr>
            <p:nvPr/>
          </p:nvSpPr>
          <p:spPr bwMode="auto">
            <a:xfrm>
              <a:off x="2539" y="5385"/>
              <a:ext cx="207" cy="236"/>
            </a:xfrm>
            <a:custGeom>
              <a:avLst/>
              <a:gdLst>
                <a:gd name="T0" fmla="*/ 88 w 88"/>
                <a:gd name="T1" fmla="*/ 15 h 100"/>
                <a:gd name="T2" fmla="*/ 62 w 88"/>
                <a:gd name="T3" fmla="*/ 4 h 100"/>
                <a:gd name="T4" fmla="*/ 3 w 88"/>
                <a:gd name="T5" fmla="*/ 45 h 100"/>
                <a:gd name="T6" fmla="*/ 49 w 88"/>
                <a:gd name="T7" fmla="*/ 98 h 100"/>
                <a:gd name="T8" fmla="*/ 77 w 88"/>
                <a:gd name="T9" fmla="*/ 96 h 100"/>
                <a:gd name="T10" fmla="*/ 88 w 88"/>
                <a:gd name="T11" fmla="*/ 15 h 100"/>
              </a:gdLst>
              <a:ahLst/>
              <a:cxnLst>
                <a:cxn ang="0">
                  <a:pos x="T0" y="T1"/>
                </a:cxn>
                <a:cxn ang="0">
                  <a:pos x="T2" y="T3"/>
                </a:cxn>
                <a:cxn ang="0">
                  <a:pos x="T4" y="T5"/>
                </a:cxn>
                <a:cxn ang="0">
                  <a:pos x="T6" y="T7"/>
                </a:cxn>
                <a:cxn ang="0">
                  <a:pos x="T8" y="T9"/>
                </a:cxn>
                <a:cxn ang="0">
                  <a:pos x="T10" y="T11"/>
                </a:cxn>
              </a:cxnLst>
              <a:rect l="0" t="0" r="r" b="b"/>
              <a:pathLst>
                <a:path w="88" h="100">
                  <a:moveTo>
                    <a:pt x="88" y="15"/>
                  </a:moveTo>
                  <a:cubicBezTo>
                    <a:pt x="81" y="9"/>
                    <a:pt x="72" y="6"/>
                    <a:pt x="62" y="4"/>
                  </a:cubicBezTo>
                  <a:cubicBezTo>
                    <a:pt x="33" y="0"/>
                    <a:pt x="6" y="18"/>
                    <a:pt x="3" y="45"/>
                  </a:cubicBezTo>
                  <a:cubicBezTo>
                    <a:pt x="0" y="71"/>
                    <a:pt x="21" y="94"/>
                    <a:pt x="49" y="98"/>
                  </a:cubicBezTo>
                  <a:cubicBezTo>
                    <a:pt x="59" y="100"/>
                    <a:pt x="68" y="99"/>
                    <a:pt x="77" y="96"/>
                  </a:cubicBezTo>
                  <a:cubicBezTo>
                    <a:pt x="83" y="73"/>
                    <a:pt x="87" y="46"/>
                    <a:pt x="88" y="15"/>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07" name="Freeform 935"/>
            <p:cNvSpPr>
              <a:spLocks/>
            </p:cNvSpPr>
            <p:nvPr/>
          </p:nvSpPr>
          <p:spPr bwMode="auto">
            <a:xfrm>
              <a:off x="2267" y="5444"/>
              <a:ext cx="151" cy="139"/>
            </a:xfrm>
            <a:custGeom>
              <a:avLst/>
              <a:gdLst>
                <a:gd name="T0" fmla="*/ 63 w 64"/>
                <a:gd name="T1" fmla="*/ 32 h 59"/>
                <a:gd name="T2" fmla="*/ 34 w 64"/>
                <a:gd name="T3" fmla="*/ 1 h 59"/>
                <a:gd name="T4" fmla="*/ 1 w 64"/>
                <a:gd name="T5" fmla="*/ 27 h 59"/>
                <a:gd name="T6" fmla="*/ 30 w 64"/>
                <a:gd name="T7" fmla="*/ 58 h 59"/>
                <a:gd name="T8" fmla="*/ 63 w 64"/>
                <a:gd name="T9" fmla="*/ 32 h 59"/>
              </a:gdLst>
              <a:ahLst/>
              <a:cxnLst>
                <a:cxn ang="0">
                  <a:pos x="T0" y="T1"/>
                </a:cxn>
                <a:cxn ang="0">
                  <a:pos x="T2" y="T3"/>
                </a:cxn>
                <a:cxn ang="0">
                  <a:pos x="T4" y="T5"/>
                </a:cxn>
                <a:cxn ang="0">
                  <a:pos x="T6" y="T7"/>
                </a:cxn>
                <a:cxn ang="0">
                  <a:pos x="T8" y="T9"/>
                </a:cxn>
              </a:cxnLst>
              <a:rect l="0" t="0" r="r" b="b"/>
              <a:pathLst>
                <a:path w="64" h="59">
                  <a:moveTo>
                    <a:pt x="63" y="32"/>
                  </a:moveTo>
                  <a:cubicBezTo>
                    <a:pt x="64" y="16"/>
                    <a:pt x="51" y="2"/>
                    <a:pt x="34" y="1"/>
                  </a:cubicBezTo>
                  <a:cubicBezTo>
                    <a:pt x="16" y="0"/>
                    <a:pt x="1" y="12"/>
                    <a:pt x="1" y="27"/>
                  </a:cubicBezTo>
                  <a:cubicBezTo>
                    <a:pt x="0" y="43"/>
                    <a:pt x="13" y="57"/>
                    <a:pt x="30" y="58"/>
                  </a:cubicBezTo>
                  <a:cubicBezTo>
                    <a:pt x="47" y="59"/>
                    <a:pt x="61" y="48"/>
                    <a:pt x="63" y="32"/>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08" name="Freeform 936"/>
            <p:cNvSpPr>
              <a:spLocks/>
            </p:cNvSpPr>
            <p:nvPr/>
          </p:nvSpPr>
          <p:spPr bwMode="auto">
            <a:xfrm>
              <a:off x="2406" y="5229"/>
              <a:ext cx="170" cy="149"/>
            </a:xfrm>
            <a:custGeom>
              <a:avLst/>
              <a:gdLst>
                <a:gd name="T0" fmla="*/ 38 w 72"/>
                <a:gd name="T1" fmla="*/ 2 h 63"/>
                <a:gd name="T2" fmla="*/ 1 w 72"/>
                <a:gd name="T3" fmla="*/ 29 h 63"/>
                <a:gd name="T4" fmla="*/ 33 w 72"/>
                <a:gd name="T5" fmla="*/ 61 h 63"/>
                <a:gd name="T6" fmla="*/ 70 w 72"/>
                <a:gd name="T7" fmla="*/ 35 h 63"/>
                <a:gd name="T8" fmla="*/ 38 w 72"/>
                <a:gd name="T9" fmla="*/ 2 h 63"/>
              </a:gdLst>
              <a:ahLst/>
              <a:cxnLst>
                <a:cxn ang="0">
                  <a:pos x="T0" y="T1"/>
                </a:cxn>
                <a:cxn ang="0">
                  <a:pos x="T2" y="T3"/>
                </a:cxn>
                <a:cxn ang="0">
                  <a:pos x="T4" y="T5"/>
                </a:cxn>
                <a:cxn ang="0">
                  <a:pos x="T6" y="T7"/>
                </a:cxn>
                <a:cxn ang="0">
                  <a:pos x="T8" y="T9"/>
                </a:cxn>
              </a:cxnLst>
              <a:rect l="0" t="0" r="r" b="b"/>
              <a:pathLst>
                <a:path w="72" h="63">
                  <a:moveTo>
                    <a:pt x="38" y="2"/>
                  </a:moveTo>
                  <a:cubicBezTo>
                    <a:pt x="19" y="0"/>
                    <a:pt x="3" y="12"/>
                    <a:pt x="1" y="29"/>
                  </a:cubicBezTo>
                  <a:cubicBezTo>
                    <a:pt x="0" y="45"/>
                    <a:pt x="14" y="59"/>
                    <a:pt x="33" y="61"/>
                  </a:cubicBezTo>
                  <a:cubicBezTo>
                    <a:pt x="51" y="63"/>
                    <a:pt x="68" y="52"/>
                    <a:pt x="70" y="35"/>
                  </a:cubicBezTo>
                  <a:cubicBezTo>
                    <a:pt x="72" y="19"/>
                    <a:pt x="58" y="4"/>
                    <a:pt x="38" y="2"/>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09" name="Freeform 937"/>
            <p:cNvSpPr>
              <a:spLocks/>
            </p:cNvSpPr>
            <p:nvPr/>
          </p:nvSpPr>
          <p:spPr bwMode="auto">
            <a:xfrm>
              <a:off x="2399" y="4709"/>
              <a:ext cx="232" cy="187"/>
            </a:xfrm>
            <a:custGeom>
              <a:avLst/>
              <a:gdLst>
                <a:gd name="T0" fmla="*/ 45 w 98"/>
                <a:gd name="T1" fmla="*/ 76 h 79"/>
                <a:gd name="T2" fmla="*/ 95 w 98"/>
                <a:gd name="T3" fmla="*/ 44 h 79"/>
                <a:gd name="T4" fmla="*/ 52 w 98"/>
                <a:gd name="T5" fmla="*/ 3 h 79"/>
                <a:gd name="T6" fmla="*/ 2 w 98"/>
                <a:gd name="T7" fmla="*/ 35 h 79"/>
                <a:gd name="T8" fmla="*/ 45 w 98"/>
                <a:gd name="T9" fmla="*/ 76 h 79"/>
              </a:gdLst>
              <a:ahLst/>
              <a:cxnLst>
                <a:cxn ang="0">
                  <a:pos x="T0" y="T1"/>
                </a:cxn>
                <a:cxn ang="0">
                  <a:pos x="T2" y="T3"/>
                </a:cxn>
                <a:cxn ang="0">
                  <a:pos x="T4" y="T5"/>
                </a:cxn>
                <a:cxn ang="0">
                  <a:pos x="T6" y="T7"/>
                </a:cxn>
                <a:cxn ang="0">
                  <a:pos x="T8" y="T9"/>
                </a:cxn>
              </a:cxnLst>
              <a:rect l="0" t="0" r="r" b="b"/>
              <a:pathLst>
                <a:path w="98" h="79">
                  <a:moveTo>
                    <a:pt x="45" y="76"/>
                  </a:moveTo>
                  <a:cubicBezTo>
                    <a:pt x="70" y="79"/>
                    <a:pt x="93" y="65"/>
                    <a:pt x="95" y="44"/>
                  </a:cubicBezTo>
                  <a:cubicBezTo>
                    <a:pt x="98" y="24"/>
                    <a:pt x="78" y="5"/>
                    <a:pt x="52" y="3"/>
                  </a:cubicBezTo>
                  <a:cubicBezTo>
                    <a:pt x="26" y="0"/>
                    <a:pt x="3" y="15"/>
                    <a:pt x="2" y="35"/>
                  </a:cubicBezTo>
                  <a:cubicBezTo>
                    <a:pt x="0" y="56"/>
                    <a:pt x="20" y="74"/>
                    <a:pt x="45" y="76"/>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10" name="Freeform 938"/>
            <p:cNvSpPr>
              <a:spLocks/>
            </p:cNvSpPr>
            <p:nvPr/>
          </p:nvSpPr>
          <p:spPr bwMode="auto">
            <a:xfrm>
              <a:off x="2567" y="4931"/>
              <a:ext cx="189" cy="260"/>
            </a:xfrm>
            <a:custGeom>
              <a:avLst/>
              <a:gdLst>
                <a:gd name="T0" fmla="*/ 3 w 80"/>
                <a:gd name="T1" fmla="*/ 49 h 110"/>
                <a:gd name="T2" fmla="*/ 60 w 80"/>
                <a:gd name="T3" fmla="*/ 109 h 110"/>
                <a:gd name="T4" fmla="*/ 78 w 80"/>
                <a:gd name="T5" fmla="*/ 110 h 110"/>
                <a:gd name="T6" fmla="*/ 79 w 80"/>
                <a:gd name="T7" fmla="*/ 5 h 110"/>
                <a:gd name="T8" fmla="*/ 75 w 80"/>
                <a:gd name="T9" fmla="*/ 5 h 110"/>
                <a:gd name="T10" fmla="*/ 3 w 80"/>
                <a:gd name="T11" fmla="*/ 49 h 110"/>
              </a:gdLst>
              <a:ahLst/>
              <a:cxnLst>
                <a:cxn ang="0">
                  <a:pos x="T0" y="T1"/>
                </a:cxn>
                <a:cxn ang="0">
                  <a:pos x="T2" y="T3"/>
                </a:cxn>
                <a:cxn ang="0">
                  <a:pos x="T4" y="T5"/>
                </a:cxn>
                <a:cxn ang="0">
                  <a:pos x="T6" y="T7"/>
                </a:cxn>
                <a:cxn ang="0">
                  <a:pos x="T8" y="T9"/>
                </a:cxn>
                <a:cxn ang="0">
                  <a:pos x="T10" y="T11"/>
                </a:cxn>
              </a:cxnLst>
              <a:rect l="0" t="0" r="r" b="b"/>
              <a:pathLst>
                <a:path w="80" h="110">
                  <a:moveTo>
                    <a:pt x="3" y="49"/>
                  </a:moveTo>
                  <a:cubicBezTo>
                    <a:pt x="0" y="78"/>
                    <a:pt x="26" y="105"/>
                    <a:pt x="60" y="109"/>
                  </a:cubicBezTo>
                  <a:cubicBezTo>
                    <a:pt x="66" y="110"/>
                    <a:pt x="72" y="110"/>
                    <a:pt x="78" y="110"/>
                  </a:cubicBezTo>
                  <a:cubicBezTo>
                    <a:pt x="79" y="64"/>
                    <a:pt x="80" y="30"/>
                    <a:pt x="79" y="5"/>
                  </a:cubicBezTo>
                  <a:cubicBezTo>
                    <a:pt x="78" y="5"/>
                    <a:pt x="76" y="5"/>
                    <a:pt x="75" y="5"/>
                  </a:cubicBezTo>
                  <a:cubicBezTo>
                    <a:pt x="38" y="0"/>
                    <a:pt x="6" y="20"/>
                    <a:pt x="3" y="49"/>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11" name="Freeform 939"/>
            <p:cNvSpPr>
              <a:spLocks/>
            </p:cNvSpPr>
            <p:nvPr/>
          </p:nvSpPr>
          <p:spPr bwMode="auto">
            <a:xfrm>
              <a:off x="2213" y="5132"/>
              <a:ext cx="189" cy="173"/>
            </a:xfrm>
            <a:custGeom>
              <a:avLst/>
              <a:gdLst>
                <a:gd name="T0" fmla="*/ 33 w 80"/>
                <a:gd name="T1" fmla="*/ 72 h 73"/>
                <a:gd name="T2" fmla="*/ 78 w 80"/>
                <a:gd name="T3" fmla="*/ 38 h 73"/>
                <a:gd name="T4" fmla="*/ 47 w 80"/>
                <a:gd name="T5" fmla="*/ 0 h 73"/>
                <a:gd name="T6" fmla="*/ 29 w 80"/>
                <a:gd name="T7" fmla="*/ 23 h 73"/>
                <a:gd name="T8" fmla="*/ 0 w 80"/>
                <a:gd name="T9" fmla="*/ 56 h 73"/>
                <a:gd name="T10" fmla="*/ 33 w 80"/>
                <a:gd name="T11" fmla="*/ 72 h 73"/>
              </a:gdLst>
              <a:ahLst/>
              <a:cxnLst>
                <a:cxn ang="0">
                  <a:pos x="T0" y="T1"/>
                </a:cxn>
                <a:cxn ang="0">
                  <a:pos x="T2" y="T3"/>
                </a:cxn>
                <a:cxn ang="0">
                  <a:pos x="T4" y="T5"/>
                </a:cxn>
                <a:cxn ang="0">
                  <a:pos x="T6" y="T7"/>
                </a:cxn>
                <a:cxn ang="0">
                  <a:pos x="T8" y="T9"/>
                </a:cxn>
                <a:cxn ang="0">
                  <a:pos x="T10" y="T11"/>
                </a:cxn>
              </a:cxnLst>
              <a:rect l="0" t="0" r="r" b="b"/>
              <a:pathLst>
                <a:path w="80" h="73">
                  <a:moveTo>
                    <a:pt x="33" y="72"/>
                  </a:moveTo>
                  <a:cubicBezTo>
                    <a:pt x="56" y="73"/>
                    <a:pt x="77" y="58"/>
                    <a:pt x="78" y="38"/>
                  </a:cubicBezTo>
                  <a:cubicBezTo>
                    <a:pt x="80" y="21"/>
                    <a:pt x="66" y="5"/>
                    <a:pt x="47" y="0"/>
                  </a:cubicBezTo>
                  <a:cubicBezTo>
                    <a:pt x="43" y="8"/>
                    <a:pt x="37" y="16"/>
                    <a:pt x="29" y="23"/>
                  </a:cubicBezTo>
                  <a:cubicBezTo>
                    <a:pt x="19" y="32"/>
                    <a:pt x="9" y="43"/>
                    <a:pt x="0" y="56"/>
                  </a:cubicBezTo>
                  <a:cubicBezTo>
                    <a:pt x="8" y="65"/>
                    <a:pt x="19" y="71"/>
                    <a:pt x="33" y="72"/>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12" name="Freeform 940"/>
            <p:cNvSpPr>
              <a:spLocks/>
            </p:cNvSpPr>
            <p:nvPr/>
          </p:nvSpPr>
          <p:spPr bwMode="auto">
            <a:xfrm>
              <a:off x="2411" y="4943"/>
              <a:ext cx="163" cy="137"/>
            </a:xfrm>
            <a:custGeom>
              <a:avLst/>
              <a:gdLst>
                <a:gd name="T0" fmla="*/ 37 w 69"/>
                <a:gd name="T1" fmla="*/ 2 h 58"/>
                <a:gd name="T2" fmla="*/ 1 w 69"/>
                <a:gd name="T3" fmla="*/ 26 h 58"/>
                <a:gd name="T4" fmla="*/ 32 w 69"/>
                <a:gd name="T5" fmla="*/ 56 h 58"/>
                <a:gd name="T6" fmla="*/ 67 w 69"/>
                <a:gd name="T7" fmla="*/ 32 h 58"/>
                <a:gd name="T8" fmla="*/ 37 w 69"/>
                <a:gd name="T9" fmla="*/ 2 h 58"/>
              </a:gdLst>
              <a:ahLst/>
              <a:cxnLst>
                <a:cxn ang="0">
                  <a:pos x="T0" y="T1"/>
                </a:cxn>
                <a:cxn ang="0">
                  <a:pos x="T2" y="T3"/>
                </a:cxn>
                <a:cxn ang="0">
                  <a:pos x="T4" y="T5"/>
                </a:cxn>
                <a:cxn ang="0">
                  <a:pos x="T6" y="T7"/>
                </a:cxn>
                <a:cxn ang="0">
                  <a:pos x="T8" y="T9"/>
                </a:cxn>
              </a:cxnLst>
              <a:rect l="0" t="0" r="r" b="b"/>
              <a:pathLst>
                <a:path w="69" h="58">
                  <a:moveTo>
                    <a:pt x="37" y="2"/>
                  </a:moveTo>
                  <a:cubicBezTo>
                    <a:pt x="18" y="0"/>
                    <a:pt x="3" y="11"/>
                    <a:pt x="1" y="26"/>
                  </a:cubicBezTo>
                  <a:cubicBezTo>
                    <a:pt x="0" y="41"/>
                    <a:pt x="14" y="54"/>
                    <a:pt x="32" y="56"/>
                  </a:cubicBezTo>
                  <a:cubicBezTo>
                    <a:pt x="50" y="58"/>
                    <a:pt x="66" y="47"/>
                    <a:pt x="67" y="32"/>
                  </a:cubicBezTo>
                  <a:cubicBezTo>
                    <a:pt x="69" y="18"/>
                    <a:pt x="55" y="4"/>
                    <a:pt x="37" y="2"/>
                  </a:cubicBezTo>
                  <a:close/>
                </a:path>
              </a:pathLst>
            </a:custGeom>
            <a:solidFill>
              <a:srgbClr val="F9A01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13" name="Freeform 941"/>
            <p:cNvSpPr>
              <a:spLocks/>
            </p:cNvSpPr>
            <p:nvPr/>
          </p:nvSpPr>
          <p:spPr bwMode="auto">
            <a:xfrm>
              <a:off x="2605" y="5236"/>
              <a:ext cx="61" cy="52"/>
            </a:xfrm>
            <a:custGeom>
              <a:avLst/>
              <a:gdLst>
                <a:gd name="T0" fmla="*/ 12 w 26"/>
                <a:gd name="T1" fmla="*/ 21 h 22"/>
                <a:gd name="T2" fmla="*/ 25 w 26"/>
                <a:gd name="T3" fmla="*/ 13 h 22"/>
                <a:gd name="T4" fmla="*/ 14 w 26"/>
                <a:gd name="T5" fmla="*/ 0 h 22"/>
                <a:gd name="T6" fmla="*/ 1 w 26"/>
                <a:gd name="T7" fmla="*/ 9 h 22"/>
                <a:gd name="T8" fmla="*/ 12 w 26"/>
                <a:gd name="T9" fmla="*/ 21 h 22"/>
              </a:gdLst>
              <a:ahLst/>
              <a:cxnLst>
                <a:cxn ang="0">
                  <a:pos x="T0" y="T1"/>
                </a:cxn>
                <a:cxn ang="0">
                  <a:pos x="T2" y="T3"/>
                </a:cxn>
                <a:cxn ang="0">
                  <a:pos x="T4" y="T5"/>
                </a:cxn>
                <a:cxn ang="0">
                  <a:pos x="T6" y="T7"/>
                </a:cxn>
                <a:cxn ang="0">
                  <a:pos x="T8" y="T9"/>
                </a:cxn>
              </a:cxnLst>
              <a:rect l="0" t="0" r="r" b="b"/>
              <a:pathLst>
                <a:path w="26" h="22">
                  <a:moveTo>
                    <a:pt x="12" y="21"/>
                  </a:moveTo>
                  <a:cubicBezTo>
                    <a:pt x="18" y="22"/>
                    <a:pt x="24" y="18"/>
                    <a:pt x="25" y="13"/>
                  </a:cubicBezTo>
                  <a:cubicBezTo>
                    <a:pt x="26" y="7"/>
                    <a:pt x="21" y="1"/>
                    <a:pt x="14" y="0"/>
                  </a:cubicBezTo>
                  <a:cubicBezTo>
                    <a:pt x="7" y="0"/>
                    <a:pt x="1" y="4"/>
                    <a:pt x="1" y="9"/>
                  </a:cubicBezTo>
                  <a:cubicBezTo>
                    <a:pt x="0" y="15"/>
                    <a:pt x="5" y="21"/>
                    <a:pt x="12" y="21"/>
                  </a:cubicBez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14" name="Freeform 942"/>
            <p:cNvSpPr>
              <a:spLocks/>
            </p:cNvSpPr>
            <p:nvPr/>
          </p:nvSpPr>
          <p:spPr bwMode="auto">
            <a:xfrm>
              <a:off x="2236" y="5390"/>
              <a:ext cx="29" cy="26"/>
            </a:xfrm>
            <a:custGeom>
              <a:avLst/>
              <a:gdLst>
                <a:gd name="T0" fmla="*/ 6 w 12"/>
                <a:gd name="T1" fmla="*/ 0 h 11"/>
                <a:gd name="T2" fmla="*/ 0 w 12"/>
                <a:gd name="T3" fmla="*/ 5 h 11"/>
                <a:gd name="T4" fmla="*/ 5 w 12"/>
                <a:gd name="T5" fmla="*/ 11 h 11"/>
                <a:gd name="T6" fmla="*/ 12 w 12"/>
                <a:gd name="T7" fmla="*/ 6 h 11"/>
                <a:gd name="T8" fmla="*/ 6 w 12"/>
                <a:gd name="T9" fmla="*/ 0 h 11"/>
              </a:gdLst>
              <a:ahLst/>
              <a:cxnLst>
                <a:cxn ang="0">
                  <a:pos x="T0" y="T1"/>
                </a:cxn>
                <a:cxn ang="0">
                  <a:pos x="T2" y="T3"/>
                </a:cxn>
                <a:cxn ang="0">
                  <a:pos x="T4" y="T5"/>
                </a:cxn>
                <a:cxn ang="0">
                  <a:pos x="T6" y="T7"/>
                </a:cxn>
                <a:cxn ang="0">
                  <a:pos x="T8" y="T9"/>
                </a:cxn>
              </a:cxnLst>
              <a:rect l="0" t="0" r="r" b="b"/>
              <a:pathLst>
                <a:path w="12" h="11">
                  <a:moveTo>
                    <a:pt x="6" y="0"/>
                  </a:moveTo>
                  <a:cubicBezTo>
                    <a:pt x="3" y="0"/>
                    <a:pt x="0" y="3"/>
                    <a:pt x="0" y="5"/>
                  </a:cubicBezTo>
                  <a:cubicBezTo>
                    <a:pt x="0" y="8"/>
                    <a:pt x="2" y="11"/>
                    <a:pt x="5" y="11"/>
                  </a:cubicBezTo>
                  <a:cubicBezTo>
                    <a:pt x="9" y="11"/>
                    <a:pt x="11" y="9"/>
                    <a:pt x="12" y="6"/>
                  </a:cubicBezTo>
                  <a:cubicBezTo>
                    <a:pt x="12" y="3"/>
                    <a:pt x="9" y="1"/>
                    <a:pt x="6" y="0"/>
                  </a:cubicBez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15" name="Freeform 943"/>
            <p:cNvSpPr>
              <a:spLocks/>
            </p:cNvSpPr>
            <p:nvPr/>
          </p:nvSpPr>
          <p:spPr bwMode="auto">
            <a:xfrm>
              <a:off x="2373" y="5690"/>
              <a:ext cx="33" cy="33"/>
            </a:xfrm>
            <a:custGeom>
              <a:avLst/>
              <a:gdLst>
                <a:gd name="T0" fmla="*/ 7 w 14"/>
                <a:gd name="T1" fmla="*/ 1 h 14"/>
                <a:gd name="T2" fmla="*/ 0 w 14"/>
                <a:gd name="T3" fmla="*/ 7 h 14"/>
                <a:gd name="T4" fmla="*/ 6 w 14"/>
                <a:gd name="T5" fmla="*/ 14 h 14"/>
                <a:gd name="T6" fmla="*/ 14 w 14"/>
                <a:gd name="T7" fmla="*/ 8 h 14"/>
                <a:gd name="T8" fmla="*/ 7 w 14"/>
                <a:gd name="T9" fmla="*/ 1 h 14"/>
              </a:gdLst>
              <a:ahLst/>
              <a:cxnLst>
                <a:cxn ang="0">
                  <a:pos x="T0" y="T1"/>
                </a:cxn>
                <a:cxn ang="0">
                  <a:pos x="T2" y="T3"/>
                </a:cxn>
                <a:cxn ang="0">
                  <a:pos x="T4" y="T5"/>
                </a:cxn>
                <a:cxn ang="0">
                  <a:pos x="T6" y="T7"/>
                </a:cxn>
                <a:cxn ang="0">
                  <a:pos x="T8" y="T9"/>
                </a:cxn>
              </a:cxnLst>
              <a:rect l="0" t="0" r="r" b="b"/>
              <a:pathLst>
                <a:path w="14" h="14">
                  <a:moveTo>
                    <a:pt x="7" y="1"/>
                  </a:moveTo>
                  <a:cubicBezTo>
                    <a:pt x="3" y="0"/>
                    <a:pt x="0" y="3"/>
                    <a:pt x="0" y="7"/>
                  </a:cubicBezTo>
                  <a:cubicBezTo>
                    <a:pt x="0" y="10"/>
                    <a:pt x="2" y="14"/>
                    <a:pt x="6" y="14"/>
                  </a:cubicBezTo>
                  <a:cubicBezTo>
                    <a:pt x="10" y="14"/>
                    <a:pt x="13" y="11"/>
                    <a:pt x="14" y="8"/>
                  </a:cubicBezTo>
                  <a:cubicBezTo>
                    <a:pt x="14" y="4"/>
                    <a:pt x="11" y="1"/>
                    <a:pt x="7" y="1"/>
                  </a:cubicBezTo>
                  <a:close/>
                </a:path>
              </a:pathLst>
            </a:custGeom>
            <a:solidFill>
              <a:srgbClr val="FBB04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16" name="Freeform 944"/>
            <p:cNvSpPr>
              <a:spLocks/>
            </p:cNvSpPr>
            <p:nvPr/>
          </p:nvSpPr>
          <p:spPr bwMode="auto">
            <a:xfrm>
              <a:off x="2470" y="5458"/>
              <a:ext cx="40" cy="35"/>
            </a:xfrm>
            <a:custGeom>
              <a:avLst/>
              <a:gdLst>
                <a:gd name="T0" fmla="*/ 9 w 17"/>
                <a:gd name="T1" fmla="*/ 0 h 15"/>
                <a:gd name="T2" fmla="*/ 1 w 17"/>
                <a:gd name="T3" fmla="*/ 7 h 15"/>
                <a:gd name="T4" fmla="*/ 8 w 17"/>
                <a:gd name="T5" fmla="*/ 15 h 15"/>
                <a:gd name="T6" fmla="*/ 17 w 17"/>
                <a:gd name="T7" fmla="*/ 9 h 15"/>
                <a:gd name="T8" fmla="*/ 9 w 17"/>
                <a:gd name="T9" fmla="*/ 0 h 15"/>
              </a:gdLst>
              <a:ahLst/>
              <a:cxnLst>
                <a:cxn ang="0">
                  <a:pos x="T0" y="T1"/>
                </a:cxn>
                <a:cxn ang="0">
                  <a:pos x="T2" y="T3"/>
                </a:cxn>
                <a:cxn ang="0">
                  <a:pos x="T4" y="T5"/>
                </a:cxn>
                <a:cxn ang="0">
                  <a:pos x="T6" y="T7"/>
                </a:cxn>
                <a:cxn ang="0">
                  <a:pos x="T8" y="T9"/>
                </a:cxn>
              </a:cxnLst>
              <a:rect l="0" t="0" r="r" b="b"/>
              <a:pathLst>
                <a:path w="17" h="15">
                  <a:moveTo>
                    <a:pt x="9" y="0"/>
                  </a:moveTo>
                  <a:cubicBezTo>
                    <a:pt x="5" y="0"/>
                    <a:pt x="1" y="3"/>
                    <a:pt x="1" y="7"/>
                  </a:cubicBezTo>
                  <a:cubicBezTo>
                    <a:pt x="0" y="11"/>
                    <a:pt x="3" y="14"/>
                    <a:pt x="8" y="15"/>
                  </a:cubicBezTo>
                  <a:cubicBezTo>
                    <a:pt x="12" y="15"/>
                    <a:pt x="16" y="13"/>
                    <a:pt x="17" y="9"/>
                  </a:cubicBezTo>
                  <a:cubicBezTo>
                    <a:pt x="17" y="5"/>
                    <a:pt x="14" y="1"/>
                    <a:pt x="9" y="0"/>
                  </a:cubicBez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17" name="Freeform 945"/>
            <p:cNvSpPr>
              <a:spLocks/>
            </p:cNvSpPr>
            <p:nvPr/>
          </p:nvSpPr>
          <p:spPr bwMode="auto">
            <a:xfrm>
              <a:off x="2498" y="5132"/>
              <a:ext cx="43" cy="35"/>
            </a:xfrm>
            <a:custGeom>
              <a:avLst/>
              <a:gdLst>
                <a:gd name="T0" fmla="*/ 1 w 18"/>
                <a:gd name="T1" fmla="*/ 7 h 15"/>
                <a:gd name="T2" fmla="*/ 9 w 18"/>
                <a:gd name="T3" fmla="*/ 15 h 15"/>
                <a:gd name="T4" fmla="*/ 18 w 18"/>
                <a:gd name="T5" fmla="*/ 8 h 15"/>
                <a:gd name="T6" fmla="*/ 10 w 18"/>
                <a:gd name="T7" fmla="*/ 0 h 15"/>
                <a:gd name="T8" fmla="*/ 1 w 18"/>
                <a:gd name="T9" fmla="*/ 7 h 15"/>
              </a:gdLst>
              <a:ahLst/>
              <a:cxnLst>
                <a:cxn ang="0">
                  <a:pos x="T0" y="T1"/>
                </a:cxn>
                <a:cxn ang="0">
                  <a:pos x="T2" y="T3"/>
                </a:cxn>
                <a:cxn ang="0">
                  <a:pos x="T4" y="T5"/>
                </a:cxn>
                <a:cxn ang="0">
                  <a:pos x="T6" y="T7"/>
                </a:cxn>
                <a:cxn ang="0">
                  <a:pos x="T8" y="T9"/>
                </a:cxn>
              </a:cxnLst>
              <a:rect l="0" t="0" r="r" b="b"/>
              <a:pathLst>
                <a:path w="18" h="15">
                  <a:moveTo>
                    <a:pt x="1" y="7"/>
                  </a:moveTo>
                  <a:cubicBezTo>
                    <a:pt x="0" y="11"/>
                    <a:pt x="4" y="14"/>
                    <a:pt x="9" y="15"/>
                  </a:cubicBezTo>
                  <a:cubicBezTo>
                    <a:pt x="13" y="15"/>
                    <a:pt x="17" y="12"/>
                    <a:pt x="18" y="8"/>
                  </a:cubicBezTo>
                  <a:cubicBezTo>
                    <a:pt x="18" y="4"/>
                    <a:pt x="15" y="1"/>
                    <a:pt x="10" y="0"/>
                  </a:cubicBezTo>
                  <a:cubicBezTo>
                    <a:pt x="5" y="0"/>
                    <a:pt x="1" y="3"/>
                    <a:pt x="1" y="7"/>
                  </a:cubicBezTo>
                  <a:close/>
                </a:path>
              </a:pathLst>
            </a:custGeom>
            <a:solidFill>
              <a:srgbClr val="FBB04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18" name="Freeform 946"/>
            <p:cNvSpPr>
              <a:spLocks/>
            </p:cNvSpPr>
            <p:nvPr/>
          </p:nvSpPr>
          <p:spPr bwMode="auto">
            <a:xfrm>
              <a:off x="2640" y="4811"/>
              <a:ext cx="113" cy="116"/>
            </a:xfrm>
            <a:custGeom>
              <a:avLst/>
              <a:gdLst>
                <a:gd name="T0" fmla="*/ 1 w 48"/>
                <a:gd name="T1" fmla="*/ 21 h 49"/>
                <a:gd name="T2" fmla="*/ 27 w 48"/>
                <a:gd name="T3" fmla="*/ 48 h 49"/>
                <a:gd name="T4" fmla="*/ 48 w 48"/>
                <a:gd name="T5" fmla="*/ 45 h 49"/>
                <a:gd name="T6" fmla="*/ 45 w 48"/>
                <a:gd name="T7" fmla="*/ 20 h 49"/>
                <a:gd name="T8" fmla="*/ 39 w 48"/>
                <a:gd name="T9" fmla="*/ 4 h 49"/>
                <a:gd name="T10" fmla="*/ 33 w 48"/>
                <a:gd name="T11" fmla="*/ 2 h 49"/>
                <a:gd name="T12" fmla="*/ 1 w 48"/>
                <a:gd name="T13" fmla="*/ 21 h 49"/>
              </a:gdLst>
              <a:ahLst/>
              <a:cxnLst>
                <a:cxn ang="0">
                  <a:pos x="T0" y="T1"/>
                </a:cxn>
                <a:cxn ang="0">
                  <a:pos x="T2" y="T3"/>
                </a:cxn>
                <a:cxn ang="0">
                  <a:pos x="T4" y="T5"/>
                </a:cxn>
                <a:cxn ang="0">
                  <a:pos x="T6" y="T7"/>
                </a:cxn>
                <a:cxn ang="0">
                  <a:pos x="T8" y="T9"/>
                </a:cxn>
                <a:cxn ang="0">
                  <a:pos x="T10" y="T11"/>
                </a:cxn>
                <a:cxn ang="0">
                  <a:pos x="T12" y="T13"/>
                </a:cxn>
              </a:cxnLst>
              <a:rect l="0" t="0" r="r" b="b"/>
              <a:pathLst>
                <a:path w="48" h="49">
                  <a:moveTo>
                    <a:pt x="1" y="21"/>
                  </a:moveTo>
                  <a:cubicBezTo>
                    <a:pt x="0" y="34"/>
                    <a:pt x="11" y="46"/>
                    <a:pt x="27" y="48"/>
                  </a:cubicBezTo>
                  <a:cubicBezTo>
                    <a:pt x="35" y="49"/>
                    <a:pt x="42" y="48"/>
                    <a:pt x="48" y="45"/>
                  </a:cubicBezTo>
                  <a:cubicBezTo>
                    <a:pt x="47" y="34"/>
                    <a:pt x="46" y="26"/>
                    <a:pt x="45" y="20"/>
                  </a:cubicBezTo>
                  <a:cubicBezTo>
                    <a:pt x="44" y="15"/>
                    <a:pt x="42" y="9"/>
                    <a:pt x="39" y="4"/>
                  </a:cubicBezTo>
                  <a:cubicBezTo>
                    <a:pt x="37" y="3"/>
                    <a:pt x="35" y="3"/>
                    <a:pt x="33" y="2"/>
                  </a:cubicBezTo>
                  <a:cubicBezTo>
                    <a:pt x="17" y="0"/>
                    <a:pt x="3" y="9"/>
                    <a:pt x="1" y="21"/>
                  </a:cubicBezTo>
                  <a:close/>
                </a:path>
              </a:pathLst>
            </a:custGeom>
            <a:solidFill>
              <a:srgbClr val="F9A01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19" name="Freeform 947"/>
            <p:cNvSpPr>
              <a:spLocks/>
            </p:cNvSpPr>
            <p:nvPr/>
          </p:nvSpPr>
          <p:spPr bwMode="auto">
            <a:xfrm>
              <a:off x="2657" y="5316"/>
              <a:ext cx="56" cy="52"/>
            </a:xfrm>
            <a:custGeom>
              <a:avLst/>
              <a:gdLst>
                <a:gd name="T0" fmla="*/ 10 w 24"/>
                <a:gd name="T1" fmla="*/ 21 h 22"/>
                <a:gd name="T2" fmla="*/ 23 w 24"/>
                <a:gd name="T3" fmla="*/ 13 h 22"/>
                <a:gd name="T4" fmla="*/ 13 w 24"/>
                <a:gd name="T5" fmla="*/ 1 h 22"/>
                <a:gd name="T6" fmla="*/ 1 w 24"/>
                <a:gd name="T7" fmla="*/ 10 h 22"/>
                <a:gd name="T8" fmla="*/ 10 w 24"/>
                <a:gd name="T9" fmla="*/ 21 h 22"/>
              </a:gdLst>
              <a:ahLst/>
              <a:cxnLst>
                <a:cxn ang="0">
                  <a:pos x="T0" y="T1"/>
                </a:cxn>
                <a:cxn ang="0">
                  <a:pos x="T2" y="T3"/>
                </a:cxn>
                <a:cxn ang="0">
                  <a:pos x="T4" y="T5"/>
                </a:cxn>
                <a:cxn ang="0">
                  <a:pos x="T6" y="T7"/>
                </a:cxn>
                <a:cxn ang="0">
                  <a:pos x="T8" y="T9"/>
                </a:cxn>
              </a:cxnLst>
              <a:rect l="0" t="0" r="r" b="b"/>
              <a:pathLst>
                <a:path w="24" h="22">
                  <a:moveTo>
                    <a:pt x="10" y="21"/>
                  </a:moveTo>
                  <a:cubicBezTo>
                    <a:pt x="17" y="22"/>
                    <a:pt x="22" y="18"/>
                    <a:pt x="23" y="13"/>
                  </a:cubicBezTo>
                  <a:cubicBezTo>
                    <a:pt x="24" y="7"/>
                    <a:pt x="19" y="2"/>
                    <a:pt x="13" y="1"/>
                  </a:cubicBezTo>
                  <a:cubicBezTo>
                    <a:pt x="7" y="0"/>
                    <a:pt x="1" y="4"/>
                    <a:pt x="1" y="10"/>
                  </a:cubicBezTo>
                  <a:cubicBezTo>
                    <a:pt x="0" y="15"/>
                    <a:pt x="4" y="20"/>
                    <a:pt x="10" y="21"/>
                  </a:cubicBezTo>
                  <a:close/>
                </a:path>
              </a:pathLst>
            </a:custGeom>
            <a:solidFill>
              <a:srgbClr val="FBB04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20" name="Freeform 948"/>
            <p:cNvSpPr>
              <a:spLocks noEditPoints="1"/>
            </p:cNvSpPr>
            <p:nvPr/>
          </p:nvSpPr>
          <p:spPr bwMode="auto">
            <a:xfrm>
              <a:off x="1240" y="4440"/>
              <a:ext cx="982" cy="1108"/>
            </a:xfrm>
            <a:custGeom>
              <a:avLst/>
              <a:gdLst>
                <a:gd name="T0" fmla="*/ 411 w 416"/>
                <a:gd name="T1" fmla="*/ 76 h 469"/>
                <a:gd name="T2" fmla="*/ 405 w 416"/>
                <a:gd name="T3" fmla="*/ 54 h 469"/>
                <a:gd name="T4" fmla="*/ 302 w 416"/>
                <a:gd name="T5" fmla="*/ 53 h 469"/>
                <a:gd name="T6" fmla="*/ 364 w 416"/>
                <a:gd name="T7" fmla="*/ 15 h 469"/>
                <a:gd name="T8" fmla="*/ 254 w 416"/>
                <a:gd name="T9" fmla="*/ 29 h 469"/>
                <a:gd name="T10" fmla="*/ 33 w 416"/>
                <a:gd name="T11" fmla="*/ 419 h 469"/>
                <a:gd name="T12" fmla="*/ 167 w 416"/>
                <a:gd name="T13" fmla="*/ 453 h 469"/>
                <a:gd name="T14" fmla="*/ 262 w 416"/>
                <a:gd name="T15" fmla="*/ 436 h 469"/>
                <a:gd name="T16" fmla="*/ 256 w 416"/>
                <a:gd name="T17" fmla="*/ 57 h 469"/>
                <a:gd name="T18" fmla="*/ 257 w 416"/>
                <a:gd name="T19" fmla="*/ 86 h 469"/>
                <a:gd name="T20" fmla="*/ 256 w 416"/>
                <a:gd name="T21" fmla="*/ 57 h 469"/>
                <a:gd name="T22" fmla="*/ 224 w 416"/>
                <a:gd name="T23" fmla="*/ 124 h 469"/>
                <a:gd name="T24" fmla="*/ 202 w 416"/>
                <a:gd name="T25" fmla="*/ 125 h 469"/>
                <a:gd name="T26" fmla="*/ 154 w 416"/>
                <a:gd name="T27" fmla="*/ 165 h 469"/>
                <a:gd name="T28" fmla="*/ 156 w 416"/>
                <a:gd name="T29" fmla="*/ 190 h 469"/>
                <a:gd name="T30" fmla="*/ 154 w 416"/>
                <a:gd name="T31" fmla="*/ 165 h 469"/>
                <a:gd name="T32" fmla="*/ 168 w 416"/>
                <a:gd name="T33" fmla="*/ 271 h 469"/>
                <a:gd name="T34" fmla="*/ 138 w 416"/>
                <a:gd name="T35" fmla="*/ 273 h 469"/>
                <a:gd name="T36" fmla="*/ 98 w 416"/>
                <a:gd name="T37" fmla="*/ 271 h 469"/>
                <a:gd name="T38" fmla="*/ 103 w 416"/>
                <a:gd name="T39" fmla="*/ 312 h 469"/>
                <a:gd name="T40" fmla="*/ 98 w 416"/>
                <a:gd name="T41" fmla="*/ 271 h 469"/>
                <a:gd name="T42" fmla="*/ 51 w 416"/>
                <a:gd name="T43" fmla="*/ 334 h 469"/>
                <a:gd name="T44" fmla="*/ 40 w 416"/>
                <a:gd name="T45" fmla="*/ 335 h 469"/>
                <a:gd name="T46" fmla="*/ 95 w 416"/>
                <a:gd name="T47" fmla="*/ 429 h 469"/>
                <a:gd name="T48" fmla="*/ 85 w 416"/>
                <a:gd name="T49" fmla="*/ 342 h 469"/>
                <a:gd name="T50" fmla="*/ 95 w 416"/>
                <a:gd name="T51" fmla="*/ 429 h 469"/>
                <a:gd name="T52" fmla="*/ 143 w 416"/>
                <a:gd name="T53" fmla="*/ 355 h 469"/>
                <a:gd name="T54" fmla="*/ 197 w 416"/>
                <a:gd name="T55" fmla="*/ 351 h 469"/>
                <a:gd name="T56" fmla="*/ 161 w 416"/>
                <a:gd name="T57" fmla="*/ 226 h 469"/>
                <a:gd name="T58" fmla="*/ 250 w 416"/>
                <a:gd name="T59" fmla="*/ 221 h 469"/>
                <a:gd name="T60" fmla="*/ 161 w 416"/>
                <a:gd name="T61" fmla="*/ 226 h 469"/>
                <a:gd name="T62" fmla="*/ 243 w 416"/>
                <a:gd name="T63" fmla="*/ 280 h 469"/>
                <a:gd name="T64" fmla="*/ 242 w 416"/>
                <a:gd name="T65" fmla="*/ 254 h 469"/>
                <a:gd name="T66" fmla="*/ 237 w 416"/>
                <a:gd name="T67" fmla="*/ 396 h 469"/>
                <a:gd name="T68" fmla="*/ 236 w 416"/>
                <a:gd name="T69" fmla="*/ 371 h 469"/>
                <a:gd name="T70" fmla="*/ 237 w 416"/>
                <a:gd name="T71" fmla="*/ 396 h 469"/>
                <a:gd name="T72" fmla="*/ 211 w 416"/>
                <a:gd name="T73" fmla="*/ 332 h 469"/>
                <a:gd name="T74" fmla="*/ 288 w 416"/>
                <a:gd name="T75" fmla="*/ 329 h 469"/>
                <a:gd name="T76" fmla="*/ 296 w 416"/>
                <a:gd name="T77" fmla="*/ 273 h 469"/>
                <a:gd name="T78" fmla="*/ 295 w 416"/>
                <a:gd name="T79" fmla="*/ 254 h 469"/>
                <a:gd name="T80" fmla="*/ 296 w 416"/>
                <a:gd name="T81" fmla="*/ 273 h 469"/>
                <a:gd name="T82" fmla="*/ 298 w 416"/>
                <a:gd name="T83" fmla="*/ 185 h 469"/>
                <a:gd name="T84" fmla="*/ 298 w 416"/>
                <a:gd name="T85" fmla="*/ 195 h 469"/>
                <a:gd name="T86" fmla="*/ 281 w 416"/>
                <a:gd name="T87" fmla="*/ 163 h 469"/>
                <a:gd name="T88" fmla="*/ 279 w 416"/>
                <a:gd name="T89" fmla="*/ 98 h 469"/>
                <a:gd name="T90" fmla="*/ 281 w 416"/>
                <a:gd name="T91" fmla="*/ 163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6" h="469">
                  <a:moveTo>
                    <a:pt x="314" y="241"/>
                  </a:moveTo>
                  <a:cubicBezTo>
                    <a:pt x="300" y="176"/>
                    <a:pt x="398" y="118"/>
                    <a:pt x="411" y="76"/>
                  </a:cubicBezTo>
                  <a:cubicBezTo>
                    <a:pt x="416" y="56"/>
                    <a:pt x="409" y="43"/>
                    <a:pt x="397" y="33"/>
                  </a:cubicBezTo>
                  <a:cubicBezTo>
                    <a:pt x="402" y="39"/>
                    <a:pt x="405" y="46"/>
                    <a:pt x="405" y="54"/>
                  </a:cubicBezTo>
                  <a:cubicBezTo>
                    <a:pt x="404" y="76"/>
                    <a:pt x="381" y="92"/>
                    <a:pt x="353" y="92"/>
                  </a:cubicBezTo>
                  <a:cubicBezTo>
                    <a:pt x="325" y="92"/>
                    <a:pt x="302" y="75"/>
                    <a:pt x="302" y="53"/>
                  </a:cubicBezTo>
                  <a:cubicBezTo>
                    <a:pt x="301" y="32"/>
                    <a:pt x="325" y="14"/>
                    <a:pt x="354" y="14"/>
                  </a:cubicBezTo>
                  <a:cubicBezTo>
                    <a:pt x="357" y="14"/>
                    <a:pt x="361" y="14"/>
                    <a:pt x="364" y="15"/>
                  </a:cubicBezTo>
                  <a:cubicBezTo>
                    <a:pt x="358" y="13"/>
                    <a:pt x="352" y="11"/>
                    <a:pt x="348" y="10"/>
                  </a:cubicBezTo>
                  <a:cubicBezTo>
                    <a:pt x="320" y="0"/>
                    <a:pt x="279" y="11"/>
                    <a:pt x="254" y="29"/>
                  </a:cubicBezTo>
                  <a:cubicBezTo>
                    <a:pt x="229" y="47"/>
                    <a:pt x="177" y="102"/>
                    <a:pt x="94" y="204"/>
                  </a:cubicBezTo>
                  <a:cubicBezTo>
                    <a:pt x="11" y="307"/>
                    <a:pt x="0" y="381"/>
                    <a:pt x="33" y="419"/>
                  </a:cubicBezTo>
                  <a:cubicBezTo>
                    <a:pt x="56" y="445"/>
                    <a:pt x="118" y="467"/>
                    <a:pt x="172" y="469"/>
                  </a:cubicBezTo>
                  <a:cubicBezTo>
                    <a:pt x="169" y="464"/>
                    <a:pt x="168" y="458"/>
                    <a:pt x="167" y="453"/>
                  </a:cubicBezTo>
                  <a:cubicBezTo>
                    <a:pt x="165" y="428"/>
                    <a:pt x="185" y="406"/>
                    <a:pt x="213" y="405"/>
                  </a:cubicBezTo>
                  <a:cubicBezTo>
                    <a:pt x="236" y="403"/>
                    <a:pt x="256" y="417"/>
                    <a:pt x="262" y="436"/>
                  </a:cubicBezTo>
                  <a:cubicBezTo>
                    <a:pt x="304" y="389"/>
                    <a:pt x="324" y="297"/>
                    <a:pt x="314" y="241"/>
                  </a:cubicBezTo>
                  <a:close/>
                  <a:moveTo>
                    <a:pt x="256" y="57"/>
                  </a:moveTo>
                  <a:cubicBezTo>
                    <a:pt x="267" y="57"/>
                    <a:pt x="276" y="63"/>
                    <a:pt x="276" y="71"/>
                  </a:cubicBezTo>
                  <a:cubicBezTo>
                    <a:pt x="276" y="79"/>
                    <a:pt x="268" y="86"/>
                    <a:pt x="257" y="86"/>
                  </a:cubicBezTo>
                  <a:cubicBezTo>
                    <a:pt x="247" y="87"/>
                    <a:pt x="238" y="81"/>
                    <a:pt x="238" y="73"/>
                  </a:cubicBezTo>
                  <a:cubicBezTo>
                    <a:pt x="237" y="65"/>
                    <a:pt x="246" y="58"/>
                    <a:pt x="256" y="57"/>
                  </a:cubicBezTo>
                  <a:close/>
                  <a:moveTo>
                    <a:pt x="213" y="116"/>
                  </a:moveTo>
                  <a:cubicBezTo>
                    <a:pt x="219" y="116"/>
                    <a:pt x="224" y="119"/>
                    <a:pt x="224" y="124"/>
                  </a:cubicBezTo>
                  <a:cubicBezTo>
                    <a:pt x="225" y="129"/>
                    <a:pt x="220" y="133"/>
                    <a:pt x="214" y="133"/>
                  </a:cubicBezTo>
                  <a:cubicBezTo>
                    <a:pt x="208" y="134"/>
                    <a:pt x="203" y="130"/>
                    <a:pt x="202" y="125"/>
                  </a:cubicBezTo>
                  <a:cubicBezTo>
                    <a:pt x="202" y="121"/>
                    <a:pt x="207" y="116"/>
                    <a:pt x="213" y="116"/>
                  </a:cubicBezTo>
                  <a:close/>
                  <a:moveTo>
                    <a:pt x="154" y="165"/>
                  </a:moveTo>
                  <a:cubicBezTo>
                    <a:pt x="162" y="164"/>
                    <a:pt x="170" y="169"/>
                    <a:pt x="170" y="176"/>
                  </a:cubicBezTo>
                  <a:cubicBezTo>
                    <a:pt x="171" y="183"/>
                    <a:pt x="164" y="189"/>
                    <a:pt x="156" y="190"/>
                  </a:cubicBezTo>
                  <a:cubicBezTo>
                    <a:pt x="147" y="191"/>
                    <a:pt x="140" y="186"/>
                    <a:pt x="139" y="179"/>
                  </a:cubicBezTo>
                  <a:cubicBezTo>
                    <a:pt x="138" y="172"/>
                    <a:pt x="145" y="166"/>
                    <a:pt x="154" y="165"/>
                  </a:cubicBezTo>
                  <a:close/>
                  <a:moveTo>
                    <a:pt x="152" y="259"/>
                  </a:moveTo>
                  <a:cubicBezTo>
                    <a:pt x="160" y="259"/>
                    <a:pt x="167" y="264"/>
                    <a:pt x="168" y="271"/>
                  </a:cubicBezTo>
                  <a:cubicBezTo>
                    <a:pt x="168" y="278"/>
                    <a:pt x="162" y="284"/>
                    <a:pt x="154" y="284"/>
                  </a:cubicBezTo>
                  <a:cubicBezTo>
                    <a:pt x="145" y="285"/>
                    <a:pt x="138" y="280"/>
                    <a:pt x="138" y="273"/>
                  </a:cubicBezTo>
                  <a:cubicBezTo>
                    <a:pt x="137" y="266"/>
                    <a:pt x="143" y="260"/>
                    <a:pt x="152" y="259"/>
                  </a:cubicBezTo>
                  <a:close/>
                  <a:moveTo>
                    <a:pt x="98" y="271"/>
                  </a:moveTo>
                  <a:cubicBezTo>
                    <a:pt x="112" y="270"/>
                    <a:pt x="124" y="278"/>
                    <a:pt x="125" y="289"/>
                  </a:cubicBezTo>
                  <a:cubicBezTo>
                    <a:pt x="126" y="300"/>
                    <a:pt x="116" y="311"/>
                    <a:pt x="103" y="312"/>
                  </a:cubicBezTo>
                  <a:cubicBezTo>
                    <a:pt x="89" y="313"/>
                    <a:pt x="77" y="306"/>
                    <a:pt x="76" y="294"/>
                  </a:cubicBezTo>
                  <a:cubicBezTo>
                    <a:pt x="75" y="283"/>
                    <a:pt x="84" y="273"/>
                    <a:pt x="98" y="271"/>
                  </a:cubicBezTo>
                  <a:close/>
                  <a:moveTo>
                    <a:pt x="45" y="330"/>
                  </a:moveTo>
                  <a:cubicBezTo>
                    <a:pt x="48" y="329"/>
                    <a:pt x="51" y="331"/>
                    <a:pt x="51" y="334"/>
                  </a:cubicBezTo>
                  <a:cubicBezTo>
                    <a:pt x="51" y="336"/>
                    <a:pt x="49" y="339"/>
                    <a:pt x="46" y="339"/>
                  </a:cubicBezTo>
                  <a:cubicBezTo>
                    <a:pt x="43" y="339"/>
                    <a:pt x="41" y="338"/>
                    <a:pt x="40" y="335"/>
                  </a:cubicBezTo>
                  <a:cubicBezTo>
                    <a:pt x="40" y="333"/>
                    <a:pt x="42" y="330"/>
                    <a:pt x="45" y="330"/>
                  </a:cubicBezTo>
                  <a:close/>
                  <a:moveTo>
                    <a:pt x="95" y="429"/>
                  </a:moveTo>
                  <a:cubicBezTo>
                    <a:pt x="69" y="432"/>
                    <a:pt x="44" y="416"/>
                    <a:pt x="41" y="392"/>
                  </a:cubicBezTo>
                  <a:cubicBezTo>
                    <a:pt x="37" y="368"/>
                    <a:pt x="57" y="345"/>
                    <a:pt x="85" y="342"/>
                  </a:cubicBezTo>
                  <a:cubicBezTo>
                    <a:pt x="113" y="339"/>
                    <a:pt x="138" y="356"/>
                    <a:pt x="140" y="380"/>
                  </a:cubicBezTo>
                  <a:cubicBezTo>
                    <a:pt x="142" y="404"/>
                    <a:pt x="122" y="425"/>
                    <a:pt x="95" y="429"/>
                  </a:cubicBezTo>
                  <a:close/>
                  <a:moveTo>
                    <a:pt x="172" y="376"/>
                  </a:moveTo>
                  <a:cubicBezTo>
                    <a:pt x="157" y="377"/>
                    <a:pt x="145" y="368"/>
                    <a:pt x="143" y="355"/>
                  </a:cubicBezTo>
                  <a:cubicBezTo>
                    <a:pt x="142" y="342"/>
                    <a:pt x="153" y="331"/>
                    <a:pt x="168" y="330"/>
                  </a:cubicBezTo>
                  <a:cubicBezTo>
                    <a:pt x="183" y="329"/>
                    <a:pt x="196" y="338"/>
                    <a:pt x="197" y="351"/>
                  </a:cubicBezTo>
                  <a:cubicBezTo>
                    <a:pt x="198" y="364"/>
                    <a:pt x="186" y="375"/>
                    <a:pt x="172" y="376"/>
                  </a:cubicBezTo>
                  <a:close/>
                  <a:moveTo>
                    <a:pt x="161" y="226"/>
                  </a:moveTo>
                  <a:cubicBezTo>
                    <a:pt x="159" y="206"/>
                    <a:pt x="178" y="188"/>
                    <a:pt x="203" y="187"/>
                  </a:cubicBezTo>
                  <a:cubicBezTo>
                    <a:pt x="229" y="185"/>
                    <a:pt x="249" y="201"/>
                    <a:pt x="250" y="221"/>
                  </a:cubicBezTo>
                  <a:cubicBezTo>
                    <a:pt x="251" y="241"/>
                    <a:pt x="232" y="258"/>
                    <a:pt x="208" y="259"/>
                  </a:cubicBezTo>
                  <a:cubicBezTo>
                    <a:pt x="183" y="261"/>
                    <a:pt x="163" y="246"/>
                    <a:pt x="161" y="226"/>
                  </a:cubicBezTo>
                  <a:close/>
                  <a:moveTo>
                    <a:pt x="257" y="266"/>
                  </a:moveTo>
                  <a:cubicBezTo>
                    <a:pt x="258" y="273"/>
                    <a:pt x="251" y="279"/>
                    <a:pt x="243" y="280"/>
                  </a:cubicBezTo>
                  <a:cubicBezTo>
                    <a:pt x="235" y="280"/>
                    <a:pt x="228" y="275"/>
                    <a:pt x="227" y="268"/>
                  </a:cubicBezTo>
                  <a:cubicBezTo>
                    <a:pt x="227" y="261"/>
                    <a:pt x="233" y="255"/>
                    <a:pt x="242" y="254"/>
                  </a:cubicBezTo>
                  <a:cubicBezTo>
                    <a:pt x="250" y="254"/>
                    <a:pt x="257" y="259"/>
                    <a:pt x="257" y="266"/>
                  </a:cubicBezTo>
                  <a:close/>
                  <a:moveTo>
                    <a:pt x="237" y="396"/>
                  </a:moveTo>
                  <a:cubicBezTo>
                    <a:pt x="229" y="397"/>
                    <a:pt x="223" y="391"/>
                    <a:pt x="222" y="384"/>
                  </a:cubicBezTo>
                  <a:cubicBezTo>
                    <a:pt x="222" y="377"/>
                    <a:pt x="228" y="372"/>
                    <a:pt x="236" y="371"/>
                  </a:cubicBezTo>
                  <a:cubicBezTo>
                    <a:pt x="244" y="371"/>
                    <a:pt x="251" y="376"/>
                    <a:pt x="251" y="383"/>
                  </a:cubicBezTo>
                  <a:cubicBezTo>
                    <a:pt x="251" y="390"/>
                    <a:pt x="245" y="396"/>
                    <a:pt x="237" y="396"/>
                  </a:cubicBezTo>
                  <a:close/>
                  <a:moveTo>
                    <a:pt x="251" y="363"/>
                  </a:moveTo>
                  <a:cubicBezTo>
                    <a:pt x="230" y="364"/>
                    <a:pt x="212" y="350"/>
                    <a:pt x="211" y="332"/>
                  </a:cubicBezTo>
                  <a:cubicBezTo>
                    <a:pt x="210" y="314"/>
                    <a:pt x="227" y="298"/>
                    <a:pt x="248" y="297"/>
                  </a:cubicBezTo>
                  <a:cubicBezTo>
                    <a:pt x="270" y="296"/>
                    <a:pt x="288" y="311"/>
                    <a:pt x="288" y="329"/>
                  </a:cubicBezTo>
                  <a:cubicBezTo>
                    <a:pt x="288" y="347"/>
                    <a:pt x="272" y="362"/>
                    <a:pt x="251" y="363"/>
                  </a:cubicBezTo>
                  <a:close/>
                  <a:moveTo>
                    <a:pt x="296" y="273"/>
                  </a:moveTo>
                  <a:cubicBezTo>
                    <a:pt x="289" y="273"/>
                    <a:pt x="284" y="269"/>
                    <a:pt x="284" y="264"/>
                  </a:cubicBezTo>
                  <a:cubicBezTo>
                    <a:pt x="283" y="258"/>
                    <a:pt x="289" y="254"/>
                    <a:pt x="295" y="254"/>
                  </a:cubicBezTo>
                  <a:cubicBezTo>
                    <a:pt x="302" y="253"/>
                    <a:pt x="307" y="258"/>
                    <a:pt x="307" y="263"/>
                  </a:cubicBezTo>
                  <a:cubicBezTo>
                    <a:pt x="307" y="269"/>
                    <a:pt x="302" y="273"/>
                    <a:pt x="296" y="273"/>
                  </a:cubicBezTo>
                  <a:close/>
                  <a:moveTo>
                    <a:pt x="292" y="190"/>
                  </a:moveTo>
                  <a:cubicBezTo>
                    <a:pt x="292" y="187"/>
                    <a:pt x="295" y="185"/>
                    <a:pt x="298" y="185"/>
                  </a:cubicBezTo>
                  <a:cubicBezTo>
                    <a:pt x="302" y="185"/>
                    <a:pt x="305" y="187"/>
                    <a:pt x="305" y="190"/>
                  </a:cubicBezTo>
                  <a:cubicBezTo>
                    <a:pt x="305" y="193"/>
                    <a:pt x="302" y="195"/>
                    <a:pt x="298" y="195"/>
                  </a:cubicBezTo>
                  <a:cubicBezTo>
                    <a:pt x="295" y="195"/>
                    <a:pt x="292" y="193"/>
                    <a:pt x="292" y="190"/>
                  </a:cubicBezTo>
                  <a:close/>
                  <a:moveTo>
                    <a:pt x="281" y="163"/>
                  </a:moveTo>
                  <a:cubicBezTo>
                    <a:pt x="258" y="163"/>
                    <a:pt x="239" y="149"/>
                    <a:pt x="238" y="131"/>
                  </a:cubicBezTo>
                  <a:cubicBezTo>
                    <a:pt x="238" y="114"/>
                    <a:pt x="256" y="98"/>
                    <a:pt x="279" y="98"/>
                  </a:cubicBezTo>
                  <a:cubicBezTo>
                    <a:pt x="302" y="97"/>
                    <a:pt x="321" y="112"/>
                    <a:pt x="321" y="130"/>
                  </a:cubicBezTo>
                  <a:cubicBezTo>
                    <a:pt x="321" y="148"/>
                    <a:pt x="303" y="162"/>
                    <a:pt x="281" y="163"/>
                  </a:cubicBezTo>
                  <a:close/>
                </a:path>
              </a:pathLst>
            </a:custGeom>
            <a:solidFill>
              <a:srgbClr val="FFF2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21" name="Freeform 949"/>
            <p:cNvSpPr>
              <a:spLocks/>
            </p:cNvSpPr>
            <p:nvPr/>
          </p:nvSpPr>
          <p:spPr bwMode="auto">
            <a:xfrm>
              <a:off x="2097" y="5555"/>
              <a:ext cx="186" cy="220"/>
            </a:xfrm>
            <a:custGeom>
              <a:avLst/>
              <a:gdLst>
                <a:gd name="T0" fmla="*/ 77 w 79"/>
                <a:gd name="T1" fmla="*/ 51 h 93"/>
                <a:gd name="T2" fmla="*/ 28 w 79"/>
                <a:gd name="T3" fmla="*/ 0 h 93"/>
                <a:gd name="T4" fmla="*/ 0 w 79"/>
                <a:gd name="T5" fmla="*/ 7 h 93"/>
                <a:gd name="T6" fmla="*/ 9 w 79"/>
                <a:gd name="T7" fmla="*/ 57 h 93"/>
                <a:gd name="T8" fmla="*/ 45 w 79"/>
                <a:gd name="T9" fmla="*/ 93 h 93"/>
                <a:gd name="T10" fmla="*/ 77 w 79"/>
                <a:gd name="T11" fmla="*/ 51 h 93"/>
              </a:gdLst>
              <a:ahLst/>
              <a:cxnLst>
                <a:cxn ang="0">
                  <a:pos x="T0" y="T1"/>
                </a:cxn>
                <a:cxn ang="0">
                  <a:pos x="T2" y="T3"/>
                </a:cxn>
                <a:cxn ang="0">
                  <a:pos x="T4" y="T5"/>
                </a:cxn>
                <a:cxn ang="0">
                  <a:pos x="T6" y="T7"/>
                </a:cxn>
                <a:cxn ang="0">
                  <a:pos x="T8" y="T9"/>
                </a:cxn>
                <a:cxn ang="0">
                  <a:pos x="T10" y="T11"/>
                </a:cxn>
              </a:cxnLst>
              <a:rect l="0" t="0" r="r" b="b"/>
              <a:pathLst>
                <a:path w="79" h="93">
                  <a:moveTo>
                    <a:pt x="77" y="51"/>
                  </a:moveTo>
                  <a:cubicBezTo>
                    <a:pt x="79" y="24"/>
                    <a:pt x="57" y="1"/>
                    <a:pt x="28" y="0"/>
                  </a:cubicBezTo>
                  <a:cubicBezTo>
                    <a:pt x="18" y="0"/>
                    <a:pt x="8" y="2"/>
                    <a:pt x="0" y="7"/>
                  </a:cubicBezTo>
                  <a:cubicBezTo>
                    <a:pt x="0" y="26"/>
                    <a:pt x="2" y="43"/>
                    <a:pt x="9" y="57"/>
                  </a:cubicBezTo>
                  <a:cubicBezTo>
                    <a:pt x="17" y="71"/>
                    <a:pt x="29" y="83"/>
                    <a:pt x="45" y="93"/>
                  </a:cubicBezTo>
                  <a:cubicBezTo>
                    <a:pt x="63" y="87"/>
                    <a:pt x="76" y="71"/>
                    <a:pt x="77" y="51"/>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22" name="Freeform 950"/>
            <p:cNvSpPr>
              <a:spLocks/>
            </p:cNvSpPr>
            <p:nvPr/>
          </p:nvSpPr>
          <p:spPr bwMode="auto">
            <a:xfrm>
              <a:off x="2099" y="4475"/>
              <a:ext cx="78" cy="43"/>
            </a:xfrm>
            <a:custGeom>
              <a:avLst/>
              <a:gdLst>
                <a:gd name="T0" fmla="*/ 0 w 33"/>
                <a:gd name="T1" fmla="*/ 0 h 18"/>
                <a:gd name="T2" fmla="*/ 33 w 33"/>
                <a:gd name="T3" fmla="*/ 18 h 18"/>
                <a:gd name="T4" fmla="*/ 0 w 33"/>
                <a:gd name="T5" fmla="*/ 0 h 18"/>
              </a:gdLst>
              <a:ahLst/>
              <a:cxnLst>
                <a:cxn ang="0">
                  <a:pos x="T0" y="T1"/>
                </a:cxn>
                <a:cxn ang="0">
                  <a:pos x="T2" y="T3"/>
                </a:cxn>
                <a:cxn ang="0">
                  <a:pos x="T4" y="T5"/>
                </a:cxn>
              </a:cxnLst>
              <a:rect l="0" t="0" r="r" b="b"/>
              <a:pathLst>
                <a:path w="33" h="18">
                  <a:moveTo>
                    <a:pt x="0" y="0"/>
                  </a:moveTo>
                  <a:cubicBezTo>
                    <a:pt x="11" y="4"/>
                    <a:pt x="24" y="10"/>
                    <a:pt x="33" y="18"/>
                  </a:cubicBezTo>
                  <a:cubicBezTo>
                    <a:pt x="26" y="9"/>
                    <a:pt x="14" y="2"/>
                    <a:pt x="0" y="0"/>
                  </a:cubicBezTo>
                  <a:close/>
                </a:path>
              </a:pathLst>
            </a:custGeom>
            <a:solidFill>
              <a:srgbClr val="FBB04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23" name="Freeform 951"/>
            <p:cNvSpPr>
              <a:spLocks/>
            </p:cNvSpPr>
            <p:nvPr/>
          </p:nvSpPr>
          <p:spPr bwMode="auto">
            <a:xfrm>
              <a:off x="1950" y="4473"/>
              <a:ext cx="246" cy="184"/>
            </a:xfrm>
            <a:custGeom>
              <a:avLst/>
              <a:gdLst>
                <a:gd name="T0" fmla="*/ 1 w 104"/>
                <a:gd name="T1" fmla="*/ 39 h 78"/>
                <a:gd name="T2" fmla="*/ 52 w 104"/>
                <a:gd name="T3" fmla="*/ 78 h 78"/>
                <a:gd name="T4" fmla="*/ 104 w 104"/>
                <a:gd name="T5" fmla="*/ 40 h 78"/>
                <a:gd name="T6" fmla="*/ 96 w 104"/>
                <a:gd name="T7" fmla="*/ 19 h 78"/>
                <a:gd name="T8" fmla="*/ 63 w 104"/>
                <a:gd name="T9" fmla="*/ 1 h 78"/>
                <a:gd name="T10" fmla="*/ 53 w 104"/>
                <a:gd name="T11" fmla="*/ 0 h 78"/>
                <a:gd name="T12" fmla="*/ 1 w 104"/>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104" h="78">
                  <a:moveTo>
                    <a:pt x="1" y="39"/>
                  </a:moveTo>
                  <a:cubicBezTo>
                    <a:pt x="1" y="61"/>
                    <a:pt x="24" y="78"/>
                    <a:pt x="52" y="78"/>
                  </a:cubicBezTo>
                  <a:cubicBezTo>
                    <a:pt x="80" y="78"/>
                    <a:pt x="103" y="62"/>
                    <a:pt x="104" y="40"/>
                  </a:cubicBezTo>
                  <a:cubicBezTo>
                    <a:pt x="104" y="32"/>
                    <a:pt x="101" y="25"/>
                    <a:pt x="96" y="19"/>
                  </a:cubicBezTo>
                  <a:cubicBezTo>
                    <a:pt x="87" y="11"/>
                    <a:pt x="74" y="5"/>
                    <a:pt x="63" y="1"/>
                  </a:cubicBezTo>
                  <a:cubicBezTo>
                    <a:pt x="60" y="0"/>
                    <a:pt x="56" y="0"/>
                    <a:pt x="53" y="0"/>
                  </a:cubicBezTo>
                  <a:cubicBezTo>
                    <a:pt x="24" y="0"/>
                    <a:pt x="0" y="18"/>
                    <a:pt x="1" y="39"/>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24" name="Freeform 952"/>
            <p:cNvSpPr>
              <a:spLocks/>
            </p:cNvSpPr>
            <p:nvPr/>
          </p:nvSpPr>
          <p:spPr bwMode="auto">
            <a:xfrm>
              <a:off x="1327" y="5241"/>
              <a:ext cx="248" cy="219"/>
            </a:xfrm>
            <a:custGeom>
              <a:avLst/>
              <a:gdLst>
                <a:gd name="T0" fmla="*/ 48 w 105"/>
                <a:gd name="T1" fmla="*/ 3 h 93"/>
                <a:gd name="T2" fmla="*/ 4 w 105"/>
                <a:gd name="T3" fmla="*/ 53 h 93"/>
                <a:gd name="T4" fmla="*/ 58 w 105"/>
                <a:gd name="T5" fmla="*/ 90 h 93"/>
                <a:gd name="T6" fmla="*/ 103 w 105"/>
                <a:gd name="T7" fmla="*/ 41 h 93"/>
                <a:gd name="T8" fmla="*/ 48 w 105"/>
                <a:gd name="T9" fmla="*/ 3 h 93"/>
              </a:gdLst>
              <a:ahLst/>
              <a:cxnLst>
                <a:cxn ang="0">
                  <a:pos x="T0" y="T1"/>
                </a:cxn>
                <a:cxn ang="0">
                  <a:pos x="T2" y="T3"/>
                </a:cxn>
                <a:cxn ang="0">
                  <a:pos x="T4" y="T5"/>
                </a:cxn>
                <a:cxn ang="0">
                  <a:pos x="T6" y="T7"/>
                </a:cxn>
                <a:cxn ang="0">
                  <a:pos x="T8" y="T9"/>
                </a:cxn>
              </a:cxnLst>
              <a:rect l="0" t="0" r="r" b="b"/>
              <a:pathLst>
                <a:path w="105" h="93">
                  <a:moveTo>
                    <a:pt x="48" y="3"/>
                  </a:moveTo>
                  <a:cubicBezTo>
                    <a:pt x="20" y="6"/>
                    <a:pt x="0" y="29"/>
                    <a:pt x="4" y="53"/>
                  </a:cubicBezTo>
                  <a:cubicBezTo>
                    <a:pt x="7" y="77"/>
                    <a:pt x="32" y="93"/>
                    <a:pt x="58" y="90"/>
                  </a:cubicBezTo>
                  <a:cubicBezTo>
                    <a:pt x="85" y="86"/>
                    <a:pt x="105" y="65"/>
                    <a:pt x="103" y="41"/>
                  </a:cubicBezTo>
                  <a:cubicBezTo>
                    <a:pt x="101" y="17"/>
                    <a:pt x="76" y="0"/>
                    <a:pt x="48" y="3"/>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25" name="Freeform 953"/>
            <p:cNvSpPr>
              <a:spLocks/>
            </p:cNvSpPr>
            <p:nvPr/>
          </p:nvSpPr>
          <p:spPr bwMode="auto">
            <a:xfrm>
              <a:off x="1629" y="5392"/>
              <a:ext cx="229" cy="156"/>
            </a:xfrm>
            <a:custGeom>
              <a:avLst/>
              <a:gdLst>
                <a:gd name="T0" fmla="*/ 48 w 97"/>
                <a:gd name="T1" fmla="*/ 2 h 66"/>
                <a:gd name="T2" fmla="*/ 2 w 97"/>
                <a:gd name="T3" fmla="*/ 50 h 66"/>
                <a:gd name="T4" fmla="*/ 7 w 97"/>
                <a:gd name="T5" fmla="*/ 66 h 66"/>
                <a:gd name="T6" fmla="*/ 76 w 97"/>
                <a:gd name="T7" fmla="*/ 51 h 66"/>
                <a:gd name="T8" fmla="*/ 97 w 97"/>
                <a:gd name="T9" fmla="*/ 33 h 66"/>
                <a:gd name="T10" fmla="*/ 48 w 97"/>
                <a:gd name="T11" fmla="*/ 2 h 66"/>
              </a:gdLst>
              <a:ahLst/>
              <a:cxnLst>
                <a:cxn ang="0">
                  <a:pos x="T0" y="T1"/>
                </a:cxn>
                <a:cxn ang="0">
                  <a:pos x="T2" y="T3"/>
                </a:cxn>
                <a:cxn ang="0">
                  <a:pos x="T4" y="T5"/>
                </a:cxn>
                <a:cxn ang="0">
                  <a:pos x="T6" y="T7"/>
                </a:cxn>
                <a:cxn ang="0">
                  <a:pos x="T8" y="T9"/>
                </a:cxn>
                <a:cxn ang="0">
                  <a:pos x="T10" y="T11"/>
                </a:cxn>
              </a:cxnLst>
              <a:rect l="0" t="0" r="r" b="b"/>
              <a:pathLst>
                <a:path w="97" h="66">
                  <a:moveTo>
                    <a:pt x="48" y="2"/>
                  </a:moveTo>
                  <a:cubicBezTo>
                    <a:pt x="20" y="3"/>
                    <a:pt x="0" y="25"/>
                    <a:pt x="2" y="50"/>
                  </a:cubicBezTo>
                  <a:cubicBezTo>
                    <a:pt x="3" y="55"/>
                    <a:pt x="4" y="61"/>
                    <a:pt x="7" y="66"/>
                  </a:cubicBezTo>
                  <a:cubicBezTo>
                    <a:pt x="33" y="66"/>
                    <a:pt x="58" y="63"/>
                    <a:pt x="76" y="51"/>
                  </a:cubicBezTo>
                  <a:cubicBezTo>
                    <a:pt x="84" y="46"/>
                    <a:pt x="91" y="40"/>
                    <a:pt x="97" y="33"/>
                  </a:cubicBezTo>
                  <a:cubicBezTo>
                    <a:pt x="91" y="14"/>
                    <a:pt x="71" y="0"/>
                    <a:pt x="48" y="2"/>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26" name="Freeform 954"/>
            <p:cNvSpPr>
              <a:spLocks/>
            </p:cNvSpPr>
            <p:nvPr/>
          </p:nvSpPr>
          <p:spPr bwMode="auto">
            <a:xfrm>
              <a:off x="1736" y="5139"/>
              <a:ext cx="184" cy="161"/>
            </a:xfrm>
            <a:custGeom>
              <a:avLst/>
              <a:gdLst>
                <a:gd name="T0" fmla="*/ 38 w 78"/>
                <a:gd name="T1" fmla="*/ 1 h 68"/>
                <a:gd name="T2" fmla="*/ 1 w 78"/>
                <a:gd name="T3" fmla="*/ 36 h 68"/>
                <a:gd name="T4" fmla="*/ 41 w 78"/>
                <a:gd name="T5" fmla="*/ 67 h 68"/>
                <a:gd name="T6" fmla="*/ 78 w 78"/>
                <a:gd name="T7" fmla="*/ 33 h 68"/>
                <a:gd name="T8" fmla="*/ 38 w 78"/>
                <a:gd name="T9" fmla="*/ 1 h 68"/>
              </a:gdLst>
              <a:ahLst/>
              <a:cxnLst>
                <a:cxn ang="0">
                  <a:pos x="T0" y="T1"/>
                </a:cxn>
                <a:cxn ang="0">
                  <a:pos x="T2" y="T3"/>
                </a:cxn>
                <a:cxn ang="0">
                  <a:pos x="T4" y="T5"/>
                </a:cxn>
                <a:cxn ang="0">
                  <a:pos x="T6" y="T7"/>
                </a:cxn>
                <a:cxn ang="0">
                  <a:pos x="T8" y="T9"/>
                </a:cxn>
              </a:cxnLst>
              <a:rect l="0" t="0" r="r" b="b"/>
              <a:pathLst>
                <a:path w="78" h="68">
                  <a:moveTo>
                    <a:pt x="38" y="1"/>
                  </a:moveTo>
                  <a:cubicBezTo>
                    <a:pt x="17" y="2"/>
                    <a:pt x="0" y="18"/>
                    <a:pt x="1" y="36"/>
                  </a:cubicBezTo>
                  <a:cubicBezTo>
                    <a:pt x="2" y="54"/>
                    <a:pt x="20" y="68"/>
                    <a:pt x="41" y="67"/>
                  </a:cubicBezTo>
                  <a:cubicBezTo>
                    <a:pt x="62" y="66"/>
                    <a:pt x="78" y="51"/>
                    <a:pt x="78" y="33"/>
                  </a:cubicBezTo>
                  <a:cubicBezTo>
                    <a:pt x="78" y="15"/>
                    <a:pt x="60" y="0"/>
                    <a:pt x="38" y="1"/>
                  </a:cubicBezTo>
                  <a:close/>
                </a:path>
              </a:pathLst>
            </a:custGeom>
            <a:solidFill>
              <a:srgbClr val="F9A01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27" name="Freeform 955"/>
            <p:cNvSpPr>
              <a:spLocks/>
            </p:cNvSpPr>
            <p:nvPr/>
          </p:nvSpPr>
          <p:spPr bwMode="auto">
            <a:xfrm>
              <a:off x="1615" y="4877"/>
              <a:ext cx="217" cy="179"/>
            </a:xfrm>
            <a:custGeom>
              <a:avLst/>
              <a:gdLst>
                <a:gd name="T0" fmla="*/ 91 w 92"/>
                <a:gd name="T1" fmla="*/ 36 h 76"/>
                <a:gd name="T2" fmla="*/ 44 w 92"/>
                <a:gd name="T3" fmla="*/ 2 h 76"/>
                <a:gd name="T4" fmla="*/ 2 w 92"/>
                <a:gd name="T5" fmla="*/ 41 h 76"/>
                <a:gd name="T6" fmla="*/ 49 w 92"/>
                <a:gd name="T7" fmla="*/ 74 h 76"/>
                <a:gd name="T8" fmla="*/ 91 w 92"/>
                <a:gd name="T9" fmla="*/ 36 h 76"/>
              </a:gdLst>
              <a:ahLst/>
              <a:cxnLst>
                <a:cxn ang="0">
                  <a:pos x="T0" y="T1"/>
                </a:cxn>
                <a:cxn ang="0">
                  <a:pos x="T2" y="T3"/>
                </a:cxn>
                <a:cxn ang="0">
                  <a:pos x="T4" y="T5"/>
                </a:cxn>
                <a:cxn ang="0">
                  <a:pos x="T6" y="T7"/>
                </a:cxn>
                <a:cxn ang="0">
                  <a:pos x="T8" y="T9"/>
                </a:cxn>
              </a:cxnLst>
              <a:rect l="0" t="0" r="r" b="b"/>
              <a:pathLst>
                <a:path w="92" h="76">
                  <a:moveTo>
                    <a:pt x="91" y="36"/>
                  </a:moveTo>
                  <a:cubicBezTo>
                    <a:pt x="90" y="16"/>
                    <a:pt x="70" y="0"/>
                    <a:pt x="44" y="2"/>
                  </a:cubicBezTo>
                  <a:cubicBezTo>
                    <a:pt x="19" y="3"/>
                    <a:pt x="0" y="21"/>
                    <a:pt x="2" y="41"/>
                  </a:cubicBezTo>
                  <a:cubicBezTo>
                    <a:pt x="4" y="61"/>
                    <a:pt x="24" y="76"/>
                    <a:pt x="49" y="74"/>
                  </a:cubicBezTo>
                  <a:cubicBezTo>
                    <a:pt x="73" y="73"/>
                    <a:pt x="92" y="56"/>
                    <a:pt x="91" y="36"/>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28" name="Freeform 956"/>
            <p:cNvSpPr>
              <a:spLocks/>
            </p:cNvSpPr>
            <p:nvPr/>
          </p:nvSpPr>
          <p:spPr bwMode="auto">
            <a:xfrm>
              <a:off x="1717" y="4714"/>
              <a:ext cx="54" cy="42"/>
            </a:xfrm>
            <a:custGeom>
              <a:avLst/>
              <a:gdLst>
                <a:gd name="T0" fmla="*/ 12 w 23"/>
                <a:gd name="T1" fmla="*/ 17 h 18"/>
                <a:gd name="T2" fmla="*/ 22 w 23"/>
                <a:gd name="T3" fmla="*/ 8 h 18"/>
                <a:gd name="T4" fmla="*/ 11 w 23"/>
                <a:gd name="T5" fmla="*/ 0 h 18"/>
                <a:gd name="T6" fmla="*/ 0 w 23"/>
                <a:gd name="T7" fmla="*/ 9 h 18"/>
                <a:gd name="T8" fmla="*/ 12 w 23"/>
                <a:gd name="T9" fmla="*/ 17 h 18"/>
              </a:gdLst>
              <a:ahLst/>
              <a:cxnLst>
                <a:cxn ang="0">
                  <a:pos x="T0" y="T1"/>
                </a:cxn>
                <a:cxn ang="0">
                  <a:pos x="T2" y="T3"/>
                </a:cxn>
                <a:cxn ang="0">
                  <a:pos x="T4" y="T5"/>
                </a:cxn>
                <a:cxn ang="0">
                  <a:pos x="T6" y="T7"/>
                </a:cxn>
                <a:cxn ang="0">
                  <a:pos x="T8" y="T9"/>
                </a:cxn>
              </a:cxnLst>
              <a:rect l="0" t="0" r="r" b="b"/>
              <a:pathLst>
                <a:path w="23" h="18">
                  <a:moveTo>
                    <a:pt x="12" y="17"/>
                  </a:moveTo>
                  <a:cubicBezTo>
                    <a:pt x="18" y="17"/>
                    <a:pt x="23" y="13"/>
                    <a:pt x="22" y="8"/>
                  </a:cubicBezTo>
                  <a:cubicBezTo>
                    <a:pt x="22" y="3"/>
                    <a:pt x="17" y="0"/>
                    <a:pt x="11" y="0"/>
                  </a:cubicBezTo>
                  <a:cubicBezTo>
                    <a:pt x="5" y="0"/>
                    <a:pt x="0" y="5"/>
                    <a:pt x="0" y="9"/>
                  </a:cubicBezTo>
                  <a:cubicBezTo>
                    <a:pt x="1" y="14"/>
                    <a:pt x="6" y="18"/>
                    <a:pt x="12" y="17"/>
                  </a:cubicBez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29" name="Freeform 957"/>
            <p:cNvSpPr>
              <a:spLocks/>
            </p:cNvSpPr>
            <p:nvPr/>
          </p:nvSpPr>
          <p:spPr bwMode="auto">
            <a:xfrm>
              <a:off x="1802" y="4669"/>
              <a:ext cx="196" cy="156"/>
            </a:xfrm>
            <a:custGeom>
              <a:avLst/>
              <a:gdLst>
                <a:gd name="T0" fmla="*/ 41 w 83"/>
                <a:gd name="T1" fmla="*/ 1 h 66"/>
                <a:gd name="T2" fmla="*/ 0 w 83"/>
                <a:gd name="T3" fmla="*/ 34 h 66"/>
                <a:gd name="T4" fmla="*/ 43 w 83"/>
                <a:gd name="T5" fmla="*/ 66 h 66"/>
                <a:gd name="T6" fmla="*/ 83 w 83"/>
                <a:gd name="T7" fmla="*/ 33 h 66"/>
                <a:gd name="T8" fmla="*/ 41 w 83"/>
                <a:gd name="T9" fmla="*/ 1 h 66"/>
              </a:gdLst>
              <a:ahLst/>
              <a:cxnLst>
                <a:cxn ang="0">
                  <a:pos x="T0" y="T1"/>
                </a:cxn>
                <a:cxn ang="0">
                  <a:pos x="T2" y="T3"/>
                </a:cxn>
                <a:cxn ang="0">
                  <a:pos x="T4" y="T5"/>
                </a:cxn>
                <a:cxn ang="0">
                  <a:pos x="T6" y="T7"/>
                </a:cxn>
                <a:cxn ang="0">
                  <a:pos x="T8" y="T9"/>
                </a:cxn>
              </a:cxnLst>
              <a:rect l="0" t="0" r="r" b="b"/>
              <a:pathLst>
                <a:path w="83" h="66">
                  <a:moveTo>
                    <a:pt x="41" y="1"/>
                  </a:moveTo>
                  <a:cubicBezTo>
                    <a:pt x="18" y="1"/>
                    <a:pt x="0" y="17"/>
                    <a:pt x="0" y="34"/>
                  </a:cubicBezTo>
                  <a:cubicBezTo>
                    <a:pt x="1" y="52"/>
                    <a:pt x="20" y="66"/>
                    <a:pt x="43" y="66"/>
                  </a:cubicBezTo>
                  <a:cubicBezTo>
                    <a:pt x="65" y="65"/>
                    <a:pt x="83" y="51"/>
                    <a:pt x="83" y="33"/>
                  </a:cubicBezTo>
                  <a:cubicBezTo>
                    <a:pt x="83" y="15"/>
                    <a:pt x="64" y="0"/>
                    <a:pt x="41" y="1"/>
                  </a:cubicBezTo>
                  <a:close/>
                </a:path>
              </a:pathLst>
            </a:custGeom>
            <a:solidFill>
              <a:srgbClr val="FFD1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30" name="Oval 958"/>
            <p:cNvSpPr>
              <a:spLocks noChangeArrowheads="1"/>
            </p:cNvSpPr>
            <p:nvPr/>
          </p:nvSpPr>
          <p:spPr bwMode="auto">
            <a:xfrm>
              <a:off x="1929" y="4877"/>
              <a:ext cx="31" cy="24"/>
            </a:xfrm>
            <a:prstGeom prst="ellipse">
              <a:avLst/>
            </a:pr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31" name="Freeform 959"/>
            <p:cNvSpPr>
              <a:spLocks/>
            </p:cNvSpPr>
            <p:nvPr/>
          </p:nvSpPr>
          <p:spPr bwMode="auto">
            <a:xfrm>
              <a:off x="1417" y="5078"/>
              <a:ext cx="120" cy="101"/>
            </a:xfrm>
            <a:custGeom>
              <a:avLst/>
              <a:gdLst>
                <a:gd name="T0" fmla="*/ 28 w 51"/>
                <a:gd name="T1" fmla="*/ 42 h 43"/>
                <a:gd name="T2" fmla="*/ 50 w 51"/>
                <a:gd name="T3" fmla="*/ 19 h 43"/>
                <a:gd name="T4" fmla="*/ 23 w 51"/>
                <a:gd name="T5" fmla="*/ 1 h 43"/>
                <a:gd name="T6" fmla="*/ 1 w 51"/>
                <a:gd name="T7" fmla="*/ 24 h 43"/>
                <a:gd name="T8" fmla="*/ 28 w 51"/>
                <a:gd name="T9" fmla="*/ 42 h 43"/>
              </a:gdLst>
              <a:ahLst/>
              <a:cxnLst>
                <a:cxn ang="0">
                  <a:pos x="T0" y="T1"/>
                </a:cxn>
                <a:cxn ang="0">
                  <a:pos x="T2" y="T3"/>
                </a:cxn>
                <a:cxn ang="0">
                  <a:pos x="T4" y="T5"/>
                </a:cxn>
                <a:cxn ang="0">
                  <a:pos x="T6" y="T7"/>
                </a:cxn>
                <a:cxn ang="0">
                  <a:pos x="T8" y="T9"/>
                </a:cxn>
              </a:cxnLst>
              <a:rect l="0" t="0" r="r" b="b"/>
              <a:pathLst>
                <a:path w="51" h="43">
                  <a:moveTo>
                    <a:pt x="28" y="42"/>
                  </a:moveTo>
                  <a:cubicBezTo>
                    <a:pt x="41" y="41"/>
                    <a:pt x="51" y="30"/>
                    <a:pt x="50" y="19"/>
                  </a:cubicBezTo>
                  <a:cubicBezTo>
                    <a:pt x="49" y="8"/>
                    <a:pt x="37" y="0"/>
                    <a:pt x="23" y="1"/>
                  </a:cubicBezTo>
                  <a:cubicBezTo>
                    <a:pt x="9" y="3"/>
                    <a:pt x="0" y="13"/>
                    <a:pt x="1" y="24"/>
                  </a:cubicBezTo>
                  <a:cubicBezTo>
                    <a:pt x="2" y="36"/>
                    <a:pt x="14" y="43"/>
                    <a:pt x="28" y="42"/>
                  </a:cubicBezTo>
                  <a:close/>
                </a:path>
              </a:pathLst>
            </a:custGeom>
            <a:solidFill>
              <a:srgbClr val="F9A01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32" name="Freeform 960"/>
            <p:cNvSpPr>
              <a:spLocks/>
            </p:cNvSpPr>
            <p:nvPr/>
          </p:nvSpPr>
          <p:spPr bwMode="auto">
            <a:xfrm>
              <a:off x="1334" y="5217"/>
              <a:ext cx="26" cy="24"/>
            </a:xfrm>
            <a:custGeom>
              <a:avLst/>
              <a:gdLst>
                <a:gd name="T0" fmla="*/ 6 w 11"/>
                <a:gd name="T1" fmla="*/ 10 h 10"/>
                <a:gd name="T2" fmla="*/ 11 w 11"/>
                <a:gd name="T3" fmla="*/ 5 h 10"/>
                <a:gd name="T4" fmla="*/ 5 w 11"/>
                <a:gd name="T5" fmla="*/ 1 h 10"/>
                <a:gd name="T6" fmla="*/ 0 w 11"/>
                <a:gd name="T7" fmla="*/ 6 h 10"/>
                <a:gd name="T8" fmla="*/ 6 w 11"/>
                <a:gd name="T9" fmla="*/ 10 h 10"/>
              </a:gdLst>
              <a:ahLst/>
              <a:cxnLst>
                <a:cxn ang="0">
                  <a:pos x="T0" y="T1"/>
                </a:cxn>
                <a:cxn ang="0">
                  <a:pos x="T2" y="T3"/>
                </a:cxn>
                <a:cxn ang="0">
                  <a:pos x="T4" y="T5"/>
                </a:cxn>
                <a:cxn ang="0">
                  <a:pos x="T6" y="T7"/>
                </a:cxn>
                <a:cxn ang="0">
                  <a:pos x="T8" y="T9"/>
                </a:cxn>
              </a:cxnLst>
              <a:rect l="0" t="0" r="r" b="b"/>
              <a:pathLst>
                <a:path w="11" h="10">
                  <a:moveTo>
                    <a:pt x="6" y="10"/>
                  </a:moveTo>
                  <a:cubicBezTo>
                    <a:pt x="9" y="10"/>
                    <a:pt x="11" y="7"/>
                    <a:pt x="11" y="5"/>
                  </a:cubicBezTo>
                  <a:cubicBezTo>
                    <a:pt x="11" y="2"/>
                    <a:pt x="8" y="0"/>
                    <a:pt x="5" y="1"/>
                  </a:cubicBezTo>
                  <a:cubicBezTo>
                    <a:pt x="2" y="1"/>
                    <a:pt x="0" y="4"/>
                    <a:pt x="0" y="6"/>
                  </a:cubicBezTo>
                  <a:cubicBezTo>
                    <a:pt x="1" y="9"/>
                    <a:pt x="3" y="10"/>
                    <a:pt x="6" y="10"/>
                  </a:cubicBez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33" name="Freeform 961"/>
            <p:cNvSpPr>
              <a:spLocks/>
            </p:cNvSpPr>
            <p:nvPr/>
          </p:nvSpPr>
          <p:spPr bwMode="auto">
            <a:xfrm>
              <a:off x="1575" y="5217"/>
              <a:ext cx="132" cy="113"/>
            </a:xfrm>
            <a:custGeom>
              <a:avLst/>
              <a:gdLst>
                <a:gd name="T0" fmla="*/ 26 w 56"/>
                <a:gd name="T1" fmla="*/ 1 h 48"/>
                <a:gd name="T2" fmla="*/ 1 w 56"/>
                <a:gd name="T3" fmla="*/ 26 h 48"/>
                <a:gd name="T4" fmla="*/ 30 w 56"/>
                <a:gd name="T5" fmla="*/ 47 h 48"/>
                <a:gd name="T6" fmla="*/ 55 w 56"/>
                <a:gd name="T7" fmla="*/ 22 h 48"/>
                <a:gd name="T8" fmla="*/ 26 w 56"/>
                <a:gd name="T9" fmla="*/ 1 h 48"/>
              </a:gdLst>
              <a:ahLst/>
              <a:cxnLst>
                <a:cxn ang="0">
                  <a:pos x="T0" y="T1"/>
                </a:cxn>
                <a:cxn ang="0">
                  <a:pos x="T2" y="T3"/>
                </a:cxn>
                <a:cxn ang="0">
                  <a:pos x="T4" y="T5"/>
                </a:cxn>
                <a:cxn ang="0">
                  <a:pos x="T6" y="T7"/>
                </a:cxn>
                <a:cxn ang="0">
                  <a:pos x="T8" y="T9"/>
                </a:cxn>
              </a:cxnLst>
              <a:rect l="0" t="0" r="r" b="b"/>
              <a:pathLst>
                <a:path w="56" h="48">
                  <a:moveTo>
                    <a:pt x="26" y="1"/>
                  </a:moveTo>
                  <a:cubicBezTo>
                    <a:pt x="11" y="2"/>
                    <a:pt x="0" y="13"/>
                    <a:pt x="1" y="26"/>
                  </a:cubicBezTo>
                  <a:cubicBezTo>
                    <a:pt x="3" y="39"/>
                    <a:pt x="15" y="48"/>
                    <a:pt x="30" y="47"/>
                  </a:cubicBezTo>
                  <a:cubicBezTo>
                    <a:pt x="44" y="46"/>
                    <a:pt x="56" y="35"/>
                    <a:pt x="55" y="22"/>
                  </a:cubicBezTo>
                  <a:cubicBezTo>
                    <a:pt x="54" y="9"/>
                    <a:pt x="41" y="0"/>
                    <a:pt x="26" y="1"/>
                  </a:cubicBezTo>
                  <a:close/>
                </a:path>
              </a:pathLst>
            </a:custGeom>
            <a:solidFill>
              <a:srgbClr val="F9A01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34" name="Freeform 962"/>
            <p:cNvSpPr>
              <a:spLocks/>
            </p:cNvSpPr>
            <p:nvPr/>
          </p:nvSpPr>
          <p:spPr bwMode="auto">
            <a:xfrm>
              <a:off x="1908" y="5038"/>
              <a:ext cx="57" cy="47"/>
            </a:xfrm>
            <a:custGeom>
              <a:avLst/>
              <a:gdLst>
                <a:gd name="T0" fmla="*/ 12 w 24"/>
                <a:gd name="T1" fmla="*/ 1 h 20"/>
                <a:gd name="T2" fmla="*/ 1 w 24"/>
                <a:gd name="T3" fmla="*/ 11 h 20"/>
                <a:gd name="T4" fmla="*/ 13 w 24"/>
                <a:gd name="T5" fmla="*/ 20 h 20"/>
                <a:gd name="T6" fmla="*/ 24 w 24"/>
                <a:gd name="T7" fmla="*/ 10 h 20"/>
                <a:gd name="T8" fmla="*/ 12 w 24"/>
                <a:gd name="T9" fmla="*/ 1 h 20"/>
              </a:gdLst>
              <a:ahLst/>
              <a:cxnLst>
                <a:cxn ang="0">
                  <a:pos x="T0" y="T1"/>
                </a:cxn>
                <a:cxn ang="0">
                  <a:pos x="T2" y="T3"/>
                </a:cxn>
                <a:cxn ang="0">
                  <a:pos x="T4" y="T5"/>
                </a:cxn>
                <a:cxn ang="0">
                  <a:pos x="T6" y="T7"/>
                </a:cxn>
                <a:cxn ang="0">
                  <a:pos x="T8" y="T9"/>
                </a:cxn>
              </a:cxnLst>
              <a:rect l="0" t="0" r="r" b="b"/>
              <a:pathLst>
                <a:path w="24" h="20">
                  <a:moveTo>
                    <a:pt x="12" y="1"/>
                  </a:moveTo>
                  <a:cubicBezTo>
                    <a:pt x="6" y="1"/>
                    <a:pt x="0" y="5"/>
                    <a:pt x="1" y="11"/>
                  </a:cubicBezTo>
                  <a:cubicBezTo>
                    <a:pt x="1" y="16"/>
                    <a:pt x="6" y="20"/>
                    <a:pt x="13" y="20"/>
                  </a:cubicBezTo>
                  <a:cubicBezTo>
                    <a:pt x="19" y="20"/>
                    <a:pt x="24" y="16"/>
                    <a:pt x="24" y="10"/>
                  </a:cubicBezTo>
                  <a:cubicBezTo>
                    <a:pt x="24" y="5"/>
                    <a:pt x="19" y="0"/>
                    <a:pt x="12" y="1"/>
                  </a:cubicBezTo>
                  <a:close/>
                </a:path>
              </a:pathLst>
            </a:custGeom>
            <a:solidFill>
              <a:srgbClr val="FBB04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35" name="Freeform 963"/>
            <p:cNvSpPr>
              <a:spLocks/>
            </p:cNvSpPr>
            <p:nvPr/>
          </p:nvSpPr>
          <p:spPr bwMode="auto">
            <a:xfrm>
              <a:off x="1566" y="4827"/>
              <a:ext cx="77" cy="64"/>
            </a:xfrm>
            <a:custGeom>
              <a:avLst/>
              <a:gdLst>
                <a:gd name="T0" fmla="*/ 18 w 33"/>
                <a:gd name="T1" fmla="*/ 26 h 27"/>
                <a:gd name="T2" fmla="*/ 32 w 33"/>
                <a:gd name="T3" fmla="*/ 12 h 27"/>
                <a:gd name="T4" fmla="*/ 16 w 33"/>
                <a:gd name="T5" fmla="*/ 1 h 27"/>
                <a:gd name="T6" fmla="*/ 1 w 33"/>
                <a:gd name="T7" fmla="*/ 15 h 27"/>
                <a:gd name="T8" fmla="*/ 18 w 33"/>
                <a:gd name="T9" fmla="*/ 26 h 27"/>
              </a:gdLst>
              <a:ahLst/>
              <a:cxnLst>
                <a:cxn ang="0">
                  <a:pos x="T0" y="T1"/>
                </a:cxn>
                <a:cxn ang="0">
                  <a:pos x="T2" y="T3"/>
                </a:cxn>
                <a:cxn ang="0">
                  <a:pos x="T4" y="T5"/>
                </a:cxn>
                <a:cxn ang="0">
                  <a:pos x="T6" y="T7"/>
                </a:cxn>
                <a:cxn ang="0">
                  <a:pos x="T8" y="T9"/>
                </a:cxn>
              </a:cxnLst>
              <a:rect l="0" t="0" r="r" b="b"/>
              <a:pathLst>
                <a:path w="33" h="27">
                  <a:moveTo>
                    <a:pt x="18" y="26"/>
                  </a:moveTo>
                  <a:cubicBezTo>
                    <a:pt x="26" y="25"/>
                    <a:pt x="33" y="19"/>
                    <a:pt x="32" y="12"/>
                  </a:cubicBezTo>
                  <a:cubicBezTo>
                    <a:pt x="32" y="5"/>
                    <a:pt x="24" y="0"/>
                    <a:pt x="16" y="1"/>
                  </a:cubicBezTo>
                  <a:cubicBezTo>
                    <a:pt x="7" y="2"/>
                    <a:pt x="0" y="8"/>
                    <a:pt x="1" y="15"/>
                  </a:cubicBezTo>
                  <a:cubicBezTo>
                    <a:pt x="2" y="22"/>
                    <a:pt x="9" y="27"/>
                    <a:pt x="18" y="26"/>
                  </a:cubicBezTo>
                  <a:close/>
                </a:path>
              </a:pathLst>
            </a:custGeom>
            <a:solidFill>
              <a:srgbClr val="F9A01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36" name="Freeform 964"/>
            <p:cNvSpPr>
              <a:spLocks/>
            </p:cNvSpPr>
            <p:nvPr/>
          </p:nvSpPr>
          <p:spPr bwMode="auto">
            <a:xfrm>
              <a:off x="1563" y="5052"/>
              <a:ext cx="73" cy="61"/>
            </a:xfrm>
            <a:custGeom>
              <a:avLst/>
              <a:gdLst>
                <a:gd name="T0" fmla="*/ 17 w 31"/>
                <a:gd name="T1" fmla="*/ 25 h 26"/>
                <a:gd name="T2" fmla="*/ 31 w 31"/>
                <a:gd name="T3" fmla="*/ 12 h 26"/>
                <a:gd name="T4" fmla="*/ 15 w 31"/>
                <a:gd name="T5" fmla="*/ 0 h 26"/>
                <a:gd name="T6" fmla="*/ 1 w 31"/>
                <a:gd name="T7" fmla="*/ 14 h 26"/>
                <a:gd name="T8" fmla="*/ 17 w 31"/>
                <a:gd name="T9" fmla="*/ 25 h 26"/>
              </a:gdLst>
              <a:ahLst/>
              <a:cxnLst>
                <a:cxn ang="0">
                  <a:pos x="T0" y="T1"/>
                </a:cxn>
                <a:cxn ang="0">
                  <a:pos x="T2" y="T3"/>
                </a:cxn>
                <a:cxn ang="0">
                  <a:pos x="T4" y="T5"/>
                </a:cxn>
                <a:cxn ang="0">
                  <a:pos x="T6" y="T7"/>
                </a:cxn>
                <a:cxn ang="0">
                  <a:pos x="T8" y="T9"/>
                </a:cxn>
              </a:cxnLst>
              <a:rect l="0" t="0" r="r" b="b"/>
              <a:pathLst>
                <a:path w="31" h="26">
                  <a:moveTo>
                    <a:pt x="17" y="25"/>
                  </a:moveTo>
                  <a:cubicBezTo>
                    <a:pt x="25" y="25"/>
                    <a:pt x="31" y="19"/>
                    <a:pt x="31" y="12"/>
                  </a:cubicBezTo>
                  <a:cubicBezTo>
                    <a:pt x="30" y="5"/>
                    <a:pt x="23" y="0"/>
                    <a:pt x="15" y="0"/>
                  </a:cubicBezTo>
                  <a:cubicBezTo>
                    <a:pt x="6" y="1"/>
                    <a:pt x="0" y="7"/>
                    <a:pt x="1" y="14"/>
                  </a:cubicBezTo>
                  <a:cubicBezTo>
                    <a:pt x="1" y="21"/>
                    <a:pt x="8" y="26"/>
                    <a:pt x="17" y="25"/>
                  </a:cubicBezTo>
                  <a:close/>
                </a:path>
              </a:pathLst>
            </a:custGeom>
            <a:solidFill>
              <a:srgbClr val="FBB04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37" name="Freeform 965"/>
            <p:cNvSpPr>
              <a:spLocks/>
            </p:cNvSpPr>
            <p:nvPr/>
          </p:nvSpPr>
          <p:spPr bwMode="auto">
            <a:xfrm>
              <a:off x="1764" y="5316"/>
              <a:ext cx="68" cy="62"/>
            </a:xfrm>
            <a:custGeom>
              <a:avLst/>
              <a:gdLst>
                <a:gd name="T0" fmla="*/ 14 w 29"/>
                <a:gd name="T1" fmla="*/ 0 h 26"/>
                <a:gd name="T2" fmla="*/ 0 w 29"/>
                <a:gd name="T3" fmla="*/ 13 h 26"/>
                <a:gd name="T4" fmla="*/ 15 w 29"/>
                <a:gd name="T5" fmla="*/ 25 h 26"/>
                <a:gd name="T6" fmla="*/ 29 w 29"/>
                <a:gd name="T7" fmla="*/ 12 h 26"/>
                <a:gd name="T8" fmla="*/ 14 w 29"/>
                <a:gd name="T9" fmla="*/ 0 h 26"/>
              </a:gdLst>
              <a:ahLst/>
              <a:cxnLst>
                <a:cxn ang="0">
                  <a:pos x="T0" y="T1"/>
                </a:cxn>
                <a:cxn ang="0">
                  <a:pos x="T2" y="T3"/>
                </a:cxn>
                <a:cxn ang="0">
                  <a:pos x="T4" y="T5"/>
                </a:cxn>
                <a:cxn ang="0">
                  <a:pos x="T6" y="T7"/>
                </a:cxn>
                <a:cxn ang="0">
                  <a:pos x="T8" y="T9"/>
                </a:cxn>
              </a:cxnLst>
              <a:rect l="0" t="0" r="r" b="b"/>
              <a:pathLst>
                <a:path w="29" h="26">
                  <a:moveTo>
                    <a:pt x="14" y="0"/>
                  </a:moveTo>
                  <a:cubicBezTo>
                    <a:pt x="6" y="1"/>
                    <a:pt x="0" y="6"/>
                    <a:pt x="0" y="13"/>
                  </a:cubicBezTo>
                  <a:cubicBezTo>
                    <a:pt x="1" y="20"/>
                    <a:pt x="7" y="26"/>
                    <a:pt x="15" y="25"/>
                  </a:cubicBezTo>
                  <a:cubicBezTo>
                    <a:pt x="23" y="25"/>
                    <a:pt x="29" y="19"/>
                    <a:pt x="29" y="12"/>
                  </a:cubicBezTo>
                  <a:cubicBezTo>
                    <a:pt x="29" y="5"/>
                    <a:pt x="22" y="0"/>
                    <a:pt x="14" y="0"/>
                  </a:cubicBezTo>
                  <a:close/>
                </a:path>
              </a:pathLst>
            </a:custGeom>
            <a:solidFill>
              <a:srgbClr val="FBB04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38" name="Freeform 966"/>
            <p:cNvSpPr>
              <a:spLocks/>
            </p:cNvSpPr>
            <p:nvPr/>
          </p:nvSpPr>
          <p:spPr bwMode="auto">
            <a:xfrm>
              <a:off x="1776" y="5040"/>
              <a:ext cx="73" cy="61"/>
            </a:xfrm>
            <a:custGeom>
              <a:avLst/>
              <a:gdLst>
                <a:gd name="T0" fmla="*/ 0 w 31"/>
                <a:gd name="T1" fmla="*/ 14 h 26"/>
                <a:gd name="T2" fmla="*/ 16 w 31"/>
                <a:gd name="T3" fmla="*/ 26 h 26"/>
                <a:gd name="T4" fmla="*/ 30 w 31"/>
                <a:gd name="T5" fmla="*/ 12 h 26"/>
                <a:gd name="T6" fmla="*/ 15 w 31"/>
                <a:gd name="T7" fmla="*/ 0 h 26"/>
                <a:gd name="T8" fmla="*/ 0 w 31"/>
                <a:gd name="T9" fmla="*/ 14 h 26"/>
              </a:gdLst>
              <a:ahLst/>
              <a:cxnLst>
                <a:cxn ang="0">
                  <a:pos x="T0" y="T1"/>
                </a:cxn>
                <a:cxn ang="0">
                  <a:pos x="T2" y="T3"/>
                </a:cxn>
                <a:cxn ang="0">
                  <a:pos x="T4" y="T5"/>
                </a:cxn>
                <a:cxn ang="0">
                  <a:pos x="T6" y="T7"/>
                </a:cxn>
                <a:cxn ang="0">
                  <a:pos x="T8" y="T9"/>
                </a:cxn>
              </a:cxnLst>
              <a:rect l="0" t="0" r="r" b="b"/>
              <a:pathLst>
                <a:path w="31" h="26">
                  <a:moveTo>
                    <a:pt x="0" y="14"/>
                  </a:moveTo>
                  <a:cubicBezTo>
                    <a:pt x="1" y="21"/>
                    <a:pt x="8" y="26"/>
                    <a:pt x="16" y="26"/>
                  </a:cubicBezTo>
                  <a:cubicBezTo>
                    <a:pt x="24" y="25"/>
                    <a:pt x="31" y="19"/>
                    <a:pt x="30" y="12"/>
                  </a:cubicBezTo>
                  <a:cubicBezTo>
                    <a:pt x="30" y="5"/>
                    <a:pt x="23" y="0"/>
                    <a:pt x="15" y="0"/>
                  </a:cubicBezTo>
                  <a:cubicBezTo>
                    <a:pt x="6" y="1"/>
                    <a:pt x="0" y="7"/>
                    <a:pt x="0" y="14"/>
                  </a:cubicBezTo>
                  <a:close/>
                </a:path>
              </a:pathLst>
            </a:custGeom>
            <a:solidFill>
              <a:srgbClr val="F9A01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39" name="Freeform 967"/>
            <p:cNvSpPr>
              <a:spLocks/>
            </p:cNvSpPr>
            <p:nvPr/>
          </p:nvSpPr>
          <p:spPr bwMode="auto">
            <a:xfrm>
              <a:off x="1799" y="4575"/>
              <a:ext cx="92" cy="70"/>
            </a:xfrm>
            <a:custGeom>
              <a:avLst/>
              <a:gdLst>
                <a:gd name="T0" fmla="*/ 20 w 39"/>
                <a:gd name="T1" fmla="*/ 29 h 30"/>
                <a:gd name="T2" fmla="*/ 39 w 39"/>
                <a:gd name="T3" fmla="*/ 14 h 30"/>
                <a:gd name="T4" fmla="*/ 19 w 39"/>
                <a:gd name="T5" fmla="*/ 0 h 30"/>
                <a:gd name="T6" fmla="*/ 1 w 39"/>
                <a:gd name="T7" fmla="*/ 16 h 30"/>
                <a:gd name="T8" fmla="*/ 20 w 39"/>
                <a:gd name="T9" fmla="*/ 29 h 30"/>
              </a:gdLst>
              <a:ahLst/>
              <a:cxnLst>
                <a:cxn ang="0">
                  <a:pos x="T0" y="T1"/>
                </a:cxn>
                <a:cxn ang="0">
                  <a:pos x="T2" y="T3"/>
                </a:cxn>
                <a:cxn ang="0">
                  <a:pos x="T4" y="T5"/>
                </a:cxn>
                <a:cxn ang="0">
                  <a:pos x="T6" y="T7"/>
                </a:cxn>
                <a:cxn ang="0">
                  <a:pos x="T8" y="T9"/>
                </a:cxn>
              </a:cxnLst>
              <a:rect l="0" t="0" r="r" b="b"/>
              <a:pathLst>
                <a:path w="39" h="30">
                  <a:moveTo>
                    <a:pt x="20" y="29"/>
                  </a:moveTo>
                  <a:cubicBezTo>
                    <a:pt x="31" y="29"/>
                    <a:pt x="39" y="22"/>
                    <a:pt x="39" y="14"/>
                  </a:cubicBezTo>
                  <a:cubicBezTo>
                    <a:pt x="39" y="6"/>
                    <a:pt x="30" y="0"/>
                    <a:pt x="19" y="0"/>
                  </a:cubicBezTo>
                  <a:cubicBezTo>
                    <a:pt x="9" y="1"/>
                    <a:pt x="0" y="8"/>
                    <a:pt x="1" y="16"/>
                  </a:cubicBezTo>
                  <a:cubicBezTo>
                    <a:pt x="1" y="24"/>
                    <a:pt x="10" y="30"/>
                    <a:pt x="20" y="29"/>
                  </a:cubicBezTo>
                  <a:close/>
                </a:path>
              </a:pathLst>
            </a:custGeom>
            <a:solidFill>
              <a:srgbClr val="F9A01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40" name="Freeform 968"/>
            <p:cNvSpPr>
              <a:spLocks/>
            </p:cNvSpPr>
            <p:nvPr/>
          </p:nvSpPr>
          <p:spPr bwMode="auto">
            <a:xfrm>
              <a:off x="1247" y="5118"/>
              <a:ext cx="741" cy="508"/>
            </a:xfrm>
            <a:custGeom>
              <a:avLst/>
              <a:gdLst>
                <a:gd name="T0" fmla="*/ 14 w 314"/>
                <a:gd name="T1" fmla="*/ 64 h 215"/>
                <a:gd name="T2" fmla="*/ 14 w 314"/>
                <a:gd name="T3" fmla="*/ 64 h 215"/>
                <a:gd name="T4" fmla="*/ 30 w 314"/>
                <a:gd name="T5" fmla="*/ 132 h 215"/>
                <a:gd name="T6" fmla="*/ 238 w 314"/>
                <a:gd name="T7" fmla="*/ 167 h 215"/>
                <a:gd name="T8" fmla="*/ 313 w 314"/>
                <a:gd name="T9" fmla="*/ 0 h 215"/>
                <a:gd name="T10" fmla="*/ 301 w 314"/>
                <a:gd name="T11" fmla="*/ 94 h 215"/>
                <a:gd name="T12" fmla="*/ 189 w 314"/>
                <a:gd name="T13" fmla="*/ 208 h 215"/>
                <a:gd name="T14" fmla="*/ 33 w 314"/>
                <a:gd name="T15" fmla="*/ 161 h 215"/>
                <a:gd name="T16" fmla="*/ 14 w 314"/>
                <a:gd name="T17" fmla="*/ 6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 h="215">
                  <a:moveTo>
                    <a:pt x="14" y="64"/>
                  </a:moveTo>
                  <a:cubicBezTo>
                    <a:pt x="14" y="64"/>
                    <a:pt x="14" y="64"/>
                    <a:pt x="14" y="64"/>
                  </a:cubicBezTo>
                  <a:cubicBezTo>
                    <a:pt x="10" y="92"/>
                    <a:pt x="16" y="115"/>
                    <a:pt x="30" y="132"/>
                  </a:cubicBezTo>
                  <a:cubicBezTo>
                    <a:pt x="66" y="170"/>
                    <a:pt x="182" y="201"/>
                    <a:pt x="238" y="167"/>
                  </a:cubicBezTo>
                  <a:cubicBezTo>
                    <a:pt x="283" y="139"/>
                    <a:pt x="309" y="63"/>
                    <a:pt x="313" y="0"/>
                  </a:cubicBezTo>
                  <a:cubicBezTo>
                    <a:pt x="314" y="29"/>
                    <a:pt x="312" y="65"/>
                    <a:pt x="301" y="94"/>
                  </a:cubicBezTo>
                  <a:cubicBezTo>
                    <a:pt x="282" y="147"/>
                    <a:pt x="259" y="201"/>
                    <a:pt x="189" y="208"/>
                  </a:cubicBezTo>
                  <a:cubicBezTo>
                    <a:pt x="120" y="215"/>
                    <a:pt x="51" y="187"/>
                    <a:pt x="33" y="161"/>
                  </a:cubicBezTo>
                  <a:cubicBezTo>
                    <a:pt x="0" y="114"/>
                    <a:pt x="14" y="64"/>
                    <a:pt x="14" y="64"/>
                  </a:cubicBezTo>
                  <a:close/>
                </a:path>
              </a:pathLst>
            </a:custGeom>
            <a:solidFill>
              <a:srgbClr val="E11F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41" name="Freeform 969"/>
            <p:cNvSpPr>
              <a:spLocks/>
            </p:cNvSpPr>
            <p:nvPr/>
          </p:nvSpPr>
          <p:spPr bwMode="auto">
            <a:xfrm>
              <a:off x="1976" y="4584"/>
              <a:ext cx="251" cy="395"/>
            </a:xfrm>
            <a:custGeom>
              <a:avLst/>
              <a:gdLst>
                <a:gd name="T0" fmla="*/ 98 w 106"/>
                <a:gd name="T1" fmla="*/ 2 h 167"/>
                <a:gd name="T2" fmla="*/ 99 w 106"/>
                <a:gd name="T3" fmla="*/ 0 h 167"/>
                <a:gd name="T4" fmla="*/ 104 w 106"/>
                <a:gd name="T5" fmla="*/ 35 h 167"/>
                <a:gd name="T6" fmla="*/ 76 w 106"/>
                <a:gd name="T7" fmla="*/ 77 h 167"/>
                <a:gd name="T8" fmla="*/ 1 w 106"/>
                <a:gd name="T9" fmla="*/ 167 h 167"/>
                <a:gd name="T10" fmla="*/ 99 w 106"/>
                <a:gd name="T11" fmla="*/ 14 h 167"/>
                <a:gd name="T12" fmla="*/ 98 w 106"/>
                <a:gd name="T13" fmla="*/ 2 h 167"/>
              </a:gdLst>
              <a:ahLst/>
              <a:cxnLst>
                <a:cxn ang="0">
                  <a:pos x="T0" y="T1"/>
                </a:cxn>
                <a:cxn ang="0">
                  <a:pos x="T2" y="T3"/>
                </a:cxn>
                <a:cxn ang="0">
                  <a:pos x="T4" y="T5"/>
                </a:cxn>
                <a:cxn ang="0">
                  <a:pos x="T6" y="T7"/>
                </a:cxn>
                <a:cxn ang="0">
                  <a:pos x="T8" y="T9"/>
                </a:cxn>
                <a:cxn ang="0">
                  <a:pos x="T10" y="T11"/>
                </a:cxn>
                <a:cxn ang="0">
                  <a:pos x="T12" y="T13"/>
                </a:cxn>
              </a:cxnLst>
              <a:rect l="0" t="0" r="r" b="b"/>
              <a:pathLst>
                <a:path w="106" h="167">
                  <a:moveTo>
                    <a:pt x="98" y="2"/>
                  </a:moveTo>
                  <a:cubicBezTo>
                    <a:pt x="99" y="1"/>
                    <a:pt x="99" y="1"/>
                    <a:pt x="99" y="0"/>
                  </a:cubicBezTo>
                  <a:cubicBezTo>
                    <a:pt x="99" y="0"/>
                    <a:pt x="106" y="24"/>
                    <a:pt x="104" y="35"/>
                  </a:cubicBezTo>
                  <a:cubicBezTo>
                    <a:pt x="101" y="47"/>
                    <a:pt x="93" y="61"/>
                    <a:pt x="76" y="77"/>
                  </a:cubicBezTo>
                  <a:cubicBezTo>
                    <a:pt x="61" y="91"/>
                    <a:pt x="9" y="141"/>
                    <a:pt x="1" y="167"/>
                  </a:cubicBezTo>
                  <a:cubicBezTo>
                    <a:pt x="0" y="107"/>
                    <a:pt x="87" y="54"/>
                    <a:pt x="99" y="14"/>
                  </a:cubicBezTo>
                  <a:cubicBezTo>
                    <a:pt x="100" y="10"/>
                    <a:pt x="99" y="5"/>
                    <a:pt x="98" y="2"/>
                  </a:cubicBezTo>
                  <a:close/>
                </a:path>
              </a:pathLst>
            </a:custGeom>
            <a:solidFill>
              <a:srgbClr val="E11F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42" name="Freeform 970"/>
            <p:cNvSpPr>
              <a:spLocks/>
            </p:cNvSpPr>
            <p:nvPr/>
          </p:nvSpPr>
          <p:spPr bwMode="auto">
            <a:xfrm>
              <a:off x="2182" y="4976"/>
              <a:ext cx="586" cy="624"/>
            </a:xfrm>
            <a:custGeom>
              <a:avLst/>
              <a:gdLst>
                <a:gd name="T0" fmla="*/ 237 w 248"/>
                <a:gd name="T1" fmla="*/ 49 h 264"/>
                <a:gd name="T2" fmla="*/ 247 w 248"/>
                <a:gd name="T3" fmla="*/ 77 h 264"/>
                <a:gd name="T4" fmla="*/ 203 w 248"/>
                <a:gd name="T5" fmla="*/ 129 h 264"/>
                <a:gd name="T6" fmla="*/ 100 w 248"/>
                <a:gd name="T7" fmla="*/ 237 h 264"/>
                <a:gd name="T8" fmla="*/ 92 w 248"/>
                <a:gd name="T9" fmla="*/ 260 h 264"/>
                <a:gd name="T10" fmla="*/ 83 w 248"/>
                <a:gd name="T11" fmla="*/ 264 h 264"/>
                <a:gd name="T12" fmla="*/ 78 w 248"/>
                <a:gd name="T13" fmla="*/ 255 h 264"/>
                <a:gd name="T14" fmla="*/ 85 w 248"/>
                <a:gd name="T15" fmla="*/ 232 h 264"/>
                <a:gd name="T16" fmla="*/ 68 w 248"/>
                <a:gd name="T17" fmla="*/ 193 h 264"/>
                <a:gd name="T18" fmla="*/ 11 w 248"/>
                <a:gd name="T19" fmla="*/ 101 h 264"/>
                <a:gd name="T20" fmla="*/ 16 w 248"/>
                <a:gd name="T21" fmla="*/ 39 h 264"/>
                <a:gd name="T22" fmla="*/ 89 w 248"/>
                <a:gd name="T23" fmla="*/ 0 h 264"/>
                <a:gd name="T24" fmla="*/ 92 w 248"/>
                <a:gd name="T25" fmla="*/ 25 h 264"/>
                <a:gd name="T26" fmla="*/ 17 w 248"/>
                <a:gd name="T27" fmla="*/ 59 h 264"/>
                <a:gd name="T28" fmla="*/ 14 w 248"/>
                <a:gd name="T29" fmla="*/ 96 h 264"/>
                <a:gd name="T30" fmla="*/ 96 w 248"/>
                <a:gd name="T31" fmla="*/ 215 h 264"/>
                <a:gd name="T32" fmla="*/ 144 w 248"/>
                <a:gd name="T33" fmla="*/ 164 h 264"/>
                <a:gd name="T34" fmla="*/ 217 w 248"/>
                <a:gd name="T35" fmla="*/ 108 h 264"/>
                <a:gd name="T36" fmla="*/ 216 w 248"/>
                <a:gd name="T37" fmla="*/ 53 h 264"/>
                <a:gd name="T38" fmla="*/ 237 w 248"/>
                <a:gd name="T39" fmla="*/ 4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8" h="264">
                  <a:moveTo>
                    <a:pt x="237" y="49"/>
                  </a:moveTo>
                  <a:cubicBezTo>
                    <a:pt x="242" y="55"/>
                    <a:pt x="248" y="71"/>
                    <a:pt x="247" y="77"/>
                  </a:cubicBezTo>
                  <a:cubicBezTo>
                    <a:pt x="243" y="93"/>
                    <a:pt x="233" y="102"/>
                    <a:pt x="203" y="129"/>
                  </a:cubicBezTo>
                  <a:cubicBezTo>
                    <a:pt x="172" y="156"/>
                    <a:pt x="107" y="217"/>
                    <a:pt x="100" y="237"/>
                  </a:cubicBezTo>
                  <a:cubicBezTo>
                    <a:pt x="93" y="256"/>
                    <a:pt x="96" y="255"/>
                    <a:pt x="92" y="260"/>
                  </a:cubicBezTo>
                  <a:cubicBezTo>
                    <a:pt x="90" y="264"/>
                    <a:pt x="85" y="264"/>
                    <a:pt x="83" y="264"/>
                  </a:cubicBezTo>
                  <a:cubicBezTo>
                    <a:pt x="81" y="264"/>
                    <a:pt x="77" y="261"/>
                    <a:pt x="78" y="255"/>
                  </a:cubicBezTo>
                  <a:cubicBezTo>
                    <a:pt x="79" y="249"/>
                    <a:pt x="85" y="238"/>
                    <a:pt x="85" y="232"/>
                  </a:cubicBezTo>
                  <a:cubicBezTo>
                    <a:pt x="85" y="222"/>
                    <a:pt x="78" y="207"/>
                    <a:pt x="68" y="193"/>
                  </a:cubicBezTo>
                  <a:cubicBezTo>
                    <a:pt x="58" y="178"/>
                    <a:pt x="22" y="123"/>
                    <a:pt x="11" y="101"/>
                  </a:cubicBezTo>
                  <a:cubicBezTo>
                    <a:pt x="0" y="79"/>
                    <a:pt x="0" y="54"/>
                    <a:pt x="16" y="39"/>
                  </a:cubicBezTo>
                  <a:cubicBezTo>
                    <a:pt x="32" y="24"/>
                    <a:pt x="66" y="0"/>
                    <a:pt x="89" y="0"/>
                  </a:cubicBezTo>
                  <a:cubicBezTo>
                    <a:pt x="96" y="0"/>
                    <a:pt x="125" y="15"/>
                    <a:pt x="92" y="25"/>
                  </a:cubicBezTo>
                  <a:cubicBezTo>
                    <a:pt x="92" y="25"/>
                    <a:pt x="33" y="32"/>
                    <a:pt x="17" y="59"/>
                  </a:cubicBezTo>
                  <a:cubicBezTo>
                    <a:pt x="17" y="59"/>
                    <a:pt x="6" y="79"/>
                    <a:pt x="14" y="96"/>
                  </a:cubicBezTo>
                  <a:cubicBezTo>
                    <a:pt x="25" y="115"/>
                    <a:pt x="98" y="197"/>
                    <a:pt x="96" y="215"/>
                  </a:cubicBezTo>
                  <a:cubicBezTo>
                    <a:pt x="96" y="215"/>
                    <a:pt x="120" y="183"/>
                    <a:pt x="144" y="164"/>
                  </a:cubicBezTo>
                  <a:cubicBezTo>
                    <a:pt x="161" y="150"/>
                    <a:pt x="212" y="113"/>
                    <a:pt x="217" y="108"/>
                  </a:cubicBezTo>
                  <a:cubicBezTo>
                    <a:pt x="237" y="88"/>
                    <a:pt x="229" y="68"/>
                    <a:pt x="216" y="53"/>
                  </a:cubicBezTo>
                  <a:cubicBezTo>
                    <a:pt x="212" y="50"/>
                    <a:pt x="223" y="33"/>
                    <a:pt x="237" y="49"/>
                  </a:cubicBezTo>
                  <a:close/>
                </a:path>
              </a:pathLst>
            </a:custGeom>
            <a:solidFill>
              <a:srgbClr val="E11F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43" name="Freeform 971"/>
            <p:cNvSpPr>
              <a:spLocks/>
            </p:cNvSpPr>
            <p:nvPr/>
          </p:nvSpPr>
          <p:spPr bwMode="auto">
            <a:xfrm>
              <a:off x="2189" y="4976"/>
              <a:ext cx="288" cy="222"/>
            </a:xfrm>
            <a:custGeom>
              <a:avLst/>
              <a:gdLst>
                <a:gd name="T0" fmla="*/ 14 w 122"/>
                <a:gd name="T1" fmla="*/ 59 h 94"/>
                <a:gd name="T2" fmla="*/ 89 w 122"/>
                <a:gd name="T3" fmla="*/ 25 h 94"/>
                <a:gd name="T4" fmla="*/ 86 w 122"/>
                <a:gd name="T5" fmla="*/ 0 h 94"/>
                <a:gd name="T6" fmla="*/ 13 w 122"/>
                <a:gd name="T7" fmla="*/ 39 h 94"/>
                <a:gd name="T8" fmla="*/ 1 w 122"/>
                <a:gd name="T9" fmla="*/ 75 h 94"/>
                <a:gd name="T10" fmla="*/ 10 w 122"/>
                <a:gd name="T11" fmla="*/ 94 h 94"/>
                <a:gd name="T12" fmla="*/ 14 w 122"/>
                <a:gd name="T13" fmla="*/ 59 h 94"/>
              </a:gdLst>
              <a:ahLst/>
              <a:cxnLst>
                <a:cxn ang="0">
                  <a:pos x="T0" y="T1"/>
                </a:cxn>
                <a:cxn ang="0">
                  <a:pos x="T2" y="T3"/>
                </a:cxn>
                <a:cxn ang="0">
                  <a:pos x="T4" y="T5"/>
                </a:cxn>
                <a:cxn ang="0">
                  <a:pos x="T6" y="T7"/>
                </a:cxn>
                <a:cxn ang="0">
                  <a:pos x="T8" y="T9"/>
                </a:cxn>
                <a:cxn ang="0">
                  <a:pos x="T10" y="T11"/>
                </a:cxn>
                <a:cxn ang="0">
                  <a:pos x="T12" y="T13"/>
                </a:cxn>
              </a:cxnLst>
              <a:rect l="0" t="0" r="r" b="b"/>
              <a:pathLst>
                <a:path w="122" h="94">
                  <a:moveTo>
                    <a:pt x="14" y="59"/>
                  </a:moveTo>
                  <a:cubicBezTo>
                    <a:pt x="30" y="32"/>
                    <a:pt x="89" y="25"/>
                    <a:pt x="89" y="25"/>
                  </a:cubicBezTo>
                  <a:cubicBezTo>
                    <a:pt x="122" y="15"/>
                    <a:pt x="93" y="0"/>
                    <a:pt x="86" y="0"/>
                  </a:cubicBezTo>
                  <a:cubicBezTo>
                    <a:pt x="63" y="0"/>
                    <a:pt x="29" y="24"/>
                    <a:pt x="13" y="39"/>
                  </a:cubicBezTo>
                  <a:cubicBezTo>
                    <a:pt x="3" y="48"/>
                    <a:pt x="0" y="61"/>
                    <a:pt x="1" y="75"/>
                  </a:cubicBezTo>
                  <a:cubicBezTo>
                    <a:pt x="4" y="82"/>
                    <a:pt x="7" y="88"/>
                    <a:pt x="10" y="94"/>
                  </a:cubicBezTo>
                  <a:cubicBezTo>
                    <a:pt x="3" y="77"/>
                    <a:pt x="14" y="59"/>
                    <a:pt x="14" y="59"/>
                  </a:cubicBezTo>
                  <a:close/>
                </a:path>
              </a:pathLst>
            </a:custGeom>
            <a:solidFill>
              <a:srgbClr val="A125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44" name="Freeform 972"/>
            <p:cNvSpPr>
              <a:spLocks/>
            </p:cNvSpPr>
            <p:nvPr/>
          </p:nvSpPr>
          <p:spPr bwMode="auto">
            <a:xfrm>
              <a:off x="2621" y="5054"/>
              <a:ext cx="147" cy="234"/>
            </a:xfrm>
            <a:custGeom>
              <a:avLst/>
              <a:gdLst>
                <a:gd name="T0" fmla="*/ 40 w 62"/>
                <a:gd name="T1" fmla="*/ 75 h 99"/>
                <a:gd name="T2" fmla="*/ 61 w 62"/>
                <a:gd name="T3" fmla="*/ 44 h 99"/>
                <a:gd name="T4" fmla="*/ 51 w 62"/>
                <a:gd name="T5" fmla="*/ 16 h 99"/>
                <a:gd name="T6" fmla="*/ 30 w 62"/>
                <a:gd name="T7" fmla="*/ 20 h 99"/>
                <a:gd name="T8" fmla="*/ 31 w 62"/>
                <a:gd name="T9" fmla="*/ 75 h 99"/>
                <a:gd name="T10" fmla="*/ 0 w 62"/>
                <a:gd name="T11" fmla="*/ 99 h 99"/>
                <a:gd name="T12" fmla="*/ 40 w 62"/>
                <a:gd name="T13" fmla="*/ 75 h 99"/>
              </a:gdLst>
              <a:ahLst/>
              <a:cxnLst>
                <a:cxn ang="0">
                  <a:pos x="T0" y="T1"/>
                </a:cxn>
                <a:cxn ang="0">
                  <a:pos x="T2" y="T3"/>
                </a:cxn>
                <a:cxn ang="0">
                  <a:pos x="T4" y="T5"/>
                </a:cxn>
                <a:cxn ang="0">
                  <a:pos x="T6" y="T7"/>
                </a:cxn>
                <a:cxn ang="0">
                  <a:pos x="T8" y="T9"/>
                </a:cxn>
                <a:cxn ang="0">
                  <a:pos x="T10" y="T11"/>
                </a:cxn>
                <a:cxn ang="0">
                  <a:pos x="T12" y="T13"/>
                </a:cxn>
              </a:cxnLst>
              <a:rect l="0" t="0" r="r" b="b"/>
              <a:pathLst>
                <a:path w="62" h="99">
                  <a:moveTo>
                    <a:pt x="40" y="75"/>
                  </a:moveTo>
                  <a:cubicBezTo>
                    <a:pt x="53" y="63"/>
                    <a:pt x="58" y="55"/>
                    <a:pt x="61" y="44"/>
                  </a:cubicBezTo>
                  <a:cubicBezTo>
                    <a:pt x="62" y="38"/>
                    <a:pt x="56" y="22"/>
                    <a:pt x="51" y="16"/>
                  </a:cubicBezTo>
                  <a:cubicBezTo>
                    <a:pt x="37" y="0"/>
                    <a:pt x="26" y="17"/>
                    <a:pt x="30" y="20"/>
                  </a:cubicBezTo>
                  <a:cubicBezTo>
                    <a:pt x="43" y="35"/>
                    <a:pt x="51" y="55"/>
                    <a:pt x="31" y="75"/>
                  </a:cubicBezTo>
                  <a:cubicBezTo>
                    <a:pt x="28" y="77"/>
                    <a:pt x="15" y="87"/>
                    <a:pt x="0" y="99"/>
                  </a:cubicBezTo>
                  <a:cubicBezTo>
                    <a:pt x="13" y="92"/>
                    <a:pt x="26" y="84"/>
                    <a:pt x="40" y="75"/>
                  </a:cubicBezTo>
                  <a:close/>
                </a:path>
              </a:pathLst>
            </a:custGeom>
            <a:solidFill>
              <a:srgbClr val="A125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45" name="Freeform 973"/>
            <p:cNvSpPr>
              <a:spLocks/>
            </p:cNvSpPr>
            <p:nvPr/>
          </p:nvSpPr>
          <p:spPr bwMode="auto">
            <a:xfrm>
              <a:off x="1573" y="4688"/>
              <a:ext cx="548" cy="624"/>
            </a:xfrm>
            <a:custGeom>
              <a:avLst/>
              <a:gdLst>
                <a:gd name="T0" fmla="*/ 38 w 232"/>
                <a:gd name="T1" fmla="*/ 6 h 264"/>
                <a:gd name="T2" fmla="*/ 9 w 232"/>
                <a:gd name="T3" fmla="*/ 24 h 264"/>
                <a:gd name="T4" fmla="*/ 8 w 232"/>
                <a:gd name="T5" fmla="*/ 90 h 264"/>
                <a:gd name="T6" fmla="*/ 26 w 232"/>
                <a:gd name="T7" fmla="*/ 232 h 264"/>
                <a:gd name="T8" fmla="*/ 19 w 232"/>
                <a:gd name="T9" fmla="*/ 256 h 264"/>
                <a:gd name="T10" fmla="*/ 25 w 232"/>
                <a:gd name="T11" fmla="*/ 263 h 264"/>
                <a:gd name="T12" fmla="*/ 34 w 232"/>
                <a:gd name="T13" fmla="*/ 258 h 264"/>
                <a:gd name="T14" fmla="*/ 42 w 232"/>
                <a:gd name="T15" fmla="*/ 235 h 264"/>
                <a:gd name="T16" fmla="*/ 82 w 232"/>
                <a:gd name="T17" fmla="*/ 210 h 264"/>
                <a:gd name="T18" fmla="*/ 192 w 232"/>
                <a:gd name="T19" fmla="*/ 161 h 264"/>
                <a:gd name="T20" fmla="*/ 230 w 232"/>
                <a:gd name="T21" fmla="*/ 107 h 264"/>
                <a:gd name="T22" fmla="*/ 198 w 232"/>
                <a:gd name="T23" fmla="*/ 40 h 264"/>
                <a:gd name="T24" fmla="*/ 177 w 232"/>
                <a:gd name="T25" fmla="*/ 58 h 264"/>
                <a:gd name="T26" fmla="*/ 215 w 232"/>
                <a:gd name="T27" fmla="*/ 123 h 264"/>
                <a:gd name="T28" fmla="*/ 192 w 232"/>
                <a:gd name="T29" fmla="*/ 155 h 264"/>
                <a:gd name="T30" fmla="*/ 44 w 232"/>
                <a:gd name="T31" fmla="*/ 215 h 264"/>
                <a:gd name="T32" fmla="*/ 35 w 232"/>
                <a:gd name="T33" fmla="*/ 148 h 264"/>
                <a:gd name="T34" fmla="*/ 11 w 232"/>
                <a:gd name="T35" fmla="*/ 65 h 264"/>
                <a:gd name="T36" fmla="*/ 52 w 232"/>
                <a:gd name="T37" fmla="*/ 20 h 264"/>
                <a:gd name="T38" fmla="*/ 38 w 232"/>
                <a:gd name="T39" fmla="*/ 6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264">
                  <a:moveTo>
                    <a:pt x="38" y="6"/>
                  </a:moveTo>
                  <a:cubicBezTo>
                    <a:pt x="30" y="8"/>
                    <a:pt x="12" y="18"/>
                    <a:pt x="9" y="24"/>
                  </a:cubicBezTo>
                  <a:cubicBezTo>
                    <a:pt x="0" y="40"/>
                    <a:pt x="2" y="53"/>
                    <a:pt x="8" y="90"/>
                  </a:cubicBezTo>
                  <a:cubicBezTo>
                    <a:pt x="14" y="128"/>
                    <a:pt x="32" y="211"/>
                    <a:pt x="26" y="232"/>
                  </a:cubicBezTo>
                  <a:cubicBezTo>
                    <a:pt x="21" y="252"/>
                    <a:pt x="19" y="250"/>
                    <a:pt x="19" y="256"/>
                  </a:cubicBezTo>
                  <a:cubicBezTo>
                    <a:pt x="19" y="260"/>
                    <a:pt x="23" y="262"/>
                    <a:pt x="25" y="263"/>
                  </a:cubicBezTo>
                  <a:cubicBezTo>
                    <a:pt x="27" y="264"/>
                    <a:pt x="32" y="263"/>
                    <a:pt x="34" y="258"/>
                  </a:cubicBezTo>
                  <a:cubicBezTo>
                    <a:pt x="37" y="253"/>
                    <a:pt x="39" y="241"/>
                    <a:pt x="42" y="235"/>
                  </a:cubicBezTo>
                  <a:cubicBezTo>
                    <a:pt x="49" y="226"/>
                    <a:pt x="64" y="218"/>
                    <a:pt x="82" y="210"/>
                  </a:cubicBezTo>
                  <a:cubicBezTo>
                    <a:pt x="100" y="203"/>
                    <a:pt x="168" y="174"/>
                    <a:pt x="192" y="161"/>
                  </a:cubicBezTo>
                  <a:cubicBezTo>
                    <a:pt x="216" y="148"/>
                    <a:pt x="232" y="127"/>
                    <a:pt x="230" y="107"/>
                  </a:cubicBezTo>
                  <a:cubicBezTo>
                    <a:pt x="227" y="88"/>
                    <a:pt x="216" y="51"/>
                    <a:pt x="198" y="40"/>
                  </a:cubicBezTo>
                  <a:cubicBezTo>
                    <a:pt x="191" y="36"/>
                    <a:pt x="157" y="34"/>
                    <a:pt x="177" y="58"/>
                  </a:cubicBezTo>
                  <a:cubicBezTo>
                    <a:pt x="177" y="58"/>
                    <a:pt x="220" y="93"/>
                    <a:pt x="215" y="123"/>
                  </a:cubicBezTo>
                  <a:cubicBezTo>
                    <a:pt x="215" y="123"/>
                    <a:pt x="211" y="145"/>
                    <a:pt x="192" y="155"/>
                  </a:cubicBezTo>
                  <a:cubicBezTo>
                    <a:pt x="170" y="165"/>
                    <a:pt x="53" y="199"/>
                    <a:pt x="44" y="215"/>
                  </a:cubicBezTo>
                  <a:cubicBezTo>
                    <a:pt x="44" y="215"/>
                    <a:pt x="43" y="176"/>
                    <a:pt x="35" y="148"/>
                  </a:cubicBezTo>
                  <a:cubicBezTo>
                    <a:pt x="30" y="128"/>
                    <a:pt x="12" y="72"/>
                    <a:pt x="11" y="65"/>
                  </a:cubicBezTo>
                  <a:cubicBezTo>
                    <a:pt x="8" y="39"/>
                    <a:pt x="30" y="26"/>
                    <a:pt x="52" y="20"/>
                  </a:cubicBezTo>
                  <a:cubicBezTo>
                    <a:pt x="58" y="19"/>
                    <a:pt x="62" y="0"/>
                    <a:pt x="38" y="6"/>
                  </a:cubicBezTo>
                  <a:close/>
                </a:path>
              </a:pathLst>
            </a:custGeom>
            <a:solidFill>
              <a:srgbClr val="E11F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46" name="Freeform 974"/>
            <p:cNvSpPr>
              <a:spLocks/>
            </p:cNvSpPr>
            <p:nvPr/>
          </p:nvSpPr>
          <p:spPr bwMode="auto">
            <a:xfrm>
              <a:off x="1943" y="4768"/>
              <a:ext cx="175" cy="284"/>
            </a:xfrm>
            <a:custGeom>
              <a:avLst/>
              <a:gdLst>
                <a:gd name="T0" fmla="*/ 58 w 74"/>
                <a:gd name="T1" fmla="*/ 89 h 120"/>
                <a:gd name="T2" fmla="*/ 20 w 74"/>
                <a:gd name="T3" fmla="*/ 24 h 120"/>
                <a:gd name="T4" fmla="*/ 41 w 74"/>
                <a:gd name="T5" fmla="*/ 6 h 120"/>
                <a:gd name="T6" fmla="*/ 73 w 74"/>
                <a:gd name="T7" fmla="*/ 73 h 120"/>
                <a:gd name="T8" fmla="*/ 58 w 74"/>
                <a:gd name="T9" fmla="*/ 109 h 120"/>
                <a:gd name="T10" fmla="*/ 37 w 74"/>
                <a:gd name="T11" fmla="*/ 120 h 120"/>
                <a:gd name="T12" fmla="*/ 58 w 74"/>
                <a:gd name="T13" fmla="*/ 89 h 120"/>
              </a:gdLst>
              <a:ahLst/>
              <a:cxnLst>
                <a:cxn ang="0">
                  <a:pos x="T0" y="T1"/>
                </a:cxn>
                <a:cxn ang="0">
                  <a:pos x="T2" y="T3"/>
                </a:cxn>
                <a:cxn ang="0">
                  <a:pos x="T4" y="T5"/>
                </a:cxn>
                <a:cxn ang="0">
                  <a:pos x="T6" y="T7"/>
                </a:cxn>
                <a:cxn ang="0">
                  <a:pos x="T8" y="T9"/>
                </a:cxn>
                <a:cxn ang="0">
                  <a:pos x="T10" y="T11"/>
                </a:cxn>
                <a:cxn ang="0">
                  <a:pos x="T12" y="T13"/>
                </a:cxn>
              </a:cxnLst>
              <a:rect l="0" t="0" r="r" b="b"/>
              <a:pathLst>
                <a:path w="74" h="120">
                  <a:moveTo>
                    <a:pt x="58" y="89"/>
                  </a:moveTo>
                  <a:cubicBezTo>
                    <a:pt x="63" y="59"/>
                    <a:pt x="20" y="24"/>
                    <a:pt x="20" y="24"/>
                  </a:cubicBezTo>
                  <a:cubicBezTo>
                    <a:pt x="0" y="0"/>
                    <a:pt x="34" y="2"/>
                    <a:pt x="41" y="6"/>
                  </a:cubicBezTo>
                  <a:cubicBezTo>
                    <a:pt x="59" y="17"/>
                    <a:pt x="70" y="54"/>
                    <a:pt x="73" y="73"/>
                  </a:cubicBezTo>
                  <a:cubicBezTo>
                    <a:pt x="74" y="85"/>
                    <a:pt x="68" y="98"/>
                    <a:pt x="58" y="109"/>
                  </a:cubicBezTo>
                  <a:cubicBezTo>
                    <a:pt x="51" y="113"/>
                    <a:pt x="44" y="117"/>
                    <a:pt x="37" y="120"/>
                  </a:cubicBezTo>
                  <a:cubicBezTo>
                    <a:pt x="54" y="109"/>
                    <a:pt x="58" y="89"/>
                    <a:pt x="58" y="89"/>
                  </a:cubicBezTo>
                  <a:close/>
                </a:path>
              </a:pathLst>
            </a:custGeom>
            <a:solidFill>
              <a:srgbClr val="A125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047" name="Freeform 975"/>
            <p:cNvSpPr>
              <a:spLocks/>
            </p:cNvSpPr>
            <p:nvPr/>
          </p:nvSpPr>
          <p:spPr bwMode="auto">
            <a:xfrm>
              <a:off x="1577" y="4688"/>
              <a:ext cx="142" cy="239"/>
            </a:xfrm>
            <a:custGeom>
              <a:avLst/>
              <a:gdLst>
                <a:gd name="T0" fmla="*/ 2 w 60"/>
                <a:gd name="T1" fmla="*/ 61 h 101"/>
                <a:gd name="T2" fmla="*/ 7 w 60"/>
                <a:gd name="T3" fmla="*/ 24 h 101"/>
                <a:gd name="T4" fmla="*/ 36 w 60"/>
                <a:gd name="T5" fmla="*/ 6 h 101"/>
                <a:gd name="T6" fmla="*/ 50 w 60"/>
                <a:gd name="T7" fmla="*/ 20 h 101"/>
                <a:gd name="T8" fmla="*/ 9 w 60"/>
                <a:gd name="T9" fmla="*/ 65 h 101"/>
                <a:gd name="T10" fmla="*/ 19 w 60"/>
                <a:gd name="T11" fmla="*/ 101 h 101"/>
                <a:gd name="T12" fmla="*/ 2 w 60"/>
                <a:gd name="T13" fmla="*/ 61 h 101"/>
              </a:gdLst>
              <a:ahLst/>
              <a:cxnLst>
                <a:cxn ang="0">
                  <a:pos x="T0" y="T1"/>
                </a:cxn>
                <a:cxn ang="0">
                  <a:pos x="T2" y="T3"/>
                </a:cxn>
                <a:cxn ang="0">
                  <a:pos x="T4" y="T5"/>
                </a:cxn>
                <a:cxn ang="0">
                  <a:pos x="T6" y="T7"/>
                </a:cxn>
                <a:cxn ang="0">
                  <a:pos x="T8" y="T9"/>
                </a:cxn>
                <a:cxn ang="0">
                  <a:pos x="T10" y="T11"/>
                </a:cxn>
                <a:cxn ang="0">
                  <a:pos x="T12" y="T13"/>
                </a:cxn>
              </a:cxnLst>
              <a:rect l="0" t="0" r="r" b="b"/>
              <a:pathLst>
                <a:path w="60" h="101">
                  <a:moveTo>
                    <a:pt x="2" y="61"/>
                  </a:moveTo>
                  <a:cubicBezTo>
                    <a:pt x="0" y="44"/>
                    <a:pt x="1" y="35"/>
                    <a:pt x="7" y="24"/>
                  </a:cubicBezTo>
                  <a:cubicBezTo>
                    <a:pt x="10" y="18"/>
                    <a:pt x="28" y="8"/>
                    <a:pt x="36" y="6"/>
                  </a:cubicBezTo>
                  <a:cubicBezTo>
                    <a:pt x="60" y="0"/>
                    <a:pt x="56" y="19"/>
                    <a:pt x="50" y="20"/>
                  </a:cubicBezTo>
                  <a:cubicBezTo>
                    <a:pt x="28" y="26"/>
                    <a:pt x="6" y="39"/>
                    <a:pt x="9" y="65"/>
                  </a:cubicBezTo>
                  <a:cubicBezTo>
                    <a:pt x="10" y="69"/>
                    <a:pt x="14" y="84"/>
                    <a:pt x="19" y="101"/>
                  </a:cubicBezTo>
                  <a:cubicBezTo>
                    <a:pt x="13" y="89"/>
                    <a:pt x="7" y="75"/>
                    <a:pt x="2" y="61"/>
                  </a:cubicBezTo>
                  <a:close/>
                </a:path>
              </a:pathLst>
            </a:custGeom>
            <a:solidFill>
              <a:srgbClr val="A1252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pic>
        <p:nvPicPr>
          <p:cNvPr id="105" name="Picture 3" descr="C:\Users\DiMiHome\AppData\Local\Microsoft\Windows\Temporary Internet Files\Content.IE5\YAP2SIDV\MC900196320[1].wm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flipH="1">
            <a:off x="92343" y="113516"/>
            <a:ext cx="650607" cy="784555"/>
          </a:xfrm>
          <a:prstGeom prst="rect">
            <a:avLst/>
          </a:prstGeom>
          <a:noFill/>
          <a:extLst>
            <a:ext uri="{909E8E84-426E-40DD-AFC4-6F175D3DCCD1}">
              <a14:hiddenFill xmlns:a14="http://schemas.microsoft.com/office/drawing/2010/main" xmlns="">
                <a:solidFill>
                  <a:srgbClr val="FFFFFF"/>
                </a:solidFill>
              </a14:hiddenFill>
            </a:ext>
          </a:extLst>
        </p:spPr>
      </p:pic>
      <p:sp>
        <p:nvSpPr>
          <p:cNvPr id="106" name="TextBox 105"/>
          <p:cNvSpPr txBox="1"/>
          <p:nvPr/>
        </p:nvSpPr>
        <p:spPr>
          <a:xfrm>
            <a:off x="822606" y="259022"/>
            <a:ext cx="7965642" cy="461665"/>
          </a:xfrm>
          <a:prstGeom prst="rect">
            <a:avLst/>
          </a:prstGeom>
          <a:solidFill>
            <a:schemeClr val="accent3">
              <a:lumMod val="90000"/>
            </a:schemeClr>
          </a:solidFill>
        </p:spPr>
        <p:txBody>
          <a:bodyPr wrap="none" rtlCol="0">
            <a:spAutoFit/>
          </a:bodyPr>
          <a:lstStyle/>
          <a:p>
            <a:r>
              <a:rPr lang="en-US" b="1" dirty="0" smtClean="0"/>
              <a:t>BT4 – Mastery of Declarative / Procedural Knowledge</a:t>
            </a:r>
            <a:endParaRPr lang="en-US" b="1" dirty="0"/>
          </a:p>
        </p:txBody>
      </p:sp>
      <p:sp>
        <p:nvSpPr>
          <p:cNvPr id="107" name="TextBox 106"/>
          <p:cNvSpPr txBox="1"/>
          <p:nvPr/>
        </p:nvSpPr>
        <p:spPr>
          <a:xfrm>
            <a:off x="1063626" y="1007904"/>
            <a:ext cx="7724622" cy="830997"/>
          </a:xfrm>
          <a:prstGeom prst="rect">
            <a:avLst/>
          </a:prstGeom>
          <a:solidFill>
            <a:schemeClr val="accent3">
              <a:lumMod val="90000"/>
            </a:schemeClr>
          </a:solidFill>
        </p:spPr>
        <p:txBody>
          <a:bodyPr wrap="square" rtlCol="0">
            <a:spAutoFit/>
          </a:bodyPr>
          <a:lstStyle/>
          <a:p>
            <a:r>
              <a:rPr lang="en-US" dirty="0" smtClean="0"/>
              <a:t>A variety of activities and repeated rehearsals to help students master the skills and content of the unit topic.</a:t>
            </a:r>
            <a:endParaRPr lang="en-US" dirty="0"/>
          </a:p>
        </p:txBody>
      </p:sp>
      <p:sp>
        <p:nvSpPr>
          <p:cNvPr id="108" name="TextBox 107"/>
          <p:cNvSpPr txBox="1"/>
          <p:nvPr/>
        </p:nvSpPr>
        <p:spPr>
          <a:xfrm rot="20757535">
            <a:off x="4138025" y="4556961"/>
            <a:ext cx="2047355" cy="2123658"/>
          </a:xfrm>
          <a:prstGeom prst="rect">
            <a:avLst/>
          </a:prstGeom>
          <a:solidFill>
            <a:srgbClr val="CCECFF"/>
          </a:solidFill>
        </p:spPr>
        <p:txBody>
          <a:bodyPr wrap="none" rtlCol="0">
            <a:spAutoFit/>
          </a:bodyPr>
          <a:lstStyle/>
          <a:p>
            <a:r>
              <a:rPr lang="en-US" b="1" dirty="0" smtClean="0"/>
              <a:t>Students get</a:t>
            </a:r>
          </a:p>
          <a:p>
            <a:pPr marL="342900" indent="-342900">
              <a:buBlip>
                <a:blip r:embed="rId6"/>
              </a:buBlip>
            </a:pPr>
            <a:r>
              <a:rPr lang="en-US" dirty="0" smtClean="0"/>
              <a:t>Messy</a:t>
            </a:r>
          </a:p>
          <a:p>
            <a:pPr marL="342900" indent="-342900">
              <a:buBlip>
                <a:blip r:embed="rId6"/>
              </a:buBlip>
            </a:pPr>
            <a:r>
              <a:rPr lang="en-US" dirty="0" smtClean="0"/>
              <a:t>Personal</a:t>
            </a:r>
          </a:p>
          <a:p>
            <a:pPr marL="342900" indent="-342900">
              <a:buBlip>
                <a:blip r:embed="rId6"/>
              </a:buBlip>
            </a:pPr>
            <a:r>
              <a:rPr lang="en-US" dirty="0" smtClean="0"/>
              <a:t>Creative</a:t>
            </a:r>
          </a:p>
        </p:txBody>
      </p:sp>
      <p:sp>
        <p:nvSpPr>
          <p:cNvPr id="109" name="TextBox 108"/>
          <p:cNvSpPr txBox="1"/>
          <p:nvPr/>
        </p:nvSpPr>
        <p:spPr>
          <a:xfrm>
            <a:off x="1333706" y="2122563"/>
            <a:ext cx="3972562" cy="2123658"/>
          </a:xfrm>
          <a:prstGeom prst="rect">
            <a:avLst/>
          </a:prstGeom>
          <a:solidFill>
            <a:srgbClr val="CCECFF"/>
          </a:solidFill>
        </p:spPr>
        <p:txBody>
          <a:bodyPr wrap="none" rtlCol="0">
            <a:spAutoFit/>
          </a:bodyPr>
          <a:lstStyle/>
          <a:p>
            <a:r>
              <a:rPr lang="en-US" b="1" dirty="0" smtClean="0"/>
              <a:t>Activities</a:t>
            </a:r>
            <a:endParaRPr lang="en-US" b="1" dirty="0"/>
          </a:p>
          <a:p>
            <a:pPr marL="342900" indent="-342900">
              <a:buBlip>
                <a:blip r:embed="rId6"/>
              </a:buBlip>
            </a:pPr>
            <a:r>
              <a:rPr lang="en-US" dirty="0" smtClean="0"/>
              <a:t>Footprint banner creation</a:t>
            </a:r>
          </a:p>
          <a:p>
            <a:pPr marL="342900" indent="-342900">
              <a:buBlip>
                <a:blip r:embed="rId6"/>
              </a:buBlip>
            </a:pPr>
            <a:r>
              <a:rPr lang="en-US" dirty="0" smtClean="0"/>
              <a:t>Online Games</a:t>
            </a:r>
          </a:p>
          <a:p>
            <a:pPr marL="342900" indent="-342900">
              <a:buBlip>
                <a:blip r:embed="rId6"/>
              </a:buBlip>
            </a:pPr>
            <a:r>
              <a:rPr lang="en-US" dirty="0" smtClean="0"/>
              <a:t>Avatar creation</a:t>
            </a:r>
            <a:endParaRPr lang="en-US" dirty="0"/>
          </a:p>
        </p:txBody>
      </p:sp>
      <p:pic>
        <p:nvPicPr>
          <p:cNvPr id="5122" name="Picture 2" descr="banner example"/>
          <p:cNvPicPr>
            <a:picLocks noChangeAspect="1" noChangeArrowheads="1"/>
          </p:cNvPicPr>
          <p:nvPr/>
        </p:nvPicPr>
        <p:blipFill>
          <a:blip r:embed="rId7" cstate="print">
            <a:extLst>
              <a:ext uri="{28A0092B-C50C-407E-A947-70E740481C1C}">
                <a14:useLocalDpi xmlns:a14="http://schemas.microsoft.com/office/drawing/2010/main" xmlns="" val="0"/>
              </a:ext>
            </a:extLst>
          </a:blip>
          <a:srcRect l="3474" r="46072" b="3220"/>
          <a:stretch>
            <a:fillRect/>
          </a:stretch>
        </p:blipFill>
        <p:spPr bwMode="auto">
          <a:xfrm rot="317927">
            <a:off x="6443663" y="2086975"/>
            <a:ext cx="1739900" cy="250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 name="TextBox 111"/>
          <p:cNvSpPr txBox="1"/>
          <p:nvPr/>
        </p:nvSpPr>
        <p:spPr>
          <a:xfrm>
            <a:off x="227713" y="4566372"/>
            <a:ext cx="1801519" cy="430887"/>
          </a:xfrm>
          <a:prstGeom prst="rect">
            <a:avLst/>
          </a:prstGeom>
          <a:noFill/>
        </p:spPr>
        <p:txBody>
          <a:bodyPr wrap="none" rtlCol="0">
            <a:spAutoFit/>
          </a:bodyPr>
          <a:lstStyle/>
          <a:p>
            <a:r>
              <a:rPr lang="en-US" sz="2200" dirty="0" smtClean="0">
                <a:latin typeface="Cooper Black" pitchFamily="18" charset="0"/>
              </a:rPr>
              <a:t>In Progress</a:t>
            </a:r>
          </a:p>
        </p:txBody>
      </p:sp>
      <p:sp>
        <p:nvSpPr>
          <p:cNvPr id="113" name="TextBox 112"/>
          <p:cNvSpPr txBox="1"/>
          <p:nvPr/>
        </p:nvSpPr>
        <p:spPr>
          <a:xfrm rot="21372584">
            <a:off x="190322" y="5137537"/>
            <a:ext cx="1810752" cy="338554"/>
          </a:xfrm>
          <a:prstGeom prst="rect">
            <a:avLst/>
          </a:prstGeom>
          <a:noFill/>
        </p:spPr>
        <p:txBody>
          <a:bodyPr wrap="none" rtlCol="0">
            <a:spAutoFit/>
          </a:bodyPr>
          <a:lstStyle/>
          <a:p>
            <a:r>
              <a:rPr lang="en-US" sz="1600" dirty="0" smtClean="0">
                <a:latin typeface="Cooper Black" pitchFamily="18" charset="0"/>
              </a:rPr>
              <a:t>Art Integration</a:t>
            </a:r>
          </a:p>
        </p:txBody>
      </p:sp>
      <p:pic>
        <p:nvPicPr>
          <p:cNvPr id="2" name="Audio 1">
            <a:hlinkClick r:id="" action="ppaction://media"/>
          </p:cNvPr>
          <p:cNvPicPr>
            <a:picLocks noChangeAspect="1"/>
          </p:cNvPicPr>
          <p:nvPr>
            <a:audioFile r:link="rId1"/>
            <p:extLst>
              <p:ext uri="{DAA4B4D4-6D71-4841-9C94-3DE7FCFB9230}">
                <p14:media xmlns:p14="http://schemas.microsoft.com/office/powerpoint/2010/main" xmlns="" r:embed="rId8"/>
              </p:ext>
            </p:extLst>
          </p:nvPr>
        </p:nvPicPr>
        <p:blipFill>
          <a:blip r:embed="rId9"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xmlns="" val="1484646857"/>
      </p:ext>
    </p:extLst>
  </p:cSld>
  <p:clrMapOvr>
    <a:masterClrMapping/>
  </p:clrMapOvr>
  <p:transition spd="slow" advTm="4586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105"/>
                                        </p:tgtEl>
                                      </p:cBhvr>
                                    </p:animEffect>
                                    <p:animScale>
                                      <p:cBhvr>
                                        <p:cTn id="10" dur="250" autoRev="1" fill="hold"/>
                                        <p:tgtEl>
                                          <p:spTgt spid="105"/>
                                        </p:tgtEl>
                                      </p:cBhvr>
                                      <p:by x="105000" y="105000"/>
                                    </p:animScale>
                                  </p:childTnLst>
                                </p:cTn>
                              </p:par>
                            </p:childTnLst>
                          </p:cTn>
                        </p:par>
                        <p:par>
                          <p:cTn id="11" fill="hold">
                            <p:stCondLst>
                              <p:cond delay="500"/>
                            </p:stCondLst>
                            <p:childTnLst>
                              <p:par>
                                <p:cTn id="12" presetID="26" presetClass="emph" presetSubtype="0" fill="hold" grpId="0" nodeType="afterEffect">
                                  <p:stCondLst>
                                    <p:cond delay="0"/>
                                  </p:stCondLst>
                                  <p:childTnLst>
                                    <p:animEffect transition="out" filter="fade">
                                      <p:cBhvr>
                                        <p:cTn id="13" dur="500" tmFilter="0, 0; .2, .5; .8, .5; 1, 0"/>
                                        <p:tgtEl>
                                          <p:spTgt spid="106"/>
                                        </p:tgtEl>
                                      </p:cBhvr>
                                    </p:animEffect>
                                    <p:animScale>
                                      <p:cBhvr>
                                        <p:cTn id="14" dur="250" autoRev="1" fill="hold"/>
                                        <p:tgtEl>
                                          <p:spTgt spid="106"/>
                                        </p:tgtEl>
                                      </p:cBhvr>
                                      <p:by x="105000" y="105000"/>
                                    </p:animScale>
                                  </p:childTnLst>
                                </p:cTn>
                              </p:par>
                            </p:childTnLst>
                          </p:cTn>
                        </p:par>
                        <p:par>
                          <p:cTn id="15" fill="hold">
                            <p:stCondLst>
                              <p:cond delay="1000"/>
                            </p:stCondLst>
                            <p:childTnLst>
                              <p:par>
                                <p:cTn id="16" presetID="10" presetClass="entr" presetSubtype="0" fill="hold" grpId="0" nodeType="afterEffect">
                                  <p:stCondLst>
                                    <p:cond delay="500"/>
                                  </p:stCondLst>
                                  <p:childTnLst>
                                    <p:set>
                                      <p:cBhvr>
                                        <p:cTn id="17" dur="1" fill="hold">
                                          <p:stCondLst>
                                            <p:cond delay="0"/>
                                          </p:stCondLst>
                                        </p:cTn>
                                        <p:tgtEl>
                                          <p:spTgt spid="107"/>
                                        </p:tgtEl>
                                        <p:attrNameLst>
                                          <p:attrName>style.visibility</p:attrName>
                                        </p:attrNameLst>
                                      </p:cBhvr>
                                      <p:to>
                                        <p:strVal val="visible"/>
                                      </p:to>
                                    </p:set>
                                    <p:animEffect transition="in" filter="fade">
                                      <p:cBhvr>
                                        <p:cTn id="18" dur="500"/>
                                        <p:tgtEl>
                                          <p:spTgt spid="107"/>
                                        </p:tgtEl>
                                      </p:cBhvr>
                                    </p:animEffect>
                                  </p:childTnLst>
                                </p:cTn>
                              </p:par>
                            </p:childTnLst>
                          </p:cTn>
                        </p:par>
                        <p:par>
                          <p:cTn id="19" fill="hold">
                            <p:stCondLst>
                              <p:cond delay="2000"/>
                            </p:stCondLst>
                            <p:childTnLst>
                              <p:par>
                                <p:cTn id="20" presetID="10" presetClass="entr" presetSubtype="0" fill="hold" grpId="0" nodeType="afterEffect">
                                  <p:stCondLst>
                                    <p:cond delay="500"/>
                                  </p:stCondLst>
                                  <p:childTnLst>
                                    <p:set>
                                      <p:cBhvr>
                                        <p:cTn id="21" dur="1" fill="hold">
                                          <p:stCondLst>
                                            <p:cond delay="0"/>
                                          </p:stCondLst>
                                        </p:cTn>
                                        <p:tgtEl>
                                          <p:spTgt spid="109"/>
                                        </p:tgtEl>
                                        <p:attrNameLst>
                                          <p:attrName>style.visibility</p:attrName>
                                        </p:attrNameLst>
                                      </p:cBhvr>
                                      <p:to>
                                        <p:strVal val="visible"/>
                                      </p:to>
                                    </p:set>
                                    <p:animEffect transition="in" filter="fade">
                                      <p:cBhvr>
                                        <p:cTn id="22" dur="500"/>
                                        <p:tgtEl>
                                          <p:spTgt spid="109"/>
                                        </p:tgtEl>
                                      </p:cBhvr>
                                    </p:animEffect>
                                  </p:childTnLst>
                                </p:cTn>
                              </p:par>
                            </p:childTnLst>
                          </p:cTn>
                        </p:par>
                        <p:par>
                          <p:cTn id="23" fill="hold">
                            <p:stCondLst>
                              <p:cond delay="3000"/>
                            </p:stCondLst>
                            <p:childTnLst>
                              <p:par>
                                <p:cTn id="24" presetID="31" presetClass="entr" presetSubtype="0" fill="hold" nodeType="afterEffect">
                                  <p:stCondLst>
                                    <p:cond delay="0"/>
                                  </p:stCondLst>
                                  <p:childTnLst>
                                    <p:set>
                                      <p:cBhvr>
                                        <p:cTn id="25" dur="1" fill="hold">
                                          <p:stCondLst>
                                            <p:cond delay="0"/>
                                          </p:stCondLst>
                                        </p:cTn>
                                        <p:tgtEl>
                                          <p:spTgt spid="5122"/>
                                        </p:tgtEl>
                                        <p:attrNameLst>
                                          <p:attrName>style.visibility</p:attrName>
                                        </p:attrNameLst>
                                      </p:cBhvr>
                                      <p:to>
                                        <p:strVal val="visible"/>
                                      </p:to>
                                    </p:set>
                                    <p:anim calcmode="lin" valueType="num">
                                      <p:cBhvr>
                                        <p:cTn id="26" dur="1000" fill="hold"/>
                                        <p:tgtEl>
                                          <p:spTgt spid="5122"/>
                                        </p:tgtEl>
                                        <p:attrNameLst>
                                          <p:attrName>ppt_w</p:attrName>
                                        </p:attrNameLst>
                                      </p:cBhvr>
                                      <p:tavLst>
                                        <p:tav tm="0">
                                          <p:val>
                                            <p:fltVal val="0"/>
                                          </p:val>
                                        </p:tav>
                                        <p:tav tm="100000">
                                          <p:val>
                                            <p:strVal val="#ppt_w"/>
                                          </p:val>
                                        </p:tav>
                                      </p:tavLst>
                                    </p:anim>
                                    <p:anim calcmode="lin" valueType="num">
                                      <p:cBhvr>
                                        <p:cTn id="27" dur="1000" fill="hold"/>
                                        <p:tgtEl>
                                          <p:spTgt spid="5122"/>
                                        </p:tgtEl>
                                        <p:attrNameLst>
                                          <p:attrName>ppt_h</p:attrName>
                                        </p:attrNameLst>
                                      </p:cBhvr>
                                      <p:tavLst>
                                        <p:tav tm="0">
                                          <p:val>
                                            <p:fltVal val="0"/>
                                          </p:val>
                                        </p:tav>
                                        <p:tav tm="100000">
                                          <p:val>
                                            <p:strVal val="#ppt_h"/>
                                          </p:val>
                                        </p:tav>
                                      </p:tavLst>
                                    </p:anim>
                                    <p:anim calcmode="lin" valueType="num">
                                      <p:cBhvr>
                                        <p:cTn id="28" dur="1000" fill="hold"/>
                                        <p:tgtEl>
                                          <p:spTgt spid="5122"/>
                                        </p:tgtEl>
                                        <p:attrNameLst>
                                          <p:attrName>style.rotation</p:attrName>
                                        </p:attrNameLst>
                                      </p:cBhvr>
                                      <p:tavLst>
                                        <p:tav tm="0">
                                          <p:val>
                                            <p:fltVal val="90"/>
                                          </p:val>
                                        </p:tav>
                                        <p:tav tm="100000">
                                          <p:val>
                                            <p:fltVal val="0"/>
                                          </p:val>
                                        </p:tav>
                                      </p:tavLst>
                                    </p:anim>
                                    <p:animEffect transition="in" filter="fade">
                                      <p:cBhvr>
                                        <p:cTn id="29" dur="1000"/>
                                        <p:tgtEl>
                                          <p:spTgt spid="5122"/>
                                        </p:tgtEl>
                                      </p:cBhvr>
                                    </p:animEffect>
                                  </p:childTnLst>
                                </p:cTn>
                              </p:par>
                            </p:childTnLst>
                          </p:cTn>
                        </p:par>
                        <p:par>
                          <p:cTn id="30" fill="hold">
                            <p:stCondLst>
                              <p:cond delay="4000"/>
                            </p:stCondLst>
                            <p:childTnLst>
                              <p:par>
                                <p:cTn id="31" presetID="10" presetClass="entr" presetSubtype="0" fill="hold" grpId="0" nodeType="afterEffect">
                                  <p:stCondLst>
                                    <p:cond delay="2000"/>
                                  </p:stCondLst>
                                  <p:childTnLst>
                                    <p:set>
                                      <p:cBhvr>
                                        <p:cTn id="32" dur="1" fill="hold">
                                          <p:stCondLst>
                                            <p:cond delay="0"/>
                                          </p:stCondLst>
                                        </p:cTn>
                                        <p:tgtEl>
                                          <p:spTgt spid="108"/>
                                        </p:tgtEl>
                                        <p:attrNameLst>
                                          <p:attrName>style.visibility</p:attrName>
                                        </p:attrNameLst>
                                      </p:cBhvr>
                                      <p:to>
                                        <p:strVal val="visible"/>
                                      </p:to>
                                    </p:set>
                                    <p:animEffect transition="in" filter="fade">
                                      <p:cBhvr>
                                        <p:cTn id="33"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2"/>
                </p:tgtEl>
              </p:cMediaNode>
            </p:audio>
          </p:childTnLst>
        </p:cTn>
      </p:par>
    </p:tnLst>
    <p:bldLst>
      <p:bldP spid="106" grpId="0" animBg="1"/>
      <p:bldP spid="107" grpId="0" animBg="1"/>
      <p:bldP spid="108" grpId="0" animBg="1"/>
      <p:bldP spid="10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4289" name="Picture 19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70675" y="2997200"/>
            <a:ext cx="4945063" cy="1354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44685" name="Group 589"/>
          <p:cNvGrpSpPr>
            <a:grpSpLocks/>
          </p:cNvGrpSpPr>
          <p:nvPr/>
        </p:nvGrpSpPr>
        <p:grpSpPr bwMode="auto">
          <a:xfrm>
            <a:off x="0" y="4238625"/>
            <a:ext cx="9155113" cy="2635250"/>
            <a:chOff x="0" y="2670"/>
            <a:chExt cx="5767" cy="1660"/>
          </a:xfrm>
        </p:grpSpPr>
        <p:sp>
          <p:nvSpPr>
            <p:cNvPr id="644686" name="Freeform 590"/>
            <p:cNvSpPr>
              <a:spLocks/>
            </p:cNvSpPr>
            <p:nvPr/>
          </p:nvSpPr>
          <p:spPr bwMode="auto">
            <a:xfrm flipH="1">
              <a:off x="0" y="2670"/>
              <a:ext cx="5762" cy="1650"/>
            </a:xfrm>
            <a:custGeom>
              <a:avLst/>
              <a:gdLst>
                <a:gd name="T0" fmla="*/ 771 w 4991"/>
                <a:gd name="T1" fmla="*/ 746 h 763"/>
                <a:gd name="T2" fmla="*/ 2238 w 4991"/>
                <a:gd name="T3" fmla="*/ 759 h 763"/>
                <a:gd name="T4" fmla="*/ 4991 w 4991"/>
                <a:gd name="T5" fmla="*/ 749 h 763"/>
                <a:gd name="T6" fmla="*/ 4991 w 4991"/>
                <a:gd name="T7" fmla="*/ 0 h 763"/>
                <a:gd name="T8" fmla="*/ 0 w 4991"/>
                <a:gd name="T9" fmla="*/ 0 h 763"/>
                <a:gd name="T10" fmla="*/ 0 w 4991"/>
                <a:gd name="T11" fmla="*/ 745 h 763"/>
                <a:gd name="T12" fmla="*/ 771 w 4991"/>
                <a:gd name="T13" fmla="*/ 746 h 763"/>
              </a:gdLst>
              <a:ahLst/>
              <a:cxnLst>
                <a:cxn ang="0">
                  <a:pos x="T0" y="T1"/>
                </a:cxn>
                <a:cxn ang="0">
                  <a:pos x="T2" y="T3"/>
                </a:cxn>
                <a:cxn ang="0">
                  <a:pos x="T4" y="T5"/>
                </a:cxn>
                <a:cxn ang="0">
                  <a:pos x="T6" y="T7"/>
                </a:cxn>
                <a:cxn ang="0">
                  <a:pos x="T8" y="T9"/>
                </a:cxn>
                <a:cxn ang="0">
                  <a:pos x="T10" y="T11"/>
                </a:cxn>
                <a:cxn ang="0">
                  <a:pos x="T12" y="T13"/>
                </a:cxn>
              </a:cxnLst>
              <a:rect l="0" t="0" r="r" b="b"/>
              <a:pathLst>
                <a:path w="4991" h="763">
                  <a:moveTo>
                    <a:pt x="771" y="746"/>
                  </a:moveTo>
                  <a:cubicBezTo>
                    <a:pt x="1262" y="742"/>
                    <a:pt x="1746" y="763"/>
                    <a:pt x="2238" y="759"/>
                  </a:cubicBezTo>
                  <a:cubicBezTo>
                    <a:pt x="3151" y="753"/>
                    <a:pt x="4084" y="693"/>
                    <a:pt x="4991" y="749"/>
                  </a:cubicBezTo>
                  <a:cubicBezTo>
                    <a:pt x="4991" y="0"/>
                    <a:pt x="4991" y="0"/>
                    <a:pt x="4991" y="0"/>
                  </a:cubicBezTo>
                  <a:cubicBezTo>
                    <a:pt x="0" y="0"/>
                    <a:pt x="0" y="0"/>
                    <a:pt x="0" y="0"/>
                  </a:cubicBezTo>
                  <a:cubicBezTo>
                    <a:pt x="0" y="745"/>
                    <a:pt x="0" y="745"/>
                    <a:pt x="0" y="745"/>
                  </a:cubicBezTo>
                  <a:cubicBezTo>
                    <a:pt x="257" y="745"/>
                    <a:pt x="515" y="748"/>
                    <a:pt x="771" y="746"/>
                  </a:cubicBezTo>
                  <a:close/>
                </a:path>
              </a:pathLst>
            </a:custGeom>
            <a:gradFill rotWithShape="1">
              <a:gsLst>
                <a:gs pos="0">
                  <a:srgbClr val="004BA5"/>
                </a:gs>
                <a:gs pos="100000">
                  <a:srgbClr val="52A1FF"/>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grpSp>
          <p:nvGrpSpPr>
            <p:cNvPr id="644687" name="Group 591"/>
            <p:cNvGrpSpPr>
              <a:grpSpLocks/>
            </p:cNvGrpSpPr>
            <p:nvPr/>
          </p:nvGrpSpPr>
          <p:grpSpPr bwMode="auto">
            <a:xfrm>
              <a:off x="0" y="2693"/>
              <a:ext cx="5762" cy="738"/>
              <a:chOff x="0" y="2693"/>
              <a:chExt cx="5762" cy="738"/>
            </a:xfrm>
          </p:grpSpPr>
          <p:sp>
            <p:nvSpPr>
              <p:cNvPr id="644688" name="Freeform 592"/>
              <p:cNvSpPr>
                <a:spLocks/>
              </p:cNvSpPr>
              <p:nvPr/>
            </p:nvSpPr>
            <p:spPr bwMode="auto">
              <a:xfrm flipH="1">
                <a:off x="2394" y="3076"/>
                <a:ext cx="1142" cy="42"/>
              </a:xfrm>
              <a:custGeom>
                <a:avLst/>
                <a:gdLst>
                  <a:gd name="T0" fmla="*/ 717 w 989"/>
                  <a:gd name="T1" fmla="*/ 18 h 37"/>
                  <a:gd name="T2" fmla="*/ 989 w 989"/>
                  <a:gd name="T3" fmla="*/ 0 h 37"/>
                  <a:gd name="T4" fmla="*/ 0 w 989"/>
                  <a:gd name="T5" fmla="*/ 37 h 37"/>
                  <a:gd name="T6" fmla="*/ 717 w 989"/>
                  <a:gd name="T7" fmla="*/ 18 h 37"/>
                </a:gdLst>
                <a:ahLst/>
                <a:cxnLst>
                  <a:cxn ang="0">
                    <a:pos x="T0" y="T1"/>
                  </a:cxn>
                  <a:cxn ang="0">
                    <a:pos x="T2" y="T3"/>
                  </a:cxn>
                  <a:cxn ang="0">
                    <a:pos x="T4" y="T5"/>
                  </a:cxn>
                  <a:cxn ang="0">
                    <a:pos x="T6" y="T7"/>
                  </a:cxn>
                </a:cxnLst>
                <a:rect l="0" t="0" r="r" b="b"/>
                <a:pathLst>
                  <a:path w="989" h="37">
                    <a:moveTo>
                      <a:pt x="717" y="18"/>
                    </a:moveTo>
                    <a:cubicBezTo>
                      <a:pt x="782" y="17"/>
                      <a:pt x="885" y="6"/>
                      <a:pt x="989" y="0"/>
                    </a:cubicBezTo>
                    <a:cubicBezTo>
                      <a:pt x="659" y="2"/>
                      <a:pt x="327" y="16"/>
                      <a:pt x="0" y="37"/>
                    </a:cubicBezTo>
                    <a:cubicBezTo>
                      <a:pt x="242" y="21"/>
                      <a:pt x="474" y="23"/>
                      <a:pt x="717" y="18"/>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689" name="Freeform 593"/>
              <p:cNvSpPr>
                <a:spLocks/>
              </p:cNvSpPr>
              <p:nvPr/>
            </p:nvSpPr>
            <p:spPr bwMode="auto">
              <a:xfrm flipH="1">
                <a:off x="2082" y="2981"/>
                <a:ext cx="3680" cy="151"/>
              </a:xfrm>
              <a:custGeom>
                <a:avLst/>
                <a:gdLst>
                  <a:gd name="T0" fmla="*/ 919 w 3188"/>
                  <a:gd name="T1" fmla="*/ 126 h 131"/>
                  <a:gd name="T2" fmla="*/ 1016 w 3188"/>
                  <a:gd name="T3" fmla="*/ 118 h 131"/>
                  <a:gd name="T4" fmla="*/ 884 w 3188"/>
                  <a:gd name="T5" fmla="*/ 109 h 131"/>
                  <a:gd name="T6" fmla="*/ 3188 w 3188"/>
                  <a:gd name="T7" fmla="*/ 7 h 131"/>
                  <a:gd name="T8" fmla="*/ 0 w 3188"/>
                  <a:gd name="T9" fmla="*/ 1 h 131"/>
                  <a:gd name="T10" fmla="*/ 0 w 3188"/>
                  <a:gd name="T11" fmla="*/ 13 h 131"/>
                  <a:gd name="T12" fmla="*/ 2972 w 3188"/>
                  <a:gd name="T13" fmla="*/ 12 h 131"/>
                  <a:gd name="T14" fmla="*/ 0 w 3188"/>
                  <a:gd name="T15" fmla="*/ 114 h 131"/>
                  <a:gd name="T16" fmla="*/ 0 w 3188"/>
                  <a:gd name="T17" fmla="*/ 117 h 131"/>
                  <a:gd name="T18" fmla="*/ 919 w 3188"/>
                  <a:gd name="T19" fmla="*/ 12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8" h="131">
                    <a:moveTo>
                      <a:pt x="919" y="126"/>
                    </a:moveTo>
                    <a:cubicBezTo>
                      <a:pt x="974" y="124"/>
                      <a:pt x="1009" y="122"/>
                      <a:pt x="1016" y="118"/>
                    </a:cubicBezTo>
                    <a:cubicBezTo>
                      <a:pt x="1020" y="117"/>
                      <a:pt x="956" y="112"/>
                      <a:pt x="884" y="109"/>
                    </a:cubicBezTo>
                    <a:cubicBezTo>
                      <a:pt x="1093" y="77"/>
                      <a:pt x="3188" y="24"/>
                      <a:pt x="3188" y="7"/>
                    </a:cubicBezTo>
                    <a:cubicBezTo>
                      <a:pt x="3188" y="0"/>
                      <a:pt x="1316" y="0"/>
                      <a:pt x="0" y="1"/>
                    </a:cubicBezTo>
                    <a:cubicBezTo>
                      <a:pt x="0" y="13"/>
                      <a:pt x="0" y="13"/>
                      <a:pt x="0" y="13"/>
                    </a:cubicBezTo>
                    <a:cubicBezTo>
                      <a:pt x="1152" y="14"/>
                      <a:pt x="2724" y="12"/>
                      <a:pt x="2972" y="12"/>
                    </a:cubicBezTo>
                    <a:cubicBezTo>
                      <a:pt x="2788" y="17"/>
                      <a:pt x="877" y="68"/>
                      <a:pt x="0" y="114"/>
                    </a:cubicBezTo>
                    <a:cubicBezTo>
                      <a:pt x="0" y="117"/>
                      <a:pt x="0" y="117"/>
                      <a:pt x="0" y="117"/>
                    </a:cubicBezTo>
                    <a:cubicBezTo>
                      <a:pt x="315" y="113"/>
                      <a:pt x="635" y="131"/>
                      <a:pt x="919" y="126"/>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690" name="Freeform 594"/>
              <p:cNvSpPr>
                <a:spLocks/>
              </p:cNvSpPr>
              <p:nvPr/>
            </p:nvSpPr>
            <p:spPr bwMode="auto">
              <a:xfrm flipH="1">
                <a:off x="652" y="3297"/>
                <a:ext cx="4396" cy="90"/>
              </a:xfrm>
              <a:custGeom>
                <a:avLst/>
                <a:gdLst>
                  <a:gd name="T0" fmla="*/ 3484 w 3807"/>
                  <a:gd name="T1" fmla="*/ 14 h 78"/>
                  <a:gd name="T2" fmla="*/ 3807 w 3807"/>
                  <a:gd name="T3" fmla="*/ 0 h 78"/>
                  <a:gd name="T4" fmla="*/ 0 w 3807"/>
                  <a:gd name="T5" fmla="*/ 78 h 78"/>
                  <a:gd name="T6" fmla="*/ 586 w 3807"/>
                  <a:gd name="T7" fmla="*/ 75 h 78"/>
                  <a:gd name="T8" fmla="*/ 775 w 3807"/>
                  <a:gd name="T9" fmla="*/ 70 h 78"/>
                  <a:gd name="T10" fmla="*/ 3484 w 3807"/>
                  <a:gd name="T11" fmla="*/ 14 h 78"/>
                </a:gdLst>
                <a:ahLst/>
                <a:cxnLst>
                  <a:cxn ang="0">
                    <a:pos x="T0" y="T1"/>
                  </a:cxn>
                  <a:cxn ang="0">
                    <a:pos x="T2" y="T3"/>
                  </a:cxn>
                  <a:cxn ang="0">
                    <a:pos x="T4" y="T5"/>
                  </a:cxn>
                  <a:cxn ang="0">
                    <a:pos x="T6" y="T7"/>
                  </a:cxn>
                  <a:cxn ang="0">
                    <a:pos x="T8" y="T9"/>
                  </a:cxn>
                  <a:cxn ang="0">
                    <a:pos x="T10" y="T11"/>
                  </a:cxn>
                </a:cxnLst>
                <a:rect l="0" t="0" r="r" b="b"/>
                <a:pathLst>
                  <a:path w="3807" h="78">
                    <a:moveTo>
                      <a:pt x="3484" y="14"/>
                    </a:moveTo>
                    <a:cubicBezTo>
                      <a:pt x="3522" y="13"/>
                      <a:pt x="3648" y="6"/>
                      <a:pt x="3807" y="0"/>
                    </a:cubicBezTo>
                    <a:cubicBezTo>
                      <a:pt x="2842" y="1"/>
                      <a:pt x="1356" y="44"/>
                      <a:pt x="0" y="78"/>
                    </a:cubicBezTo>
                    <a:cubicBezTo>
                      <a:pt x="183" y="76"/>
                      <a:pt x="380" y="75"/>
                      <a:pt x="586" y="75"/>
                    </a:cubicBezTo>
                    <a:cubicBezTo>
                      <a:pt x="649" y="73"/>
                      <a:pt x="712" y="72"/>
                      <a:pt x="775" y="70"/>
                    </a:cubicBezTo>
                    <a:cubicBezTo>
                      <a:pt x="1678" y="48"/>
                      <a:pt x="2580" y="23"/>
                      <a:pt x="3484" y="14"/>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691" name="Freeform 595"/>
              <p:cNvSpPr>
                <a:spLocks/>
              </p:cNvSpPr>
              <p:nvPr/>
            </p:nvSpPr>
            <p:spPr bwMode="auto">
              <a:xfrm flipH="1">
                <a:off x="0" y="3383"/>
                <a:ext cx="4509" cy="31"/>
              </a:xfrm>
              <a:custGeom>
                <a:avLst/>
                <a:gdLst>
                  <a:gd name="T0" fmla="*/ 2680 w 3906"/>
                  <a:gd name="T1" fmla="*/ 3 h 27"/>
                  <a:gd name="T2" fmla="*/ 0 w 3906"/>
                  <a:gd name="T3" fmla="*/ 25 h 27"/>
                  <a:gd name="T4" fmla="*/ 3906 w 3906"/>
                  <a:gd name="T5" fmla="*/ 19 h 27"/>
                  <a:gd name="T6" fmla="*/ 3906 w 3906"/>
                  <a:gd name="T7" fmla="*/ 3 h 27"/>
                  <a:gd name="T8" fmla="*/ 3891 w 3906"/>
                  <a:gd name="T9" fmla="*/ 3 h 27"/>
                  <a:gd name="T10" fmla="*/ 2680 w 3906"/>
                  <a:gd name="T11" fmla="*/ 3 h 27"/>
                </a:gdLst>
                <a:ahLst/>
                <a:cxnLst>
                  <a:cxn ang="0">
                    <a:pos x="T0" y="T1"/>
                  </a:cxn>
                  <a:cxn ang="0">
                    <a:pos x="T2" y="T3"/>
                  </a:cxn>
                  <a:cxn ang="0">
                    <a:pos x="T4" y="T5"/>
                  </a:cxn>
                  <a:cxn ang="0">
                    <a:pos x="T6" y="T7"/>
                  </a:cxn>
                  <a:cxn ang="0">
                    <a:pos x="T8" y="T9"/>
                  </a:cxn>
                  <a:cxn ang="0">
                    <a:pos x="T10" y="T11"/>
                  </a:cxn>
                </a:cxnLst>
                <a:rect l="0" t="0" r="r" b="b"/>
                <a:pathLst>
                  <a:path w="3906" h="27">
                    <a:moveTo>
                      <a:pt x="2680" y="3"/>
                    </a:moveTo>
                    <a:cubicBezTo>
                      <a:pt x="1841" y="0"/>
                      <a:pt x="839" y="21"/>
                      <a:pt x="0" y="25"/>
                    </a:cubicBezTo>
                    <a:cubicBezTo>
                      <a:pt x="1302" y="25"/>
                      <a:pt x="3108" y="27"/>
                      <a:pt x="3906" y="19"/>
                    </a:cubicBezTo>
                    <a:cubicBezTo>
                      <a:pt x="3906" y="3"/>
                      <a:pt x="3906" y="3"/>
                      <a:pt x="3906" y="3"/>
                    </a:cubicBezTo>
                    <a:cubicBezTo>
                      <a:pt x="3901" y="3"/>
                      <a:pt x="3896" y="3"/>
                      <a:pt x="3891" y="3"/>
                    </a:cubicBezTo>
                    <a:cubicBezTo>
                      <a:pt x="3487" y="6"/>
                      <a:pt x="3083" y="4"/>
                      <a:pt x="2680" y="3"/>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692" name="Freeform 596"/>
              <p:cNvSpPr>
                <a:spLocks/>
              </p:cNvSpPr>
              <p:nvPr/>
            </p:nvSpPr>
            <p:spPr bwMode="auto">
              <a:xfrm flipH="1">
                <a:off x="4744" y="3394"/>
                <a:ext cx="1018" cy="37"/>
              </a:xfrm>
              <a:custGeom>
                <a:avLst/>
                <a:gdLst>
                  <a:gd name="T0" fmla="*/ 0 w 882"/>
                  <a:gd name="T1" fmla="*/ 32 h 32"/>
                  <a:gd name="T2" fmla="*/ 882 w 882"/>
                  <a:gd name="T3" fmla="*/ 14 h 32"/>
                  <a:gd name="T4" fmla="*/ 0 w 882"/>
                  <a:gd name="T5" fmla="*/ 6 h 32"/>
                  <a:gd name="T6" fmla="*/ 0 w 882"/>
                  <a:gd name="T7" fmla="*/ 32 h 32"/>
                </a:gdLst>
                <a:ahLst/>
                <a:cxnLst>
                  <a:cxn ang="0">
                    <a:pos x="T0" y="T1"/>
                  </a:cxn>
                  <a:cxn ang="0">
                    <a:pos x="T2" y="T3"/>
                  </a:cxn>
                  <a:cxn ang="0">
                    <a:pos x="T4" y="T5"/>
                  </a:cxn>
                  <a:cxn ang="0">
                    <a:pos x="T6" y="T7"/>
                  </a:cxn>
                </a:cxnLst>
                <a:rect l="0" t="0" r="r" b="b"/>
                <a:pathLst>
                  <a:path w="882" h="32">
                    <a:moveTo>
                      <a:pt x="0" y="32"/>
                    </a:moveTo>
                    <a:cubicBezTo>
                      <a:pt x="201" y="27"/>
                      <a:pt x="672" y="19"/>
                      <a:pt x="882" y="14"/>
                    </a:cubicBezTo>
                    <a:cubicBezTo>
                      <a:pt x="651" y="16"/>
                      <a:pt x="178" y="0"/>
                      <a:pt x="0" y="6"/>
                    </a:cubicBezTo>
                    <a:lnTo>
                      <a:pt x="0" y="32"/>
                    </a:ln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693" name="Freeform 597"/>
              <p:cNvSpPr>
                <a:spLocks/>
              </p:cNvSpPr>
              <p:nvPr/>
            </p:nvSpPr>
            <p:spPr bwMode="auto">
              <a:xfrm flipH="1">
                <a:off x="0" y="3283"/>
                <a:ext cx="652" cy="22"/>
              </a:xfrm>
              <a:custGeom>
                <a:avLst/>
                <a:gdLst>
                  <a:gd name="T0" fmla="*/ 0 w 565"/>
                  <a:gd name="T1" fmla="*/ 12 h 19"/>
                  <a:gd name="T2" fmla="*/ 565 w 565"/>
                  <a:gd name="T3" fmla="*/ 19 h 19"/>
                  <a:gd name="T4" fmla="*/ 565 w 565"/>
                  <a:gd name="T5" fmla="*/ 3 h 19"/>
                  <a:gd name="T6" fmla="*/ 0 w 565"/>
                  <a:gd name="T7" fmla="*/ 12 h 19"/>
                </a:gdLst>
                <a:ahLst/>
                <a:cxnLst>
                  <a:cxn ang="0">
                    <a:pos x="T0" y="T1"/>
                  </a:cxn>
                  <a:cxn ang="0">
                    <a:pos x="T2" y="T3"/>
                  </a:cxn>
                  <a:cxn ang="0">
                    <a:pos x="T4" y="T5"/>
                  </a:cxn>
                  <a:cxn ang="0">
                    <a:pos x="T6" y="T7"/>
                  </a:cxn>
                </a:cxnLst>
                <a:rect l="0" t="0" r="r" b="b"/>
                <a:pathLst>
                  <a:path w="565" h="19">
                    <a:moveTo>
                      <a:pt x="0" y="12"/>
                    </a:moveTo>
                    <a:cubicBezTo>
                      <a:pt x="217" y="12"/>
                      <a:pt x="408" y="14"/>
                      <a:pt x="565" y="19"/>
                    </a:cubicBezTo>
                    <a:cubicBezTo>
                      <a:pt x="565" y="3"/>
                      <a:pt x="565" y="3"/>
                      <a:pt x="565" y="3"/>
                    </a:cubicBezTo>
                    <a:cubicBezTo>
                      <a:pt x="380" y="0"/>
                      <a:pt x="171" y="6"/>
                      <a:pt x="0" y="12"/>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694" name="Freeform 598"/>
              <p:cNvSpPr>
                <a:spLocks/>
              </p:cNvSpPr>
              <p:nvPr/>
            </p:nvSpPr>
            <p:spPr bwMode="auto">
              <a:xfrm flipH="1">
                <a:off x="4320" y="3383"/>
                <a:ext cx="60" cy="0"/>
              </a:xfrm>
              <a:custGeom>
                <a:avLst/>
                <a:gdLst>
                  <a:gd name="T0" fmla="*/ 0 w 52"/>
                  <a:gd name="T1" fmla="*/ 52 w 52"/>
                  <a:gd name="T2" fmla="*/ 8 w 52"/>
                  <a:gd name="T3" fmla="*/ 0 w 52"/>
                </a:gdLst>
                <a:ahLst/>
                <a:cxnLst>
                  <a:cxn ang="0">
                    <a:pos x="T0" y="0"/>
                  </a:cxn>
                  <a:cxn ang="0">
                    <a:pos x="T1" y="0"/>
                  </a:cxn>
                  <a:cxn ang="0">
                    <a:pos x="T2" y="0"/>
                  </a:cxn>
                  <a:cxn ang="0">
                    <a:pos x="T3" y="0"/>
                  </a:cxn>
                </a:cxnLst>
                <a:rect l="0" t="0" r="r" b="b"/>
                <a:pathLst>
                  <a:path w="52">
                    <a:moveTo>
                      <a:pt x="0" y="0"/>
                    </a:moveTo>
                    <a:cubicBezTo>
                      <a:pt x="17" y="0"/>
                      <a:pt x="35" y="0"/>
                      <a:pt x="52" y="0"/>
                    </a:cubicBezTo>
                    <a:cubicBezTo>
                      <a:pt x="37" y="0"/>
                      <a:pt x="23" y="0"/>
                      <a:pt x="8" y="0"/>
                    </a:cubicBezTo>
                    <a:cubicBezTo>
                      <a:pt x="6" y="0"/>
                      <a:pt x="3" y="0"/>
                      <a:pt x="0" y="0"/>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695" name="Freeform 599"/>
              <p:cNvSpPr>
                <a:spLocks/>
              </p:cNvSpPr>
              <p:nvPr/>
            </p:nvSpPr>
            <p:spPr bwMode="auto">
              <a:xfrm flipH="1">
                <a:off x="81" y="3187"/>
                <a:ext cx="5681" cy="51"/>
              </a:xfrm>
              <a:custGeom>
                <a:avLst/>
                <a:gdLst>
                  <a:gd name="T0" fmla="*/ 4921 w 4921"/>
                  <a:gd name="T1" fmla="*/ 11 h 44"/>
                  <a:gd name="T2" fmla="*/ 0 w 4921"/>
                  <a:gd name="T3" fmla="*/ 6 h 44"/>
                  <a:gd name="T4" fmla="*/ 0 w 4921"/>
                  <a:gd name="T5" fmla="*/ 17 h 44"/>
                  <a:gd name="T6" fmla="*/ 4921 w 4921"/>
                  <a:gd name="T7" fmla="*/ 11 h 44"/>
                </a:gdLst>
                <a:ahLst/>
                <a:cxnLst>
                  <a:cxn ang="0">
                    <a:pos x="T0" y="T1"/>
                  </a:cxn>
                  <a:cxn ang="0">
                    <a:pos x="T2" y="T3"/>
                  </a:cxn>
                  <a:cxn ang="0">
                    <a:pos x="T4" y="T5"/>
                  </a:cxn>
                  <a:cxn ang="0">
                    <a:pos x="T6" y="T7"/>
                  </a:cxn>
                </a:cxnLst>
                <a:rect l="0" t="0" r="r" b="b"/>
                <a:pathLst>
                  <a:path w="4921" h="44">
                    <a:moveTo>
                      <a:pt x="4921" y="11"/>
                    </a:moveTo>
                    <a:cubicBezTo>
                      <a:pt x="4921" y="0"/>
                      <a:pt x="1320" y="5"/>
                      <a:pt x="0" y="6"/>
                    </a:cubicBezTo>
                    <a:cubicBezTo>
                      <a:pt x="0" y="17"/>
                      <a:pt x="0" y="17"/>
                      <a:pt x="0" y="17"/>
                    </a:cubicBezTo>
                    <a:cubicBezTo>
                      <a:pt x="2172" y="1"/>
                      <a:pt x="4920" y="44"/>
                      <a:pt x="4921" y="11"/>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696" name="Freeform 600"/>
              <p:cNvSpPr>
                <a:spLocks/>
              </p:cNvSpPr>
              <p:nvPr/>
            </p:nvSpPr>
            <p:spPr bwMode="auto">
              <a:xfrm flipH="1">
                <a:off x="914" y="3115"/>
                <a:ext cx="1686" cy="45"/>
              </a:xfrm>
              <a:custGeom>
                <a:avLst/>
                <a:gdLst>
                  <a:gd name="T0" fmla="*/ 1401 w 1460"/>
                  <a:gd name="T1" fmla="*/ 10 h 39"/>
                  <a:gd name="T2" fmla="*/ 508 w 1460"/>
                  <a:gd name="T3" fmla="*/ 16 h 39"/>
                  <a:gd name="T4" fmla="*/ 0 w 1460"/>
                  <a:gd name="T5" fmla="*/ 23 h 39"/>
                  <a:gd name="T6" fmla="*/ 847 w 1460"/>
                  <a:gd name="T7" fmla="*/ 39 h 39"/>
                  <a:gd name="T8" fmla="*/ 1401 w 1460"/>
                  <a:gd name="T9" fmla="*/ 10 h 39"/>
                </a:gdLst>
                <a:ahLst/>
                <a:cxnLst>
                  <a:cxn ang="0">
                    <a:pos x="T0" y="T1"/>
                  </a:cxn>
                  <a:cxn ang="0">
                    <a:pos x="T2" y="T3"/>
                  </a:cxn>
                  <a:cxn ang="0">
                    <a:pos x="T4" y="T5"/>
                  </a:cxn>
                  <a:cxn ang="0">
                    <a:pos x="T6" y="T7"/>
                  </a:cxn>
                  <a:cxn ang="0">
                    <a:pos x="T8" y="T9"/>
                  </a:cxn>
                </a:cxnLst>
                <a:rect l="0" t="0" r="r" b="b"/>
                <a:pathLst>
                  <a:path w="1460" h="39">
                    <a:moveTo>
                      <a:pt x="1401" y="10"/>
                    </a:moveTo>
                    <a:cubicBezTo>
                      <a:pt x="1363" y="0"/>
                      <a:pt x="630" y="17"/>
                      <a:pt x="508" y="16"/>
                    </a:cubicBezTo>
                    <a:cubicBezTo>
                      <a:pt x="341" y="15"/>
                      <a:pt x="167" y="24"/>
                      <a:pt x="0" y="23"/>
                    </a:cubicBezTo>
                    <a:cubicBezTo>
                      <a:pt x="284" y="29"/>
                      <a:pt x="567" y="37"/>
                      <a:pt x="847" y="39"/>
                    </a:cubicBezTo>
                    <a:cubicBezTo>
                      <a:pt x="893" y="39"/>
                      <a:pt x="1460" y="26"/>
                      <a:pt x="1401" y="10"/>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697" name="Freeform 601"/>
              <p:cNvSpPr>
                <a:spLocks noEditPoints="1"/>
              </p:cNvSpPr>
              <p:nvPr/>
            </p:nvSpPr>
            <p:spPr bwMode="auto">
              <a:xfrm flipH="1">
                <a:off x="0" y="2693"/>
                <a:ext cx="5762" cy="210"/>
              </a:xfrm>
              <a:custGeom>
                <a:avLst/>
                <a:gdLst>
                  <a:gd name="T0" fmla="*/ 4873 w 4991"/>
                  <a:gd name="T1" fmla="*/ 16 h 182"/>
                  <a:gd name="T2" fmla="*/ 3473 w 4991"/>
                  <a:gd name="T3" fmla="*/ 20 h 182"/>
                  <a:gd name="T4" fmla="*/ 556 w 4991"/>
                  <a:gd name="T5" fmla="*/ 9 h 182"/>
                  <a:gd name="T6" fmla="*/ 0 w 4991"/>
                  <a:gd name="T7" fmla="*/ 3 h 182"/>
                  <a:gd name="T8" fmla="*/ 0 w 4991"/>
                  <a:gd name="T9" fmla="*/ 37 h 182"/>
                  <a:gd name="T10" fmla="*/ 206 w 4991"/>
                  <a:gd name="T11" fmla="*/ 49 h 182"/>
                  <a:gd name="T12" fmla="*/ 3123 w 4991"/>
                  <a:gd name="T13" fmla="*/ 68 h 182"/>
                  <a:gd name="T14" fmla="*/ 125 w 4991"/>
                  <a:gd name="T15" fmla="*/ 138 h 182"/>
                  <a:gd name="T16" fmla="*/ 0 w 4991"/>
                  <a:gd name="T17" fmla="*/ 140 h 182"/>
                  <a:gd name="T18" fmla="*/ 0 w 4991"/>
                  <a:gd name="T19" fmla="*/ 150 h 182"/>
                  <a:gd name="T20" fmla="*/ 212 w 4991"/>
                  <a:gd name="T21" fmla="*/ 149 h 182"/>
                  <a:gd name="T22" fmla="*/ 0 w 4991"/>
                  <a:gd name="T23" fmla="*/ 154 h 182"/>
                  <a:gd name="T24" fmla="*/ 0 w 4991"/>
                  <a:gd name="T25" fmla="*/ 173 h 182"/>
                  <a:gd name="T26" fmla="*/ 209 w 4991"/>
                  <a:gd name="T27" fmla="*/ 176 h 182"/>
                  <a:gd name="T28" fmla="*/ 3192 w 4991"/>
                  <a:gd name="T29" fmla="*/ 167 h 182"/>
                  <a:gd name="T30" fmla="*/ 4991 w 4991"/>
                  <a:gd name="T31" fmla="*/ 182 h 182"/>
                  <a:gd name="T32" fmla="*/ 4991 w 4991"/>
                  <a:gd name="T33" fmla="*/ 166 h 182"/>
                  <a:gd name="T34" fmla="*/ 4083 w 4991"/>
                  <a:gd name="T35" fmla="*/ 159 h 182"/>
                  <a:gd name="T36" fmla="*/ 913 w 4991"/>
                  <a:gd name="T37" fmla="*/ 138 h 182"/>
                  <a:gd name="T38" fmla="*/ 4991 w 4991"/>
                  <a:gd name="T39" fmla="*/ 25 h 182"/>
                  <a:gd name="T40" fmla="*/ 4991 w 4991"/>
                  <a:gd name="T41" fmla="*/ 19 h 182"/>
                  <a:gd name="T42" fmla="*/ 4873 w 4991"/>
                  <a:gd name="T43" fmla="*/ 16 h 182"/>
                  <a:gd name="T44" fmla="*/ 823 w 4991"/>
                  <a:gd name="T45" fmla="*/ 28 h 182"/>
                  <a:gd name="T46" fmla="*/ 497 w 4991"/>
                  <a:gd name="T47" fmla="*/ 19 h 182"/>
                  <a:gd name="T48" fmla="*/ 2365 w 4991"/>
                  <a:gd name="T49" fmla="*/ 24 h 182"/>
                  <a:gd name="T50" fmla="*/ 3705 w 4991"/>
                  <a:gd name="T51" fmla="*/ 31 h 182"/>
                  <a:gd name="T52" fmla="*/ 823 w 4991"/>
                  <a:gd name="T53" fmla="*/ 28 h 182"/>
                  <a:gd name="T54" fmla="*/ 2499 w 4991"/>
                  <a:gd name="T55" fmla="*/ 53 h 182"/>
                  <a:gd name="T56" fmla="*/ 3823 w 4991"/>
                  <a:gd name="T57" fmla="*/ 39 h 182"/>
                  <a:gd name="T58" fmla="*/ 2499 w 4991"/>
                  <a:gd name="T59" fmla="*/ 5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91" h="182">
                    <a:moveTo>
                      <a:pt x="4873" y="16"/>
                    </a:moveTo>
                    <a:cubicBezTo>
                      <a:pt x="4407" y="23"/>
                      <a:pt x="3940" y="22"/>
                      <a:pt x="3473" y="20"/>
                    </a:cubicBezTo>
                    <a:cubicBezTo>
                      <a:pt x="2501" y="16"/>
                      <a:pt x="1528" y="0"/>
                      <a:pt x="556" y="9"/>
                    </a:cubicBezTo>
                    <a:cubicBezTo>
                      <a:pt x="373" y="11"/>
                      <a:pt x="187" y="7"/>
                      <a:pt x="0" y="3"/>
                    </a:cubicBezTo>
                    <a:cubicBezTo>
                      <a:pt x="0" y="37"/>
                      <a:pt x="0" y="37"/>
                      <a:pt x="0" y="37"/>
                    </a:cubicBezTo>
                    <a:cubicBezTo>
                      <a:pt x="68" y="41"/>
                      <a:pt x="136" y="45"/>
                      <a:pt x="206" y="49"/>
                    </a:cubicBezTo>
                    <a:cubicBezTo>
                      <a:pt x="1170" y="103"/>
                      <a:pt x="2157" y="66"/>
                      <a:pt x="3123" y="68"/>
                    </a:cubicBezTo>
                    <a:cubicBezTo>
                      <a:pt x="2124" y="96"/>
                      <a:pt x="1124" y="127"/>
                      <a:pt x="125" y="138"/>
                    </a:cubicBezTo>
                    <a:cubicBezTo>
                      <a:pt x="83" y="139"/>
                      <a:pt x="42" y="139"/>
                      <a:pt x="0" y="140"/>
                    </a:cubicBezTo>
                    <a:cubicBezTo>
                      <a:pt x="0" y="150"/>
                      <a:pt x="0" y="150"/>
                      <a:pt x="0" y="150"/>
                    </a:cubicBezTo>
                    <a:cubicBezTo>
                      <a:pt x="70" y="150"/>
                      <a:pt x="141" y="149"/>
                      <a:pt x="212" y="149"/>
                    </a:cubicBezTo>
                    <a:cubicBezTo>
                      <a:pt x="139" y="150"/>
                      <a:pt x="69" y="152"/>
                      <a:pt x="0" y="154"/>
                    </a:cubicBezTo>
                    <a:cubicBezTo>
                      <a:pt x="0" y="173"/>
                      <a:pt x="0" y="173"/>
                      <a:pt x="0" y="173"/>
                    </a:cubicBezTo>
                    <a:cubicBezTo>
                      <a:pt x="99" y="175"/>
                      <a:pt x="174" y="177"/>
                      <a:pt x="209" y="176"/>
                    </a:cubicBezTo>
                    <a:cubicBezTo>
                      <a:pt x="1203" y="158"/>
                      <a:pt x="2198" y="164"/>
                      <a:pt x="3192" y="167"/>
                    </a:cubicBezTo>
                    <a:cubicBezTo>
                      <a:pt x="3787" y="168"/>
                      <a:pt x="4389" y="182"/>
                      <a:pt x="4991" y="182"/>
                    </a:cubicBezTo>
                    <a:cubicBezTo>
                      <a:pt x="4991" y="166"/>
                      <a:pt x="4991" y="166"/>
                      <a:pt x="4991" y="166"/>
                    </a:cubicBezTo>
                    <a:cubicBezTo>
                      <a:pt x="4687" y="163"/>
                      <a:pt x="4383" y="159"/>
                      <a:pt x="4083" y="159"/>
                    </a:cubicBezTo>
                    <a:cubicBezTo>
                      <a:pt x="3867" y="159"/>
                      <a:pt x="2294" y="127"/>
                      <a:pt x="913" y="138"/>
                    </a:cubicBezTo>
                    <a:cubicBezTo>
                      <a:pt x="2272" y="112"/>
                      <a:pt x="3631" y="53"/>
                      <a:pt x="4991" y="25"/>
                    </a:cubicBezTo>
                    <a:cubicBezTo>
                      <a:pt x="4991" y="19"/>
                      <a:pt x="4991" y="19"/>
                      <a:pt x="4991" y="19"/>
                    </a:cubicBezTo>
                    <a:cubicBezTo>
                      <a:pt x="4937" y="17"/>
                      <a:pt x="4894" y="16"/>
                      <a:pt x="4873" y="16"/>
                    </a:cubicBezTo>
                    <a:close/>
                    <a:moveTo>
                      <a:pt x="823" y="28"/>
                    </a:moveTo>
                    <a:cubicBezTo>
                      <a:pt x="711" y="24"/>
                      <a:pt x="600" y="20"/>
                      <a:pt x="497" y="19"/>
                    </a:cubicBezTo>
                    <a:cubicBezTo>
                      <a:pt x="1119" y="8"/>
                      <a:pt x="1743" y="20"/>
                      <a:pt x="2365" y="24"/>
                    </a:cubicBezTo>
                    <a:cubicBezTo>
                      <a:pt x="2812" y="27"/>
                      <a:pt x="3259" y="30"/>
                      <a:pt x="3705" y="31"/>
                    </a:cubicBezTo>
                    <a:cubicBezTo>
                      <a:pt x="2744" y="42"/>
                      <a:pt x="1784" y="38"/>
                      <a:pt x="823" y="28"/>
                    </a:cubicBezTo>
                    <a:close/>
                    <a:moveTo>
                      <a:pt x="2499" y="53"/>
                    </a:moveTo>
                    <a:cubicBezTo>
                      <a:pt x="3147" y="48"/>
                      <a:pt x="3708" y="41"/>
                      <a:pt x="3823" y="39"/>
                    </a:cubicBezTo>
                    <a:cubicBezTo>
                      <a:pt x="3726" y="61"/>
                      <a:pt x="3182" y="60"/>
                      <a:pt x="2499" y="53"/>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698" name="Freeform 602"/>
              <p:cNvSpPr>
                <a:spLocks/>
              </p:cNvSpPr>
              <p:nvPr/>
            </p:nvSpPr>
            <p:spPr bwMode="auto">
              <a:xfrm flipH="1">
                <a:off x="2954" y="3137"/>
                <a:ext cx="1307" cy="31"/>
              </a:xfrm>
              <a:custGeom>
                <a:avLst/>
                <a:gdLst>
                  <a:gd name="T0" fmla="*/ 0 w 1132"/>
                  <a:gd name="T1" fmla="*/ 11 h 27"/>
                  <a:gd name="T2" fmla="*/ 1132 w 1132"/>
                  <a:gd name="T3" fmla="*/ 14 h 27"/>
                  <a:gd name="T4" fmla="*/ 0 w 1132"/>
                  <a:gd name="T5" fmla="*/ 11 h 27"/>
                </a:gdLst>
                <a:ahLst/>
                <a:cxnLst>
                  <a:cxn ang="0">
                    <a:pos x="T0" y="T1"/>
                  </a:cxn>
                  <a:cxn ang="0">
                    <a:pos x="T2" y="T3"/>
                  </a:cxn>
                  <a:cxn ang="0">
                    <a:pos x="T4" y="T5"/>
                  </a:cxn>
                </a:cxnLst>
                <a:rect l="0" t="0" r="r" b="b"/>
                <a:pathLst>
                  <a:path w="1132" h="27">
                    <a:moveTo>
                      <a:pt x="0" y="11"/>
                    </a:moveTo>
                    <a:cubicBezTo>
                      <a:pt x="404" y="27"/>
                      <a:pt x="755" y="12"/>
                      <a:pt x="1132" y="14"/>
                    </a:cubicBezTo>
                    <a:cubicBezTo>
                      <a:pt x="754" y="6"/>
                      <a:pt x="375" y="0"/>
                      <a:pt x="0" y="11"/>
                    </a:cubicBezTo>
                    <a:close/>
                  </a:path>
                </a:pathLst>
              </a:custGeom>
              <a:solidFill>
                <a:srgbClr val="52A1FF">
                  <a:alpha val="70000"/>
                </a:srgbClr>
              </a:soli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grpSp>
        <p:sp>
          <p:nvSpPr>
            <p:cNvPr id="644699" name="Freeform 603"/>
            <p:cNvSpPr>
              <a:spLocks/>
            </p:cNvSpPr>
            <p:nvPr/>
          </p:nvSpPr>
          <p:spPr bwMode="auto">
            <a:xfrm flipH="1">
              <a:off x="0" y="3442"/>
              <a:ext cx="5762" cy="876"/>
            </a:xfrm>
            <a:custGeom>
              <a:avLst/>
              <a:gdLst>
                <a:gd name="T0" fmla="*/ 2238 w 4991"/>
                <a:gd name="T1" fmla="*/ 88 h 760"/>
                <a:gd name="T2" fmla="*/ 771 w 4991"/>
                <a:gd name="T3" fmla="*/ 45 h 760"/>
                <a:gd name="T4" fmla="*/ 0 w 4991"/>
                <a:gd name="T5" fmla="*/ 41 h 760"/>
                <a:gd name="T6" fmla="*/ 0 w 4991"/>
                <a:gd name="T7" fmla="*/ 760 h 760"/>
                <a:gd name="T8" fmla="*/ 4991 w 4991"/>
                <a:gd name="T9" fmla="*/ 760 h 760"/>
                <a:gd name="T10" fmla="*/ 4991 w 4991"/>
                <a:gd name="T11" fmla="*/ 1 h 760"/>
                <a:gd name="T12" fmla="*/ 2238 w 4991"/>
                <a:gd name="T13" fmla="*/ 88 h 760"/>
              </a:gdLst>
              <a:ahLst/>
              <a:cxnLst>
                <a:cxn ang="0">
                  <a:pos x="T0" y="T1"/>
                </a:cxn>
                <a:cxn ang="0">
                  <a:pos x="T2" y="T3"/>
                </a:cxn>
                <a:cxn ang="0">
                  <a:pos x="T4" y="T5"/>
                </a:cxn>
                <a:cxn ang="0">
                  <a:pos x="T6" y="T7"/>
                </a:cxn>
                <a:cxn ang="0">
                  <a:pos x="T8" y="T9"/>
                </a:cxn>
                <a:cxn ang="0">
                  <a:pos x="T10" y="T11"/>
                </a:cxn>
                <a:cxn ang="0">
                  <a:pos x="T12" y="T13"/>
                </a:cxn>
              </a:cxnLst>
              <a:rect l="0" t="0" r="r" b="b"/>
              <a:pathLst>
                <a:path w="4991" h="760">
                  <a:moveTo>
                    <a:pt x="2238" y="88"/>
                  </a:moveTo>
                  <a:cubicBezTo>
                    <a:pt x="1746" y="100"/>
                    <a:pt x="1262" y="33"/>
                    <a:pt x="771" y="45"/>
                  </a:cubicBezTo>
                  <a:cubicBezTo>
                    <a:pt x="515" y="51"/>
                    <a:pt x="257" y="40"/>
                    <a:pt x="0" y="41"/>
                  </a:cubicBezTo>
                  <a:cubicBezTo>
                    <a:pt x="0" y="760"/>
                    <a:pt x="0" y="760"/>
                    <a:pt x="0" y="760"/>
                  </a:cubicBezTo>
                  <a:cubicBezTo>
                    <a:pt x="4991" y="760"/>
                    <a:pt x="4991" y="760"/>
                    <a:pt x="4991" y="760"/>
                  </a:cubicBezTo>
                  <a:cubicBezTo>
                    <a:pt x="4991" y="1"/>
                    <a:pt x="4991" y="1"/>
                    <a:pt x="4991" y="1"/>
                  </a:cubicBezTo>
                  <a:cubicBezTo>
                    <a:pt x="4187" y="0"/>
                    <a:pt x="3151" y="67"/>
                    <a:pt x="2238" y="88"/>
                  </a:cubicBezTo>
                  <a:close/>
                </a:path>
              </a:pathLst>
            </a:custGeom>
            <a:gradFill rotWithShape="1">
              <a:gsLst>
                <a:gs pos="0">
                  <a:srgbClr val="EDBC80"/>
                </a:gs>
                <a:gs pos="100000">
                  <a:srgbClr val="B28C6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644700" name="Group 604"/>
            <p:cNvGrpSpPr>
              <a:grpSpLocks/>
            </p:cNvGrpSpPr>
            <p:nvPr/>
          </p:nvGrpSpPr>
          <p:grpSpPr bwMode="auto">
            <a:xfrm>
              <a:off x="9" y="3447"/>
              <a:ext cx="5758" cy="883"/>
              <a:chOff x="9" y="3431"/>
              <a:chExt cx="5758" cy="883"/>
            </a:xfrm>
          </p:grpSpPr>
          <p:sp>
            <p:nvSpPr>
              <p:cNvPr id="644701" name="Freeform 605"/>
              <p:cNvSpPr>
                <a:spLocks/>
              </p:cNvSpPr>
              <p:nvPr/>
            </p:nvSpPr>
            <p:spPr bwMode="auto">
              <a:xfrm flipH="1">
                <a:off x="3864" y="3539"/>
                <a:ext cx="44" cy="16"/>
              </a:xfrm>
              <a:custGeom>
                <a:avLst/>
                <a:gdLst>
                  <a:gd name="T0" fmla="*/ 38 w 38"/>
                  <a:gd name="T1" fmla="*/ 6 h 14"/>
                  <a:gd name="T2" fmla="*/ 19 w 38"/>
                  <a:gd name="T3" fmla="*/ 0 h 14"/>
                  <a:gd name="T4" fmla="*/ 0 w 38"/>
                  <a:gd name="T5" fmla="*/ 8 h 14"/>
                  <a:gd name="T6" fmla="*/ 19 w 38"/>
                  <a:gd name="T7" fmla="*/ 13 h 14"/>
                  <a:gd name="T8" fmla="*/ 38 w 38"/>
                  <a:gd name="T9" fmla="*/ 6 h 14"/>
                </a:gdLst>
                <a:ahLst/>
                <a:cxnLst>
                  <a:cxn ang="0">
                    <a:pos x="T0" y="T1"/>
                  </a:cxn>
                  <a:cxn ang="0">
                    <a:pos x="T2" y="T3"/>
                  </a:cxn>
                  <a:cxn ang="0">
                    <a:pos x="T4" y="T5"/>
                  </a:cxn>
                  <a:cxn ang="0">
                    <a:pos x="T6" y="T7"/>
                  </a:cxn>
                  <a:cxn ang="0">
                    <a:pos x="T8" y="T9"/>
                  </a:cxn>
                </a:cxnLst>
                <a:rect l="0" t="0" r="r" b="b"/>
                <a:pathLst>
                  <a:path w="38" h="14">
                    <a:moveTo>
                      <a:pt x="38" y="6"/>
                    </a:moveTo>
                    <a:cubicBezTo>
                      <a:pt x="38" y="2"/>
                      <a:pt x="29" y="0"/>
                      <a:pt x="19" y="0"/>
                    </a:cubicBezTo>
                    <a:cubicBezTo>
                      <a:pt x="8" y="1"/>
                      <a:pt x="0" y="4"/>
                      <a:pt x="0" y="8"/>
                    </a:cubicBezTo>
                    <a:cubicBezTo>
                      <a:pt x="0" y="11"/>
                      <a:pt x="8" y="14"/>
                      <a:pt x="19" y="13"/>
                    </a:cubicBezTo>
                    <a:cubicBezTo>
                      <a:pt x="29" y="13"/>
                      <a:pt x="38" y="9"/>
                      <a:pt x="38"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02" name="Freeform 606"/>
              <p:cNvSpPr>
                <a:spLocks/>
              </p:cNvSpPr>
              <p:nvPr/>
            </p:nvSpPr>
            <p:spPr bwMode="auto">
              <a:xfrm flipH="1">
                <a:off x="3836" y="3564"/>
                <a:ext cx="45" cy="16"/>
              </a:xfrm>
              <a:custGeom>
                <a:avLst/>
                <a:gdLst>
                  <a:gd name="T0" fmla="*/ 39 w 39"/>
                  <a:gd name="T1" fmla="*/ 6 h 14"/>
                  <a:gd name="T2" fmla="*/ 20 w 39"/>
                  <a:gd name="T3" fmla="*/ 1 h 14"/>
                  <a:gd name="T4" fmla="*/ 0 w 39"/>
                  <a:gd name="T5" fmla="*/ 8 h 14"/>
                  <a:gd name="T6" fmla="*/ 20 w 39"/>
                  <a:gd name="T7" fmla="*/ 14 h 14"/>
                  <a:gd name="T8" fmla="*/ 39 w 39"/>
                  <a:gd name="T9" fmla="*/ 6 h 14"/>
                </a:gdLst>
                <a:ahLst/>
                <a:cxnLst>
                  <a:cxn ang="0">
                    <a:pos x="T0" y="T1"/>
                  </a:cxn>
                  <a:cxn ang="0">
                    <a:pos x="T2" y="T3"/>
                  </a:cxn>
                  <a:cxn ang="0">
                    <a:pos x="T4" y="T5"/>
                  </a:cxn>
                  <a:cxn ang="0">
                    <a:pos x="T6" y="T7"/>
                  </a:cxn>
                  <a:cxn ang="0">
                    <a:pos x="T8" y="T9"/>
                  </a:cxn>
                </a:cxnLst>
                <a:rect l="0" t="0" r="r" b="b"/>
                <a:pathLst>
                  <a:path w="39" h="14">
                    <a:moveTo>
                      <a:pt x="39" y="6"/>
                    </a:moveTo>
                    <a:cubicBezTo>
                      <a:pt x="39" y="3"/>
                      <a:pt x="30" y="0"/>
                      <a:pt x="20" y="1"/>
                    </a:cubicBezTo>
                    <a:cubicBezTo>
                      <a:pt x="9" y="1"/>
                      <a:pt x="0" y="5"/>
                      <a:pt x="0" y="8"/>
                    </a:cubicBezTo>
                    <a:cubicBezTo>
                      <a:pt x="0" y="12"/>
                      <a:pt x="9" y="14"/>
                      <a:pt x="20" y="14"/>
                    </a:cubicBezTo>
                    <a:cubicBezTo>
                      <a:pt x="30" y="13"/>
                      <a:pt x="39" y="10"/>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03" name="Freeform 607"/>
              <p:cNvSpPr>
                <a:spLocks/>
              </p:cNvSpPr>
              <p:nvPr/>
            </p:nvSpPr>
            <p:spPr bwMode="auto">
              <a:xfrm flipH="1">
                <a:off x="4374" y="3589"/>
                <a:ext cx="42" cy="16"/>
              </a:xfrm>
              <a:custGeom>
                <a:avLst/>
                <a:gdLst>
                  <a:gd name="T0" fmla="*/ 36 w 36"/>
                  <a:gd name="T1" fmla="*/ 6 h 14"/>
                  <a:gd name="T2" fmla="*/ 18 w 36"/>
                  <a:gd name="T3" fmla="*/ 1 h 14"/>
                  <a:gd name="T4" fmla="*/ 0 w 36"/>
                  <a:gd name="T5" fmla="*/ 8 h 14"/>
                  <a:gd name="T6" fmla="*/ 18 w 36"/>
                  <a:gd name="T7" fmla="*/ 13 h 14"/>
                  <a:gd name="T8" fmla="*/ 36 w 36"/>
                  <a:gd name="T9" fmla="*/ 6 h 14"/>
                </a:gdLst>
                <a:ahLst/>
                <a:cxnLst>
                  <a:cxn ang="0">
                    <a:pos x="T0" y="T1"/>
                  </a:cxn>
                  <a:cxn ang="0">
                    <a:pos x="T2" y="T3"/>
                  </a:cxn>
                  <a:cxn ang="0">
                    <a:pos x="T4" y="T5"/>
                  </a:cxn>
                  <a:cxn ang="0">
                    <a:pos x="T6" y="T7"/>
                  </a:cxn>
                  <a:cxn ang="0">
                    <a:pos x="T8" y="T9"/>
                  </a:cxn>
                </a:cxnLst>
                <a:rect l="0" t="0" r="r" b="b"/>
                <a:pathLst>
                  <a:path w="36" h="14">
                    <a:moveTo>
                      <a:pt x="36" y="6"/>
                    </a:moveTo>
                    <a:cubicBezTo>
                      <a:pt x="36" y="3"/>
                      <a:pt x="28" y="0"/>
                      <a:pt x="18" y="1"/>
                    </a:cubicBezTo>
                    <a:cubicBezTo>
                      <a:pt x="8" y="1"/>
                      <a:pt x="0" y="4"/>
                      <a:pt x="0" y="8"/>
                    </a:cubicBezTo>
                    <a:cubicBezTo>
                      <a:pt x="0" y="11"/>
                      <a:pt x="8" y="14"/>
                      <a:pt x="18" y="13"/>
                    </a:cubicBezTo>
                    <a:cubicBezTo>
                      <a:pt x="28" y="13"/>
                      <a:pt x="36" y="10"/>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04" name="Freeform 608"/>
              <p:cNvSpPr>
                <a:spLocks/>
              </p:cNvSpPr>
              <p:nvPr/>
            </p:nvSpPr>
            <p:spPr bwMode="auto">
              <a:xfrm flipH="1">
                <a:off x="3554" y="3669"/>
                <a:ext cx="46" cy="15"/>
              </a:xfrm>
              <a:custGeom>
                <a:avLst/>
                <a:gdLst>
                  <a:gd name="T0" fmla="*/ 40 w 40"/>
                  <a:gd name="T1" fmla="*/ 6 h 13"/>
                  <a:gd name="T2" fmla="*/ 20 w 40"/>
                  <a:gd name="T3" fmla="*/ 0 h 13"/>
                  <a:gd name="T4" fmla="*/ 0 w 40"/>
                  <a:gd name="T5" fmla="*/ 7 h 13"/>
                  <a:gd name="T6" fmla="*/ 20 w 40"/>
                  <a:gd name="T7" fmla="*/ 13 h 13"/>
                  <a:gd name="T8" fmla="*/ 40 w 40"/>
                  <a:gd name="T9" fmla="*/ 6 h 13"/>
                </a:gdLst>
                <a:ahLst/>
                <a:cxnLst>
                  <a:cxn ang="0">
                    <a:pos x="T0" y="T1"/>
                  </a:cxn>
                  <a:cxn ang="0">
                    <a:pos x="T2" y="T3"/>
                  </a:cxn>
                  <a:cxn ang="0">
                    <a:pos x="T4" y="T5"/>
                  </a:cxn>
                  <a:cxn ang="0">
                    <a:pos x="T6" y="T7"/>
                  </a:cxn>
                  <a:cxn ang="0">
                    <a:pos x="T8" y="T9"/>
                  </a:cxn>
                </a:cxnLst>
                <a:rect l="0" t="0" r="r" b="b"/>
                <a:pathLst>
                  <a:path w="40" h="13">
                    <a:moveTo>
                      <a:pt x="40" y="6"/>
                    </a:moveTo>
                    <a:cubicBezTo>
                      <a:pt x="40" y="2"/>
                      <a:pt x="31" y="0"/>
                      <a:pt x="20" y="0"/>
                    </a:cubicBezTo>
                    <a:cubicBezTo>
                      <a:pt x="9" y="0"/>
                      <a:pt x="0" y="4"/>
                      <a:pt x="0" y="7"/>
                    </a:cubicBezTo>
                    <a:cubicBezTo>
                      <a:pt x="0" y="11"/>
                      <a:pt x="9" y="13"/>
                      <a:pt x="20" y="13"/>
                    </a:cubicBezTo>
                    <a:cubicBezTo>
                      <a:pt x="31" y="13"/>
                      <a:pt x="40" y="9"/>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05" name="Freeform 609"/>
              <p:cNvSpPr>
                <a:spLocks/>
              </p:cNvSpPr>
              <p:nvPr/>
            </p:nvSpPr>
            <p:spPr bwMode="auto">
              <a:xfrm flipH="1">
                <a:off x="4374" y="3735"/>
                <a:ext cx="42"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3"/>
                      <a:pt x="28" y="0"/>
                      <a:pt x="18" y="0"/>
                    </a:cubicBezTo>
                    <a:cubicBezTo>
                      <a:pt x="8" y="1"/>
                      <a:pt x="0" y="4"/>
                      <a:pt x="0" y="7"/>
                    </a:cubicBezTo>
                    <a:cubicBezTo>
                      <a:pt x="0" y="11"/>
                      <a:pt x="8" y="13"/>
                      <a:pt x="18" y="13"/>
                    </a:cubicBezTo>
                    <a:cubicBezTo>
                      <a:pt x="28" y="13"/>
                      <a:pt x="36" y="9"/>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06" name="Freeform 610"/>
              <p:cNvSpPr>
                <a:spLocks/>
              </p:cNvSpPr>
              <p:nvPr/>
            </p:nvSpPr>
            <p:spPr bwMode="auto">
              <a:xfrm flipH="1">
                <a:off x="4504" y="3751"/>
                <a:ext cx="40" cy="15"/>
              </a:xfrm>
              <a:custGeom>
                <a:avLst/>
                <a:gdLst>
                  <a:gd name="T0" fmla="*/ 35 w 35"/>
                  <a:gd name="T1" fmla="*/ 6 h 13"/>
                  <a:gd name="T2" fmla="*/ 18 w 35"/>
                  <a:gd name="T3" fmla="*/ 1 h 13"/>
                  <a:gd name="T4" fmla="*/ 0 w 35"/>
                  <a:gd name="T5" fmla="*/ 7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8" y="0"/>
                      <a:pt x="18" y="1"/>
                    </a:cubicBezTo>
                    <a:cubicBezTo>
                      <a:pt x="8" y="1"/>
                      <a:pt x="0" y="4"/>
                      <a:pt x="0" y="7"/>
                    </a:cubicBezTo>
                    <a:cubicBezTo>
                      <a:pt x="0" y="11"/>
                      <a:pt x="8" y="13"/>
                      <a:pt x="18" y="13"/>
                    </a:cubicBezTo>
                    <a:cubicBezTo>
                      <a:pt x="28" y="12"/>
                      <a:pt x="35" y="9"/>
                      <a:pt x="3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07" name="Freeform 611"/>
              <p:cNvSpPr>
                <a:spLocks/>
              </p:cNvSpPr>
              <p:nvPr/>
            </p:nvSpPr>
            <p:spPr bwMode="auto">
              <a:xfrm flipH="1">
                <a:off x="3410" y="3750"/>
                <a:ext cx="46" cy="16"/>
              </a:xfrm>
              <a:custGeom>
                <a:avLst/>
                <a:gdLst>
                  <a:gd name="T0" fmla="*/ 40 w 40"/>
                  <a:gd name="T1" fmla="*/ 6 h 14"/>
                  <a:gd name="T2" fmla="*/ 20 w 40"/>
                  <a:gd name="T3" fmla="*/ 0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0"/>
                    </a:cubicBezTo>
                    <a:cubicBezTo>
                      <a:pt x="9" y="1"/>
                      <a:pt x="0" y="4"/>
                      <a:pt x="0" y="8"/>
                    </a:cubicBezTo>
                    <a:cubicBezTo>
                      <a:pt x="0" y="11"/>
                      <a:pt x="9" y="14"/>
                      <a:pt x="20" y="14"/>
                    </a:cubicBezTo>
                    <a:cubicBezTo>
                      <a:pt x="31" y="13"/>
                      <a:pt x="40" y="10"/>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08" name="Freeform 612"/>
              <p:cNvSpPr>
                <a:spLocks/>
              </p:cNvSpPr>
              <p:nvPr/>
            </p:nvSpPr>
            <p:spPr bwMode="auto">
              <a:xfrm flipH="1">
                <a:off x="2582" y="3706"/>
                <a:ext cx="52" cy="17"/>
              </a:xfrm>
              <a:custGeom>
                <a:avLst/>
                <a:gdLst>
                  <a:gd name="T0" fmla="*/ 45 w 45"/>
                  <a:gd name="T1" fmla="*/ 7 h 15"/>
                  <a:gd name="T2" fmla="*/ 22 w 45"/>
                  <a:gd name="T3" fmla="*/ 1 h 15"/>
                  <a:gd name="T4" fmla="*/ 0 w 45"/>
                  <a:gd name="T5" fmla="*/ 8 h 15"/>
                  <a:gd name="T6" fmla="*/ 22 w 45"/>
                  <a:gd name="T7" fmla="*/ 14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2" y="1"/>
                    </a:cubicBezTo>
                    <a:cubicBezTo>
                      <a:pt x="10" y="1"/>
                      <a:pt x="0" y="5"/>
                      <a:pt x="0" y="8"/>
                    </a:cubicBezTo>
                    <a:cubicBezTo>
                      <a:pt x="0" y="12"/>
                      <a:pt x="10" y="15"/>
                      <a:pt x="22" y="14"/>
                    </a:cubicBezTo>
                    <a:cubicBezTo>
                      <a:pt x="35" y="14"/>
                      <a:pt x="45" y="11"/>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09" name="Freeform 613"/>
              <p:cNvSpPr>
                <a:spLocks/>
              </p:cNvSpPr>
              <p:nvPr/>
            </p:nvSpPr>
            <p:spPr bwMode="auto">
              <a:xfrm flipH="1">
                <a:off x="2516" y="3672"/>
                <a:ext cx="53" cy="17"/>
              </a:xfrm>
              <a:custGeom>
                <a:avLst/>
                <a:gdLst>
                  <a:gd name="T0" fmla="*/ 45 w 45"/>
                  <a:gd name="T1" fmla="*/ 7 h 15"/>
                  <a:gd name="T2" fmla="*/ 22 w 45"/>
                  <a:gd name="T3" fmla="*/ 1 h 15"/>
                  <a:gd name="T4" fmla="*/ 0 w 45"/>
                  <a:gd name="T5" fmla="*/ 8 h 15"/>
                  <a:gd name="T6" fmla="*/ 22 w 45"/>
                  <a:gd name="T7" fmla="*/ 14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4" y="0"/>
                      <a:pt x="22" y="1"/>
                    </a:cubicBezTo>
                    <a:cubicBezTo>
                      <a:pt x="10" y="1"/>
                      <a:pt x="0" y="4"/>
                      <a:pt x="0" y="8"/>
                    </a:cubicBezTo>
                    <a:cubicBezTo>
                      <a:pt x="0" y="12"/>
                      <a:pt x="10" y="15"/>
                      <a:pt x="22" y="14"/>
                    </a:cubicBezTo>
                    <a:cubicBezTo>
                      <a:pt x="34" y="14"/>
                      <a:pt x="45" y="10"/>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10" name="Freeform 614"/>
              <p:cNvSpPr>
                <a:spLocks/>
              </p:cNvSpPr>
              <p:nvPr/>
            </p:nvSpPr>
            <p:spPr bwMode="auto">
              <a:xfrm flipH="1">
                <a:off x="2773" y="3616"/>
                <a:ext cx="50" cy="18"/>
              </a:xfrm>
              <a:custGeom>
                <a:avLst/>
                <a:gdLst>
                  <a:gd name="T0" fmla="*/ 43 w 43"/>
                  <a:gd name="T1" fmla="*/ 7 h 15"/>
                  <a:gd name="T2" fmla="*/ 22 w 43"/>
                  <a:gd name="T3" fmla="*/ 1 h 15"/>
                  <a:gd name="T4" fmla="*/ 0 w 43"/>
                  <a:gd name="T5" fmla="*/ 8 h 15"/>
                  <a:gd name="T6" fmla="*/ 22 w 43"/>
                  <a:gd name="T7" fmla="*/ 14 h 15"/>
                  <a:gd name="T8" fmla="*/ 43 w 43"/>
                  <a:gd name="T9" fmla="*/ 7 h 15"/>
                </a:gdLst>
                <a:ahLst/>
                <a:cxnLst>
                  <a:cxn ang="0">
                    <a:pos x="T0" y="T1"/>
                  </a:cxn>
                  <a:cxn ang="0">
                    <a:pos x="T2" y="T3"/>
                  </a:cxn>
                  <a:cxn ang="0">
                    <a:pos x="T4" y="T5"/>
                  </a:cxn>
                  <a:cxn ang="0">
                    <a:pos x="T6" y="T7"/>
                  </a:cxn>
                  <a:cxn ang="0">
                    <a:pos x="T8" y="T9"/>
                  </a:cxn>
                </a:cxnLst>
                <a:rect l="0" t="0" r="r" b="b"/>
                <a:pathLst>
                  <a:path w="43" h="15">
                    <a:moveTo>
                      <a:pt x="43" y="7"/>
                    </a:moveTo>
                    <a:cubicBezTo>
                      <a:pt x="43" y="3"/>
                      <a:pt x="34" y="0"/>
                      <a:pt x="22" y="1"/>
                    </a:cubicBezTo>
                    <a:cubicBezTo>
                      <a:pt x="10" y="1"/>
                      <a:pt x="0" y="5"/>
                      <a:pt x="0" y="8"/>
                    </a:cubicBezTo>
                    <a:cubicBezTo>
                      <a:pt x="0" y="12"/>
                      <a:pt x="10" y="15"/>
                      <a:pt x="22" y="14"/>
                    </a:cubicBezTo>
                    <a:cubicBezTo>
                      <a:pt x="34" y="14"/>
                      <a:pt x="43" y="10"/>
                      <a:pt x="4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11" name="Freeform 615"/>
              <p:cNvSpPr>
                <a:spLocks/>
              </p:cNvSpPr>
              <p:nvPr/>
            </p:nvSpPr>
            <p:spPr bwMode="auto">
              <a:xfrm flipH="1">
                <a:off x="2154" y="3612"/>
                <a:ext cx="54" cy="18"/>
              </a:xfrm>
              <a:custGeom>
                <a:avLst/>
                <a:gdLst>
                  <a:gd name="T0" fmla="*/ 47 w 47"/>
                  <a:gd name="T1" fmla="*/ 7 h 16"/>
                  <a:gd name="T2" fmla="*/ 24 w 47"/>
                  <a:gd name="T3" fmla="*/ 1 h 16"/>
                  <a:gd name="T4" fmla="*/ 0 w 47"/>
                  <a:gd name="T5" fmla="*/ 9 h 16"/>
                  <a:gd name="T6" fmla="*/ 24 w 47"/>
                  <a:gd name="T7" fmla="*/ 15 h 16"/>
                  <a:gd name="T8" fmla="*/ 47 w 47"/>
                  <a:gd name="T9" fmla="*/ 7 h 16"/>
                </a:gdLst>
                <a:ahLst/>
                <a:cxnLst>
                  <a:cxn ang="0">
                    <a:pos x="T0" y="T1"/>
                  </a:cxn>
                  <a:cxn ang="0">
                    <a:pos x="T2" y="T3"/>
                  </a:cxn>
                  <a:cxn ang="0">
                    <a:pos x="T4" y="T5"/>
                  </a:cxn>
                  <a:cxn ang="0">
                    <a:pos x="T6" y="T7"/>
                  </a:cxn>
                  <a:cxn ang="0">
                    <a:pos x="T8" y="T9"/>
                  </a:cxn>
                </a:cxnLst>
                <a:rect l="0" t="0" r="r" b="b"/>
                <a:pathLst>
                  <a:path w="47" h="16">
                    <a:moveTo>
                      <a:pt x="47" y="7"/>
                    </a:moveTo>
                    <a:cubicBezTo>
                      <a:pt x="47" y="3"/>
                      <a:pt x="37" y="0"/>
                      <a:pt x="24" y="1"/>
                    </a:cubicBezTo>
                    <a:cubicBezTo>
                      <a:pt x="11" y="1"/>
                      <a:pt x="0" y="5"/>
                      <a:pt x="0" y="9"/>
                    </a:cubicBezTo>
                    <a:cubicBezTo>
                      <a:pt x="0" y="13"/>
                      <a:pt x="11" y="16"/>
                      <a:pt x="24" y="15"/>
                    </a:cubicBezTo>
                    <a:cubicBezTo>
                      <a:pt x="37" y="15"/>
                      <a:pt x="47" y="11"/>
                      <a:pt x="4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12" name="Freeform 616"/>
              <p:cNvSpPr>
                <a:spLocks/>
              </p:cNvSpPr>
              <p:nvPr/>
            </p:nvSpPr>
            <p:spPr bwMode="auto">
              <a:xfrm flipH="1">
                <a:off x="2484" y="3560"/>
                <a:ext cx="53" cy="17"/>
              </a:xfrm>
              <a:custGeom>
                <a:avLst/>
                <a:gdLst>
                  <a:gd name="T0" fmla="*/ 45 w 45"/>
                  <a:gd name="T1" fmla="*/ 6 h 15"/>
                  <a:gd name="T2" fmla="*/ 22 w 45"/>
                  <a:gd name="T3" fmla="*/ 0 h 15"/>
                  <a:gd name="T4" fmla="*/ 0 w 45"/>
                  <a:gd name="T5" fmla="*/ 8 h 15"/>
                  <a:gd name="T6" fmla="*/ 22 w 45"/>
                  <a:gd name="T7" fmla="*/ 14 h 15"/>
                  <a:gd name="T8" fmla="*/ 45 w 45"/>
                  <a:gd name="T9" fmla="*/ 6 h 15"/>
                </a:gdLst>
                <a:ahLst/>
                <a:cxnLst>
                  <a:cxn ang="0">
                    <a:pos x="T0" y="T1"/>
                  </a:cxn>
                  <a:cxn ang="0">
                    <a:pos x="T2" y="T3"/>
                  </a:cxn>
                  <a:cxn ang="0">
                    <a:pos x="T4" y="T5"/>
                  </a:cxn>
                  <a:cxn ang="0">
                    <a:pos x="T6" y="T7"/>
                  </a:cxn>
                  <a:cxn ang="0">
                    <a:pos x="T8" y="T9"/>
                  </a:cxn>
                </a:cxnLst>
                <a:rect l="0" t="0" r="r" b="b"/>
                <a:pathLst>
                  <a:path w="45" h="15">
                    <a:moveTo>
                      <a:pt x="45" y="6"/>
                    </a:moveTo>
                    <a:cubicBezTo>
                      <a:pt x="45" y="2"/>
                      <a:pt x="35" y="0"/>
                      <a:pt x="22" y="0"/>
                    </a:cubicBezTo>
                    <a:cubicBezTo>
                      <a:pt x="10" y="1"/>
                      <a:pt x="0" y="4"/>
                      <a:pt x="0" y="8"/>
                    </a:cubicBezTo>
                    <a:cubicBezTo>
                      <a:pt x="0" y="12"/>
                      <a:pt x="10" y="15"/>
                      <a:pt x="22" y="14"/>
                    </a:cubicBezTo>
                    <a:cubicBezTo>
                      <a:pt x="35" y="14"/>
                      <a:pt x="45" y="10"/>
                      <a:pt x="4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13" name="Freeform 617"/>
              <p:cNvSpPr>
                <a:spLocks/>
              </p:cNvSpPr>
              <p:nvPr/>
            </p:nvSpPr>
            <p:spPr bwMode="auto">
              <a:xfrm flipH="1">
                <a:off x="2452" y="3518"/>
                <a:ext cx="52" cy="18"/>
              </a:xfrm>
              <a:custGeom>
                <a:avLst/>
                <a:gdLst>
                  <a:gd name="T0" fmla="*/ 45 w 45"/>
                  <a:gd name="T1" fmla="*/ 7 h 15"/>
                  <a:gd name="T2" fmla="*/ 22 w 45"/>
                  <a:gd name="T3" fmla="*/ 1 h 15"/>
                  <a:gd name="T4" fmla="*/ 0 w 45"/>
                  <a:gd name="T5" fmla="*/ 9 h 15"/>
                  <a:gd name="T6" fmla="*/ 22 w 45"/>
                  <a:gd name="T7" fmla="*/ 15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2" y="1"/>
                    </a:cubicBezTo>
                    <a:cubicBezTo>
                      <a:pt x="10" y="2"/>
                      <a:pt x="0" y="5"/>
                      <a:pt x="0" y="9"/>
                    </a:cubicBezTo>
                    <a:cubicBezTo>
                      <a:pt x="0" y="13"/>
                      <a:pt x="10" y="15"/>
                      <a:pt x="22" y="15"/>
                    </a:cubicBezTo>
                    <a:cubicBezTo>
                      <a:pt x="35" y="14"/>
                      <a:pt x="45" y="11"/>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14" name="Freeform 618"/>
              <p:cNvSpPr>
                <a:spLocks/>
              </p:cNvSpPr>
              <p:nvPr/>
            </p:nvSpPr>
            <p:spPr bwMode="auto">
              <a:xfrm flipH="1">
                <a:off x="1224" y="3449"/>
                <a:ext cx="65" cy="20"/>
              </a:xfrm>
              <a:custGeom>
                <a:avLst/>
                <a:gdLst>
                  <a:gd name="T0" fmla="*/ 56 w 56"/>
                  <a:gd name="T1" fmla="*/ 7 h 17"/>
                  <a:gd name="T2" fmla="*/ 28 w 56"/>
                  <a:gd name="T3" fmla="*/ 1 h 17"/>
                  <a:gd name="T4" fmla="*/ 0 w 56"/>
                  <a:gd name="T5" fmla="*/ 10 h 17"/>
                  <a:gd name="T6" fmla="*/ 28 w 56"/>
                  <a:gd name="T7" fmla="*/ 16 h 17"/>
                  <a:gd name="T8" fmla="*/ 56 w 56"/>
                  <a:gd name="T9" fmla="*/ 7 h 17"/>
                </a:gdLst>
                <a:ahLst/>
                <a:cxnLst>
                  <a:cxn ang="0">
                    <a:pos x="T0" y="T1"/>
                  </a:cxn>
                  <a:cxn ang="0">
                    <a:pos x="T2" y="T3"/>
                  </a:cxn>
                  <a:cxn ang="0">
                    <a:pos x="T4" y="T5"/>
                  </a:cxn>
                  <a:cxn ang="0">
                    <a:pos x="T6" y="T7"/>
                  </a:cxn>
                  <a:cxn ang="0">
                    <a:pos x="T8" y="T9"/>
                  </a:cxn>
                </a:cxnLst>
                <a:rect l="0" t="0" r="r" b="b"/>
                <a:pathLst>
                  <a:path w="56" h="17">
                    <a:moveTo>
                      <a:pt x="56" y="7"/>
                    </a:moveTo>
                    <a:cubicBezTo>
                      <a:pt x="56" y="3"/>
                      <a:pt x="43" y="0"/>
                      <a:pt x="28" y="1"/>
                    </a:cubicBezTo>
                    <a:cubicBezTo>
                      <a:pt x="13" y="2"/>
                      <a:pt x="0" y="6"/>
                      <a:pt x="0" y="10"/>
                    </a:cubicBezTo>
                    <a:cubicBezTo>
                      <a:pt x="0" y="14"/>
                      <a:pt x="13" y="17"/>
                      <a:pt x="28" y="16"/>
                    </a:cubicBezTo>
                    <a:cubicBezTo>
                      <a:pt x="43" y="15"/>
                      <a:pt x="56" y="11"/>
                      <a:pt x="5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15" name="Freeform 619"/>
              <p:cNvSpPr>
                <a:spLocks/>
              </p:cNvSpPr>
              <p:nvPr/>
            </p:nvSpPr>
            <p:spPr bwMode="auto">
              <a:xfrm flipH="1">
                <a:off x="932" y="3477"/>
                <a:ext cx="62" cy="18"/>
              </a:xfrm>
              <a:custGeom>
                <a:avLst/>
                <a:gdLst>
                  <a:gd name="T0" fmla="*/ 53 w 53"/>
                  <a:gd name="T1" fmla="*/ 7 h 16"/>
                  <a:gd name="T2" fmla="*/ 27 w 53"/>
                  <a:gd name="T3" fmla="*/ 1 h 16"/>
                  <a:gd name="T4" fmla="*/ 0 w 53"/>
                  <a:gd name="T5" fmla="*/ 9 h 16"/>
                  <a:gd name="T6" fmla="*/ 27 w 53"/>
                  <a:gd name="T7" fmla="*/ 16 h 16"/>
                  <a:gd name="T8" fmla="*/ 53 w 53"/>
                  <a:gd name="T9" fmla="*/ 7 h 16"/>
                </a:gdLst>
                <a:ahLst/>
                <a:cxnLst>
                  <a:cxn ang="0">
                    <a:pos x="T0" y="T1"/>
                  </a:cxn>
                  <a:cxn ang="0">
                    <a:pos x="T2" y="T3"/>
                  </a:cxn>
                  <a:cxn ang="0">
                    <a:pos x="T4" y="T5"/>
                  </a:cxn>
                  <a:cxn ang="0">
                    <a:pos x="T6" y="T7"/>
                  </a:cxn>
                  <a:cxn ang="0">
                    <a:pos x="T8" y="T9"/>
                  </a:cxn>
                </a:cxnLst>
                <a:rect l="0" t="0" r="r" b="b"/>
                <a:pathLst>
                  <a:path w="53" h="16">
                    <a:moveTo>
                      <a:pt x="53" y="7"/>
                    </a:moveTo>
                    <a:cubicBezTo>
                      <a:pt x="53" y="3"/>
                      <a:pt x="41" y="0"/>
                      <a:pt x="27" y="1"/>
                    </a:cubicBezTo>
                    <a:cubicBezTo>
                      <a:pt x="12" y="1"/>
                      <a:pt x="0" y="5"/>
                      <a:pt x="0" y="9"/>
                    </a:cubicBezTo>
                    <a:cubicBezTo>
                      <a:pt x="0" y="13"/>
                      <a:pt x="12" y="16"/>
                      <a:pt x="27" y="16"/>
                    </a:cubicBezTo>
                    <a:cubicBezTo>
                      <a:pt x="41" y="15"/>
                      <a:pt x="53" y="11"/>
                      <a:pt x="5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16" name="Freeform 620"/>
              <p:cNvSpPr>
                <a:spLocks/>
              </p:cNvSpPr>
              <p:nvPr/>
            </p:nvSpPr>
            <p:spPr bwMode="auto">
              <a:xfrm flipH="1">
                <a:off x="218" y="3457"/>
                <a:ext cx="65" cy="20"/>
              </a:xfrm>
              <a:custGeom>
                <a:avLst/>
                <a:gdLst>
                  <a:gd name="T0" fmla="*/ 57 w 57"/>
                  <a:gd name="T1" fmla="*/ 7 h 17"/>
                  <a:gd name="T2" fmla="*/ 29 w 57"/>
                  <a:gd name="T3" fmla="*/ 1 h 17"/>
                  <a:gd name="T4" fmla="*/ 0 w 57"/>
                  <a:gd name="T5" fmla="*/ 10 h 17"/>
                  <a:gd name="T6" fmla="*/ 29 w 57"/>
                  <a:gd name="T7" fmla="*/ 16 h 17"/>
                  <a:gd name="T8" fmla="*/ 57 w 57"/>
                  <a:gd name="T9" fmla="*/ 7 h 17"/>
                </a:gdLst>
                <a:ahLst/>
                <a:cxnLst>
                  <a:cxn ang="0">
                    <a:pos x="T0" y="T1"/>
                  </a:cxn>
                  <a:cxn ang="0">
                    <a:pos x="T2" y="T3"/>
                  </a:cxn>
                  <a:cxn ang="0">
                    <a:pos x="T4" y="T5"/>
                  </a:cxn>
                  <a:cxn ang="0">
                    <a:pos x="T6" y="T7"/>
                  </a:cxn>
                  <a:cxn ang="0">
                    <a:pos x="T8" y="T9"/>
                  </a:cxn>
                </a:cxnLst>
                <a:rect l="0" t="0" r="r" b="b"/>
                <a:pathLst>
                  <a:path w="57" h="17">
                    <a:moveTo>
                      <a:pt x="57" y="7"/>
                    </a:moveTo>
                    <a:cubicBezTo>
                      <a:pt x="57" y="3"/>
                      <a:pt x="45" y="0"/>
                      <a:pt x="29" y="1"/>
                    </a:cubicBezTo>
                    <a:cubicBezTo>
                      <a:pt x="13" y="1"/>
                      <a:pt x="0" y="5"/>
                      <a:pt x="0" y="10"/>
                    </a:cubicBezTo>
                    <a:cubicBezTo>
                      <a:pt x="0" y="14"/>
                      <a:pt x="13" y="17"/>
                      <a:pt x="29" y="16"/>
                    </a:cubicBezTo>
                    <a:cubicBezTo>
                      <a:pt x="45" y="16"/>
                      <a:pt x="57" y="12"/>
                      <a:pt x="5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17" name="Freeform 621"/>
              <p:cNvSpPr>
                <a:spLocks/>
              </p:cNvSpPr>
              <p:nvPr/>
            </p:nvSpPr>
            <p:spPr bwMode="auto">
              <a:xfrm flipH="1">
                <a:off x="149" y="3493"/>
                <a:ext cx="65" cy="19"/>
              </a:xfrm>
              <a:custGeom>
                <a:avLst/>
                <a:gdLst>
                  <a:gd name="T0" fmla="*/ 57 w 57"/>
                  <a:gd name="T1" fmla="*/ 8 h 17"/>
                  <a:gd name="T2" fmla="*/ 29 w 57"/>
                  <a:gd name="T3" fmla="*/ 1 h 17"/>
                  <a:gd name="T4" fmla="*/ 0 w 57"/>
                  <a:gd name="T5" fmla="*/ 10 h 17"/>
                  <a:gd name="T6" fmla="*/ 29 w 57"/>
                  <a:gd name="T7" fmla="*/ 17 h 17"/>
                  <a:gd name="T8" fmla="*/ 57 w 57"/>
                  <a:gd name="T9" fmla="*/ 8 h 17"/>
                </a:gdLst>
                <a:ahLst/>
                <a:cxnLst>
                  <a:cxn ang="0">
                    <a:pos x="T0" y="T1"/>
                  </a:cxn>
                  <a:cxn ang="0">
                    <a:pos x="T2" y="T3"/>
                  </a:cxn>
                  <a:cxn ang="0">
                    <a:pos x="T4" y="T5"/>
                  </a:cxn>
                  <a:cxn ang="0">
                    <a:pos x="T6" y="T7"/>
                  </a:cxn>
                  <a:cxn ang="0">
                    <a:pos x="T8" y="T9"/>
                  </a:cxn>
                </a:cxnLst>
                <a:rect l="0" t="0" r="r" b="b"/>
                <a:pathLst>
                  <a:path w="57" h="17">
                    <a:moveTo>
                      <a:pt x="57" y="8"/>
                    </a:moveTo>
                    <a:cubicBezTo>
                      <a:pt x="57" y="3"/>
                      <a:pt x="44" y="0"/>
                      <a:pt x="29" y="1"/>
                    </a:cubicBezTo>
                    <a:cubicBezTo>
                      <a:pt x="13" y="2"/>
                      <a:pt x="0" y="6"/>
                      <a:pt x="0" y="10"/>
                    </a:cubicBezTo>
                    <a:cubicBezTo>
                      <a:pt x="0" y="14"/>
                      <a:pt x="13" y="17"/>
                      <a:pt x="29" y="17"/>
                    </a:cubicBezTo>
                    <a:cubicBezTo>
                      <a:pt x="44" y="16"/>
                      <a:pt x="57" y="12"/>
                      <a:pt x="57"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18" name="Freeform 622"/>
              <p:cNvSpPr>
                <a:spLocks/>
              </p:cNvSpPr>
              <p:nvPr/>
            </p:nvSpPr>
            <p:spPr bwMode="auto">
              <a:xfrm flipH="1">
                <a:off x="1455" y="3599"/>
                <a:ext cx="57" cy="18"/>
              </a:xfrm>
              <a:custGeom>
                <a:avLst/>
                <a:gdLst>
                  <a:gd name="T0" fmla="*/ 50 w 50"/>
                  <a:gd name="T1" fmla="*/ 7 h 16"/>
                  <a:gd name="T2" fmla="*/ 25 w 50"/>
                  <a:gd name="T3" fmla="*/ 1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1"/>
                    </a:cubicBezTo>
                    <a:cubicBezTo>
                      <a:pt x="11" y="1"/>
                      <a:pt x="0" y="5"/>
                      <a:pt x="0" y="9"/>
                    </a:cubicBezTo>
                    <a:cubicBezTo>
                      <a:pt x="0" y="13"/>
                      <a:pt x="11" y="16"/>
                      <a:pt x="25" y="15"/>
                    </a:cubicBezTo>
                    <a:cubicBezTo>
                      <a:pt x="39" y="15"/>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19" name="Freeform 623"/>
              <p:cNvSpPr>
                <a:spLocks/>
              </p:cNvSpPr>
              <p:nvPr/>
            </p:nvSpPr>
            <p:spPr bwMode="auto">
              <a:xfrm flipH="1">
                <a:off x="5189" y="4089"/>
                <a:ext cx="37" cy="14"/>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3"/>
                      <a:pt x="25" y="0"/>
                      <a:pt x="16" y="0"/>
                    </a:cubicBezTo>
                    <a:cubicBezTo>
                      <a:pt x="7" y="0"/>
                      <a:pt x="0" y="3"/>
                      <a:pt x="0" y="6"/>
                    </a:cubicBezTo>
                    <a:cubicBezTo>
                      <a:pt x="0" y="10"/>
                      <a:pt x="7" y="12"/>
                      <a:pt x="16" y="12"/>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20" name="Freeform 624"/>
              <p:cNvSpPr>
                <a:spLocks/>
              </p:cNvSpPr>
              <p:nvPr/>
            </p:nvSpPr>
            <p:spPr bwMode="auto">
              <a:xfrm flipH="1">
                <a:off x="5165" y="4114"/>
                <a:ext cx="38" cy="14"/>
              </a:xfrm>
              <a:custGeom>
                <a:avLst/>
                <a:gdLst>
                  <a:gd name="T0" fmla="*/ 33 w 33"/>
                  <a:gd name="T1" fmla="*/ 5 h 12"/>
                  <a:gd name="T2" fmla="*/ 16 w 33"/>
                  <a:gd name="T3" fmla="*/ 0 h 12"/>
                  <a:gd name="T4" fmla="*/ 0 w 33"/>
                  <a:gd name="T5" fmla="*/ 6 h 12"/>
                  <a:gd name="T6" fmla="*/ 16 w 33"/>
                  <a:gd name="T7" fmla="*/ 12 h 12"/>
                  <a:gd name="T8" fmla="*/ 33 w 33"/>
                  <a:gd name="T9" fmla="*/ 5 h 12"/>
                </a:gdLst>
                <a:ahLst/>
                <a:cxnLst>
                  <a:cxn ang="0">
                    <a:pos x="T0" y="T1"/>
                  </a:cxn>
                  <a:cxn ang="0">
                    <a:pos x="T2" y="T3"/>
                  </a:cxn>
                  <a:cxn ang="0">
                    <a:pos x="T4" y="T5"/>
                  </a:cxn>
                  <a:cxn ang="0">
                    <a:pos x="T6" y="T7"/>
                  </a:cxn>
                  <a:cxn ang="0">
                    <a:pos x="T8" y="T9"/>
                  </a:cxn>
                </a:cxnLst>
                <a:rect l="0" t="0" r="r" b="b"/>
                <a:pathLst>
                  <a:path w="33" h="12">
                    <a:moveTo>
                      <a:pt x="33" y="5"/>
                    </a:moveTo>
                    <a:cubicBezTo>
                      <a:pt x="33" y="2"/>
                      <a:pt x="25" y="0"/>
                      <a:pt x="16" y="0"/>
                    </a:cubicBezTo>
                    <a:cubicBezTo>
                      <a:pt x="7" y="0"/>
                      <a:pt x="0" y="3"/>
                      <a:pt x="0" y="6"/>
                    </a:cubicBezTo>
                    <a:cubicBezTo>
                      <a:pt x="0" y="9"/>
                      <a:pt x="7" y="12"/>
                      <a:pt x="16" y="12"/>
                    </a:cubicBezTo>
                    <a:cubicBezTo>
                      <a:pt x="25" y="11"/>
                      <a:pt x="33" y="9"/>
                      <a:pt x="33"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21" name="Freeform 625"/>
              <p:cNvSpPr>
                <a:spLocks/>
              </p:cNvSpPr>
              <p:nvPr/>
            </p:nvSpPr>
            <p:spPr bwMode="auto">
              <a:xfrm flipH="1">
                <a:off x="5623" y="4120"/>
                <a:ext cx="34" cy="13"/>
              </a:xfrm>
              <a:custGeom>
                <a:avLst/>
                <a:gdLst>
                  <a:gd name="T0" fmla="*/ 30 w 30"/>
                  <a:gd name="T1" fmla="*/ 5 h 11"/>
                  <a:gd name="T2" fmla="*/ 15 w 30"/>
                  <a:gd name="T3" fmla="*/ 0 h 11"/>
                  <a:gd name="T4" fmla="*/ 0 w 30"/>
                  <a:gd name="T5" fmla="*/ 6 h 11"/>
                  <a:gd name="T6" fmla="*/ 15 w 30"/>
                  <a:gd name="T7" fmla="*/ 11 h 11"/>
                  <a:gd name="T8" fmla="*/ 30 w 30"/>
                  <a:gd name="T9" fmla="*/ 5 h 11"/>
                </a:gdLst>
                <a:ahLst/>
                <a:cxnLst>
                  <a:cxn ang="0">
                    <a:pos x="T0" y="T1"/>
                  </a:cxn>
                  <a:cxn ang="0">
                    <a:pos x="T2" y="T3"/>
                  </a:cxn>
                  <a:cxn ang="0">
                    <a:pos x="T4" y="T5"/>
                  </a:cxn>
                  <a:cxn ang="0">
                    <a:pos x="T6" y="T7"/>
                  </a:cxn>
                  <a:cxn ang="0">
                    <a:pos x="T8" y="T9"/>
                  </a:cxn>
                </a:cxnLst>
                <a:rect l="0" t="0" r="r" b="b"/>
                <a:pathLst>
                  <a:path w="30" h="11">
                    <a:moveTo>
                      <a:pt x="30" y="5"/>
                    </a:moveTo>
                    <a:cubicBezTo>
                      <a:pt x="30" y="2"/>
                      <a:pt x="24" y="0"/>
                      <a:pt x="15" y="0"/>
                    </a:cubicBezTo>
                    <a:cubicBezTo>
                      <a:pt x="7" y="0"/>
                      <a:pt x="0" y="3"/>
                      <a:pt x="0" y="6"/>
                    </a:cubicBezTo>
                    <a:cubicBezTo>
                      <a:pt x="0" y="9"/>
                      <a:pt x="7" y="11"/>
                      <a:pt x="15" y="11"/>
                    </a:cubicBezTo>
                    <a:cubicBezTo>
                      <a:pt x="24" y="11"/>
                      <a:pt x="30" y="9"/>
                      <a:pt x="30"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22" name="Oval 626"/>
              <p:cNvSpPr>
                <a:spLocks noChangeArrowheads="1"/>
              </p:cNvSpPr>
              <p:nvPr/>
            </p:nvSpPr>
            <p:spPr bwMode="auto">
              <a:xfrm flipH="1">
                <a:off x="4927" y="4218"/>
                <a:ext cx="39" cy="14"/>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23" name="Oval 627"/>
              <p:cNvSpPr>
                <a:spLocks noChangeArrowheads="1"/>
              </p:cNvSpPr>
              <p:nvPr/>
            </p:nvSpPr>
            <p:spPr bwMode="auto">
              <a:xfrm flipH="1">
                <a:off x="5732" y="4265"/>
                <a:ext cx="35" cy="14"/>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24" name="Freeform 628"/>
              <p:cNvSpPr>
                <a:spLocks/>
              </p:cNvSpPr>
              <p:nvPr/>
            </p:nvSpPr>
            <p:spPr bwMode="auto">
              <a:xfrm flipH="1">
                <a:off x="4805" y="4296"/>
                <a:ext cx="40" cy="15"/>
              </a:xfrm>
              <a:custGeom>
                <a:avLst/>
                <a:gdLst>
                  <a:gd name="T0" fmla="*/ 34 w 34"/>
                  <a:gd name="T1" fmla="*/ 6 h 13"/>
                  <a:gd name="T2" fmla="*/ 17 w 34"/>
                  <a:gd name="T3" fmla="*/ 0 h 13"/>
                  <a:gd name="T4" fmla="*/ 0 w 34"/>
                  <a:gd name="T5" fmla="*/ 7 h 13"/>
                  <a:gd name="T6" fmla="*/ 17 w 34"/>
                  <a:gd name="T7" fmla="*/ 13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3"/>
                      <a:pt x="27" y="0"/>
                      <a:pt x="17" y="0"/>
                    </a:cubicBezTo>
                    <a:cubicBezTo>
                      <a:pt x="8" y="0"/>
                      <a:pt x="0" y="3"/>
                      <a:pt x="0" y="7"/>
                    </a:cubicBezTo>
                    <a:cubicBezTo>
                      <a:pt x="0" y="10"/>
                      <a:pt x="8" y="13"/>
                      <a:pt x="17" y="13"/>
                    </a:cubicBezTo>
                    <a:cubicBezTo>
                      <a:pt x="27" y="13"/>
                      <a:pt x="34" y="10"/>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25" name="Oval 629"/>
              <p:cNvSpPr>
                <a:spLocks noChangeArrowheads="1"/>
              </p:cNvSpPr>
              <p:nvPr/>
            </p:nvSpPr>
            <p:spPr bwMode="auto">
              <a:xfrm flipH="1">
                <a:off x="4056" y="4251"/>
                <a:ext cx="43" cy="15"/>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26" name="Freeform 630"/>
              <p:cNvSpPr>
                <a:spLocks/>
              </p:cNvSpPr>
              <p:nvPr/>
            </p:nvSpPr>
            <p:spPr bwMode="auto">
              <a:xfrm flipH="1">
                <a:off x="4270" y="4194"/>
                <a:ext cx="42" cy="14"/>
              </a:xfrm>
              <a:custGeom>
                <a:avLst/>
                <a:gdLst>
                  <a:gd name="T0" fmla="*/ 37 w 37"/>
                  <a:gd name="T1" fmla="*/ 6 h 12"/>
                  <a:gd name="T2" fmla="*/ 19 w 37"/>
                  <a:gd name="T3" fmla="*/ 0 h 12"/>
                  <a:gd name="T4" fmla="*/ 0 w 37"/>
                  <a:gd name="T5" fmla="*/ 6 h 12"/>
                  <a:gd name="T6" fmla="*/ 19 w 37"/>
                  <a:gd name="T7" fmla="*/ 12 h 12"/>
                  <a:gd name="T8" fmla="*/ 37 w 37"/>
                  <a:gd name="T9" fmla="*/ 6 h 12"/>
                </a:gdLst>
                <a:ahLst/>
                <a:cxnLst>
                  <a:cxn ang="0">
                    <a:pos x="T0" y="T1"/>
                  </a:cxn>
                  <a:cxn ang="0">
                    <a:pos x="T2" y="T3"/>
                  </a:cxn>
                  <a:cxn ang="0">
                    <a:pos x="T4" y="T5"/>
                  </a:cxn>
                  <a:cxn ang="0">
                    <a:pos x="T6" y="T7"/>
                  </a:cxn>
                  <a:cxn ang="0">
                    <a:pos x="T8" y="T9"/>
                  </a:cxn>
                </a:cxnLst>
                <a:rect l="0" t="0" r="r" b="b"/>
                <a:pathLst>
                  <a:path w="37" h="12">
                    <a:moveTo>
                      <a:pt x="37" y="6"/>
                    </a:moveTo>
                    <a:cubicBezTo>
                      <a:pt x="37" y="2"/>
                      <a:pt x="29" y="0"/>
                      <a:pt x="19" y="0"/>
                    </a:cubicBezTo>
                    <a:cubicBezTo>
                      <a:pt x="9" y="0"/>
                      <a:pt x="0" y="3"/>
                      <a:pt x="0" y="6"/>
                    </a:cubicBezTo>
                    <a:cubicBezTo>
                      <a:pt x="0" y="9"/>
                      <a:pt x="9" y="12"/>
                      <a:pt x="19" y="12"/>
                    </a:cubicBezTo>
                    <a:cubicBezTo>
                      <a:pt x="29" y="12"/>
                      <a:pt x="37" y="9"/>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27" name="Freeform 631"/>
              <p:cNvSpPr>
                <a:spLocks/>
              </p:cNvSpPr>
              <p:nvPr/>
            </p:nvSpPr>
            <p:spPr bwMode="auto">
              <a:xfrm flipH="1">
                <a:off x="3919" y="4136"/>
                <a:ext cx="44"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28" name="Freeform 632"/>
              <p:cNvSpPr>
                <a:spLocks/>
              </p:cNvSpPr>
              <p:nvPr/>
            </p:nvSpPr>
            <p:spPr bwMode="auto">
              <a:xfrm flipH="1">
                <a:off x="4002" y="4113"/>
                <a:ext cx="44"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29" name="Freeform 633"/>
              <p:cNvSpPr>
                <a:spLocks/>
              </p:cNvSpPr>
              <p:nvPr/>
            </p:nvSpPr>
            <p:spPr bwMode="auto">
              <a:xfrm flipH="1">
                <a:off x="4270" y="4105"/>
                <a:ext cx="42" cy="15"/>
              </a:xfrm>
              <a:custGeom>
                <a:avLst/>
                <a:gdLst>
                  <a:gd name="T0" fmla="*/ 37 w 37"/>
                  <a:gd name="T1" fmla="*/ 6 h 13"/>
                  <a:gd name="T2" fmla="*/ 19 w 37"/>
                  <a:gd name="T3" fmla="*/ 0 h 13"/>
                  <a:gd name="T4" fmla="*/ 0 w 37"/>
                  <a:gd name="T5" fmla="*/ 7 h 13"/>
                  <a:gd name="T6" fmla="*/ 19 w 37"/>
                  <a:gd name="T7" fmla="*/ 13 h 13"/>
                  <a:gd name="T8" fmla="*/ 37 w 37"/>
                  <a:gd name="T9" fmla="*/ 6 h 13"/>
                </a:gdLst>
                <a:ahLst/>
                <a:cxnLst>
                  <a:cxn ang="0">
                    <a:pos x="T0" y="T1"/>
                  </a:cxn>
                  <a:cxn ang="0">
                    <a:pos x="T2" y="T3"/>
                  </a:cxn>
                  <a:cxn ang="0">
                    <a:pos x="T4" y="T5"/>
                  </a:cxn>
                  <a:cxn ang="0">
                    <a:pos x="T6" y="T7"/>
                  </a:cxn>
                  <a:cxn ang="0">
                    <a:pos x="T8" y="T9"/>
                  </a:cxn>
                </a:cxnLst>
                <a:rect l="0" t="0" r="r" b="b"/>
                <a:pathLst>
                  <a:path w="37" h="13">
                    <a:moveTo>
                      <a:pt x="37" y="6"/>
                    </a:moveTo>
                    <a:cubicBezTo>
                      <a:pt x="37" y="3"/>
                      <a:pt x="29" y="0"/>
                      <a:pt x="19" y="0"/>
                    </a:cubicBezTo>
                    <a:cubicBezTo>
                      <a:pt x="9" y="0"/>
                      <a:pt x="0" y="3"/>
                      <a:pt x="0" y="7"/>
                    </a:cubicBezTo>
                    <a:cubicBezTo>
                      <a:pt x="0" y="10"/>
                      <a:pt x="9" y="13"/>
                      <a:pt x="19" y="13"/>
                    </a:cubicBezTo>
                    <a:cubicBezTo>
                      <a:pt x="29" y="13"/>
                      <a:pt x="37" y="10"/>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30" name="Freeform 634"/>
              <p:cNvSpPr>
                <a:spLocks/>
              </p:cNvSpPr>
              <p:nvPr/>
            </p:nvSpPr>
            <p:spPr bwMode="auto">
              <a:xfrm flipH="1">
                <a:off x="3947" y="4055"/>
                <a:ext cx="45" cy="15"/>
              </a:xfrm>
              <a:custGeom>
                <a:avLst/>
                <a:gdLst>
                  <a:gd name="T0" fmla="*/ 38 w 38"/>
                  <a:gd name="T1" fmla="*/ 7 h 13"/>
                  <a:gd name="T2" fmla="*/ 19 w 38"/>
                  <a:gd name="T3" fmla="*/ 1 h 13"/>
                  <a:gd name="T4" fmla="*/ 0 w 38"/>
                  <a:gd name="T5" fmla="*/ 7 h 13"/>
                  <a:gd name="T6" fmla="*/ 19 w 38"/>
                  <a:gd name="T7" fmla="*/ 13 h 13"/>
                  <a:gd name="T8" fmla="*/ 38 w 38"/>
                  <a:gd name="T9" fmla="*/ 7 h 13"/>
                </a:gdLst>
                <a:ahLst/>
                <a:cxnLst>
                  <a:cxn ang="0">
                    <a:pos x="T0" y="T1"/>
                  </a:cxn>
                  <a:cxn ang="0">
                    <a:pos x="T2" y="T3"/>
                  </a:cxn>
                  <a:cxn ang="0">
                    <a:pos x="T4" y="T5"/>
                  </a:cxn>
                  <a:cxn ang="0">
                    <a:pos x="T6" y="T7"/>
                  </a:cxn>
                  <a:cxn ang="0">
                    <a:pos x="T8" y="T9"/>
                  </a:cxn>
                </a:cxnLst>
                <a:rect l="0" t="0" r="r" b="b"/>
                <a:pathLst>
                  <a:path w="38" h="13">
                    <a:moveTo>
                      <a:pt x="38" y="7"/>
                    </a:moveTo>
                    <a:cubicBezTo>
                      <a:pt x="38" y="3"/>
                      <a:pt x="30" y="0"/>
                      <a:pt x="19" y="1"/>
                    </a:cubicBezTo>
                    <a:cubicBezTo>
                      <a:pt x="9" y="1"/>
                      <a:pt x="0" y="4"/>
                      <a:pt x="0" y="7"/>
                    </a:cubicBezTo>
                    <a:cubicBezTo>
                      <a:pt x="0" y="11"/>
                      <a:pt x="9" y="13"/>
                      <a:pt x="19" y="13"/>
                    </a:cubicBezTo>
                    <a:cubicBezTo>
                      <a:pt x="30" y="13"/>
                      <a:pt x="38" y="10"/>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31" name="Freeform 635"/>
              <p:cNvSpPr>
                <a:spLocks/>
              </p:cNvSpPr>
              <p:nvPr/>
            </p:nvSpPr>
            <p:spPr bwMode="auto">
              <a:xfrm flipH="1">
                <a:off x="3974" y="4008"/>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3"/>
                      <a:pt x="29" y="0"/>
                      <a:pt x="19" y="0"/>
                    </a:cubicBezTo>
                    <a:cubicBezTo>
                      <a:pt x="8" y="1"/>
                      <a:pt x="0" y="4"/>
                      <a:pt x="0" y="7"/>
                    </a:cubicBezTo>
                    <a:cubicBezTo>
                      <a:pt x="0" y="11"/>
                      <a:pt x="8" y="13"/>
                      <a:pt x="19" y="13"/>
                    </a:cubicBezTo>
                    <a:cubicBezTo>
                      <a:pt x="29" y="13"/>
                      <a:pt x="38" y="10"/>
                      <a:pt x="38"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32" name="Freeform 636"/>
              <p:cNvSpPr>
                <a:spLocks/>
              </p:cNvSpPr>
              <p:nvPr/>
            </p:nvSpPr>
            <p:spPr bwMode="auto">
              <a:xfrm flipH="1">
                <a:off x="4270" y="4016"/>
                <a:ext cx="42" cy="15"/>
              </a:xfrm>
              <a:custGeom>
                <a:avLst/>
                <a:gdLst>
                  <a:gd name="T0" fmla="*/ 37 w 37"/>
                  <a:gd name="T1" fmla="*/ 7 h 13"/>
                  <a:gd name="T2" fmla="*/ 19 w 37"/>
                  <a:gd name="T3" fmla="*/ 1 h 13"/>
                  <a:gd name="T4" fmla="*/ 0 w 37"/>
                  <a:gd name="T5" fmla="*/ 7 h 13"/>
                  <a:gd name="T6" fmla="*/ 19 w 37"/>
                  <a:gd name="T7" fmla="*/ 13 h 13"/>
                  <a:gd name="T8" fmla="*/ 37 w 37"/>
                  <a:gd name="T9" fmla="*/ 7 h 13"/>
                </a:gdLst>
                <a:ahLst/>
                <a:cxnLst>
                  <a:cxn ang="0">
                    <a:pos x="T0" y="T1"/>
                  </a:cxn>
                  <a:cxn ang="0">
                    <a:pos x="T2" y="T3"/>
                  </a:cxn>
                  <a:cxn ang="0">
                    <a:pos x="T4" y="T5"/>
                  </a:cxn>
                  <a:cxn ang="0">
                    <a:pos x="T6" y="T7"/>
                  </a:cxn>
                  <a:cxn ang="0">
                    <a:pos x="T8" y="T9"/>
                  </a:cxn>
                </a:cxnLst>
                <a:rect l="0" t="0" r="r" b="b"/>
                <a:pathLst>
                  <a:path w="37" h="13">
                    <a:moveTo>
                      <a:pt x="37" y="7"/>
                    </a:moveTo>
                    <a:cubicBezTo>
                      <a:pt x="37" y="3"/>
                      <a:pt x="29" y="0"/>
                      <a:pt x="19" y="1"/>
                    </a:cubicBezTo>
                    <a:cubicBezTo>
                      <a:pt x="9" y="1"/>
                      <a:pt x="0" y="4"/>
                      <a:pt x="0" y="7"/>
                    </a:cubicBezTo>
                    <a:cubicBezTo>
                      <a:pt x="0" y="11"/>
                      <a:pt x="9" y="13"/>
                      <a:pt x="19" y="13"/>
                    </a:cubicBezTo>
                    <a:cubicBezTo>
                      <a:pt x="29" y="13"/>
                      <a:pt x="37" y="10"/>
                      <a:pt x="3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33" name="Freeform 637"/>
              <p:cNvSpPr>
                <a:spLocks/>
              </p:cNvSpPr>
              <p:nvPr/>
            </p:nvSpPr>
            <p:spPr bwMode="auto">
              <a:xfrm flipH="1">
                <a:off x="2354" y="4028"/>
                <a:ext cx="53" cy="16"/>
              </a:xfrm>
              <a:custGeom>
                <a:avLst/>
                <a:gdLst>
                  <a:gd name="T0" fmla="*/ 46 w 46"/>
                  <a:gd name="T1" fmla="*/ 7 h 14"/>
                  <a:gd name="T2" fmla="*/ 23 w 46"/>
                  <a:gd name="T3" fmla="*/ 0 h 14"/>
                  <a:gd name="T4" fmla="*/ 0 w 46"/>
                  <a:gd name="T5" fmla="*/ 8 h 14"/>
                  <a:gd name="T6" fmla="*/ 23 w 46"/>
                  <a:gd name="T7" fmla="*/ 14 h 14"/>
                  <a:gd name="T8" fmla="*/ 46 w 46"/>
                  <a:gd name="T9" fmla="*/ 7 h 14"/>
                </a:gdLst>
                <a:ahLst/>
                <a:cxnLst>
                  <a:cxn ang="0">
                    <a:pos x="T0" y="T1"/>
                  </a:cxn>
                  <a:cxn ang="0">
                    <a:pos x="T2" y="T3"/>
                  </a:cxn>
                  <a:cxn ang="0">
                    <a:pos x="T4" y="T5"/>
                  </a:cxn>
                  <a:cxn ang="0">
                    <a:pos x="T6" y="T7"/>
                  </a:cxn>
                  <a:cxn ang="0">
                    <a:pos x="T8" y="T9"/>
                  </a:cxn>
                </a:cxnLst>
                <a:rect l="0" t="0" r="r" b="b"/>
                <a:pathLst>
                  <a:path w="46" h="14">
                    <a:moveTo>
                      <a:pt x="46" y="7"/>
                    </a:moveTo>
                    <a:cubicBezTo>
                      <a:pt x="46" y="3"/>
                      <a:pt x="36" y="0"/>
                      <a:pt x="23" y="0"/>
                    </a:cubicBezTo>
                    <a:cubicBezTo>
                      <a:pt x="11" y="0"/>
                      <a:pt x="0" y="4"/>
                      <a:pt x="0" y="8"/>
                    </a:cubicBezTo>
                    <a:cubicBezTo>
                      <a:pt x="0" y="11"/>
                      <a:pt x="11" y="14"/>
                      <a:pt x="23" y="14"/>
                    </a:cubicBezTo>
                    <a:cubicBezTo>
                      <a:pt x="36" y="14"/>
                      <a:pt x="46" y="11"/>
                      <a:pt x="4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34" name="Freeform 638"/>
              <p:cNvSpPr>
                <a:spLocks/>
              </p:cNvSpPr>
              <p:nvPr/>
            </p:nvSpPr>
            <p:spPr bwMode="auto">
              <a:xfrm flipH="1">
                <a:off x="3020" y="4083"/>
                <a:ext cx="50" cy="15"/>
              </a:xfrm>
              <a:custGeom>
                <a:avLst/>
                <a:gdLst>
                  <a:gd name="T0" fmla="*/ 43 w 43"/>
                  <a:gd name="T1" fmla="*/ 6 h 13"/>
                  <a:gd name="T2" fmla="*/ 21 w 43"/>
                  <a:gd name="T3" fmla="*/ 0 h 13"/>
                  <a:gd name="T4" fmla="*/ 0 w 43"/>
                  <a:gd name="T5" fmla="*/ 7 h 13"/>
                  <a:gd name="T6" fmla="*/ 21 w 43"/>
                  <a:gd name="T7" fmla="*/ 13 h 13"/>
                  <a:gd name="T8" fmla="*/ 43 w 43"/>
                  <a:gd name="T9" fmla="*/ 6 h 13"/>
                </a:gdLst>
                <a:ahLst/>
                <a:cxnLst>
                  <a:cxn ang="0">
                    <a:pos x="T0" y="T1"/>
                  </a:cxn>
                  <a:cxn ang="0">
                    <a:pos x="T2" y="T3"/>
                  </a:cxn>
                  <a:cxn ang="0">
                    <a:pos x="T4" y="T5"/>
                  </a:cxn>
                  <a:cxn ang="0">
                    <a:pos x="T6" y="T7"/>
                  </a:cxn>
                  <a:cxn ang="0">
                    <a:pos x="T8" y="T9"/>
                  </a:cxn>
                </a:cxnLst>
                <a:rect l="0" t="0" r="r" b="b"/>
                <a:pathLst>
                  <a:path w="43" h="13">
                    <a:moveTo>
                      <a:pt x="43" y="6"/>
                    </a:moveTo>
                    <a:cubicBezTo>
                      <a:pt x="43" y="2"/>
                      <a:pt x="33" y="0"/>
                      <a:pt x="21" y="0"/>
                    </a:cubicBezTo>
                    <a:cubicBezTo>
                      <a:pt x="10" y="0"/>
                      <a:pt x="0" y="3"/>
                      <a:pt x="0" y="7"/>
                    </a:cubicBezTo>
                    <a:cubicBezTo>
                      <a:pt x="0" y="10"/>
                      <a:pt x="10" y="13"/>
                      <a:pt x="21" y="13"/>
                    </a:cubicBezTo>
                    <a:cubicBezTo>
                      <a:pt x="33" y="13"/>
                      <a:pt x="43" y="10"/>
                      <a:pt x="43"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35" name="Freeform 639"/>
              <p:cNvSpPr>
                <a:spLocks/>
              </p:cNvSpPr>
              <p:nvPr/>
            </p:nvSpPr>
            <p:spPr bwMode="auto">
              <a:xfrm flipH="1">
                <a:off x="2419" y="4095"/>
                <a:ext cx="52" cy="16"/>
              </a:xfrm>
              <a:custGeom>
                <a:avLst/>
                <a:gdLst>
                  <a:gd name="T0" fmla="*/ 45 w 45"/>
                  <a:gd name="T1" fmla="*/ 7 h 14"/>
                  <a:gd name="T2" fmla="*/ 22 w 45"/>
                  <a:gd name="T3" fmla="*/ 0 h 14"/>
                  <a:gd name="T4" fmla="*/ 0 w 45"/>
                  <a:gd name="T5" fmla="*/ 7 h 14"/>
                  <a:gd name="T6" fmla="*/ 22 w 45"/>
                  <a:gd name="T7" fmla="*/ 14 h 14"/>
                  <a:gd name="T8" fmla="*/ 45 w 45"/>
                  <a:gd name="T9" fmla="*/ 7 h 14"/>
                </a:gdLst>
                <a:ahLst/>
                <a:cxnLst>
                  <a:cxn ang="0">
                    <a:pos x="T0" y="T1"/>
                  </a:cxn>
                  <a:cxn ang="0">
                    <a:pos x="T2" y="T3"/>
                  </a:cxn>
                  <a:cxn ang="0">
                    <a:pos x="T4" y="T5"/>
                  </a:cxn>
                  <a:cxn ang="0">
                    <a:pos x="T6" y="T7"/>
                  </a:cxn>
                  <a:cxn ang="0">
                    <a:pos x="T8" y="T9"/>
                  </a:cxn>
                </a:cxnLst>
                <a:rect l="0" t="0" r="r" b="b"/>
                <a:pathLst>
                  <a:path w="45" h="14">
                    <a:moveTo>
                      <a:pt x="45" y="7"/>
                    </a:moveTo>
                    <a:cubicBezTo>
                      <a:pt x="45" y="3"/>
                      <a:pt x="35" y="0"/>
                      <a:pt x="22" y="0"/>
                    </a:cubicBezTo>
                    <a:cubicBezTo>
                      <a:pt x="10" y="0"/>
                      <a:pt x="0" y="3"/>
                      <a:pt x="0" y="7"/>
                    </a:cubicBezTo>
                    <a:cubicBezTo>
                      <a:pt x="0" y="11"/>
                      <a:pt x="10" y="14"/>
                      <a:pt x="22" y="14"/>
                    </a:cubicBezTo>
                    <a:cubicBezTo>
                      <a:pt x="35" y="14"/>
                      <a:pt x="45" y="10"/>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36" name="Oval 640"/>
              <p:cNvSpPr>
                <a:spLocks noChangeArrowheads="1"/>
              </p:cNvSpPr>
              <p:nvPr/>
            </p:nvSpPr>
            <p:spPr bwMode="auto">
              <a:xfrm flipH="1">
                <a:off x="2154" y="4125"/>
                <a:ext cx="54" cy="16"/>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37" name="Freeform 641"/>
              <p:cNvSpPr>
                <a:spLocks/>
              </p:cNvSpPr>
              <p:nvPr/>
            </p:nvSpPr>
            <p:spPr bwMode="auto">
              <a:xfrm flipH="1">
                <a:off x="3172" y="4217"/>
                <a:ext cx="47" cy="15"/>
              </a:xfrm>
              <a:custGeom>
                <a:avLst/>
                <a:gdLst>
                  <a:gd name="T0" fmla="*/ 41 w 41"/>
                  <a:gd name="T1" fmla="*/ 6 h 13"/>
                  <a:gd name="T2" fmla="*/ 21 w 41"/>
                  <a:gd name="T3" fmla="*/ 0 h 13"/>
                  <a:gd name="T4" fmla="*/ 0 w 41"/>
                  <a:gd name="T5" fmla="*/ 7 h 13"/>
                  <a:gd name="T6" fmla="*/ 21 w 41"/>
                  <a:gd name="T7" fmla="*/ 13 h 13"/>
                  <a:gd name="T8" fmla="*/ 41 w 41"/>
                  <a:gd name="T9" fmla="*/ 6 h 13"/>
                </a:gdLst>
                <a:ahLst/>
                <a:cxnLst>
                  <a:cxn ang="0">
                    <a:pos x="T0" y="T1"/>
                  </a:cxn>
                  <a:cxn ang="0">
                    <a:pos x="T2" y="T3"/>
                  </a:cxn>
                  <a:cxn ang="0">
                    <a:pos x="T4" y="T5"/>
                  </a:cxn>
                  <a:cxn ang="0">
                    <a:pos x="T6" y="T7"/>
                  </a:cxn>
                  <a:cxn ang="0">
                    <a:pos x="T8" y="T9"/>
                  </a:cxn>
                </a:cxnLst>
                <a:rect l="0" t="0" r="r" b="b"/>
                <a:pathLst>
                  <a:path w="41" h="13">
                    <a:moveTo>
                      <a:pt x="41" y="6"/>
                    </a:moveTo>
                    <a:cubicBezTo>
                      <a:pt x="41" y="3"/>
                      <a:pt x="32" y="0"/>
                      <a:pt x="21" y="0"/>
                    </a:cubicBezTo>
                    <a:cubicBezTo>
                      <a:pt x="9" y="0"/>
                      <a:pt x="0" y="3"/>
                      <a:pt x="0" y="7"/>
                    </a:cubicBezTo>
                    <a:cubicBezTo>
                      <a:pt x="0" y="10"/>
                      <a:pt x="9" y="13"/>
                      <a:pt x="21" y="13"/>
                    </a:cubicBezTo>
                    <a:cubicBezTo>
                      <a:pt x="32" y="13"/>
                      <a:pt x="41" y="10"/>
                      <a:pt x="4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38" name="Freeform 642"/>
              <p:cNvSpPr>
                <a:spLocks/>
              </p:cNvSpPr>
              <p:nvPr/>
            </p:nvSpPr>
            <p:spPr bwMode="auto">
              <a:xfrm flipH="1">
                <a:off x="1881" y="4095"/>
                <a:ext cx="55" cy="17"/>
              </a:xfrm>
              <a:custGeom>
                <a:avLst/>
                <a:gdLst>
                  <a:gd name="T0" fmla="*/ 48 w 48"/>
                  <a:gd name="T1" fmla="*/ 7 h 15"/>
                  <a:gd name="T2" fmla="*/ 24 w 48"/>
                  <a:gd name="T3" fmla="*/ 0 h 15"/>
                  <a:gd name="T4" fmla="*/ 0 w 48"/>
                  <a:gd name="T5" fmla="*/ 8 h 15"/>
                  <a:gd name="T6" fmla="*/ 24 w 48"/>
                  <a:gd name="T7" fmla="*/ 14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1"/>
                      <a:pt x="11" y="15"/>
                      <a:pt x="24" y="14"/>
                    </a:cubicBezTo>
                    <a:cubicBezTo>
                      <a:pt x="37" y="14"/>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39" name="Freeform 643"/>
              <p:cNvSpPr>
                <a:spLocks/>
              </p:cNvSpPr>
              <p:nvPr/>
            </p:nvSpPr>
            <p:spPr bwMode="auto">
              <a:xfrm flipH="1">
                <a:off x="1419" y="4085"/>
                <a:ext cx="57" cy="18"/>
              </a:xfrm>
              <a:custGeom>
                <a:avLst/>
                <a:gdLst>
                  <a:gd name="T0" fmla="*/ 50 w 50"/>
                  <a:gd name="T1" fmla="*/ 7 h 15"/>
                  <a:gd name="T2" fmla="*/ 25 w 50"/>
                  <a:gd name="T3" fmla="*/ 0 h 15"/>
                  <a:gd name="T4" fmla="*/ 0 w 50"/>
                  <a:gd name="T5" fmla="*/ 8 h 15"/>
                  <a:gd name="T6" fmla="*/ 25 w 50"/>
                  <a:gd name="T7" fmla="*/ 15 h 15"/>
                  <a:gd name="T8" fmla="*/ 50 w 50"/>
                  <a:gd name="T9" fmla="*/ 7 h 15"/>
                </a:gdLst>
                <a:ahLst/>
                <a:cxnLst>
                  <a:cxn ang="0">
                    <a:pos x="T0" y="T1"/>
                  </a:cxn>
                  <a:cxn ang="0">
                    <a:pos x="T2" y="T3"/>
                  </a:cxn>
                  <a:cxn ang="0">
                    <a:pos x="T4" y="T5"/>
                  </a:cxn>
                  <a:cxn ang="0">
                    <a:pos x="T6" y="T7"/>
                  </a:cxn>
                  <a:cxn ang="0">
                    <a:pos x="T8" y="T9"/>
                  </a:cxn>
                </a:cxnLst>
                <a:rect l="0" t="0" r="r" b="b"/>
                <a:pathLst>
                  <a:path w="50" h="15">
                    <a:moveTo>
                      <a:pt x="50" y="7"/>
                    </a:moveTo>
                    <a:cubicBezTo>
                      <a:pt x="50" y="3"/>
                      <a:pt x="39" y="0"/>
                      <a:pt x="25" y="0"/>
                    </a:cubicBezTo>
                    <a:cubicBezTo>
                      <a:pt x="11" y="1"/>
                      <a:pt x="0" y="4"/>
                      <a:pt x="0" y="8"/>
                    </a:cubicBezTo>
                    <a:cubicBezTo>
                      <a:pt x="0" y="12"/>
                      <a:pt x="11" y="15"/>
                      <a:pt x="25" y="15"/>
                    </a:cubicBezTo>
                    <a:cubicBezTo>
                      <a:pt x="39" y="15"/>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40" name="Freeform 644"/>
              <p:cNvSpPr>
                <a:spLocks/>
              </p:cNvSpPr>
              <p:nvPr/>
            </p:nvSpPr>
            <p:spPr bwMode="auto">
              <a:xfrm flipH="1">
                <a:off x="1047" y="4007"/>
                <a:ext cx="61" cy="18"/>
              </a:xfrm>
              <a:custGeom>
                <a:avLst/>
                <a:gdLst>
                  <a:gd name="T0" fmla="*/ 52 w 52"/>
                  <a:gd name="T1" fmla="*/ 7 h 16"/>
                  <a:gd name="T2" fmla="*/ 26 w 52"/>
                  <a:gd name="T3" fmla="*/ 0 h 16"/>
                  <a:gd name="T4" fmla="*/ 0 w 52"/>
                  <a:gd name="T5" fmla="*/ 8 h 16"/>
                  <a:gd name="T6" fmla="*/ 26 w 52"/>
                  <a:gd name="T7" fmla="*/ 15 h 16"/>
                  <a:gd name="T8" fmla="*/ 52 w 52"/>
                  <a:gd name="T9" fmla="*/ 7 h 16"/>
                </a:gdLst>
                <a:ahLst/>
                <a:cxnLst>
                  <a:cxn ang="0">
                    <a:pos x="T0" y="T1"/>
                  </a:cxn>
                  <a:cxn ang="0">
                    <a:pos x="T2" y="T3"/>
                  </a:cxn>
                  <a:cxn ang="0">
                    <a:pos x="T4" y="T5"/>
                  </a:cxn>
                  <a:cxn ang="0">
                    <a:pos x="T6" y="T7"/>
                  </a:cxn>
                  <a:cxn ang="0">
                    <a:pos x="T8" y="T9"/>
                  </a:cxn>
                </a:cxnLst>
                <a:rect l="0" t="0" r="r" b="b"/>
                <a:pathLst>
                  <a:path w="52" h="16">
                    <a:moveTo>
                      <a:pt x="52" y="7"/>
                    </a:moveTo>
                    <a:cubicBezTo>
                      <a:pt x="52" y="3"/>
                      <a:pt x="40" y="0"/>
                      <a:pt x="26" y="0"/>
                    </a:cubicBezTo>
                    <a:cubicBezTo>
                      <a:pt x="11" y="1"/>
                      <a:pt x="0" y="4"/>
                      <a:pt x="0" y="8"/>
                    </a:cubicBezTo>
                    <a:cubicBezTo>
                      <a:pt x="0" y="12"/>
                      <a:pt x="11" y="16"/>
                      <a:pt x="26" y="15"/>
                    </a:cubicBezTo>
                    <a:cubicBezTo>
                      <a:pt x="40" y="15"/>
                      <a:pt x="52" y="12"/>
                      <a:pt x="5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41" name="Freeform 645"/>
              <p:cNvSpPr>
                <a:spLocks/>
              </p:cNvSpPr>
              <p:nvPr/>
            </p:nvSpPr>
            <p:spPr bwMode="auto">
              <a:xfrm flipH="1">
                <a:off x="778" y="3917"/>
                <a:ext cx="62" cy="19"/>
              </a:xfrm>
              <a:custGeom>
                <a:avLst/>
                <a:gdLst>
                  <a:gd name="T0" fmla="*/ 54 w 54"/>
                  <a:gd name="T1" fmla="*/ 7 h 16"/>
                  <a:gd name="T2" fmla="*/ 27 w 54"/>
                  <a:gd name="T3" fmla="*/ 0 h 16"/>
                  <a:gd name="T4" fmla="*/ 0 w 54"/>
                  <a:gd name="T5" fmla="*/ 8 h 16"/>
                  <a:gd name="T6" fmla="*/ 27 w 54"/>
                  <a:gd name="T7" fmla="*/ 15 h 16"/>
                  <a:gd name="T8" fmla="*/ 54 w 54"/>
                  <a:gd name="T9" fmla="*/ 7 h 16"/>
                </a:gdLst>
                <a:ahLst/>
                <a:cxnLst>
                  <a:cxn ang="0">
                    <a:pos x="T0" y="T1"/>
                  </a:cxn>
                  <a:cxn ang="0">
                    <a:pos x="T2" y="T3"/>
                  </a:cxn>
                  <a:cxn ang="0">
                    <a:pos x="T4" y="T5"/>
                  </a:cxn>
                  <a:cxn ang="0">
                    <a:pos x="T6" y="T7"/>
                  </a:cxn>
                  <a:cxn ang="0">
                    <a:pos x="T8" y="T9"/>
                  </a:cxn>
                </a:cxnLst>
                <a:rect l="0" t="0" r="r" b="b"/>
                <a:pathLst>
                  <a:path w="54" h="16">
                    <a:moveTo>
                      <a:pt x="54" y="7"/>
                    </a:moveTo>
                    <a:cubicBezTo>
                      <a:pt x="54" y="3"/>
                      <a:pt x="42" y="0"/>
                      <a:pt x="27" y="0"/>
                    </a:cubicBezTo>
                    <a:cubicBezTo>
                      <a:pt x="12" y="1"/>
                      <a:pt x="0" y="4"/>
                      <a:pt x="0" y="8"/>
                    </a:cubicBezTo>
                    <a:cubicBezTo>
                      <a:pt x="0" y="13"/>
                      <a:pt x="12" y="16"/>
                      <a:pt x="27" y="15"/>
                    </a:cubicBezTo>
                    <a:cubicBezTo>
                      <a:pt x="42" y="15"/>
                      <a:pt x="54" y="12"/>
                      <a:pt x="5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42" name="Freeform 646"/>
              <p:cNvSpPr>
                <a:spLocks/>
              </p:cNvSpPr>
              <p:nvPr/>
            </p:nvSpPr>
            <p:spPr bwMode="auto">
              <a:xfrm flipH="1">
                <a:off x="3753" y="3761"/>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2"/>
                      <a:pt x="30" y="0"/>
                      <a:pt x="19" y="0"/>
                    </a:cubicBezTo>
                    <a:cubicBezTo>
                      <a:pt x="8" y="1"/>
                      <a:pt x="0" y="4"/>
                      <a:pt x="0" y="7"/>
                    </a:cubicBezTo>
                    <a:cubicBezTo>
                      <a:pt x="0" y="11"/>
                      <a:pt x="8" y="13"/>
                      <a:pt x="19" y="13"/>
                    </a:cubicBezTo>
                    <a:cubicBezTo>
                      <a:pt x="30" y="13"/>
                      <a:pt x="38" y="10"/>
                      <a:pt x="38"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43" name="Freeform 647"/>
              <p:cNvSpPr>
                <a:spLocks/>
              </p:cNvSpPr>
              <p:nvPr/>
            </p:nvSpPr>
            <p:spPr bwMode="auto">
              <a:xfrm flipH="1">
                <a:off x="3554" y="3718"/>
                <a:ext cx="46" cy="16"/>
              </a:xfrm>
              <a:custGeom>
                <a:avLst/>
                <a:gdLst>
                  <a:gd name="T0" fmla="*/ 40 w 40"/>
                  <a:gd name="T1" fmla="*/ 6 h 14"/>
                  <a:gd name="T2" fmla="*/ 20 w 40"/>
                  <a:gd name="T3" fmla="*/ 1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1"/>
                    </a:cubicBezTo>
                    <a:cubicBezTo>
                      <a:pt x="9" y="1"/>
                      <a:pt x="0" y="4"/>
                      <a:pt x="0" y="8"/>
                    </a:cubicBezTo>
                    <a:cubicBezTo>
                      <a:pt x="0" y="11"/>
                      <a:pt x="9" y="14"/>
                      <a:pt x="20" y="14"/>
                    </a:cubicBezTo>
                    <a:cubicBezTo>
                      <a:pt x="31" y="13"/>
                      <a:pt x="40" y="10"/>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44" name="Freeform 648"/>
              <p:cNvSpPr>
                <a:spLocks/>
              </p:cNvSpPr>
              <p:nvPr/>
            </p:nvSpPr>
            <p:spPr bwMode="auto">
              <a:xfrm flipH="1">
                <a:off x="1455" y="3654"/>
                <a:ext cx="57" cy="19"/>
              </a:xfrm>
              <a:custGeom>
                <a:avLst/>
                <a:gdLst>
                  <a:gd name="T0" fmla="*/ 50 w 50"/>
                  <a:gd name="T1" fmla="*/ 7 h 16"/>
                  <a:gd name="T2" fmla="*/ 25 w 50"/>
                  <a:gd name="T3" fmla="*/ 1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1"/>
                    </a:cubicBezTo>
                    <a:cubicBezTo>
                      <a:pt x="11" y="1"/>
                      <a:pt x="0" y="5"/>
                      <a:pt x="0" y="9"/>
                    </a:cubicBezTo>
                    <a:cubicBezTo>
                      <a:pt x="0" y="13"/>
                      <a:pt x="11" y="16"/>
                      <a:pt x="25" y="15"/>
                    </a:cubicBezTo>
                    <a:cubicBezTo>
                      <a:pt x="39" y="15"/>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45" name="Freeform 649"/>
              <p:cNvSpPr>
                <a:spLocks/>
              </p:cNvSpPr>
              <p:nvPr/>
            </p:nvSpPr>
            <p:spPr bwMode="auto">
              <a:xfrm flipH="1">
                <a:off x="340" y="3678"/>
                <a:ext cx="66" cy="19"/>
              </a:xfrm>
              <a:custGeom>
                <a:avLst/>
                <a:gdLst>
                  <a:gd name="T0" fmla="*/ 56 w 56"/>
                  <a:gd name="T1" fmla="*/ 7 h 16"/>
                  <a:gd name="T2" fmla="*/ 28 w 56"/>
                  <a:gd name="T3" fmla="*/ 0 h 16"/>
                  <a:gd name="T4" fmla="*/ 0 w 56"/>
                  <a:gd name="T5" fmla="*/ 9 h 16"/>
                  <a:gd name="T6" fmla="*/ 28 w 56"/>
                  <a:gd name="T7" fmla="*/ 16 h 16"/>
                  <a:gd name="T8" fmla="*/ 56 w 56"/>
                  <a:gd name="T9" fmla="*/ 7 h 16"/>
                </a:gdLst>
                <a:ahLst/>
                <a:cxnLst>
                  <a:cxn ang="0">
                    <a:pos x="T0" y="T1"/>
                  </a:cxn>
                  <a:cxn ang="0">
                    <a:pos x="T2" y="T3"/>
                  </a:cxn>
                  <a:cxn ang="0">
                    <a:pos x="T4" y="T5"/>
                  </a:cxn>
                  <a:cxn ang="0">
                    <a:pos x="T6" y="T7"/>
                  </a:cxn>
                  <a:cxn ang="0">
                    <a:pos x="T8" y="T9"/>
                  </a:cxn>
                </a:cxnLst>
                <a:rect l="0" t="0" r="r" b="b"/>
                <a:pathLst>
                  <a:path w="56" h="16">
                    <a:moveTo>
                      <a:pt x="56" y="7"/>
                    </a:moveTo>
                    <a:cubicBezTo>
                      <a:pt x="56" y="3"/>
                      <a:pt x="43" y="0"/>
                      <a:pt x="28" y="0"/>
                    </a:cubicBezTo>
                    <a:cubicBezTo>
                      <a:pt x="12" y="1"/>
                      <a:pt x="0" y="4"/>
                      <a:pt x="0" y="9"/>
                    </a:cubicBezTo>
                    <a:cubicBezTo>
                      <a:pt x="0" y="13"/>
                      <a:pt x="12" y="16"/>
                      <a:pt x="28" y="16"/>
                    </a:cubicBezTo>
                    <a:cubicBezTo>
                      <a:pt x="43" y="15"/>
                      <a:pt x="56" y="11"/>
                      <a:pt x="5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46" name="Freeform 650"/>
              <p:cNvSpPr>
                <a:spLocks/>
              </p:cNvSpPr>
              <p:nvPr/>
            </p:nvSpPr>
            <p:spPr bwMode="auto">
              <a:xfrm flipH="1">
                <a:off x="9" y="3790"/>
                <a:ext cx="68" cy="19"/>
              </a:xfrm>
              <a:custGeom>
                <a:avLst/>
                <a:gdLst>
                  <a:gd name="T0" fmla="*/ 59 w 59"/>
                  <a:gd name="T1" fmla="*/ 7 h 16"/>
                  <a:gd name="T2" fmla="*/ 29 w 59"/>
                  <a:gd name="T3" fmla="*/ 0 h 16"/>
                  <a:gd name="T4" fmla="*/ 0 w 59"/>
                  <a:gd name="T5" fmla="*/ 9 h 16"/>
                  <a:gd name="T6" fmla="*/ 29 w 59"/>
                  <a:gd name="T7" fmla="*/ 16 h 16"/>
                  <a:gd name="T8" fmla="*/ 59 w 59"/>
                  <a:gd name="T9" fmla="*/ 7 h 16"/>
                </a:gdLst>
                <a:ahLst/>
                <a:cxnLst>
                  <a:cxn ang="0">
                    <a:pos x="T0" y="T1"/>
                  </a:cxn>
                  <a:cxn ang="0">
                    <a:pos x="T2" y="T3"/>
                  </a:cxn>
                  <a:cxn ang="0">
                    <a:pos x="T4" y="T5"/>
                  </a:cxn>
                  <a:cxn ang="0">
                    <a:pos x="T6" y="T7"/>
                  </a:cxn>
                  <a:cxn ang="0">
                    <a:pos x="T8" y="T9"/>
                  </a:cxn>
                </a:cxnLst>
                <a:rect l="0" t="0" r="r" b="b"/>
                <a:pathLst>
                  <a:path w="59" h="16">
                    <a:moveTo>
                      <a:pt x="59" y="7"/>
                    </a:moveTo>
                    <a:cubicBezTo>
                      <a:pt x="59" y="3"/>
                      <a:pt x="46" y="0"/>
                      <a:pt x="29" y="0"/>
                    </a:cubicBezTo>
                    <a:cubicBezTo>
                      <a:pt x="13" y="1"/>
                      <a:pt x="0" y="5"/>
                      <a:pt x="0" y="9"/>
                    </a:cubicBezTo>
                    <a:cubicBezTo>
                      <a:pt x="0" y="13"/>
                      <a:pt x="13" y="16"/>
                      <a:pt x="29" y="16"/>
                    </a:cubicBezTo>
                    <a:cubicBezTo>
                      <a:pt x="46" y="16"/>
                      <a:pt x="59" y="12"/>
                      <a:pt x="59"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47" name="Freeform 651"/>
              <p:cNvSpPr>
                <a:spLocks/>
              </p:cNvSpPr>
              <p:nvPr/>
            </p:nvSpPr>
            <p:spPr bwMode="auto">
              <a:xfrm flipH="1">
                <a:off x="52" y="3850"/>
                <a:ext cx="67" cy="20"/>
              </a:xfrm>
              <a:custGeom>
                <a:avLst/>
                <a:gdLst>
                  <a:gd name="T0" fmla="*/ 58 w 58"/>
                  <a:gd name="T1" fmla="*/ 8 h 17"/>
                  <a:gd name="T2" fmla="*/ 29 w 58"/>
                  <a:gd name="T3" fmla="*/ 1 h 17"/>
                  <a:gd name="T4" fmla="*/ 0 w 58"/>
                  <a:gd name="T5" fmla="*/ 9 h 17"/>
                  <a:gd name="T6" fmla="*/ 29 w 58"/>
                  <a:gd name="T7" fmla="*/ 16 h 17"/>
                  <a:gd name="T8" fmla="*/ 58 w 58"/>
                  <a:gd name="T9" fmla="*/ 8 h 17"/>
                </a:gdLst>
                <a:ahLst/>
                <a:cxnLst>
                  <a:cxn ang="0">
                    <a:pos x="T0" y="T1"/>
                  </a:cxn>
                  <a:cxn ang="0">
                    <a:pos x="T2" y="T3"/>
                  </a:cxn>
                  <a:cxn ang="0">
                    <a:pos x="T4" y="T5"/>
                  </a:cxn>
                  <a:cxn ang="0">
                    <a:pos x="T6" y="T7"/>
                  </a:cxn>
                  <a:cxn ang="0">
                    <a:pos x="T8" y="T9"/>
                  </a:cxn>
                </a:cxnLst>
                <a:rect l="0" t="0" r="r" b="b"/>
                <a:pathLst>
                  <a:path w="58" h="17">
                    <a:moveTo>
                      <a:pt x="58" y="8"/>
                    </a:moveTo>
                    <a:cubicBezTo>
                      <a:pt x="58" y="3"/>
                      <a:pt x="45" y="0"/>
                      <a:pt x="29" y="1"/>
                    </a:cubicBezTo>
                    <a:cubicBezTo>
                      <a:pt x="13" y="1"/>
                      <a:pt x="0" y="5"/>
                      <a:pt x="0" y="9"/>
                    </a:cubicBezTo>
                    <a:cubicBezTo>
                      <a:pt x="0" y="13"/>
                      <a:pt x="13" y="17"/>
                      <a:pt x="29" y="16"/>
                    </a:cubicBezTo>
                    <a:cubicBezTo>
                      <a:pt x="45" y="16"/>
                      <a:pt x="58" y="12"/>
                      <a:pt x="58"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48" name="Freeform 652"/>
              <p:cNvSpPr>
                <a:spLocks/>
              </p:cNvSpPr>
              <p:nvPr/>
            </p:nvSpPr>
            <p:spPr bwMode="auto">
              <a:xfrm flipH="1">
                <a:off x="2354" y="3978"/>
                <a:ext cx="53" cy="17"/>
              </a:xfrm>
              <a:custGeom>
                <a:avLst/>
                <a:gdLst>
                  <a:gd name="T0" fmla="*/ 46 w 46"/>
                  <a:gd name="T1" fmla="*/ 7 h 15"/>
                  <a:gd name="T2" fmla="*/ 23 w 46"/>
                  <a:gd name="T3" fmla="*/ 0 h 15"/>
                  <a:gd name="T4" fmla="*/ 0 w 46"/>
                  <a:gd name="T5" fmla="*/ 8 h 15"/>
                  <a:gd name="T6" fmla="*/ 23 w 46"/>
                  <a:gd name="T7" fmla="*/ 14 h 15"/>
                  <a:gd name="T8" fmla="*/ 46 w 46"/>
                  <a:gd name="T9" fmla="*/ 7 h 15"/>
                </a:gdLst>
                <a:ahLst/>
                <a:cxnLst>
                  <a:cxn ang="0">
                    <a:pos x="T0" y="T1"/>
                  </a:cxn>
                  <a:cxn ang="0">
                    <a:pos x="T2" y="T3"/>
                  </a:cxn>
                  <a:cxn ang="0">
                    <a:pos x="T4" y="T5"/>
                  </a:cxn>
                  <a:cxn ang="0">
                    <a:pos x="T6" y="T7"/>
                  </a:cxn>
                  <a:cxn ang="0">
                    <a:pos x="T8" y="T9"/>
                  </a:cxn>
                </a:cxnLst>
                <a:rect l="0" t="0" r="r" b="b"/>
                <a:pathLst>
                  <a:path w="46" h="15">
                    <a:moveTo>
                      <a:pt x="46" y="7"/>
                    </a:moveTo>
                    <a:cubicBezTo>
                      <a:pt x="46" y="3"/>
                      <a:pt x="36" y="0"/>
                      <a:pt x="23" y="0"/>
                    </a:cubicBezTo>
                    <a:cubicBezTo>
                      <a:pt x="11" y="1"/>
                      <a:pt x="0" y="4"/>
                      <a:pt x="0" y="8"/>
                    </a:cubicBezTo>
                    <a:cubicBezTo>
                      <a:pt x="0" y="12"/>
                      <a:pt x="11" y="15"/>
                      <a:pt x="23" y="14"/>
                    </a:cubicBezTo>
                    <a:cubicBezTo>
                      <a:pt x="36" y="14"/>
                      <a:pt x="46" y="11"/>
                      <a:pt x="4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49" name="Freeform 653"/>
              <p:cNvSpPr>
                <a:spLocks/>
              </p:cNvSpPr>
              <p:nvPr/>
            </p:nvSpPr>
            <p:spPr bwMode="auto">
              <a:xfrm flipH="1">
                <a:off x="3142" y="3877"/>
                <a:ext cx="47" cy="16"/>
              </a:xfrm>
              <a:custGeom>
                <a:avLst/>
                <a:gdLst>
                  <a:gd name="T0" fmla="*/ 41 w 41"/>
                  <a:gd name="T1" fmla="*/ 6 h 14"/>
                  <a:gd name="T2" fmla="*/ 21 w 41"/>
                  <a:gd name="T3" fmla="*/ 0 h 14"/>
                  <a:gd name="T4" fmla="*/ 0 w 41"/>
                  <a:gd name="T5" fmla="*/ 7 h 14"/>
                  <a:gd name="T6" fmla="*/ 21 w 41"/>
                  <a:gd name="T7" fmla="*/ 13 h 14"/>
                  <a:gd name="T8" fmla="*/ 41 w 41"/>
                  <a:gd name="T9" fmla="*/ 6 h 14"/>
                </a:gdLst>
                <a:ahLst/>
                <a:cxnLst>
                  <a:cxn ang="0">
                    <a:pos x="T0" y="T1"/>
                  </a:cxn>
                  <a:cxn ang="0">
                    <a:pos x="T2" y="T3"/>
                  </a:cxn>
                  <a:cxn ang="0">
                    <a:pos x="T4" y="T5"/>
                  </a:cxn>
                  <a:cxn ang="0">
                    <a:pos x="T6" y="T7"/>
                  </a:cxn>
                  <a:cxn ang="0">
                    <a:pos x="T8" y="T9"/>
                  </a:cxn>
                </a:cxnLst>
                <a:rect l="0" t="0" r="r" b="b"/>
                <a:pathLst>
                  <a:path w="41" h="14">
                    <a:moveTo>
                      <a:pt x="41" y="6"/>
                    </a:moveTo>
                    <a:cubicBezTo>
                      <a:pt x="41" y="3"/>
                      <a:pt x="32" y="0"/>
                      <a:pt x="21" y="0"/>
                    </a:cubicBezTo>
                    <a:cubicBezTo>
                      <a:pt x="9" y="0"/>
                      <a:pt x="0" y="4"/>
                      <a:pt x="0" y="7"/>
                    </a:cubicBezTo>
                    <a:cubicBezTo>
                      <a:pt x="0" y="11"/>
                      <a:pt x="9" y="14"/>
                      <a:pt x="21" y="13"/>
                    </a:cubicBezTo>
                    <a:cubicBezTo>
                      <a:pt x="32" y="13"/>
                      <a:pt x="41" y="10"/>
                      <a:pt x="4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50" name="Freeform 654"/>
              <p:cNvSpPr>
                <a:spLocks/>
              </p:cNvSpPr>
              <p:nvPr/>
            </p:nvSpPr>
            <p:spPr bwMode="auto">
              <a:xfrm flipH="1">
                <a:off x="2710" y="3836"/>
                <a:ext cx="51" cy="17"/>
              </a:xfrm>
              <a:custGeom>
                <a:avLst/>
                <a:gdLst>
                  <a:gd name="T0" fmla="*/ 44 w 44"/>
                  <a:gd name="T1" fmla="*/ 7 h 14"/>
                  <a:gd name="T2" fmla="*/ 22 w 44"/>
                  <a:gd name="T3" fmla="*/ 0 h 14"/>
                  <a:gd name="T4" fmla="*/ 0 w 44"/>
                  <a:gd name="T5" fmla="*/ 8 h 14"/>
                  <a:gd name="T6" fmla="*/ 22 w 44"/>
                  <a:gd name="T7" fmla="*/ 14 h 14"/>
                  <a:gd name="T8" fmla="*/ 44 w 44"/>
                  <a:gd name="T9" fmla="*/ 7 h 14"/>
                </a:gdLst>
                <a:ahLst/>
                <a:cxnLst>
                  <a:cxn ang="0">
                    <a:pos x="T0" y="T1"/>
                  </a:cxn>
                  <a:cxn ang="0">
                    <a:pos x="T2" y="T3"/>
                  </a:cxn>
                  <a:cxn ang="0">
                    <a:pos x="T4" y="T5"/>
                  </a:cxn>
                  <a:cxn ang="0">
                    <a:pos x="T6" y="T7"/>
                  </a:cxn>
                  <a:cxn ang="0">
                    <a:pos x="T8" y="T9"/>
                  </a:cxn>
                </a:cxnLst>
                <a:rect l="0" t="0" r="r" b="b"/>
                <a:pathLst>
                  <a:path w="44" h="14">
                    <a:moveTo>
                      <a:pt x="44" y="7"/>
                    </a:moveTo>
                    <a:cubicBezTo>
                      <a:pt x="44" y="3"/>
                      <a:pt x="34" y="0"/>
                      <a:pt x="22" y="0"/>
                    </a:cubicBezTo>
                    <a:cubicBezTo>
                      <a:pt x="10" y="1"/>
                      <a:pt x="0" y="4"/>
                      <a:pt x="0" y="8"/>
                    </a:cubicBezTo>
                    <a:cubicBezTo>
                      <a:pt x="0" y="12"/>
                      <a:pt x="10" y="14"/>
                      <a:pt x="22" y="14"/>
                    </a:cubicBezTo>
                    <a:cubicBezTo>
                      <a:pt x="34" y="14"/>
                      <a:pt x="44" y="11"/>
                      <a:pt x="4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51" name="Freeform 655"/>
              <p:cNvSpPr>
                <a:spLocks/>
              </p:cNvSpPr>
              <p:nvPr/>
            </p:nvSpPr>
            <p:spPr bwMode="auto">
              <a:xfrm flipH="1">
                <a:off x="4854" y="3826"/>
                <a:ext cx="39"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6" y="0"/>
                      <a:pt x="17" y="0"/>
                    </a:cubicBezTo>
                    <a:cubicBezTo>
                      <a:pt x="8" y="1"/>
                      <a:pt x="0" y="4"/>
                      <a:pt x="0" y="7"/>
                    </a:cubicBezTo>
                    <a:cubicBezTo>
                      <a:pt x="0" y="10"/>
                      <a:pt x="8" y="13"/>
                      <a:pt x="17" y="12"/>
                    </a:cubicBezTo>
                    <a:cubicBezTo>
                      <a:pt x="26" y="12"/>
                      <a:pt x="34" y="9"/>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52" name="Freeform 656"/>
              <p:cNvSpPr>
                <a:spLocks/>
              </p:cNvSpPr>
              <p:nvPr/>
            </p:nvSpPr>
            <p:spPr bwMode="auto">
              <a:xfrm flipH="1">
                <a:off x="5282" y="3862"/>
                <a:ext cx="37" cy="14"/>
              </a:xfrm>
              <a:custGeom>
                <a:avLst/>
                <a:gdLst>
                  <a:gd name="T0" fmla="*/ 32 w 32"/>
                  <a:gd name="T1" fmla="*/ 5 h 12"/>
                  <a:gd name="T2" fmla="*/ 16 w 32"/>
                  <a:gd name="T3" fmla="*/ 0 h 12"/>
                  <a:gd name="T4" fmla="*/ 0 w 32"/>
                  <a:gd name="T5" fmla="*/ 6 h 12"/>
                  <a:gd name="T6" fmla="*/ 16 w 32"/>
                  <a:gd name="T7" fmla="*/ 12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4" y="0"/>
                      <a:pt x="16" y="0"/>
                    </a:cubicBezTo>
                    <a:cubicBezTo>
                      <a:pt x="7" y="0"/>
                      <a:pt x="0" y="3"/>
                      <a:pt x="0" y="6"/>
                    </a:cubicBezTo>
                    <a:cubicBezTo>
                      <a:pt x="0" y="10"/>
                      <a:pt x="7" y="12"/>
                      <a:pt x="16" y="12"/>
                    </a:cubicBezTo>
                    <a:cubicBezTo>
                      <a:pt x="24" y="11"/>
                      <a:pt x="32" y="9"/>
                      <a:pt x="32"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53" name="Freeform 657"/>
              <p:cNvSpPr>
                <a:spLocks/>
              </p:cNvSpPr>
              <p:nvPr/>
            </p:nvSpPr>
            <p:spPr bwMode="auto">
              <a:xfrm flipH="1">
                <a:off x="5600" y="3911"/>
                <a:ext cx="35" cy="14"/>
              </a:xfrm>
              <a:custGeom>
                <a:avLst/>
                <a:gdLst>
                  <a:gd name="T0" fmla="*/ 31 w 31"/>
                  <a:gd name="T1" fmla="*/ 6 h 12"/>
                  <a:gd name="T2" fmla="*/ 15 w 31"/>
                  <a:gd name="T3" fmla="*/ 0 h 12"/>
                  <a:gd name="T4" fmla="*/ 0 w 31"/>
                  <a:gd name="T5" fmla="*/ 6 h 12"/>
                  <a:gd name="T6" fmla="*/ 15 w 31"/>
                  <a:gd name="T7" fmla="*/ 12 h 12"/>
                  <a:gd name="T8" fmla="*/ 31 w 31"/>
                  <a:gd name="T9" fmla="*/ 6 h 12"/>
                </a:gdLst>
                <a:ahLst/>
                <a:cxnLst>
                  <a:cxn ang="0">
                    <a:pos x="T0" y="T1"/>
                  </a:cxn>
                  <a:cxn ang="0">
                    <a:pos x="T2" y="T3"/>
                  </a:cxn>
                  <a:cxn ang="0">
                    <a:pos x="T4" y="T5"/>
                  </a:cxn>
                  <a:cxn ang="0">
                    <a:pos x="T6" y="T7"/>
                  </a:cxn>
                  <a:cxn ang="0">
                    <a:pos x="T8" y="T9"/>
                  </a:cxn>
                </a:cxnLst>
                <a:rect l="0" t="0" r="r" b="b"/>
                <a:pathLst>
                  <a:path w="31" h="12">
                    <a:moveTo>
                      <a:pt x="31" y="6"/>
                    </a:moveTo>
                    <a:cubicBezTo>
                      <a:pt x="31" y="2"/>
                      <a:pt x="24" y="0"/>
                      <a:pt x="15" y="0"/>
                    </a:cubicBezTo>
                    <a:cubicBezTo>
                      <a:pt x="7" y="1"/>
                      <a:pt x="0" y="3"/>
                      <a:pt x="0" y="6"/>
                    </a:cubicBezTo>
                    <a:cubicBezTo>
                      <a:pt x="0" y="10"/>
                      <a:pt x="7" y="12"/>
                      <a:pt x="15" y="12"/>
                    </a:cubicBezTo>
                    <a:cubicBezTo>
                      <a:pt x="24" y="12"/>
                      <a:pt x="31" y="9"/>
                      <a:pt x="3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54" name="Freeform 658"/>
              <p:cNvSpPr>
                <a:spLocks/>
              </p:cNvSpPr>
              <p:nvPr/>
            </p:nvSpPr>
            <p:spPr bwMode="auto">
              <a:xfrm flipH="1">
                <a:off x="4190" y="3953"/>
                <a:ext cx="43" cy="15"/>
              </a:xfrm>
              <a:custGeom>
                <a:avLst/>
                <a:gdLst>
                  <a:gd name="T0" fmla="*/ 37 w 37"/>
                  <a:gd name="T1" fmla="*/ 6 h 13"/>
                  <a:gd name="T2" fmla="*/ 18 w 37"/>
                  <a:gd name="T3" fmla="*/ 1 h 13"/>
                  <a:gd name="T4" fmla="*/ 0 w 37"/>
                  <a:gd name="T5" fmla="*/ 7 h 13"/>
                  <a:gd name="T6" fmla="*/ 18 w 37"/>
                  <a:gd name="T7" fmla="*/ 13 h 13"/>
                  <a:gd name="T8" fmla="*/ 37 w 37"/>
                  <a:gd name="T9" fmla="*/ 6 h 13"/>
                </a:gdLst>
                <a:ahLst/>
                <a:cxnLst>
                  <a:cxn ang="0">
                    <a:pos x="T0" y="T1"/>
                  </a:cxn>
                  <a:cxn ang="0">
                    <a:pos x="T2" y="T3"/>
                  </a:cxn>
                  <a:cxn ang="0">
                    <a:pos x="T4" y="T5"/>
                  </a:cxn>
                  <a:cxn ang="0">
                    <a:pos x="T6" y="T7"/>
                  </a:cxn>
                  <a:cxn ang="0">
                    <a:pos x="T8" y="T9"/>
                  </a:cxn>
                </a:cxnLst>
                <a:rect l="0" t="0" r="r" b="b"/>
                <a:pathLst>
                  <a:path w="37" h="13">
                    <a:moveTo>
                      <a:pt x="37" y="6"/>
                    </a:moveTo>
                    <a:cubicBezTo>
                      <a:pt x="37" y="3"/>
                      <a:pt x="28" y="0"/>
                      <a:pt x="18" y="1"/>
                    </a:cubicBezTo>
                    <a:cubicBezTo>
                      <a:pt x="8" y="1"/>
                      <a:pt x="0" y="4"/>
                      <a:pt x="0" y="7"/>
                    </a:cubicBezTo>
                    <a:cubicBezTo>
                      <a:pt x="0" y="11"/>
                      <a:pt x="8" y="13"/>
                      <a:pt x="18" y="13"/>
                    </a:cubicBezTo>
                    <a:cubicBezTo>
                      <a:pt x="28" y="13"/>
                      <a:pt x="37" y="10"/>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55" name="Freeform 659"/>
              <p:cNvSpPr>
                <a:spLocks/>
              </p:cNvSpPr>
              <p:nvPr/>
            </p:nvSpPr>
            <p:spPr bwMode="auto">
              <a:xfrm flipH="1">
                <a:off x="4630" y="3894"/>
                <a:ext cx="40"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7" y="0"/>
                      <a:pt x="17" y="0"/>
                    </a:cubicBezTo>
                    <a:cubicBezTo>
                      <a:pt x="7" y="0"/>
                      <a:pt x="0" y="3"/>
                      <a:pt x="0" y="7"/>
                    </a:cubicBezTo>
                    <a:cubicBezTo>
                      <a:pt x="0" y="10"/>
                      <a:pt x="7" y="13"/>
                      <a:pt x="17" y="12"/>
                    </a:cubicBezTo>
                    <a:cubicBezTo>
                      <a:pt x="27" y="12"/>
                      <a:pt x="34" y="9"/>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56" name="Freeform 660"/>
              <p:cNvSpPr>
                <a:spLocks/>
              </p:cNvSpPr>
              <p:nvPr/>
            </p:nvSpPr>
            <p:spPr bwMode="auto">
              <a:xfrm flipH="1">
                <a:off x="3111" y="3781"/>
                <a:ext cx="49" cy="16"/>
              </a:xfrm>
              <a:custGeom>
                <a:avLst/>
                <a:gdLst>
                  <a:gd name="T0" fmla="*/ 42 w 42"/>
                  <a:gd name="T1" fmla="*/ 6 h 14"/>
                  <a:gd name="T2" fmla="*/ 21 w 42"/>
                  <a:gd name="T3" fmla="*/ 0 h 14"/>
                  <a:gd name="T4" fmla="*/ 0 w 42"/>
                  <a:gd name="T5" fmla="*/ 8 h 14"/>
                  <a:gd name="T6" fmla="*/ 21 w 42"/>
                  <a:gd name="T7" fmla="*/ 14 h 14"/>
                  <a:gd name="T8" fmla="*/ 42 w 42"/>
                  <a:gd name="T9" fmla="*/ 6 h 14"/>
                </a:gdLst>
                <a:ahLst/>
                <a:cxnLst>
                  <a:cxn ang="0">
                    <a:pos x="T0" y="T1"/>
                  </a:cxn>
                  <a:cxn ang="0">
                    <a:pos x="T2" y="T3"/>
                  </a:cxn>
                  <a:cxn ang="0">
                    <a:pos x="T4" y="T5"/>
                  </a:cxn>
                  <a:cxn ang="0">
                    <a:pos x="T6" y="T7"/>
                  </a:cxn>
                  <a:cxn ang="0">
                    <a:pos x="T8" y="T9"/>
                  </a:cxn>
                </a:cxnLst>
                <a:rect l="0" t="0" r="r" b="b"/>
                <a:pathLst>
                  <a:path w="42" h="14">
                    <a:moveTo>
                      <a:pt x="42" y="6"/>
                    </a:moveTo>
                    <a:cubicBezTo>
                      <a:pt x="42" y="3"/>
                      <a:pt x="32" y="0"/>
                      <a:pt x="21" y="0"/>
                    </a:cubicBezTo>
                    <a:cubicBezTo>
                      <a:pt x="9" y="1"/>
                      <a:pt x="0" y="4"/>
                      <a:pt x="0" y="8"/>
                    </a:cubicBezTo>
                    <a:cubicBezTo>
                      <a:pt x="0" y="11"/>
                      <a:pt x="9" y="14"/>
                      <a:pt x="21" y="14"/>
                    </a:cubicBezTo>
                    <a:cubicBezTo>
                      <a:pt x="32" y="13"/>
                      <a:pt x="42" y="10"/>
                      <a:pt x="4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57" name="Freeform 661"/>
              <p:cNvSpPr>
                <a:spLocks/>
              </p:cNvSpPr>
              <p:nvPr/>
            </p:nvSpPr>
            <p:spPr bwMode="auto">
              <a:xfrm flipH="1">
                <a:off x="1419" y="3736"/>
                <a:ext cx="57" cy="19"/>
              </a:xfrm>
              <a:custGeom>
                <a:avLst/>
                <a:gdLst>
                  <a:gd name="T0" fmla="*/ 50 w 50"/>
                  <a:gd name="T1" fmla="*/ 7 h 16"/>
                  <a:gd name="T2" fmla="*/ 25 w 50"/>
                  <a:gd name="T3" fmla="*/ 0 h 16"/>
                  <a:gd name="T4" fmla="*/ 0 w 50"/>
                  <a:gd name="T5" fmla="*/ 9 h 16"/>
                  <a:gd name="T6" fmla="*/ 25 w 50"/>
                  <a:gd name="T7" fmla="*/ 15 h 16"/>
                  <a:gd name="T8" fmla="*/ 50 w 50"/>
                  <a:gd name="T9" fmla="*/ 7 h 16"/>
                </a:gdLst>
                <a:ahLst/>
                <a:cxnLst>
                  <a:cxn ang="0">
                    <a:pos x="T0" y="T1"/>
                  </a:cxn>
                  <a:cxn ang="0">
                    <a:pos x="T2" y="T3"/>
                  </a:cxn>
                  <a:cxn ang="0">
                    <a:pos x="T4" y="T5"/>
                  </a:cxn>
                  <a:cxn ang="0">
                    <a:pos x="T6" y="T7"/>
                  </a:cxn>
                  <a:cxn ang="0">
                    <a:pos x="T8" y="T9"/>
                  </a:cxn>
                </a:cxnLst>
                <a:rect l="0" t="0" r="r" b="b"/>
                <a:pathLst>
                  <a:path w="50" h="16">
                    <a:moveTo>
                      <a:pt x="50" y="7"/>
                    </a:moveTo>
                    <a:cubicBezTo>
                      <a:pt x="50" y="3"/>
                      <a:pt x="39" y="0"/>
                      <a:pt x="25" y="0"/>
                    </a:cubicBezTo>
                    <a:cubicBezTo>
                      <a:pt x="11" y="1"/>
                      <a:pt x="0" y="5"/>
                      <a:pt x="0" y="9"/>
                    </a:cubicBezTo>
                    <a:cubicBezTo>
                      <a:pt x="0" y="13"/>
                      <a:pt x="11" y="16"/>
                      <a:pt x="25" y="15"/>
                    </a:cubicBezTo>
                    <a:cubicBezTo>
                      <a:pt x="39" y="15"/>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58" name="Freeform 662"/>
              <p:cNvSpPr>
                <a:spLocks/>
              </p:cNvSpPr>
              <p:nvPr/>
            </p:nvSpPr>
            <p:spPr bwMode="auto">
              <a:xfrm flipH="1">
                <a:off x="1563" y="3768"/>
                <a:ext cx="58" cy="18"/>
              </a:xfrm>
              <a:custGeom>
                <a:avLst/>
                <a:gdLst>
                  <a:gd name="T0" fmla="*/ 50 w 50"/>
                  <a:gd name="T1" fmla="*/ 7 h 15"/>
                  <a:gd name="T2" fmla="*/ 25 w 50"/>
                  <a:gd name="T3" fmla="*/ 0 h 15"/>
                  <a:gd name="T4" fmla="*/ 0 w 50"/>
                  <a:gd name="T5" fmla="*/ 8 h 15"/>
                  <a:gd name="T6" fmla="*/ 25 w 50"/>
                  <a:gd name="T7" fmla="*/ 15 h 15"/>
                  <a:gd name="T8" fmla="*/ 50 w 50"/>
                  <a:gd name="T9" fmla="*/ 7 h 15"/>
                </a:gdLst>
                <a:ahLst/>
                <a:cxnLst>
                  <a:cxn ang="0">
                    <a:pos x="T0" y="T1"/>
                  </a:cxn>
                  <a:cxn ang="0">
                    <a:pos x="T2" y="T3"/>
                  </a:cxn>
                  <a:cxn ang="0">
                    <a:pos x="T4" y="T5"/>
                  </a:cxn>
                  <a:cxn ang="0">
                    <a:pos x="T6" y="T7"/>
                  </a:cxn>
                  <a:cxn ang="0">
                    <a:pos x="T8" y="T9"/>
                  </a:cxn>
                </a:cxnLst>
                <a:rect l="0" t="0" r="r" b="b"/>
                <a:pathLst>
                  <a:path w="50" h="15">
                    <a:moveTo>
                      <a:pt x="50" y="7"/>
                    </a:moveTo>
                    <a:cubicBezTo>
                      <a:pt x="50" y="3"/>
                      <a:pt x="39" y="0"/>
                      <a:pt x="25" y="0"/>
                    </a:cubicBezTo>
                    <a:cubicBezTo>
                      <a:pt x="11" y="0"/>
                      <a:pt x="0" y="4"/>
                      <a:pt x="0" y="8"/>
                    </a:cubicBezTo>
                    <a:cubicBezTo>
                      <a:pt x="0" y="12"/>
                      <a:pt x="11" y="15"/>
                      <a:pt x="25" y="15"/>
                    </a:cubicBezTo>
                    <a:cubicBezTo>
                      <a:pt x="39" y="14"/>
                      <a:pt x="50" y="11"/>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59" name="Freeform 663"/>
              <p:cNvSpPr>
                <a:spLocks/>
              </p:cNvSpPr>
              <p:nvPr/>
            </p:nvSpPr>
            <p:spPr bwMode="auto">
              <a:xfrm flipH="1">
                <a:off x="2928" y="3925"/>
                <a:ext cx="49" cy="16"/>
              </a:xfrm>
              <a:custGeom>
                <a:avLst/>
                <a:gdLst>
                  <a:gd name="T0" fmla="*/ 43 w 43"/>
                  <a:gd name="T1" fmla="*/ 7 h 14"/>
                  <a:gd name="T2" fmla="*/ 21 w 43"/>
                  <a:gd name="T3" fmla="*/ 0 h 14"/>
                  <a:gd name="T4" fmla="*/ 0 w 43"/>
                  <a:gd name="T5" fmla="*/ 8 h 14"/>
                  <a:gd name="T6" fmla="*/ 21 w 43"/>
                  <a:gd name="T7" fmla="*/ 14 h 14"/>
                  <a:gd name="T8" fmla="*/ 43 w 43"/>
                  <a:gd name="T9" fmla="*/ 7 h 14"/>
                </a:gdLst>
                <a:ahLst/>
                <a:cxnLst>
                  <a:cxn ang="0">
                    <a:pos x="T0" y="T1"/>
                  </a:cxn>
                  <a:cxn ang="0">
                    <a:pos x="T2" y="T3"/>
                  </a:cxn>
                  <a:cxn ang="0">
                    <a:pos x="T4" y="T5"/>
                  </a:cxn>
                  <a:cxn ang="0">
                    <a:pos x="T6" y="T7"/>
                  </a:cxn>
                  <a:cxn ang="0">
                    <a:pos x="T8" y="T9"/>
                  </a:cxn>
                </a:cxnLst>
                <a:rect l="0" t="0" r="r" b="b"/>
                <a:pathLst>
                  <a:path w="43" h="14">
                    <a:moveTo>
                      <a:pt x="43" y="7"/>
                    </a:moveTo>
                    <a:cubicBezTo>
                      <a:pt x="43" y="3"/>
                      <a:pt x="33" y="0"/>
                      <a:pt x="21" y="0"/>
                    </a:cubicBezTo>
                    <a:cubicBezTo>
                      <a:pt x="9" y="1"/>
                      <a:pt x="0" y="4"/>
                      <a:pt x="0" y="8"/>
                    </a:cubicBezTo>
                    <a:cubicBezTo>
                      <a:pt x="0" y="11"/>
                      <a:pt x="9" y="14"/>
                      <a:pt x="21" y="14"/>
                    </a:cubicBezTo>
                    <a:cubicBezTo>
                      <a:pt x="33" y="14"/>
                      <a:pt x="43" y="10"/>
                      <a:pt x="4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60" name="Freeform 664"/>
              <p:cNvSpPr>
                <a:spLocks/>
              </p:cNvSpPr>
              <p:nvPr/>
            </p:nvSpPr>
            <p:spPr bwMode="auto">
              <a:xfrm flipH="1">
                <a:off x="5236" y="3738"/>
                <a:ext cx="36" cy="14"/>
              </a:xfrm>
              <a:custGeom>
                <a:avLst/>
                <a:gdLst>
                  <a:gd name="T0" fmla="*/ 32 w 32"/>
                  <a:gd name="T1" fmla="*/ 6 h 12"/>
                  <a:gd name="T2" fmla="*/ 16 w 32"/>
                  <a:gd name="T3" fmla="*/ 0 h 12"/>
                  <a:gd name="T4" fmla="*/ 0 w 32"/>
                  <a:gd name="T5" fmla="*/ 7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7" y="1"/>
                      <a:pt x="0" y="4"/>
                      <a:pt x="0" y="7"/>
                    </a:cubicBezTo>
                    <a:cubicBezTo>
                      <a:pt x="0" y="10"/>
                      <a:pt x="7" y="12"/>
                      <a:pt x="16" y="12"/>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61" name="Freeform 665"/>
              <p:cNvSpPr>
                <a:spLocks/>
              </p:cNvSpPr>
              <p:nvPr/>
            </p:nvSpPr>
            <p:spPr bwMode="auto">
              <a:xfrm flipH="1">
                <a:off x="4927" y="3707"/>
                <a:ext cx="39" cy="14"/>
              </a:xfrm>
              <a:custGeom>
                <a:avLst/>
                <a:gdLst>
                  <a:gd name="T0" fmla="*/ 34 w 34"/>
                  <a:gd name="T1" fmla="*/ 5 h 12"/>
                  <a:gd name="T2" fmla="*/ 17 w 34"/>
                  <a:gd name="T3" fmla="*/ 0 h 12"/>
                  <a:gd name="T4" fmla="*/ 0 w 34"/>
                  <a:gd name="T5" fmla="*/ 7 h 12"/>
                  <a:gd name="T6" fmla="*/ 17 w 34"/>
                  <a:gd name="T7" fmla="*/ 12 h 12"/>
                  <a:gd name="T8" fmla="*/ 34 w 34"/>
                  <a:gd name="T9" fmla="*/ 5 h 12"/>
                </a:gdLst>
                <a:ahLst/>
                <a:cxnLst>
                  <a:cxn ang="0">
                    <a:pos x="T0" y="T1"/>
                  </a:cxn>
                  <a:cxn ang="0">
                    <a:pos x="T2" y="T3"/>
                  </a:cxn>
                  <a:cxn ang="0">
                    <a:pos x="T4" y="T5"/>
                  </a:cxn>
                  <a:cxn ang="0">
                    <a:pos x="T6" y="T7"/>
                  </a:cxn>
                  <a:cxn ang="0">
                    <a:pos x="T8" y="T9"/>
                  </a:cxn>
                </a:cxnLst>
                <a:rect l="0" t="0" r="r" b="b"/>
                <a:pathLst>
                  <a:path w="34" h="12">
                    <a:moveTo>
                      <a:pt x="34" y="5"/>
                    </a:moveTo>
                    <a:cubicBezTo>
                      <a:pt x="34" y="2"/>
                      <a:pt x="26" y="0"/>
                      <a:pt x="17" y="0"/>
                    </a:cubicBezTo>
                    <a:cubicBezTo>
                      <a:pt x="7" y="0"/>
                      <a:pt x="0" y="3"/>
                      <a:pt x="0" y="7"/>
                    </a:cubicBezTo>
                    <a:cubicBezTo>
                      <a:pt x="0" y="10"/>
                      <a:pt x="7" y="12"/>
                      <a:pt x="17" y="12"/>
                    </a:cubicBezTo>
                    <a:cubicBezTo>
                      <a:pt x="26" y="12"/>
                      <a:pt x="34" y="9"/>
                      <a:pt x="34"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62" name="Freeform 666"/>
              <p:cNvSpPr>
                <a:spLocks/>
              </p:cNvSpPr>
              <p:nvPr/>
            </p:nvSpPr>
            <p:spPr bwMode="auto">
              <a:xfrm flipH="1">
                <a:off x="4731" y="3753"/>
                <a:ext cx="40" cy="15"/>
              </a:xfrm>
              <a:custGeom>
                <a:avLst/>
                <a:gdLst>
                  <a:gd name="T0" fmla="*/ 35 w 35"/>
                  <a:gd name="T1" fmla="*/ 6 h 13"/>
                  <a:gd name="T2" fmla="*/ 18 w 35"/>
                  <a:gd name="T3" fmla="*/ 0 h 13"/>
                  <a:gd name="T4" fmla="*/ 0 w 35"/>
                  <a:gd name="T5" fmla="*/ 7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0"/>
                    </a:cubicBezTo>
                    <a:cubicBezTo>
                      <a:pt x="8" y="1"/>
                      <a:pt x="0" y="4"/>
                      <a:pt x="0" y="7"/>
                    </a:cubicBezTo>
                    <a:cubicBezTo>
                      <a:pt x="0" y="11"/>
                      <a:pt x="8" y="13"/>
                      <a:pt x="18" y="13"/>
                    </a:cubicBezTo>
                    <a:cubicBezTo>
                      <a:pt x="27" y="12"/>
                      <a:pt x="35" y="9"/>
                      <a:pt x="3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63" name="Freeform 667"/>
              <p:cNvSpPr>
                <a:spLocks/>
              </p:cNvSpPr>
              <p:nvPr/>
            </p:nvSpPr>
            <p:spPr bwMode="auto">
              <a:xfrm flipH="1">
                <a:off x="5556" y="3808"/>
                <a:ext cx="36" cy="13"/>
              </a:xfrm>
              <a:custGeom>
                <a:avLst/>
                <a:gdLst>
                  <a:gd name="T0" fmla="*/ 31 w 31"/>
                  <a:gd name="T1" fmla="*/ 5 h 12"/>
                  <a:gd name="T2" fmla="*/ 16 w 31"/>
                  <a:gd name="T3" fmla="*/ 0 h 12"/>
                  <a:gd name="T4" fmla="*/ 0 w 31"/>
                  <a:gd name="T5" fmla="*/ 6 h 12"/>
                  <a:gd name="T6" fmla="*/ 16 w 31"/>
                  <a:gd name="T7" fmla="*/ 12 h 12"/>
                  <a:gd name="T8" fmla="*/ 31 w 31"/>
                  <a:gd name="T9" fmla="*/ 5 h 12"/>
                </a:gdLst>
                <a:ahLst/>
                <a:cxnLst>
                  <a:cxn ang="0">
                    <a:pos x="T0" y="T1"/>
                  </a:cxn>
                  <a:cxn ang="0">
                    <a:pos x="T2" y="T3"/>
                  </a:cxn>
                  <a:cxn ang="0">
                    <a:pos x="T4" y="T5"/>
                  </a:cxn>
                  <a:cxn ang="0">
                    <a:pos x="T6" y="T7"/>
                  </a:cxn>
                  <a:cxn ang="0">
                    <a:pos x="T8" y="T9"/>
                  </a:cxn>
                </a:cxnLst>
                <a:rect l="0" t="0" r="r" b="b"/>
                <a:pathLst>
                  <a:path w="31" h="12">
                    <a:moveTo>
                      <a:pt x="31" y="5"/>
                    </a:moveTo>
                    <a:cubicBezTo>
                      <a:pt x="31" y="2"/>
                      <a:pt x="24" y="0"/>
                      <a:pt x="16" y="0"/>
                    </a:cubicBezTo>
                    <a:cubicBezTo>
                      <a:pt x="7" y="0"/>
                      <a:pt x="0" y="3"/>
                      <a:pt x="0" y="6"/>
                    </a:cubicBezTo>
                    <a:cubicBezTo>
                      <a:pt x="0" y="9"/>
                      <a:pt x="7" y="12"/>
                      <a:pt x="16" y="12"/>
                    </a:cubicBezTo>
                    <a:cubicBezTo>
                      <a:pt x="24" y="11"/>
                      <a:pt x="31" y="8"/>
                      <a:pt x="31"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64" name="Freeform 668"/>
              <p:cNvSpPr>
                <a:spLocks/>
              </p:cNvSpPr>
              <p:nvPr/>
            </p:nvSpPr>
            <p:spPr bwMode="auto">
              <a:xfrm flipH="1">
                <a:off x="5689" y="3632"/>
                <a:ext cx="34" cy="14"/>
              </a:xfrm>
              <a:custGeom>
                <a:avLst/>
                <a:gdLst>
                  <a:gd name="T0" fmla="*/ 30 w 30"/>
                  <a:gd name="T1" fmla="*/ 5 h 12"/>
                  <a:gd name="T2" fmla="*/ 15 w 30"/>
                  <a:gd name="T3" fmla="*/ 0 h 12"/>
                  <a:gd name="T4" fmla="*/ 0 w 30"/>
                  <a:gd name="T5" fmla="*/ 6 h 12"/>
                  <a:gd name="T6" fmla="*/ 15 w 30"/>
                  <a:gd name="T7" fmla="*/ 11 h 12"/>
                  <a:gd name="T8" fmla="*/ 30 w 30"/>
                  <a:gd name="T9" fmla="*/ 5 h 12"/>
                </a:gdLst>
                <a:ahLst/>
                <a:cxnLst>
                  <a:cxn ang="0">
                    <a:pos x="T0" y="T1"/>
                  </a:cxn>
                  <a:cxn ang="0">
                    <a:pos x="T2" y="T3"/>
                  </a:cxn>
                  <a:cxn ang="0">
                    <a:pos x="T4" y="T5"/>
                  </a:cxn>
                  <a:cxn ang="0">
                    <a:pos x="T6" y="T7"/>
                  </a:cxn>
                  <a:cxn ang="0">
                    <a:pos x="T8" y="T9"/>
                  </a:cxn>
                </a:cxnLst>
                <a:rect l="0" t="0" r="r" b="b"/>
                <a:pathLst>
                  <a:path w="30" h="12">
                    <a:moveTo>
                      <a:pt x="30" y="5"/>
                    </a:moveTo>
                    <a:cubicBezTo>
                      <a:pt x="30" y="2"/>
                      <a:pt x="23" y="0"/>
                      <a:pt x="15" y="0"/>
                    </a:cubicBezTo>
                    <a:cubicBezTo>
                      <a:pt x="7" y="0"/>
                      <a:pt x="0" y="3"/>
                      <a:pt x="0" y="6"/>
                    </a:cubicBezTo>
                    <a:cubicBezTo>
                      <a:pt x="0" y="10"/>
                      <a:pt x="7" y="12"/>
                      <a:pt x="15" y="11"/>
                    </a:cubicBezTo>
                    <a:cubicBezTo>
                      <a:pt x="23" y="11"/>
                      <a:pt x="30" y="8"/>
                      <a:pt x="30"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65" name="Freeform 669"/>
              <p:cNvSpPr>
                <a:spLocks/>
              </p:cNvSpPr>
              <p:nvPr/>
            </p:nvSpPr>
            <p:spPr bwMode="auto">
              <a:xfrm flipH="1">
                <a:off x="4243" y="3530"/>
                <a:ext cx="43" cy="16"/>
              </a:xfrm>
              <a:custGeom>
                <a:avLst/>
                <a:gdLst>
                  <a:gd name="T0" fmla="*/ 37 w 37"/>
                  <a:gd name="T1" fmla="*/ 6 h 14"/>
                  <a:gd name="T2" fmla="*/ 18 w 37"/>
                  <a:gd name="T3" fmla="*/ 1 h 14"/>
                  <a:gd name="T4" fmla="*/ 0 w 37"/>
                  <a:gd name="T5" fmla="*/ 8 h 14"/>
                  <a:gd name="T6" fmla="*/ 18 w 37"/>
                  <a:gd name="T7" fmla="*/ 13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8" y="1"/>
                    </a:cubicBezTo>
                    <a:cubicBezTo>
                      <a:pt x="8" y="1"/>
                      <a:pt x="0" y="4"/>
                      <a:pt x="0" y="8"/>
                    </a:cubicBezTo>
                    <a:cubicBezTo>
                      <a:pt x="0" y="11"/>
                      <a:pt x="8" y="14"/>
                      <a:pt x="18" y="13"/>
                    </a:cubicBezTo>
                    <a:cubicBezTo>
                      <a:pt x="29" y="13"/>
                      <a:pt x="37" y="9"/>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66" name="Freeform 670"/>
              <p:cNvSpPr>
                <a:spLocks/>
              </p:cNvSpPr>
              <p:nvPr/>
            </p:nvSpPr>
            <p:spPr bwMode="auto">
              <a:xfrm flipH="1">
                <a:off x="5488" y="3590"/>
                <a:ext cx="37" cy="15"/>
              </a:xfrm>
              <a:custGeom>
                <a:avLst/>
                <a:gdLst>
                  <a:gd name="T0" fmla="*/ 32 w 32"/>
                  <a:gd name="T1" fmla="*/ 6 h 13"/>
                  <a:gd name="T2" fmla="*/ 16 w 32"/>
                  <a:gd name="T3" fmla="*/ 1 h 13"/>
                  <a:gd name="T4" fmla="*/ 0 w 32"/>
                  <a:gd name="T5" fmla="*/ 7 h 13"/>
                  <a:gd name="T6" fmla="*/ 16 w 32"/>
                  <a:gd name="T7" fmla="*/ 12 h 13"/>
                  <a:gd name="T8" fmla="*/ 32 w 32"/>
                  <a:gd name="T9" fmla="*/ 6 h 13"/>
                </a:gdLst>
                <a:ahLst/>
                <a:cxnLst>
                  <a:cxn ang="0">
                    <a:pos x="T0" y="T1"/>
                  </a:cxn>
                  <a:cxn ang="0">
                    <a:pos x="T2" y="T3"/>
                  </a:cxn>
                  <a:cxn ang="0">
                    <a:pos x="T4" y="T5"/>
                  </a:cxn>
                  <a:cxn ang="0">
                    <a:pos x="T6" y="T7"/>
                  </a:cxn>
                  <a:cxn ang="0">
                    <a:pos x="T8" y="T9"/>
                  </a:cxn>
                </a:cxnLst>
                <a:rect l="0" t="0" r="r" b="b"/>
                <a:pathLst>
                  <a:path w="32" h="13">
                    <a:moveTo>
                      <a:pt x="32" y="6"/>
                    </a:moveTo>
                    <a:cubicBezTo>
                      <a:pt x="32" y="3"/>
                      <a:pt x="25" y="0"/>
                      <a:pt x="16" y="1"/>
                    </a:cubicBezTo>
                    <a:cubicBezTo>
                      <a:pt x="7" y="1"/>
                      <a:pt x="0" y="4"/>
                      <a:pt x="0" y="7"/>
                    </a:cubicBezTo>
                    <a:cubicBezTo>
                      <a:pt x="0" y="10"/>
                      <a:pt x="7" y="13"/>
                      <a:pt x="16" y="12"/>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67" name="Freeform 671"/>
              <p:cNvSpPr>
                <a:spLocks/>
              </p:cNvSpPr>
              <p:nvPr/>
            </p:nvSpPr>
            <p:spPr bwMode="auto">
              <a:xfrm flipH="1">
                <a:off x="4630" y="3644"/>
                <a:ext cx="40" cy="15"/>
              </a:xfrm>
              <a:custGeom>
                <a:avLst/>
                <a:gdLst>
                  <a:gd name="T0" fmla="*/ 34 w 34"/>
                  <a:gd name="T1" fmla="*/ 6 h 13"/>
                  <a:gd name="T2" fmla="*/ 17 w 34"/>
                  <a:gd name="T3" fmla="*/ 0 h 13"/>
                  <a:gd name="T4" fmla="*/ 0 w 34"/>
                  <a:gd name="T5" fmla="*/ 7 h 13"/>
                  <a:gd name="T6" fmla="*/ 17 w 34"/>
                  <a:gd name="T7" fmla="*/ 12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2"/>
                      <a:pt x="27" y="0"/>
                      <a:pt x="17" y="0"/>
                    </a:cubicBezTo>
                    <a:cubicBezTo>
                      <a:pt x="7" y="1"/>
                      <a:pt x="0" y="4"/>
                      <a:pt x="0" y="7"/>
                    </a:cubicBezTo>
                    <a:cubicBezTo>
                      <a:pt x="0" y="10"/>
                      <a:pt x="7" y="13"/>
                      <a:pt x="17" y="12"/>
                    </a:cubicBezTo>
                    <a:cubicBezTo>
                      <a:pt x="27" y="12"/>
                      <a:pt x="34" y="9"/>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68" name="Freeform 672"/>
              <p:cNvSpPr>
                <a:spLocks/>
              </p:cNvSpPr>
              <p:nvPr/>
            </p:nvSpPr>
            <p:spPr bwMode="auto">
              <a:xfrm flipH="1">
                <a:off x="4030" y="3677"/>
                <a:ext cx="42" cy="16"/>
              </a:xfrm>
              <a:custGeom>
                <a:avLst/>
                <a:gdLst>
                  <a:gd name="T0" fmla="*/ 37 w 37"/>
                  <a:gd name="T1" fmla="*/ 6 h 14"/>
                  <a:gd name="T2" fmla="*/ 19 w 37"/>
                  <a:gd name="T3" fmla="*/ 1 h 14"/>
                  <a:gd name="T4" fmla="*/ 0 w 37"/>
                  <a:gd name="T5" fmla="*/ 8 h 14"/>
                  <a:gd name="T6" fmla="*/ 19 w 37"/>
                  <a:gd name="T7" fmla="*/ 14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9" y="1"/>
                    </a:cubicBezTo>
                    <a:cubicBezTo>
                      <a:pt x="8" y="1"/>
                      <a:pt x="0" y="4"/>
                      <a:pt x="0" y="8"/>
                    </a:cubicBezTo>
                    <a:cubicBezTo>
                      <a:pt x="0" y="11"/>
                      <a:pt x="8" y="14"/>
                      <a:pt x="19" y="14"/>
                    </a:cubicBezTo>
                    <a:cubicBezTo>
                      <a:pt x="29" y="13"/>
                      <a:pt x="37" y="10"/>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69" name="Freeform 673"/>
              <p:cNvSpPr>
                <a:spLocks/>
              </p:cNvSpPr>
              <p:nvPr/>
            </p:nvSpPr>
            <p:spPr bwMode="auto">
              <a:xfrm flipH="1">
                <a:off x="3724" y="3883"/>
                <a:ext cx="45" cy="14"/>
              </a:xfrm>
              <a:custGeom>
                <a:avLst/>
                <a:gdLst>
                  <a:gd name="T0" fmla="*/ 39 w 39"/>
                  <a:gd name="T1" fmla="*/ 6 h 13"/>
                  <a:gd name="T2" fmla="*/ 19 w 39"/>
                  <a:gd name="T3" fmla="*/ 0 h 13"/>
                  <a:gd name="T4" fmla="*/ 0 w 39"/>
                  <a:gd name="T5" fmla="*/ 7 h 13"/>
                  <a:gd name="T6" fmla="*/ 19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2"/>
                      <a:pt x="30" y="0"/>
                      <a:pt x="19" y="0"/>
                    </a:cubicBezTo>
                    <a:cubicBezTo>
                      <a:pt x="9" y="0"/>
                      <a:pt x="0" y="3"/>
                      <a:pt x="0" y="7"/>
                    </a:cubicBezTo>
                    <a:cubicBezTo>
                      <a:pt x="0" y="10"/>
                      <a:pt x="9" y="13"/>
                      <a:pt x="19" y="13"/>
                    </a:cubicBezTo>
                    <a:cubicBezTo>
                      <a:pt x="30" y="13"/>
                      <a:pt x="39" y="9"/>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70" name="Oval 674"/>
              <p:cNvSpPr>
                <a:spLocks noChangeArrowheads="1"/>
              </p:cNvSpPr>
              <p:nvPr/>
            </p:nvSpPr>
            <p:spPr bwMode="auto">
              <a:xfrm flipH="1">
                <a:off x="1234" y="4251"/>
                <a:ext cx="60" cy="18"/>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71" name="Freeform 675"/>
              <p:cNvSpPr>
                <a:spLocks/>
              </p:cNvSpPr>
              <p:nvPr/>
            </p:nvSpPr>
            <p:spPr bwMode="auto">
              <a:xfrm flipH="1">
                <a:off x="5421" y="4178"/>
                <a:ext cx="36" cy="12"/>
              </a:xfrm>
              <a:custGeom>
                <a:avLst/>
                <a:gdLst>
                  <a:gd name="T0" fmla="*/ 31 w 31"/>
                  <a:gd name="T1" fmla="*/ 5 h 11"/>
                  <a:gd name="T2" fmla="*/ 16 w 31"/>
                  <a:gd name="T3" fmla="*/ 0 h 11"/>
                  <a:gd name="T4" fmla="*/ 0 w 31"/>
                  <a:gd name="T5" fmla="*/ 6 h 11"/>
                  <a:gd name="T6" fmla="*/ 16 w 31"/>
                  <a:gd name="T7" fmla="*/ 11 h 11"/>
                  <a:gd name="T8" fmla="*/ 31 w 31"/>
                  <a:gd name="T9" fmla="*/ 5 h 11"/>
                </a:gdLst>
                <a:ahLst/>
                <a:cxnLst>
                  <a:cxn ang="0">
                    <a:pos x="T0" y="T1"/>
                  </a:cxn>
                  <a:cxn ang="0">
                    <a:pos x="T2" y="T3"/>
                  </a:cxn>
                  <a:cxn ang="0">
                    <a:pos x="T4" y="T5"/>
                  </a:cxn>
                  <a:cxn ang="0">
                    <a:pos x="T6" y="T7"/>
                  </a:cxn>
                  <a:cxn ang="0">
                    <a:pos x="T8" y="T9"/>
                  </a:cxn>
                </a:cxnLst>
                <a:rect l="0" t="0" r="r" b="b"/>
                <a:pathLst>
                  <a:path w="31" h="11">
                    <a:moveTo>
                      <a:pt x="31" y="5"/>
                    </a:moveTo>
                    <a:cubicBezTo>
                      <a:pt x="31" y="2"/>
                      <a:pt x="24" y="0"/>
                      <a:pt x="16" y="0"/>
                    </a:cubicBezTo>
                    <a:cubicBezTo>
                      <a:pt x="7" y="0"/>
                      <a:pt x="0" y="2"/>
                      <a:pt x="0" y="6"/>
                    </a:cubicBezTo>
                    <a:cubicBezTo>
                      <a:pt x="0" y="9"/>
                      <a:pt x="7" y="11"/>
                      <a:pt x="16" y="11"/>
                    </a:cubicBezTo>
                    <a:cubicBezTo>
                      <a:pt x="24" y="11"/>
                      <a:pt x="31" y="9"/>
                      <a:pt x="31"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72" name="Freeform 676"/>
              <p:cNvSpPr>
                <a:spLocks/>
              </p:cNvSpPr>
              <p:nvPr/>
            </p:nvSpPr>
            <p:spPr bwMode="auto">
              <a:xfrm flipH="1">
                <a:off x="3111" y="4150"/>
                <a:ext cx="49" cy="16"/>
              </a:xfrm>
              <a:custGeom>
                <a:avLst/>
                <a:gdLst>
                  <a:gd name="T0" fmla="*/ 42 w 42"/>
                  <a:gd name="T1" fmla="*/ 7 h 14"/>
                  <a:gd name="T2" fmla="*/ 21 w 42"/>
                  <a:gd name="T3" fmla="*/ 0 h 14"/>
                  <a:gd name="T4" fmla="*/ 0 w 42"/>
                  <a:gd name="T5" fmla="*/ 7 h 14"/>
                  <a:gd name="T6" fmla="*/ 21 w 42"/>
                  <a:gd name="T7" fmla="*/ 14 h 14"/>
                  <a:gd name="T8" fmla="*/ 42 w 42"/>
                  <a:gd name="T9" fmla="*/ 7 h 14"/>
                </a:gdLst>
                <a:ahLst/>
                <a:cxnLst>
                  <a:cxn ang="0">
                    <a:pos x="T0" y="T1"/>
                  </a:cxn>
                  <a:cxn ang="0">
                    <a:pos x="T2" y="T3"/>
                  </a:cxn>
                  <a:cxn ang="0">
                    <a:pos x="T4" y="T5"/>
                  </a:cxn>
                  <a:cxn ang="0">
                    <a:pos x="T6" y="T7"/>
                  </a:cxn>
                  <a:cxn ang="0">
                    <a:pos x="T8" y="T9"/>
                  </a:cxn>
                </a:cxnLst>
                <a:rect l="0" t="0" r="r" b="b"/>
                <a:pathLst>
                  <a:path w="42" h="14">
                    <a:moveTo>
                      <a:pt x="42" y="7"/>
                    </a:moveTo>
                    <a:cubicBezTo>
                      <a:pt x="42" y="3"/>
                      <a:pt x="32" y="0"/>
                      <a:pt x="21" y="0"/>
                    </a:cubicBezTo>
                    <a:cubicBezTo>
                      <a:pt x="9" y="0"/>
                      <a:pt x="0" y="3"/>
                      <a:pt x="0" y="7"/>
                    </a:cubicBezTo>
                    <a:cubicBezTo>
                      <a:pt x="0" y="11"/>
                      <a:pt x="9" y="14"/>
                      <a:pt x="21" y="14"/>
                    </a:cubicBezTo>
                    <a:cubicBezTo>
                      <a:pt x="32" y="13"/>
                      <a:pt x="42" y="10"/>
                      <a:pt x="4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73" name="Oval 677"/>
              <p:cNvSpPr>
                <a:spLocks noChangeArrowheads="1"/>
              </p:cNvSpPr>
              <p:nvPr/>
            </p:nvSpPr>
            <p:spPr bwMode="auto">
              <a:xfrm flipH="1">
                <a:off x="1705" y="3987"/>
                <a:ext cx="56" cy="17"/>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74" name="Freeform 678"/>
              <p:cNvSpPr>
                <a:spLocks/>
              </p:cNvSpPr>
              <p:nvPr/>
            </p:nvSpPr>
            <p:spPr bwMode="auto">
              <a:xfrm flipH="1">
                <a:off x="5023" y="3952"/>
                <a:ext cx="38" cy="15"/>
              </a:xfrm>
              <a:custGeom>
                <a:avLst/>
                <a:gdLst>
                  <a:gd name="T0" fmla="*/ 33 w 33"/>
                  <a:gd name="T1" fmla="*/ 6 h 13"/>
                  <a:gd name="T2" fmla="*/ 16 w 33"/>
                  <a:gd name="T3" fmla="*/ 0 h 13"/>
                  <a:gd name="T4" fmla="*/ 0 w 33"/>
                  <a:gd name="T5" fmla="*/ 7 h 13"/>
                  <a:gd name="T6" fmla="*/ 16 w 33"/>
                  <a:gd name="T7" fmla="*/ 12 h 13"/>
                  <a:gd name="T8" fmla="*/ 33 w 33"/>
                  <a:gd name="T9" fmla="*/ 6 h 13"/>
                </a:gdLst>
                <a:ahLst/>
                <a:cxnLst>
                  <a:cxn ang="0">
                    <a:pos x="T0" y="T1"/>
                  </a:cxn>
                  <a:cxn ang="0">
                    <a:pos x="T2" y="T3"/>
                  </a:cxn>
                  <a:cxn ang="0">
                    <a:pos x="T4" y="T5"/>
                  </a:cxn>
                  <a:cxn ang="0">
                    <a:pos x="T6" y="T7"/>
                  </a:cxn>
                  <a:cxn ang="0">
                    <a:pos x="T8" y="T9"/>
                  </a:cxn>
                </a:cxnLst>
                <a:rect l="0" t="0" r="r" b="b"/>
                <a:pathLst>
                  <a:path w="33" h="13">
                    <a:moveTo>
                      <a:pt x="33" y="6"/>
                    </a:moveTo>
                    <a:cubicBezTo>
                      <a:pt x="33" y="3"/>
                      <a:pt x="26" y="0"/>
                      <a:pt x="16" y="0"/>
                    </a:cubicBezTo>
                    <a:cubicBezTo>
                      <a:pt x="7" y="1"/>
                      <a:pt x="0" y="4"/>
                      <a:pt x="0" y="7"/>
                    </a:cubicBezTo>
                    <a:cubicBezTo>
                      <a:pt x="0" y="10"/>
                      <a:pt x="7" y="13"/>
                      <a:pt x="16" y="12"/>
                    </a:cubicBezTo>
                    <a:cubicBezTo>
                      <a:pt x="26" y="12"/>
                      <a:pt x="33" y="9"/>
                      <a:pt x="33"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75" name="Freeform 679"/>
              <p:cNvSpPr>
                <a:spLocks/>
              </p:cNvSpPr>
              <p:nvPr/>
            </p:nvSpPr>
            <p:spPr bwMode="auto">
              <a:xfrm flipH="1">
                <a:off x="1308" y="3831"/>
                <a:ext cx="59" cy="17"/>
              </a:xfrm>
              <a:custGeom>
                <a:avLst/>
                <a:gdLst>
                  <a:gd name="T0" fmla="*/ 51 w 51"/>
                  <a:gd name="T1" fmla="*/ 7 h 15"/>
                  <a:gd name="T2" fmla="*/ 25 w 51"/>
                  <a:gd name="T3" fmla="*/ 0 h 15"/>
                  <a:gd name="T4" fmla="*/ 0 w 51"/>
                  <a:gd name="T5" fmla="*/ 8 h 15"/>
                  <a:gd name="T6" fmla="*/ 25 w 51"/>
                  <a:gd name="T7" fmla="*/ 15 h 15"/>
                  <a:gd name="T8" fmla="*/ 51 w 51"/>
                  <a:gd name="T9" fmla="*/ 7 h 15"/>
                </a:gdLst>
                <a:ahLst/>
                <a:cxnLst>
                  <a:cxn ang="0">
                    <a:pos x="T0" y="T1"/>
                  </a:cxn>
                  <a:cxn ang="0">
                    <a:pos x="T2" y="T3"/>
                  </a:cxn>
                  <a:cxn ang="0">
                    <a:pos x="T4" y="T5"/>
                  </a:cxn>
                  <a:cxn ang="0">
                    <a:pos x="T6" y="T7"/>
                  </a:cxn>
                  <a:cxn ang="0">
                    <a:pos x="T8" y="T9"/>
                  </a:cxn>
                </a:cxnLst>
                <a:rect l="0" t="0" r="r" b="b"/>
                <a:pathLst>
                  <a:path w="51" h="15">
                    <a:moveTo>
                      <a:pt x="51" y="7"/>
                    </a:moveTo>
                    <a:cubicBezTo>
                      <a:pt x="51" y="3"/>
                      <a:pt x="39" y="0"/>
                      <a:pt x="25" y="0"/>
                    </a:cubicBezTo>
                    <a:cubicBezTo>
                      <a:pt x="11" y="0"/>
                      <a:pt x="0" y="4"/>
                      <a:pt x="0" y="8"/>
                    </a:cubicBezTo>
                    <a:cubicBezTo>
                      <a:pt x="0" y="12"/>
                      <a:pt x="11" y="15"/>
                      <a:pt x="25" y="15"/>
                    </a:cubicBezTo>
                    <a:cubicBezTo>
                      <a:pt x="39" y="14"/>
                      <a:pt x="51" y="11"/>
                      <a:pt x="51"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76" name="Freeform 680"/>
              <p:cNvSpPr>
                <a:spLocks/>
              </p:cNvSpPr>
              <p:nvPr/>
            </p:nvSpPr>
            <p:spPr bwMode="auto">
              <a:xfrm flipH="1">
                <a:off x="2990" y="3564"/>
                <a:ext cx="48" cy="18"/>
              </a:xfrm>
              <a:custGeom>
                <a:avLst/>
                <a:gdLst>
                  <a:gd name="T0" fmla="*/ 42 w 42"/>
                  <a:gd name="T1" fmla="*/ 7 h 15"/>
                  <a:gd name="T2" fmla="*/ 21 w 42"/>
                  <a:gd name="T3" fmla="*/ 1 h 15"/>
                  <a:gd name="T4" fmla="*/ 0 w 42"/>
                  <a:gd name="T5" fmla="*/ 8 h 15"/>
                  <a:gd name="T6" fmla="*/ 21 w 42"/>
                  <a:gd name="T7" fmla="*/ 14 h 15"/>
                  <a:gd name="T8" fmla="*/ 42 w 42"/>
                  <a:gd name="T9" fmla="*/ 7 h 15"/>
                </a:gdLst>
                <a:ahLst/>
                <a:cxnLst>
                  <a:cxn ang="0">
                    <a:pos x="T0" y="T1"/>
                  </a:cxn>
                  <a:cxn ang="0">
                    <a:pos x="T2" y="T3"/>
                  </a:cxn>
                  <a:cxn ang="0">
                    <a:pos x="T4" y="T5"/>
                  </a:cxn>
                  <a:cxn ang="0">
                    <a:pos x="T6" y="T7"/>
                  </a:cxn>
                  <a:cxn ang="0">
                    <a:pos x="T8" y="T9"/>
                  </a:cxn>
                </a:cxnLst>
                <a:rect l="0" t="0" r="r" b="b"/>
                <a:pathLst>
                  <a:path w="42" h="15">
                    <a:moveTo>
                      <a:pt x="42" y="7"/>
                    </a:moveTo>
                    <a:cubicBezTo>
                      <a:pt x="42" y="3"/>
                      <a:pt x="33" y="0"/>
                      <a:pt x="21" y="1"/>
                    </a:cubicBezTo>
                    <a:cubicBezTo>
                      <a:pt x="9" y="1"/>
                      <a:pt x="0" y="5"/>
                      <a:pt x="0" y="8"/>
                    </a:cubicBezTo>
                    <a:cubicBezTo>
                      <a:pt x="0" y="12"/>
                      <a:pt x="9" y="15"/>
                      <a:pt x="21" y="14"/>
                    </a:cubicBezTo>
                    <a:cubicBezTo>
                      <a:pt x="33" y="14"/>
                      <a:pt x="42" y="10"/>
                      <a:pt x="4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77" name="Freeform 681"/>
              <p:cNvSpPr>
                <a:spLocks/>
              </p:cNvSpPr>
              <p:nvPr/>
            </p:nvSpPr>
            <p:spPr bwMode="auto">
              <a:xfrm flipH="1">
                <a:off x="3891" y="3760"/>
                <a:ext cx="44" cy="15"/>
              </a:xfrm>
              <a:custGeom>
                <a:avLst/>
                <a:gdLst>
                  <a:gd name="T0" fmla="*/ 38 w 38"/>
                  <a:gd name="T1" fmla="*/ 6 h 13"/>
                  <a:gd name="T2" fmla="*/ 19 w 38"/>
                  <a:gd name="T3" fmla="*/ 0 h 13"/>
                  <a:gd name="T4" fmla="*/ 0 w 38"/>
                  <a:gd name="T5" fmla="*/ 7 h 13"/>
                  <a:gd name="T6" fmla="*/ 19 w 38"/>
                  <a:gd name="T7" fmla="*/ 13 h 13"/>
                  <a:gd name="T8" fmla="*/ 38 w 38"/>
                  <a:gd name="T9" fmla="*/ 6 h 13"/>
                </a:gdLst>
                <a:ahLst/>
                <a:cxnLst>
                  <a:cxn ang="0">
                    <a:pos x="T0" y="T1"/>
                  </a:cxn>
                  <a:cxn ang="0">
                    <a:pos x="T2" y="T3"/>
                  </a:cxn>
                  <a:cxn ang="0">
                    <a:pos x="T4" y="T5"/>
                  </a:cxn>
                  <a:cxn ang="0">
                    <a:pos x="T6" y="T7"/>
                  </a:cxn>
                  <a:cxn ang="0">
                    <a:pos x="T8" y="T9"/>
                  </a:cxn>
                </a:cxnLst>
                <a:rect l="0" t="0" r="r" b="b"/>
                <a:pathLst>
                  <a:path w="38" h="13">
                    <a:moveTo>
                      <a:pt x="38" y="6"/>
                    </a:moveTo>
                    <a:cubicBezTo>
                      <a:pt x="38" y="2"/>
                      <a:pt x="29" y="0"/>
                      <a:pt x="19" y="0"/>
                    </a:cubicBezTo>
                    <a:cubicBezTo>
                      <a:pt x="8" y="0"/>
                      <a:pt x="0" y="3"/>
                      <a:pt x="0" y="7"/>
                    </a:cubicBezTo>
                    <a:cubicBezTo>
                      <a:pt x="0" y="11"/>
                      <a:pt x="8" y="13"/>
                      <a:pt x="19" y="13"/>
                    </a:cubicBezTo>
                    <a:cubicBezTo>
                      <a:pt x="29" y="12"/>
                      <a:pt x="38" y="9"/>
                      <a:pt x="38"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78" name="Freeform 682"/>
              <p:cNvSpPr>
                <a:spLocks/>
              </p:cNvSpPr>
              <p:nvPr/>
            </p:nvSpPr>
            <p:spPr bwMode="auto">
              <a:xfrm flipH="1">
                <a:off x="4731" y="3504"/>
                <a:ext cx="40" cy="15"/>
              </a:xfrm>
              <a:custGeom>
                <a:avLst/>
                <a:gdLst>
                  <a:gd name="T0" fmla="*/ 35 w 35"/>
                  <a:gd name="T1" fmla="*/ 6 h 13"/>
                  <a:gd name="T2" fmla="*/ 18 w 35"/>
                  <a:gd name="T3" fmla="*/ 1 h 13"/>
                  <a:gd name="T4" fmla="*/ 0 w 35"/>
                  <a:gd name="T5" fmla="*/ 8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1"/>
                    </a:cubicBezTo>
                    <a:cubicBezTo>
                      <a:pt x="8" y="1"/>
                      <a:pt x="0" y="4"/>
                      <a:pt x="0" y="8"/>
                    </a:cubicBezTo>
                    <a:cubicBezTo>
                      <a:pt x="0" y="11"/>
                      <a:pt x="8" y="13"/>
                      <a:pt x="18" y="13"/>
                    </a:cubicBezTo>
                    <a:cubicBezTo>
                      <a:pt x="27" y="13"/>
                      <a:pt x="35" y="9"/>
                      <a:pt x="3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79" name="Oval 683"/>
              <p:cNvSpPr>
                <a:spLocks noChangeArrowheads="1"/>
              </p:cNvSpPr>
              <p:nvPr/>
            </p:nvSpPr>
            <p:spPr bwMode="auto">
              <a:xfrm flipH="1">
                <a:off x="176" y="4273"/>
                <a:ext cx="66" cy="19"/>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80" name="Freeform 684"/>
              <p:cNvSpPr>
                <a:spLocks/>
              </p:cNvSpPr>
              <p:nvPr/>
            </p:nvSpPr>
            <p:spPr bwMode="auto">
              <a:xfrm flipH="1">
                <a:off x="5397" y="3961"/>
                <a:ext cx="38" cy="14"/>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8" y="0"/>
                      <a:pt x="0" y="3"/>
                      <a:pt x="0" y="6"/>
                    </a:cubicBezTo>
                    <a:cubicBezTo>
                      <a:pt x="0" y="9"/>
                      <a:pt x="8" y="12"/>
                      <a:pt x="16" y="12"/>
                    </a:cubicBezTo>
                    <a:cubicBezTo>
                      <a:pt x="25" y="11"/>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81" name="Freeform 685"/>
              <p:cNvSpPr>
                <a:spLocks/>
              </p:cNvSpPr>
              <p:nvPr/>
            </p:nvSpPr>
            <p:spPr bwMode="auto">
              <a:xfrm flipH="1">
                <a:off x="3496" y="3592"/>
                <a:ext cx="46" cy="16"/>
              </a:xfrm>
              <a:custGeom>
                <a:avLst/>
                <a:gdLst>
                  <a:gd name="T0" fmla="*/ 40 w 40"/>
                  <a:gd name="T1" fmla="*/ 7 h 14"/>
                  <a:gd name="T2" fmla="*/ 20 w 40"/>
                  <a:gd name="T3" fmla="*/ 1 h 14"/>
                  <a:gd name="T4" fmla="*/ 0 w 40"/>
                  <a:gd name="T5" fmla="*/ 8 h 14"/>
                  <a:gd name="T6" fmla="*/ 20 w 40"/>
                  <a:gd name="T7" fmla="*/ 14 h 14"/>
                  <a:gd name="T8" fmla="*/ 40 w 40"/>
                  <a:gd name="T9" fmla="*/ 7 h 14"/>
                </a:gdLst>
                <a:ahLst/>
                <a:cxnLst>
                  <a:cxn ang="0">
                    <a:pos x="T0" y="T1"/>
                  </a:cxn>
                  <a:cxn ang="0">
                    <a:pos x="T2" y="T3"/>
                  </a:cxn>
                  <a:cxn ang="0">
                    <a:pos x="T4" y="T5"/>
                  </a:cxn>
                  <a:cxn ang="0">
                    <a:pos x="T6" y="T7"/>
                  </a:cxn>
                  <a:cxn ang="0">
                    <a:pos x="T8" y="T9"/>
                  </a:cxn>
                </a:cxnLst>
                <a:rect l="0" t="0" r="r" b="b"/>
                <a:pathLst>
                  <a:path w="40" h="14">
                    <a:moveTo>
                      <a:pt x="40" y="7"/>
                    </a:moveTo>
                    <a:cubicBezTo>
                      <a:pt x="40" y="3"/>
                      <a:pt x="31" y="0"/>
                      <a:pt x="20" y="1"/>
                    </a:cubicBezTo>
                    <a:cubicBezTo>
                      <a:pt x="8" y="1"/>
                      <a:pt x="0" y="5"/>
                      <a:pt x="0" y="8"/>
                    </a:cubicBezTo>
                    <a:cubicBezTo>
                      <a:pt x="0" y="12"/>
                      <a:pt x="8" y="14"/>
                      <a:pt x="20" y="14"/>
                    </a:cubicBezTo>
                    <a:cubicBezTo>
                      <a:pt x="31" y="14"/>
                      <a:pt x="40" y="10"/>
                      <a:pt x="4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82" name="Freeform 686"/>
              <p:cNvSpPr>
                <a:spLocks/>
              </p:cNvSpPr>
              <p:nvPr/>
            </p:nvSpPr>
            <p:spPr bwMode="auto">
              <a:xfrm flipH="1">
                <a:off x="3808" y="3645"/>
                <a:ext cx="45" cy="16"/>
              </a:xfrm>
              <a:custGeom>
                <a:avLst/>
                <a:gdLst>
                  <a:gd name="T0" fmla="*/ 39 w 39"/>
                  <a:gd name="T1" fmla="*/ 6 h 14"/>
                  <a:gd name="T2" fmla="*/ 20 w 39"/>
                  <a:gd name="T3" fmla="*/ 1 h 14"/>
                  <a:gd name="T4" fmla="*/ 0 w 39"/>
                  <a:gd name="T5" fmla="*/ 8 h 14"/>
                  <a:gd name="T6" fmla="*/ 20 w 39"/>
                  <a:gd name="T7" fmla="*/ 13 h 14"/>
                  <a:gd name="T8" fmla="*/ 39 w 39"/>
                  <a:gd name="T9" fmla="*/ 6 h 14"/>
                </a:gdLst>
                <a:ahLst/>
                <a:cxnLst>
                  <a:cxn ang="0">
                    <a:pos x="T0" y="T1"/>
                  </a:cxn>
                  <a:cxn ang="0">
                    <a:pos x="T2" y="T3"/>
                  </a:cxn>
                  <a:cxn ang="0">
                    <a:pos x="T4" y="T5"/>
                  </a:cxn>
                  <a:cxn ang="0">
                    <a:pos x="T6" y="T7"/>
                  </a:cxn>
                  <a:cxn ang="0">
                    <a:pos x="T8" y="T9"/>
                  </a:cxn>
                </a:cxnLst>
                <a:rect l="0" t="0" r="r" b="b"/>
                <a:pathLst>
                  <a:path w="39" h="14">
                    <a:moveTo>
                      <a:pt x="39" y="6"/>
                    </a:moveTo>
                    <a:cubicBezTo>
                      <a:pt x="39" y="3"/>
                      <a:pt x="30" y="0"/>
                      <a:pt x="20" y="1"/>
                    </a:cubicBezTo>
                    <a:cubicBezTo>
                      <a:pt x="9" y="1"/>
                      <a:pt x="0" y="4"/>
                      <a:pt x="0" y="8"/>
                    </a:cubicBezTo>
                    <a:cubicBezTo>
                      <a:pt x="0" y="11"/>
                      <a:pt x="9" y="14"/>
                      <a:pt x="20" y="13"/>
                    </a:cubicBezTo>
                    <a:cubicBezTo>
                      <a:pt x="30" y="13"/>
                      <a:pt x="39" y="10"/>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83" name="Freeform 687"/>
              <p:cNvSpPr>
                <a:spLocks/>
              </p:cNvSpPr>
              <p:nvPr/>
            </p:nvSpPr>
            <p:spPr bwMode="auto">
              <a:xfrm flipH="1">
                <a:off x="4426" y="3670"/>
                <a:ext cx="41" cy="15"/>
              </a:xfrm>
              <a:custGeom>
                <a:avLst/>
                <a:gdLst>
                  <a:gd name="T0" fmla="*/ 35 w 35"/>
                  <a:gd name="T1" fmla="*/ 5 h 13"/>
                  <a:gd name="T2" fmla="*/ 17 w 35"/>
                  <a:gd name="T3" fmla="*/ 0 h 13"/>
                  <a:gd name="T4" fmla="*/ 0 w 35"/>
                  <a:gd name="T5" fmla="*/ 7 h 13"/>
                  <a:gd name="T6" fmla="*/ 17 w 35"/>
                  <a:gd name="T7" fmla="*/ 12 h 13"/>
                  <a:gd name="T8" fmla="*/ 35 w 35"/>
                  <a:gd name="T9" fmla="*/ 5 h 13"/>
                </a:gdLst>
                <a:ahLst/>
                <a:cxnLst>
                  <a:cxn ang="0">
                    <a:pos x="T0" y="T1"/>
                  </a:cxn>
                  <a:cxn ang="0">
                    <a:pos x="T2" y="T3"/>
                  </a:cxn>
                  <a:cxn ang="0">
                    <a:pos x="T4" y="T5"/>
                  </a:cxn>
                  <a:cxn ang="0">
                    <a:pos x="T6" y="T7"/>
                  </a:cxn>
                  <a:cxn ang="0">
                    <a:pos x="T8" y="T9"/>
                  </a:cxn>
                </a:cxnLst>
                <a:rect l="0" t="0" r="r" b="b"/>
                <a:pathLst>
                  <a:path w="35" h="13">
                    <a:moveTo>
                      <a:pt x="35" y="5"/>
                    </a:moveTo>
                    <a:cubicBezTo>
                      <a:pt x="35" y="2"/>
                      <a:pt x="27" y="0"/>
                      <a:pt x="17" y="0"/>
                    </a:cubicBezTo>
                    <a:cubicBezTo>
                      <a:pt x="8" y="0"/>
                      <a:pt x="0" y="3"/>
                      <a:pt x="0" y="7"/>
                    </a:cubicBezTo>
                    <a:cubicBezTo>
                      <a:pt x="0" y="10"/>
                      <a:pt x="8" y="13"/>
                      <a:pt x="17" y="12"/>
                    </a:cubicBezTo>
                    <a:cubicBezTo>
                      <a:pt x="27" y="12"/>
                      <a:pt x="35" y="9"/>
                      <a:pt x="35"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84" name="Freeform 688"/>
              <p:cNvSpPr>
                <a:spLocks/>
              </p:cNvSpPr>
              <p:nvPr/>
            </p:nvSpPr>
            <p:spPr bwMode="auto">
              <a:xfrm flipH="1">
                <a:off x="5282" y="3644"/>
                <a:ext cx="37" cy="14"/>
              </a:xfrm>
              <a:custGeom>
                <a:avLst/>
                <a:gdLst>
                  <a:gd name="T0" fmla="*/ 32 w 32"/>
                  <a:gd name="T1" fmla="*/ 5 h 12"/>
                  <a:gd name="T2" fmla="*/ 16 w 32"/>
                  <a:gd name="T3" fmla="*/ 0 h 12"/>
                  <a:gd name="T4" fmla="*/ 0 w 32"/>
                  <a:gd name="T5" fmla="*/ 7 h 12"/>
                  <a:gd name="T6" fmla="*/ 16 w 32"/>
                  <a:gd name="T7" fmla="*/ 12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4" y="0"/>
                      <a:pt x="16" y="0"/>
                    </a:cubicBezTo>
                    <a:cubicBezTo>
                      <a:pt x="7" y="0"/>
                      <a:pt x="0" y="3"/>
                      <a:pt x="0" y="7"/>
                    </a:cubicBezTo>
                    <a:cubicBezTo>
                      <a:pt x="0" y="10"/>
                      <a:pt x="7" y="12"/>
                      <a:pt x="16" y="12"/>
                    </a:cubicBezTo>
                    <a:cubicBezTo>
                      <a:pt x="24" y="11"/>
                      <a:pt x="32" y="8"/>
                      <a:pt x="32"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85" name="Freeform 689"/>
              <p:cNvSpPr>
                <a:spLocks/>
              </p:cNvSpPr>
              <p:nvPr/>
            </p:nvSpPr>
            <p:spPr bwMode="auto">
              <a:xfrm flipH="1">
                <a:off x="5189" y="3539"/>
                <a:ext cx="37" cy="15"/>
              </a:xfrm>
              <a:custGeom>
                <a:avLst/>
                <a:gdLst>
                  <a:gd name="T0" fmla="*/ 32 w 32"/>
                  <a:gd name="T1" fmla="*/ 6 h 13"/>
                  <a:gd name="T2" fmla="*/ 16 w 32"/>
                  <a:gd name="T3" fmla="*/ 1 h 13"/>
                  <a:gd name="T4" fmla="*/ 0 w 32"/>
                  <a:gd name="T5" fmla="*/ 8 h 13"/>
                  <a:gd name="T6" fmla="*/ 16 w 32"/>
                  <a:gd name="T7" fmla="*/ 13 h 13"/>
                  <a:gd name="T8" fmla="*/ 32 w 32"/>
                  <a:gd name="T9" fmla="*/ 6 h 13"/>
                </a:gdLst>
                <a:ahLst/>
                <a:cxnLst>
                  <a:cxn ang="0">
                    <a:pos x="T0" y="T1"/>
                  </a:cxn>
                  <a:cxn ang="0">
                    <a:pos x="T2" y="T3"/>
                  </a:cxn>
                  <a:cxn ang="0">
                    <a:pos x="T4" y="T5"/>
                  </a:cxn>
                  <a:cxn ang="0">
                    <a:pos x="T6" y="T7"/>
                  </a:cxn>
                  <a:cxn ang="0">
                    <a:pos x="T8" y="T9"/>
                  </a:cxn>
                </a:cxnLst>
                <a:rect l="0" t="0" r="r" b="b"/>
                <a:pathLst>
                  <a:path w="32" h="13">
                    <a:moveTo>
                      <a:pt x="32" y="6"/>
                    </a:moveTo>
                    <a:cubicBezTo>
                      <a:pt x="32" y="3"/>
                      <a:pt x="25" y="0"/>
                      <a:pt x="16" y="1"/>
                    </a:cubicBezTo>
                    <a:cubicBezTo>
                      <a:pt x="7" y="1"/>
                      <a:pt x="0" y="4"/>
                      <a:pt x="0" y="8"/>
                    </a:cubicBezTo>
                    <a:cubicBezTo>
                      <a:pt x="0" y="11"/>
                      <a:pt x="7" y="13"/>
                      <a:pt x="16" y="13"/>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86" name="Freeform 690"/>
              <p:cNvSpPr>
                <a:spLocks/>
              </p:cNvSpPr>
              <p:nvPr/>
            </p:nvSpPr>
            <p:spPr bwMode="auto">
              <a:xfrm flipH="1">
                <a:off x="4902" y="3587"/>
                <a:ext cx="40" cy="15"/>
              </a:xfrm>
              <a:custGeom>
                <a:avLst/>
                <a:gdLst>
                  <a:gd name="T0" fmla="*/ 34 w 34"/>
                  <a:gd name="T1" fmla="*/ 5 h 13"/>
                  <a:gd name="T2" fmla="*/ 17 w 34"/>
                  <a:gd name="T3" fmla="*/ 0 h 13"/>
                  <a:gd name="T4" fmla="*/ 0 w 34"/>
                  <a:gd name="T5" fmla="*/ 7 h 13"/>
                  <a:gd name="T6" fmla="*/ 17 w 34"/>
                  <a:gd name="T7" fmla="*/ 12 h 13"/>
                  <a:gd name="T8" fmla="*/ 34 w 34"/>
                  <a:gd name="T9" fmla="*/ 5 h 13"/>
                </a:gdLst>
                <a:ahLst/>
                <a:cxnLst>
                  <a:cxn ang="0">
                    <a:pos x="T0" y="T1"/>
                  </a:cxn>
                  <a:cxn ang="0">
                    <a:pos x="T2" y="T3"/>
                  </a:cxn>
                  <a:cxn ang="0">
                    <a:pos x="T4" y="T5"/>
                  </a:cxn>
                  <a:cxn ang="0">
                    <a:pos x="T6" y="T7"/>
                  </a:cxn>
                  <a:cxn ang="0">
                    <a:pos x="T8" y="T9"/>
                  </a:cxn>
                </a:cxnLst>
                <a:rect l="0" t="0" r="r" b="b"/>
                <a:pathLst>
                  <a:path w="34" h="13">
                    <a:moveTo>
                      <a:pt x="34" y="5"/>
                    </a:moveTo>
                    <a:cubicBezTo>
                      <a:pt x="34" y="2"/>
                      <a:pt x="26" y="0"/>
                      <a:pt x="17" y="0"/>
                    </a:cubicBezTo>
                    <a:cubicBezTo>
                      <a:pt x="7" y="1"/>
                      <a:pt x="0" y="4"/>
                      <a:pt x="0" y="7"/>
                    </a:cubicBezTo>
                    <a:cubicBezTo>
                      <a:pt x="0" y="10"/>
                      <a:pt x="7" y="13"/>
                      <a:pt x="17" y="12"/>
                    </a:cubicBezTo>
                    <a:cubicBezTo>
                      <a:pt x="26" y="12"/>
                      <a:pt x="34" y="9"/>
                      <a:pt x="34"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87" name="Freeform 691"/>
              <p:cNvSpPr>
                <a:spLocks/>
              </p:cNvSpPr>
              <p:nvPr/>
            </p:nvSpPr>
            <p:spPr bwMode="auto">
              <a:xfrm flipH="1">
                <a:off x="4477" y="3568"/>
                <a:ext cx="42" cy="15"/>
              </a:xfrm>
              <a:custGeom>
                <a:avLst/>
                <a:gdLst>
                  <a:gd name="T0" fmla="*/ 36 w 36"/>
                  <a:gd name="T1" fmla="*/ 5 h 13"/>
                  <a:gd name="T2" fmla="*/ 18 w 36"/>
                  <a:gd name="T3" fmla="*/ 0 h 13"/>
                  <a:gd name="T4" fmla="*/ 0 w 36"/>
                  <a:gd name="T5" fmla="*/ 7 h 13"/>
                  <a:gd name="T6" fmla="*/ 18 w 36"/>
                  <a:gd name="T7" fmla="*/ 12 h 13"/>
                  <a:gd name="T8" fmla="*/ 36 w 36"/>
                  <a:gd name="T9" fmla="*/ 5 h 13"/>
                </a:gdLst>
                <a:ahLst/>
                <a:cxnLst>
                  <a:cxn ang="0">
                    <a:pos x="T0" y="T1"/>
                  </a:cxn>
                  <a:cxn ang="0">
                    <a:pos x="T2" y="T3"/>
                  </a:cxn>
                  <a:cxn ang="0">
                    <a:pos x="T4" y="T5"/>
                  </a:cxn>
                  <a:cxn ang="0">
                    <a:pos x="T6" y="T7"/>
                  </a:cxn>
                  <a:cxn ang="0">
                    <a:pos x="T8" y="T9"/>
                  </a:cxn>
                </a:cxnLst>
                <a:rect l="0" t="0" r="r" b="b"/>
                <a:pathLst>
                  <a:path w="36" h="13">
                    <a:moveTo>
                      <a:pt x="36" y="5"/>
                    </a:moveTo>
                    <a:cubicBezTo>
                      <a:pt x="36" y="2"/>
                      <a:pt x="28" y="0"/>
                      <a:pt x="18" y="0"/>
                    </a:cubicBezTo>
                    <a:cubicBezTo>
                      <a:pt x="8" y="1"/>
                      <a:pt x="0" y="4"/>
                      <a:pt x="0" y="7"/>
                    </a:cubicBezTo>
                    <a:cubicBezTo>
                      <a:pt x="0" y="10"/>
                      <a:pt x="8" y="13"/>
                      <a:pt x="18" y="12"/>
                    </a:cubicBezTo>
                    <a:cubicBezTo>
                      <a:pt x="28" y="12"/>
                      <a:pt x="36" y="9"/>
                      <a:pt x="36"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88" name="Freeform 692"/>
              <p:cNvSpPr>
                <a:spLocks/>
              </p:cNvSpPr>
              <p:nvPr/>
            </p:nvSpPr>
            <p:spPr bwMode="auto">
              <a:xfrm flipH="1">
                <a:off x="465" y="3463"/>
                <a:ext cx="65" cy="19"/>
              </a:xfrm>
              <a:custGeom>
                <a:avLst/>
                <a:gdLst>
                  <a:gd name="T0" fmla="*/ 56 w 56"/>
                  <a:gd name="T1" fmla="*/ 7 h 17"/>
                  <a:gd name="T2" fmla="*/ 28 w 56"/>
                  <a:gd name="T3" fmla="*/ 1 h 17"/>
                  <a:gd name="T4" fmla="*/ 0 w 56"/>
                  <a:gd name="T5" fmla="*/ 10 h 17"/>
                  <a:gd name="T6" fmla="*/ 28 w 56"/>
                  <a:gd name="T7" fmla="*/ 16 h 17"/>
                  <a:gd name="T8" fmla="*/ 56 w 56"/>
                  <a:gd name="T9" fmla="*/ 7 h 17"/>
                </a:gdLst>
                <a:ahLst/>
                <a:cxnLst>
                  <a:cxn ang="0">
                    <a:pos x="T0" y="T1"/>
                  </a:cxn>
                  <a:cxn ang="0">
                    <a:pos x="T2" y="T3"/>
                  </a:cxn>
                  <a:cxn ang="0">
                    <a:pos x="T4" y="T5"/>
                  </a:cxn>
                  <a:cxn ang="0">
                    <a:pos x="T6" y="T7"/>
                  </a:cxn>
                  <a:cxn ang="0">
                    <a:pos x="T8" y="T9"/>
                  </a:cxn>
                </a:cxnLst>
                <a:rect l="0" t="0" r="r" b="b"/>
                <a:pathLst>
                  <a:path w="56" h="17">
                    <a:moveTo>
                      <a:pt x="56" y="7"/>
                    </a:moveTo>
                    <a:cubicBezTo>
                      <a:pt x="56" y="3"/>
                      <a:pt x="43" y="0"/>
                      <a:pt x="28" y="1"/>
                    </a:cubicBezTo>
                    <a:cubicBezTo>
                      <a:pt x="12" y="1"/>
                      <a:pt x="0" y="5"/>
                      <a:pt x="0" y="10"/>
                    </a:cubicBezTo>
                    <a:cubicBezTo>
                      <a:pt x="0" y="14"/>
                      <a:pt x="12" y="17"/>
                      <a:pt x="28" y="16"/>
                    </a:cubicBezTo>
                    <a:cubicBezTo>
                      <a:pt x="43" y="15"/>
                      <a:pt x="56" y="11"/>
                      <a:pt x="5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89" name="Freeform 693"/>
              <p:cNvSpPr>
                <a:spLocks/>
              </p:cNvSpPr>
              <p:nvPr/>
            </p:nvSpPr>
            <p:spPr bwMode="auto">
              <a:xfrm flipH="1">
                <a:off x="1916" y="3485"/>
                <a:ext cx="55" cy="18"/>
              </a:xfrm>
              <a:custGeom>
                <a:avLst/>
                <a:gdLst>
                  <a:gd name="T0" fmla="*/ 48 w 48"/>
                  <a:gd name="T1" fmla="*/ 7 h 16"/>
                  <a:gd name="T2" fmla="*/ 24 w 48"/>
                  <a:gd name="T3" fmla="*/ 1 h 16"/>
                  <a:gd name="T4" fmla="*/ 0 w 48"/>
                  <a:gd name="T5" fmla="*/ 9 h 16"/>
                  <a:gd name="T6" fmla="*/ 24 w 48"/>
                  <a:gd name="T7" fmla="*/ 15 h 16"/>
                  <a:gd name="T8" fmla="*/ 48 w 48"/>
                  <a:gd name="T9" fmla="*/ 7 h 16"/>
                </a:gdLst>
                <a:ahLst/>
                <a:cxnLst>
                  <a:cxn ang="0">
                    <a:pos x="T0" y="T1"/>
                  </a:cxn>
                  <a:cxn ang="0">
                    <a:pos x="T2" y="T3"/>
                  </a:cxn>
                  <a:cxn ang="0">
                    <a:pos x="T4" y="T5"/>
                  </a:cxn>
                  <a:cxn ang="0">
                    <a:pos x="T6" y="T7"/>
                  </a:cxn>
                  <a:cxn ang="0">
                    <a:pos x="T8" y="T9"/>
                  </a:cxn>
                </a:cxnLst>
                <a:rect l="0" t="0" r="r" b="b"/>
                <a:pathLst>
                  <a:path w="48" h="16">
                    <a:moveTo>
                      <a:pt x="48" y="7"/>
                    </a:moveTo>
                    <a:cubicBezTo>
                      <a:pt x="48" y="3"/>
                      <a:pt x="37" y="0"/>
                      <a:pt x="24" y="1"/>
                    </a:cubicBezTo>
                    <a:cubicBezTo>
                      <a:pt x="11" y="1"/>
                      <a:pt x="0" y="5"/>
                      <a:pt x="0" y="9"/>
                    </a:cubicBezTo>
                    <a:cubicBezTo>
                      <a:pt x="0" y="13"/>
                      <a:pt x="11" y="16"/>
                      <a:pt x="24" y="15"/>
                    </a:cubicBezTo>
                    <a:cubicBezTo>
                      <a:pt x="37" y="14"/>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90" name="Freeform 694"/>
              <p:cNvSpPr>
                <a:spLocks/>
              </p:cNvSpPr>
              <p:nvPr/>
            </p:nvSpPr>
            <p:spPr bwMode="auto">
              <a:xfrm flipH="1">
                <a:off x="3322" y="3635"/>
                <a:ext cx="46" cy="16"/>
              </a:xfrm>
              <a:custGeom>
                <a:avLst/>
                <a:gdLst>
                  <a:gd name="T0" fmla="*/ 40 w 40"/>
                  <a:gd name="T1" fmla="*/ 6 h 14"/>
                  <a:gd name="T2" fmla="*/ 20 w 40"/>
                  <a:gd name="T3" fmla="*/ 1 h 14"/>
                  <a:gd name="T4" fmla="*/ 0 w 40"/>
                  <a:gd name="T5" fmla="*/ 8 h 14"/>
                  <a:gd name="T6" fmla="*/ 20 w 40"/>
                  <a:gd name="T7" fmla="*/ 14 h 14"/>
                  <a:gd name="T8" fmla="*/ 40 w 40"/>
                  <a:gd name="T9" fmla="*/ 6 h 14"/>
                </a:gdLst>
                <a:ahLst/>
                <a:cxnLst>
                  <a:cxn ang="0">
                    <a:pos x="T0" y="T1"/>
                  </a:cxn>
                  <a:cxn ang="0">
                    <a:pos x="T2" y="T3"/>
                  </a:cxn>
                  <a:cxn ang="0">
                    <a:pos x="T4" y="T5"/>
                  </a:cxn>
                  <a:cxn ang="0">
                    <a:pos x="T6" y="T7"/>
                  </a:cxn>
                  <a:cxn ang="0">
                    <a:pos x="T8" y="T9"/>
                  </a:cxn>
                </a:cxnLst>
                <a:rect l="0" t="0" r="r" b="b"/>
                <a:pathLst>
                  <a:path w="40" h="14">
                    <a:moveTo>
                      <a:pt x="40" y="6"/>
                    </a:moveTo>
                    <a:cubicBezTo>
                      <a:pt x="40" y="3"/>
                      <a:pt x="31" y="0"/>
                      <a:pt x="20" y="1"/>
                    </a:cubicBezTo>
                    <a:cubicBezTo>
                      <a:pt x="9" y="1"/>
                      <a:pt x="0" y="4"/>
                      <a:pt x="0" y="8"/>
                    </a:cubicBezTo>
                    <a:cubicBezTo>
                      <a:pt x="0" y="12"/>
                      <a:pt x="9" y="14"/>
                      <a:pt x="20" y="14"/>
                    </a:cubicBezTo>
                    <a:cubicBezTo>
                      <a:pt x="31" y="13"/>
                      <a:pt x="40" y="10"/>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91" name="Freeform 695"/>
              <p:cNvSpPr>
                <a:spLocks/>
              </p:cNvSpPr>
              <p:nvPr/>
            </p:nvSpPr>
            <p:spPr bwMode="auto">
              <a:xfrm flipH="1">
                <a:off x="5071" y="3808"/>
                <a:ext cx="38" cy="15"/>
              </a:xfrm>
              <a:custGeom>
                <a:avLst/>
                <a:gdLst>
                  <a:gd name="T0" fmla="*/ 33 w 33"/>
                  <a:gd name="T1" fmla="*/ 6 h 13"/>
                  <a:gd name="T2" fmla="*/ 16 w 33"/>
                  <a:gd name="T3" fmla="*/ 0 h 13"/>
                  <a:gd name="T4" fmla="*/ 0 w 33"/>
                  <a:gd name="T5" fmla="*/ 7 h 13"/>
                  <a:gd name="T6" fmla="*/ 16 w 33"/>
                  <a:gd name="T7" fmla="*/ 12 h 13"/>
                  <a:gd name="T8" fmla="*/ 33 w 33"/>
                  <a:gd name="T9" fmla="*/ 6 h 13"/>
                </a:gdLst>
                <a:ahLst/>
                <a:cxnLst>
                  <a:cxn ang="0">
                    <a:pos x="T0" y="T1"/>
                  </a:cxn>
                  <a:cxn ang="0">
                    <a:pos x="T2" y="T3"/>
                  </a:cxn>
                  <a:cxn ang="0">
                    <a:pos x="T4" y="T5"/>
                  </a:cxn>
                  <a:cxn ang="0">
                    <a:pos x="T6" y="T7"/>
                  </a:cxn>
                  <a:cxn ang="0">
                    <a:pos x="T8" y="T9"/>
                  </a:cxn>
                </a:cxnLst>
                <a:rect l="0" t="0" r="r" b="b"/>
                <a:pathLst>
                  <a:path w="33" h="13">
                    <a:moveTo>
                      <a:pt x="33" y="6"/>
                    </a:moveTo>
                    <a:cubicBezTo>
                      <a:pt x="33" y="2"/>
                      <a:pt x="25" y="0"/>
                      <a:pt x="16" y="0"/>
                    </a:cubicBezTo>
                    <a:cubicBezTo>
                      <a:pt x="7" y="1"/>
                      <a:pt x="0" y="4"/>
                      <a:pt x="0" y="7"/>
                    </a:cubicBezTo>
                    <a:cubicBezTo>
                      <a:pt x="0" y="10"/>
                      <a:pt x="7" y="13"/>
                      <a:pt x="16" y="12"/>
                    </a:cubicBezTo>
                    <a:cubicBezTo>
                      <a:pt x="25" y="12"/>
                      <a:pt x="33" y="9"/>
                      <a:pt x="33"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92" name="Freeform 696"/>
              <p:cNvSpPr>
                <a:spLocks/>
              </p:cNvSpPr>
              <p:nvPr/>
            </p:nvSpPr>
            <p:spPr bwMode="auto">
              <a:xfrm flipH="1">
                <a:off x="4296" y="3835"/>
                <a:ext cx="42"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2"/>
                      <a:pt x="28" y="0"/>
                      <a:pt x="18" y="0"/>
                    </a:cubicBezTo>
                    <a:cubicBezTo>
                      <a:pt x="8" y="0"/>
                      <a:pt x="0" y="3"/>
                      <a:pt x="0" y="7"/>
                    </a:cubicBezTo>
                    <a:cubicBezTo>
                      <a:pt x="0" y="10"/>
                      <a:pt x="8" y="13"/>
                      <a:pt x="18" y="13"/>
                    </a:cubicBezTo>
                    <a:cubicBezTo>
                      <a:pt x="28" y="12"/>
                      <a:pt x="36" y="9"/>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93" name="Freeform 697"/>
              <p:cNvSpPr>
                <a:spLocks/>
              </p:cNvSpPr>
              <p:nvPr/>
            </p:nvSpPr>
            <p:spPr bwMode="auto">
              <a:xfrm flipH="1">
                <a:off x="4788" y="3863"/>
                <a:ext cx="39" cy="15"/>
              </a:xfrm>
              <a:custGeom>
                <a:avLst/>
                <a:gdLst>
                  <a:gd name="T0" fmla="*/ 34 w 34"/>
                  <a:gd name="T1" fmla="*/ 6 h 13"/>
                  <a:gd name="T2" fmla="*/ 17 w 34"/>
                  <a:gd name="T3" fmla="*/ 1 h 13"/>
                  <a:gd name="T4" fmla="*/ 0 w 34"/>
                  <a:gd name="T5" fmla="*/ 7 h 13"/>
                  <a:gd name="T6" fmla="*/ 17 w 34"/>
                  <a:gd name="T7" fmla="*/ 13 h 13"/>
                  <a:gd name="T8" fmla="*/ 34 w 34"/>
                  <a:gd name="T9" fmla="*/ 6 h 13"/>
                </a:gdLst>
                <a:ahLst/>
                <a:cxnLst>
                  <a:cxn ang="0">
                    <a:pos x="T0" y="T1"/>
                  </a:cxn>
                  <a:cxn ang="0">
                    <a:pos x="T2" y="T3"/>
                  </a:cxn>
                  <a:cxn ang="0">
                    <a:pos x="T4" y="T5"/>
                  </a:cxn>
                  <a:cxn ang="0">
                    <a:pos x="T6" y="T7"/>
                  </a:cxn>
                  <a:cxn ang="0">
                    <a:pos x="T8" y="T9"/>
                  </a:cxn>
                </a:cxnLst>
                <a:rect l="0" t="0" r="r" b="b"/>
                <a:pathLst>
                  <a:path w="34" h="13">
                    <a:moveTo>
                      <a:pt x="34" y="6"/>
                    </a:moveTo>
                    <a:cubicBezTo>
                      <a:pt x="34" y="3"/>
                      <a:pt x="26" y="0"/>
                      <a:pt x="17" y="1"/>
                    </a:cubicBezTo>
                    <a:cubicBezTo>
                      <a:pt x="7" y="1"/>
                      <a:pt x="0" y="4"/>
                      <a:pt x="0" y="7"/>
                    </a:cubicBezTo>
                    <a:cubicBezTo>
                      <a:pt x="0" y="10"/>
                      <a:pt x="7" y="13"/>
                      <a:pt x="17" y="13"/>
                    </a:cubicBezTo>
                    <a:cubicBezTo>
                      <a:pt x="26" y="12"/>
                      <a:pt x="34" y="10"/>
                      <a:pt x="34"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94" name="Freeform 698"/>
              <p:cNvSpPr>
                <a:spLocks/>
              </p:cNvSpPr>
              <p:nvPr/>
            </p:nvSpPr>
            <p:spPr bwMode="auto">
              <a:xfrm flipH="1">
                <a:off x="5279" y="3923"/>
                <a:ext cx="37" cy="14"/>
              </a:xfrm>
              <a:custGeom>
                <a:avLst/>
                <a:gdLst>
                  <a:gd name="T0" fmla="*/ 32 w 32"/>
                  <a:gd name="T1" fmla="*/ 6 h 12"/>
                  <a:gd name="T2" fmla="*/ 16 w 32"/>
                  <a:gd name="T3" fmla="*/ 0 h 12"/>
                  <a:gd name="T4" fmla="*/ 0 w 32"/>
                  <a:gd name="T5" fmla="*/ 7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5" y="0"/>
                      <a:pt x="16" y="0"/>
                    </a:cubicBezTo>
                    <a:cubicBezTo>
                      <a:pt x="8" y="0"/>
                      <a:pt x="0" y="3"/>
                      <a:pt x="0" y="7"/>
                    </a:cubicBezTo>
                    <a:cubicBezTo>
                      <a:pt x="0" y="10"/>
                      <a:pt x="8" y="12"/>
                      <a:pt x="16" y="12"/>
                    </a:cubicBezTo>
                    <a:cubicBezTo>
                      <a:pt x="25"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95" name="Freeform 699"/>
              <p:cNvSpPr>
                <a:spLocks/>
              </p:cNvSpPr>
              <p:nvPr/>
            </p:nvSpPr>
            <p:spPr bwMode="auto">
              <a:xfrm flipH="1">
                <a:off x="5533" y="3750"/>
                <a:ext cx="36" cy="14"/>
              </a:xfrm>
              <a:custGeom>
                <a:avLst/>
                <a:gdLst>
                  <a:gd name="T0" fmla="*/ 31 w 31"/>
                  <a:gd name="T1" fmla="*/ 5 h 12"/>
                  <a:gd name="T2" fmla="*/ 15 w 31"/>
                  <a:gd name="T3" fmla="*/ 0 h 12"/>
                  <a:gd name="T4" fmla="*/ 0 w 31"/>
                  <a:gd name="T5" fmla="*/ 6 h 12"/>
                  <a:gd name="T6" fmla="*/ 15 w 31"/>
                  <a:gd name="T7" fmla="*/ 12 h 12"/>
                  <a:gd name="T8" fmla="*/ 31 w 31"/>
                  <a:gd name="T9" fmla="*/ 5 h 12"/>
                </a:gdLst>
                <a:ahLst/>
                <a:cxnLst>
                  <a:cxn ang="0">
                    <a:pos x="T0" y="T1"/>
                  </a:cxn>
                  <a:cxn ang="0">
                    <a:pos x="T2" y="T3"/>
                  </a:cxn>
                  <a:cxn ang="0">
                    <a:pos x="T4" y="T5"/>
                  </a:cxn>
                  <a:cxn ang="0">
                    <a:pos x="T6" y="T7"/>
                  </a:cxn>
                  <a:cxn ang="0">
                    <a:pos x="T8" y="T9"/>
                  </a:cxn>
                </a:cxnLst>
                <a:rect l="0" t="0" r="r" b="b"/>
                <a:pathLst>
                  <a:path w="31" h="12">
                    <a:moveTo>
                      <a:pt x="31" y="5"/>
                    </a:moveTo>
                    <a:cubicBezTo>
                      <a:pt x="31" y="2"/>
                      <a:pt x="24" y="0"/>
                      <a:pt x="15" y="0"/>
                    </a:cubicBezTo>
                    <a:cubicBezTo>
                      <a:pt x="6" y="0"/>
                      <a:pt x="0" y="3"/>
                      <a:pt x="0" y="6"/>
                    </a:cubicBezTo>
                    <a:cubicBezTo>
                      <a:pt x="0" y="9"/>
                      <a:pt x="6" y="12"/>
                      <a:pt x="15" y="12"/>
                    </a:cubicBezTo>
                    <a:cubicBezTo>
                      <a:pt x="24" y="11"/>
                      <a:pt x="31" y="8"/>
                      <a:pt x="31"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96" name="Freeform 700"/>
              <p:cNvSpPr>
                <a:spLocks/>
              </p:cNvSpPr>
              <p:nvPr/>
            </p:nvSpPr>
            <p:spPr bwMode="auto">
              <a:xfrm flipH="1">
                <a:off x="3808" y="3809"/>
                <a:ext cx="45" cy="15"/>
              </a:xfrm>
              <a:custGeom>
                <a:avLst/>
                <a:gdLst>
                  <a:gd name="T0" fmla="*/ 39 w 39"/>
                  <a:gd name="T1" fmla="*/ 6 h 13"/>
                  <a:gd name="T2" fmla="*/ 20 w 39"/>
                  <a:gd name="T3" fmla="*/ 0 h 13"/>
                  <a:gd name="T4" fmla="*/ 0 w 39"/>
                  <a:gd name="T5" fmla="*/ 7 h 13"/>
                  <a:gd name="T6" fmla="*/ 20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2"/>
                      <a:pt x="30" y="0"/>
                      <a:pt x="20" y="0"/>
                    </a:cubicBezTo>
                    <a:cubicBezTo>
                      <a:pt x="9" y="1"/>
                      <a:pt x="0" y="4"/>
                      <a:pt x="0" y="7"/>
                    </a:cubicBezTo>
                    <a:cubicBezTo>
                      <a:pt x="0" y="11"/>
                      <a:pt x="9" y="13"/>
                      <a:pt x="20" y="13"/>
                    </a:cubicBezTo>
                    <a:cubicBezTo>
                      <a:pt x="30" y="13"/>
                      <a:pt x="39" y="10"/>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97" name="Freeform 701"/>
              <p:cNvSpPr>
                <a:spLocks/>
              </p:cNvSpPr>
              <p:nvPr/>
            </p:nvSpPr>
            <p:spPr bwMode="auto">
              <a:xfrm flipH="1">
                <a:off x="4137" y="3874"/>
                <a:ext cx="43" cy="17"/>
              </a:xfrm>
              <a:custGeom>
                <a:avLst/>
                <a:gdLst>
                  <a:gd name="T0" fmla="*/ 37 w 37"/>
                  <a:gd name="T1" fmla="*/ 6 h 14"/>
                  <a:gd name="T2" fmla="*/ 18 w 37"/>
                  <a:gd name="T3" fmla="*/ 1 h 14"/>
                  <a:gd name="T4" fmla="*/ 0 w 37"/>
                  <a:gd name="T5" fmla="*/ 7 h 14"/>
                  <a:gd name="T6" fmla="*/ 18 w 37"/>
                  <a:gd name="T7" fmla="*/ 13 h 14"/>
                  <a:gd name="T8" fmla="*/ 37 w 37"/>
                  <a:gd name="T9" fmla="*/ 6 h 14"/>
                </a:gdLst>
                <a:ahLst/>
                <a:cxnLst>
                  <a:cxn ang="0">
                    <a:pos x="T0" y="T1"/>
                  </a:cxn>
                  <a:cxn ang="0">
                    <a:pos x="T2" y="T3"/>
                  </a:cxn>
                  <a:cxn ang="0">
                    <a:pos x="T4" y="T5"/>
                  </a:cxn>
                  <a:cxn ang="0">
                    <a:pos x="T6" y="T7"/>
                  </a:cxn>
                  <a:cxn ang="0">
                    <a:pos x="T8" y="T9"/>
                  </a:cxn>
                </a:cxnLst>
                <a:rect l="0" t="0" r="r" b="b"/>
                <a:pathLst>
                  <a:path w="37" h="14">
                    <a:moveTo>
                      <a:pt x="37" y="6"/>
                    </a:moveTo>
                    <a:cubicBezTo>
                      <a:pt x="37" y="3"/>
                      <a:pt x="29" y="0"/>
                      <a:pt x="18" y="1"/>
                    </a:cubicBezTo>
                    <a:cubicBezTo>
                      <a:pt x="8" y="1"/>
                      <a:pt x="0" y="4"/>
                      <a:pt x="0" y="7"/>
                    </a:cubicBezTo>
                    <a:cubicBezTo>
                      <a:pt x="0" y="11"/>
                      <a:pt x="8" y="14"/>
                      <a:pt x="18" y="13"/>
                    </a:cubicBezTo>
                    <a:cubicBezTo>
                      <a:pt x="29" y="13"/>
                      <a:pt x="37" y="10"/>
                      <a:pt x="37"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98" name="Freeform 702"/>
              <p:cNvSpPr>
                <a:spLocks/>
              </p:cNvSpPr>
              <p:nvPr/>
            </p:nvSpPr>
            <p:spPr bwMode="auto">
              <a:xfrm flipH="1">
                <a:off x="4296" y="3921"/>
                <a:ext cx="42" cy="15"/>
              </a:xfrm>
              <a:custGeom>
                <a:avLst/>
                <a:gdLst>
                  <a:gd name="T0" fmla="*/ 36 w 36"/>
                  <a:gd name="T1" fmla="*/ 6 h 13"/>
                  <a:gd name="T2" fmla="*/ 18 w 36"/>
                  <a:gd name="T3" fmla="*/ 0 h 13"/>
                  <a:gd name="T4" fmla="*/ 0 w 36"/>
                  <a:gd name="T5" fmla="*/ 7 h 13"/>
                  <a:gd name="T6" fmla="*/ 18 w 36"/>
                  <a:gd name="T7" fmla="*/ 12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2"/>
                      <a:pt x="28" y="0"/>
                      <a:pt x="18" y="0"/>
                    </a:cubicBezTo>
                    <a:cubicBezTo>
                      <a:pt x="8" y="0"/>
                      <a:pt x="0" y="3"/>
                      <a:pt x="0" y="7"/>
                    </a:cubicBezTo>
                    <a:cubicBezTo>
                      <a:pt x="0" y="10"/>
                      <a:pt x="8" y="13"/>
                      <a:pt x="18" y="12"/>
                    </a:cubicBezTo>
                    <a:cubicBezTo>
                      <a:pt x="28" y="12"/>
                      <a:pt x="36" y="9"/>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799" name="Freeform 703"/>
              <p:cNvSpPr>
                <a:spLocks/>
              </p:cNvSpPr>
              <p:nvPr/>
            </p:nvSpPr>
            <p:spPr bwMode="auto">
              <a:xfrm flipH="1">
                <a:off x="4549" y="4002"/>
                <a:ext cx="41" cy="14"/>
              </a:xfrm>
              <a:custGeom>
                <a:avLst/>
                <a:gdLst>
                  <a:gd name="T0" fmla="*/ 36 w 36"/>
                  <a:gd name="T1" fmla="*/ 6 h 12"/>
                  <a:gd name="T2" fmla="*/ 18 w 36"/>
                  <a:gd name="T3" fmla="*/ 0 h 12"/>
                  <a:gd name="T4" fmla="*/ 0 w 36"/>
                  <a:gd name="T5" fmla="*/ 6 h 12"/>
                  <a:gd name="T6" fmla="*/ 18 w 36"/>
                  <a:gd name="T7" fmla="*/ 12 h 12"/>
                  <a:gd name="T8" fmla="*/ 36 w 36"/>
                  <a:gd name="T9" fmla="*/ 6 h 12"/>
                </a:gdLst>
                <a:ahLst/>
                <a:cxnLst>
                  <a:cxn ang="0">
                    <a:pos x="T0" y="T1"/>
                  </a:cxn>
                  <a:cxn ang="0">
                    <a:pos x="T2" y="T3"/>
                  </a:cxn>
                  <a:cxn ang="0">
                    <a:pos x="T4" y="T5"/>
                  </a:cxn>
                  <a:cxn ang="0">
                    <a:pos x="T6" y="T7"/>
                  </a:cxn>
                  <a:cxn ang="0">
                    <a:pos x="T8" y="T9"/>
                  </a:cxn>
                </a:cxnLst>
                <a:rect l="0" t="0" r="r" b="b"/>
                <a:pathLst>
                  <a:path w="36" h="12">
                    <a:moveTo>
                      <a:pt x="36" y="6"/>
                    </a:moveTo>
                    <a:cubicBezTo>
                      <a:pt x="36" y="2"/>
                      <a:pt x="28" y="0"/>
                      <a:pt x="18" y="0"/>
                    </a:cubicBezTo>
                    <a:cubicBezTo>
                      <a:pt x="8" y="0"/>
                      <a:pt x="0" y="3"/>
                      <a:pt x="0" y="6"/>
                    </a:cubicBezTo>
                    <a:cubicBezTo>
                      <a:pt x="0" y="10"/>
                      <a:pt x="8" y="12"/>
                      <a:pt x="18" y="12"/>
                    </a:cubicBezTo>
                    <a:cubicBezTo>
                      <a:pt x="28" y="12"/>
                      <a:pt x="36" y="9"/>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00" name="Freeform 704"/>
              <p:cNvSpPr>
                <a:spLocks/>
              </p:cNvSpPr>
              <p:nvPr/>
            </p:nvSpPr>
            <p:spPr bwMode="auto">
              <a:xfrm flipH="1">
                <a:off x="5305" y="4050"/>
                <a:ext cx="37" cy="13"/>
              </a:xfrm>
              <a:custGeom>
                <a:avLst/>
                <a:gdLst>
                  <a:gd name="T0" fmla="*/ 32 w 32"/>
                  <a:gd name="T1" fmla="*/ 6 h 12"/>
                  <a:gd name="T2" fmla="*/ 16 w 32"/>
                  <a:gd name="T3" fmla="*/ 0 h 12"/>
                  <a:gd name="T4" fmla="*/ 0 w 32"/>
                  <a:gd name="T5" fmla="*/ 6 h 12"/>
                  <a:gd name="T6" fmla="*/ 16 w 32"/>
                  <a:gd name="T7" fmla="*/ 12 h 12"/>
                  <a:gd name="T8" fmla="*/ 32 w 32"/>
                  <a:gd name="T9" fmla="*/ 6 h 12"/>
                </a:gdLst>
                <a:ahLst/>
                <a:cxnLst>
                  <a:cxn ang="0">
                    <a:pos x="T0" y="T1"/>
                  </a:cxn>
                  <a:cxn ang="0">
                    <a:pos x="T2" y="T3"/>
                  </a:cxn>
                  <a:cxn ang="0">
                    <a:pos x="T4" y="T5"/>
                  </a:cxn>
                  <a:cxn ang="0">
                    <a:pos x="T6" y="T7"/>
                  </a:cxn>
                  <a:cxn ang="0">
                    <a:pos x="T8" y="T9"/>
                  </a:cxn>
                </a:cxnLst>
                <a:rect l="0" t="0" r="r" b="b"/>
                <a:pathLst>
                  <a:path w="32" h="12">
                    <a:moveTo>
                      <a:pt x="32" y="6"/>
                    </a:moveTo>
                    <a:cubicBezTo>
                      <a:pt x="32" y="2"/>
                      <a:pt x="24" y="0"/>
                      <a:pt x="16" y="0"/>
                    </a:cubicBezTo>
                    <a:cubicBezTo>
                      <a:pt x="7" y="0"/>
                      <a:pt x="0" y="3"/>
                      <a:pt x="0" y="6"/>
                    </a:cubicBezTo>
                    <a:cubicBezTo>
                      <a:pt x="0" y="9"/>
                      <a:pt x="7" y="12"/>
                      <a:pt x="16" y="12"/>
                    </a:cubicBezTo>
                    <a:cubicBezTo>
                      <a:pt x="24" y="12"/>
                      <a:pt x="32" y="9"/>
                      <a:pt x="32"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01" name="Freeform 705"/>
              <p:cNvSpPr>
                <a:spLocks/>
              </p:cNvSpPr>
              <p:nvPr/>
            </p:nvSpPr>
            <p:spPr bwMode="auto">
              <a:xfrm flipH="1">
                <a:off x="4805" y="4110"/>
                <a:ext cx="40" cy="13"/>
              </a:xfrm>
              <a:custGeom>
                <a:avLst/>
                <a:gdLst>
                  <a:gd name="T0" fmla="*/ 34 w 34"/>
                  <a:gd name="T1" fmla="*/ 5 h 12"/>
                  <a:gd name="T2" fmla="*/ 17 w 34"/>
                  <a:gd name="T3" fmla="*/ 0 h 12"/>
                  <a:gd name="T4" fmla="*/ 0 w 34"/>
                  <a:gd name="T5" fmla="*/ 6 h 12"/>
                  <a:gd name="T6" fmla="*/ 17 w 34"/>
                  <a:gd name="T7" fmla="*/ 12 h 12"/>
                  <a:gd name="T8" fmla="*/ 34 w 34"/>
                  <a:gd name="T9" fmla="*/ 5 h 12"/>
                </a:gdLst>
                <a:ahLst/>
                <a:cxnLst>
                  <a:cxn ang="0">
                    <a:pos x="T0" y="T1"/>
                  </a:cxn>
                  <a:cxn ang="0">
                    <a:pos x="T2" y="T3"/>
                  </a:cxn>
                  <a:cxn ang="0">
                    <a:pos x="T4" y="T5"/>
                  </a:cxn>
                  <a:cxn ang="0">
                    <a:pos x="T6" y="T7"/>
                  </a:cxn>
                  <a:cxn ang="0">
                    <a:pos x="T8" y="T9"/>
                  </a:cxn>
                </a:cxnLst>
                <a:rect l="0" t="0" r="r" b="b"/>
                <a:pathLst>
                  <a:path w="34" h="12">
                    <a:moveTo>
                      <a:pt x="34" y="5"/>
                    </a:moveTo>
                    <a:cubicBezTo>
                      <a:pt x="34" y="2"/>
                      <a:pt x="27" y="0"/>
                      <a:pt x="17" y="0"/>
                    </a:cubicBezTo>
                    <a:cubicBezTo>
                      <a:pt x="8" y="0"/>
                      <a:pt x="0" y="3"/>
                      <a:pt x="0" y="6"/>
                    </a:cubicBezTo>
                    <a:cubicBezTo>
                      <a:pt x="0" y="9"/>
                      <a:pt x="8" y="12"/>
                      <a:pt x="17" y="12"/>
                    </a:cubicBezTo>
                    <a:cubicBezTo>
                      <a:pt x="27" y="12"/>
                      <a:pt x="34" y="9"/>
                      <a:pt x="34"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02" name="Freeform 706"/>
              <p:cNvSpPr>
                <a:spLocks/>
              </p:cNvSpPr>
              <p:nvPr/>
            </p:nvSpPr>
            <p:spPr bwMode="auto">
              <a:xfrm flipH="1">
                <a:off x="4348" y="4150"/>
                <a:ext cx="41" cy="15"/>
              </a:xfrm>
              <a:custGeom>
                <a:avLst/>
                <a:gdLst>
                  <a:gd name="T0" fmla="*/ 36 w 36"/>
                  <a:gd name="T1" fmla="*/ 6 h 13"/>
                  <a:gd name="T2" fmla="*/ 18 w 36"/>
                  <a:gd name="T3" fmla="*/ 0 h 13"/>
                  <a:gd name="T4" fmla="*/ 0 w 36"/>
                  <a:gd name="T5" fmla="*/ 7 h 13"/>
                  <a:gd name="T6" fmla="*/ 18 w 36"/>
                  <a:gd name="T7" fmla="*/ 13 h 13"/>
                  <a:gd name="T8" fmla="*/ 36 w 36"/>
                  <a:gd name="T9" fmla="*/ 6 h 13"/>
                </a:gdLst>
                <a:ahLst/>
                <a:cxnLst>
                  <a:cxn ang="0">
                    <a:pos x="T0" y="T1"/>
                  </a:cxn>
                  <a:cxn ang="0">
                    <a:pos x="T2" y="T3"/>
                  </a:cxn>
                  <a:cxn ang="0">
                    <a:pos x="T4" y="T5"/>
                  </a:cxn>
                  <a:cxn ang="0">
                    <a:pos x="T6" y="T7"/>
                  </a:cxn>
                  <a:cxn ang="0">
                    <a:pos x="T8" y="T9"/>
                  </a:cxn>
                </a:cxnLst>
                <a:rect l="0" t="0" r="r" b="b"/>
                <a:pathLst>
                  <a:path w="36" h="13">
                    <a:moveTo>
                      <a:pt x="36" y="6"/>
                    </a:moveTo>
                    <a:cubicBezTo>
                      <a:pt x="36" y="3"/>
                      <a:pt x="28" y="0"/>
                      <a:pt x="18" y="0"/>
                    </a:cubicBezTo>
                    <a:cubicBezTo>
                      <a:pt x="8" y="0"/>
                      <a:pt x="0" y="3"/>
                      <a:pt x="0" y="7"/>
                    </a:cubicBezTo>
                    <a:cubicBezTo>
                      <a:pt x="0" y="10"/>
                      <a:pt x="8" y="13"/>
                      <a:pt x="18" y="13"/>
                    </a:cubicBezTo>
                    <a:cubicBezTo>
                      <a:pt x="28" y="12"/>
                      <a:pt x="36" y="10"/>
                      <a:pt x="36"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03" name="Oval 707"/>
              <p:cNvSpPr>
                <a:spLocks noChangeArrowheads="1"/>
              </p:cNvSpPr>
              <p:nvPr/>
            </p:nvSpPr>
            <p:spPr bwMode="auto">
              <a:xfrm flipH="1">
                <a:off x="5282" y="4215"/>
                <a:ext cx="37" cy="13"/>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04" name="Freeform 708"/>
              <p:cNvSpPr>
                <a:spLocks/>
              </p:cNvSpPr>
              <p:nvPr/>
            </p:nvSpPr>
            <p:spPr bwMode="auto">
              <a:xfrm flipH="1">
                <a:off x="5623" y="4201"/>
                <a:ext cx="34" cy="14"/>
              </a:xfrm>
              <a:custGeom>
                <a:avLst/>
                <a:gdLst>
                  <a:gd name="T0" fmla="*/ 30 w 30"/>
                  <a:gd name="T1" fmla="*/ 6 h 12"/>
                  <a:gd name="T2" fmla="*/ 15 w 30"/>
                  <a:gd name="T3" fmla="*/ 0 h 12"/>
                  <a:gd name="T4" fmla="*/ 0 w 30"/>
                  <a:gd name="T5" fmla="*/ 6 h 12"/>
                  <a:gd name="T6" fmla="*/ 15 w 30"/>
                  <a:gd name="T7" fmla="*/ 11 h 12"/>
                  <a:gd name="T8" fmla="*/ 30 w 30"/>
                  <a:gd name="T9" fmla="*/ 6 h 12"/>
                </a:gdLst>
                <a:ahLst/>
                <a:cxnLst>
                  <a:cxn ang="0">
                    <a:pos x="T0" y="T1"/>
                  </a:cxn>
                  <a:cxn ang="0">
                    <a:pos x="T2" y="T3"/>
                  </a:cxn>
                  <a:cxn ang="0">
                    <a:pos x="T4" y="T5"/>
                  </a:cxn>
                  <a:cxn ang="0">
                    <a:pos x="T6" y="T7"/>
                  </a:cxn>
                  <a:cxn ang="0">
                    <a:pos x="T8" y="T9"/>
                  </a:cxn>
                </a:cxnLst>
                <a:rect l="0" t="0" r="r" b="b"/>
                <a:pathLst>
                  <a:path w="30" h="12">
                    <a:moveTo>
                      <a:pt x="30" y="6"/>
                    </a:moveTo>
                    <a:cubicBezTo>
                      <a:pt x="30" y="2"/>
                      <a:pt x="24" y="0"/>
                      <a:pt x="15" y="0"/>
                    </a:cubicBezTo>
                    <a:cubicBezTo>
                      <a:pt x="7" y="0"/>
                      <a:pt x="0" y="3"/>
                      <a:pt x="0" y="6"/>
                    </a:cubicBezTo>
                    <a:cubicBezTo>
                      <a:pt x="0" y="9"/>
                      <a:pt x="7" y="12"/>
                      <a:pt x="15" y="11"/>
                    </a:cubicBezTo>
                    <a:cubicBezTo>
                      <a:pt x="24" y="11"/>
                      <a:pt x="30" y="9"/>
                      <a:pt x="3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05" name="Oval 709"/>
              <p:cNvSpPr>
                <a:spLocks noChangeArrowheads="1"/>
              </p:cNvSpPr>
              <p:nvPr/>
            </p:nvSpPr>
            <p:spPr bwMode="auto">
              <a:xfrm flipH="1">
                <a:off x="4999" y="4263"/>
                <a:ext cx="38" cy="14"/>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06" name="Oval 710"/>
              <p:cNvSpPr>
                <a:spLocks noChangeArrowheads="1"/>
              </p:cNvSpPr>
              <p:nvPr/>
            </p:nvSpPr>
            <p:spPr bwMode="auto">
              <a:xfrm flipH="1">
                <a:off x="4554" y="4279"/>
                <a:ext cx="41" cy="14"/>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07" name="Freeform 711"/>
              <p:cNvSpPr>
                <a:spLocks/>
              </p:cNvSpPr>
              <p:nvPr/>
            </p:nvSpPr>
            <p:spPr bwMode="auto">
              <a:xfrm flipH="1">
                <a:off x="3697" y="4265"/>
                <a:ext cx="45" cy="15"/>
              </a:xfrm>
              <a:custGeom>
                <a:avLst/>
                <a:gdLst>
                  <a:gd name="T0" fmla="*/ 39 w 39"/>
                  <a:gd name="T1" fmla="*/ 6 h 13"/>
                  <a:gd name="T2" fmla="*/ 20 w 39"/>
                  <a:gd name="T3" fmla="*/ 0 h 13"/>
                  <a:gd name="T4" fmla="*/ 0 w 39"/>
                  <a:gd name="T5" fmla="*/ 7 h 13"/>
                  <a:gd name="T6" fmla="*/ 20 w 39"/>
                  <a:gd name="T7" fmla="*/ 13 h 13"/>
                  <a:gd name="T8" fmla="*/ 39 w 39"/>
                  <a:gd name="T9" fmla="*/ 6 h 13"/>
                </a:gdLst>
                <a:ahLst/>
                <a:cxnLst>
                  <a:cxn ang="0">
                    <a:pos x="T0" y="T1"/>
                  </a:cxn>
                  <a:cxn ang="0">
                    <a:pos x="T2" y="T3"/>
                  </a:cxn>
                  <a:cxn ang="0">
                    <a:pos x="T4" y="T5"/>
                  </a:cxn>
                  <a:cxn ang="0">
                    <a:pos x="T6" y="T7"/>
                  </a:cxn>
                  <a:cxn ang="0">
                    <a:pos x="T8" y="T9"/>
                  </a:cxn>
                </a:cxnLst>
                <a:rect l="0" t="0" r="r" b="b"/>
                <a:pathLst>
                  <a:path w="39" h="13">
                    <a:moveTo>
                      <a:pt x="39" y="6"/>
                    </a:moveTo>
                    <a:cubicBezTo>
                      <a:pt x="39" y="3"/>
                      <a:pt x="30" y="0"/>
                      <a:pt x="20" y="0"/>
                    </a:cubicBezTo>
                    <a:cubicBezTo>
                      <a:pt x="9" y="0"/>
                      <a:pt x="0" y="3"/>
                      <a:pt x="0" y="7"/>
                    </a:cubicBezTo>
                    <a:cubicBezTo>
                      <a:pt x="0" y="10"/>
                      <a:pt x="9" y="13"/>
                      <a:pt x="20" y="13"/>
                    </a:cubicBezTo>
                    <a:cubicBezTo>
                      <a:pt x="30" y="13"/>
                      <a:pt x="39" y="10"/>
                      <a:pt x="39"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08" name="Oval 712"/>
              <p:cNvSpPr>
                <a:spLocks noChangeArrowheads="1"/>
              </p:cNvSpPr>
              <p:nvPr/>
            </p:nvSpPr>
            <p:spPr bwMode="auto">
              <a:xfrm flipH="1">
                <a:off x="3525" y="4231"/>
                <a:ext cx="46" cy="15"/>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09" name="Freeform 713"/>
              <p:cNvSpPr>
                <a:spLocks/>
              </p:cNvSpPr>
              <p:nvPr/>
            </p:nvSpPr>
            <p:spPr bwMode="auto">
              <a:xfrm flipH="1">
                <a:off x="3611" y="4160"/>
                <a:ext cx="45" cy="16"/>
              </a:xfrm>
              <a:custGeom>
                <a:avLst/>
                <a:gdLst>
                  <a:gd name="T0" fmla="*/ 39 w 39"/>
                  <a:gd name="T1" fmla="*/ 7 h 14"/>
                  <a:gd name="T2" fmla="*/ 19 w 39"/>
                  <a:gd name="T3" fmla="*/ 1 h 14"/>
                  <a:gd name="T4" fmla="*/ 0 w 39"/>
                  <a:gd name="T5" fmla="*/ 7 h 14"/>
                  <a:gd name="T6" fmla="*/ 19 w 39"/>
                  <a:gd name="T7" fmla="*/ 14 h 14"/>
                  <a:gd name="T8" fmla="*/ 39 w 39"/>
                  <a:gd name="T9" fmla="*/ 7 h 14"/>
                </a:gdLst>
                <a:ahLst/>
                <a:cxnLst>
                  <a:cxn ang="0">
                    <a:pos x="T0" y="T1"/>
                  </a:cxn>
                  <a:cxn ang="0">
                    <a:pos x="T2" y="T3"/>
                  </a:cxn>
                  <a:cxn ang="0">
                    <a:pos x="T4" y="T5"/>
                  </a:cxn>
                  <a:cxn ang="0">
                    <a:pos x="T6" y="T7"/>
                  </a:cxn>
                  <a:cxn ang="0">
                    <a:pos x="T8" y="T9"/>
                  </a:cxn>
                </a:cxnLst>
                <a:rect l="0" t="0" r="r" b="b"/>
                <a:pathLst>
                  <a:path w="39" h="14">
                    <a:moveTo>
                      <a:pt x="39" y="7"/>
                    </a:moveTo>
                    <a:cubicBezTo>
                      <a:pt x="39" y="3"/>
                      <a:pt x="30" y="0"/>
                      <a:pt x="19" y="1"/>
                    </a:cubicBezTo>
                    <a:cubicBezTo>
                      <a:pt x="8" y="1"/>
                      <a:pt x="0" y="4"/>
                      <a:pt x="0" y="7"/>
                    </a:cubicBezTo>
                    <a:cubicBezTo>
                      <a:pt x="0" y="11"/>
                      <a:pt x="8" y="14"/>
                      <a:pt x="19" y="14"/>
                    </a:cubicBezTo>
                    <a:cubicBezTo>
                      <a:pt x="30" y="13"/>
                      <a:pt x="39" y="10"/>
                      <a:pt x="39"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10" name="Freeform 714"/>
              <p:cNvSpPr>
                <a:spLocks/>
              </p:cNvSpPr>
              <p:nvPr/>
            </p:nvSpPr>
            <p:spPr bwMode="auto">
              <a:xfrm flipH="1">
                <a:off x="3381" y="4128"/>
                <a:ext cx="46" cy="15"/>
              </a:xfrm>
              <a:custGeom>
                <a:avLst/>
                <a:gdLst>
                  <a:gd name="T0" fmla="*/ 40 w 40"/>
                  <a:gd name="T1" fmla="*/ 6 h 13"/>
                  <a:gd name="T2" fmla="*/ 20 w 40"/>
                  <a:gd name="T3" fmla="*/ 0 h 13"/>
                  <a:gd name="T4" fmla="*/ 0 w 40"/>
                  <a:gd name="T5" fmla="*/ 7 h 13"/>
                  <a:gd name="T6" fmla="*/ 20 w 40"/>
                  <a:gd name="T7" fmla="*/ 13 h 13"/>
                  <a:gd name="T8" fmla="*/ 40 w 40"/>
                  <a:gd name="T9" fmla="*/ 6 h 13"/>
                </a:gdLst>
                <a:ahLst/>
                <a:cxnLst>
                  <a:cxn ang="0">
                    <a:pos x="T0" y="T1"/>
                  </a:cxn>
                  <a:cxn ang="0">
                    <a:pos x="T2" y="T3"/>
                  </a:cxn>
                  <a:cxn ang="0">
                    <a:pos x="T4" y="T5"/>
                  </a:cxn>
                  <a:cxn ang="0">
                    <a:pos x="T6" y="T7"/>
                  </a:cxn>
                  <a:cxn ang="0">
                    <a:pos x="T8" y="T9"/>
                  </a:cxn>
                </a:cxnLst>
                <a:rect l="0" t="0" r="r" b="b"/>
                <a:pathLst>
                  <a:path w="40" h="13">
                    <a:moveTo>
                      <a:pt x="40" y="6"/>
                    </a:moveTo>
                    <a:cubicBezTo>
                      <a:pt x="40" y="3"/>
                      <a:pt x="31" y="0"/>
                      <a:pt x="20" y="0"/>
                    </a:cubicBezTo>
                    <a:cubicBezTo>
                      <a:pt x="9" y="0"/>
                      <a:pt x="0" y="3"/>
                      <a:pt x="0" y="7"/>
                    </a:cubicBezTo>
                    <a:cubicBezTo>
                      <a:pt x="0" y="10"/>
                      <a:pt x="9" y="13"/>
                      <a:pt x="20" y="13"/>
                    </a:cubicBezTo>
                    <a:cubicBezTo>
                      <a:pt x="31" y="13"/>
                      <a:pt x="40" y="10"/>
                      <a:pt x="4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11" name="Freeform 715"/>
              <p:cNvSpPr>
                <a:spLocks/>
              </p:cNvSpPr>
              <p:nvPr/>
            </p:nvSpPr>
            <p:spPr bwMode="auto">
              <a:xfrm flipH="1">
                <a:off x="3142" y="4002"/>
                <a:ext cx="47" cy="17"/>
              </a:xfrm>
              <a:custGeom>
                <a:avLst/>
                <a:gdLst>
                  <a:gd name="T0" fmla="*/ 41 w 41"/>
                  <a:gd name="T1" fmla="*/ 7 h 14"/>
                  <a:gd name="T2" fmla="*/ 21 w 41"/>
                  <a:gd name="T3" fmla="*/ 0 h 14"/>
                  <a:gd name="T4" fmla="*/ 0 w 41"/>
                  <a:gd name="T5" fmla="*/ 7 h 14"/>
                  <a:gd name="T6" fmla="*/ 21 w 41"/>
                  <a:gd name="T7" fmla="*/ 14 h 14"/>
                  <a:gd name="T8" fmla="*/ 41 w 41"/>
                  <a:gd name="T9" fmla="*/ 7 h 14"/>
                </a:gdLst>
                <a:ahLst/>
                <a:cxnLst>
                  <a:cxn ang="0">
                    <a:pos x="T0" y="T1"/>
                  </a:cxn>
                  <a:cxn ang="0">
                    <a:pos x="T2" y="T3"/>
                  </a:cxn>
                  <a:cxn ang="0">
                    <a:pos x="T4" y="T5"/>
                  </a:cxn>
                  <a:cxn ang="0">
                    <a:pos x="T6" y="T7"/>
                  </a:cxn>
                  <a:cxn ang="0">
                    <a:pos x="T8" y="T9"/>
                  </a:cxn>
                </a:cxnLst>
                <a:rect l="0" t="0" r="r" b="b"/>
                <a:pathLst>
                  <a:path w="41" h="14">
                    <a:moveTo>
                      <a:pt x="41" y="7"/>
                    </a:moveTo>
                    <a:cubicBezTo>
                      <a:pt x="41" y="3"/>
                      <a:pt x="32" y="0"/>
                      <a:pt x="21" y="0"/>
                    </a:cubicBezTo>
                    <a:cubicBezTo>
                      <a:pt x="9" y="0"/>
                      <a:pt x="0" y="4"/>
                      <a:pt x="0" y="7"/>
                    </a:cubicBezTo>
                    <a:cubicBezTo>
                      <a:pt x="0" y="11"/>
                      <a:pt x="9" y="14"/>
                      <a:pt x="21" y="14"/>
                    </a:cubicBezTo>
                    <a:cubicBezTo>
                      <a:pt x="32" y="13"/>
                      <a:pt x="41" y="10"/>
                      <a:pt x="41"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12" name="Freeform 716"/>
              <p:cNvSpPr>
                <a:spLocks/>
              </p:cNvSpPr>
              <p:nvPr/>
            </p:nvSpPr>
            <p:spPr bwMode="auto">
              <a:xfrm flipH="1">
                <a:off x="3202" y="3951"/>
                <a:ext cx="48" cy="15"/>
              </a:xfrm>
              <a:custGeom>
                <a:avLst/>
                <a:gdLst>
                  <a:gd name="T0" fmla="*/ 41 w 41"/>
                  <a:gd name="T1" fmla="*/ 6 h 13"/>
                  <a:gd name="T2" fmla="*/ 21 w 41"/>
                  <a:gd name="T3" fmla="*/ 0 h 13"/>
                  <a:gd name="T4" fmla="*/ 0 w 41"/>
                  <a:gd name="T5" fmla="*/ 7 h 13"/>
                  <a:gd name="T6" fmla="*/ 21 w 41"/>
                  <a:gd name="T7" fmla="*/ 13 h 13"/>
                  <a:gd name="T8" fmla="*/ 41 w 41"/>
                  <a:gd name="T9" fmla="*/ 6 h 13"/>
                </a:gdLst>
                <a:ahLst/>
                <a:cxnLst>
                  <a:cxn ang="0">
                    <a:pos x="T0" y="T1"/>
                  </a:cxn>
                  <a:cxn ang="0">
                    <a:pos x="T2" y="T3"/>
                  </a:cxn>
                  <a:cxn ang="0">
                    <a:pos x="T4" y="T5"/>
                  </a:cxn>
                  <a:cxn ang="0">
                    <a:pos x="T6" y="T7"/>
                  </a:cxn>
                  <a:cxn ang="0">
                    <a:pos x="T8" y="T9"/>
                  </a:cxn>
                </a:cxnLst>
                <a:rect l="0" t="0" r="r" b="b"/>
                <a:pathLst>
                  <a:path w="41" h="13">
                    <a:moveTo>
                      <a:pt x="41" y="6"/>
                    </a:moveTo>
                    <a:cubicBezTo>
                      <a:pt x="41" y="2"/>
                      <a:pt x="32" y="0"/>
                      <a:pt x="21" y="0"/>
                    </a:cubicBezTo>
                    <a:cubicBezTo>
                      <a:pt x="9" y="0"/>
                      <a:pt x="0" y="3"/>
                      <a:pt x="0" y="7"/>
                    </a:cubicBezTo>
                    <a:cubicBezTo>
                      <a:pt x="0" y="11"/>
                      <a:pt x="9" y="13"/>
                      <a:pt x="21" y="13"/>
                    </a:cubicBezTo>
                    <a:cubicBezTo>
                      <a:pt x="32" y="13"/>
                      <a:pt x="41" y="10"/>
                      <a:pt x="4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13" name="Freeform 717"/>
              <p:cNvSpPr>
                <a:spLocks/>
              </p:cNvSpPr>
              <p:nvPr/>
            </p:nvSpPr>
            <p:spPr bwMode="auto">
              <a:xfrm flipH="1">
                <a:off x="2387" y="3768"/>
                <a:ext cx="52" cy="18"/>
              </a:xfrm>
              <a:custGeom>
                <a:avLst/>
                <a:gdLst>
                  <a:gd name="T0" fmla="*/ 45 w 45"/>
                  <a:gd name="T1" fmla="*/ 7 h 15"/>
                  <a:gd name="T2" fmla="*/ 23 w 45"/>
                  <a:gd name="T3" fmla="*/ 1 h 15"/>
                  <a:gd name="T4" fmla="*/ 0 w 45"/>
                  <a:gd name="T5" fmla="*/ 8 h 15"/>
                  <a:gd name="T6" fmla="*/ 23 w 45"/>
                  <a:gd name="T7" fmla="*/ 15 h 15"/>
                  <a:gd name="T8" fmla="*/ 45 w 45"/>
                  <a:gd name="T9" fmla="*/ 7 h 15"/>
                </a:gdLst>
                <a:ahLst/>
                <a:cxnLst>
                  <a:cxn ang="0">
                    <a:pos x="T0" y="T1"/>
                  </a:cxn>
                  <a:cxn ang="0">
                    <a:pos x="T2" y="T3"/>
                  </a:cxn>
                  <a:cxn ang="0">
                    <a:pos x="T4" y="T5"/>
                  </a:cxn>
                  <a:cxn ang="0">
                    <a:pos x="T6" y="T7"/>
                  </a:cxn>
                  <a:cxn ang="0">
                    <a:pos x="T8" y="T9"/>
                  </a:cxn>
                </a:cxnLst>
                <a:rect l="0" t="0" r="r" b="b"/>
                <a:pathLst>
                  <a:path w="45" h="15">
                    <a:moveTo>
                      <a:pt x="45" y="7"/>
                    </a:moveTo>
                    <a:cubicBezTo>
                      <a:pt x="45" y="3"/>
                      <a:pt x="35" y="0"/>
                      <a:pt x="23" y="1"/>
                    </a:cubicBezTo>
                    <a:cubicBezTo>
                      <a:pt x="10" y="1"/>
                      <a:pt x="0" y="5"/>
                      <a:pt x="0" y="8"/>
                    </a:cubicBezTo>
                    <a:cubicBezTo>
                      <a:pt x="0" y="12"/>
                      <a:pt x="10" y="15"/>
                      <a:pt x="23" y="15"/>
                    </a:cubicBezTo>
                    <a:cubicBezTo>
                      <a:pt x="35" y="14"/>
                      <a:pt x="45" y="11"/>
                      <a:pt x="4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14" name="Freeform 718"/>
              <p:cNvSpPr>
                <a:spLocks/>
              </p:cNvSpPr>
              <p:nvPr/>
            </p:nvSpPr>
            <p:spPr bwMode="auto">
              <a:xfrm flipH="1">
                <a:off x="2121" y="3718"/>
                <a:ext cx="53" cy="17"/>
              </a:xfrm>
              <a:custGeom>
                <a:avLst/>
                <a:gdLst>
                  <a:gd name="T0" fmla="*/ 46 w 46"/>
                  <a:gd name="T1" fmla="*/ 7 h 15"/>
                  <a:gd name="T2" fmla="*/ 23 w 46"/>
                  <a:gd name="T3" fmla="*/ 0 h 15"/>
                  <a:gd name="T4" fmla="*/ 0 w 46"/>
                  <a:gd name="T5" fmla="*/ 8 h 15"/>
                  <a:gd name="T6" fmla="*/ 23 w 46"/>
                  <a:gd name="T7" fmla="*/ 14 h 15"/>
                  <a:gd name="T8" fmla="*/ 46 w 46"/>
                  <a:gd name="T9" fmla="*/ 7 h 15"/>
                </a:gdLst>
                <a:ahLst/>
                <a:cxnLst>
                  <a:cxn ang="0">
                    <a:pos x="T0" y="T1"/>
                  </a:cxn>
                  <a:cxn ang="0">
                    <a:pos x="T2" y="T3"/>
                  </a:cxn>
                  <a:cxn ang="0">
                    <a:pos x="T4" y="T5"/>
                  </a:cxn>
                  <a:cxn ang="0">
                    <a:pos x="T6" y="T7"/>
                  </a:cxn>
                  <a:cxn ang="0">
                    <a:pos x="T8" y="T9"/>
                  </a:cxn>
                </a:cxnLst>
                <a:rect l="0" t="0" r="r" b="b"/>
                <a:pathLst>
                  <a:path w="46" h="15">
                    <a:moveTo>
                      <a:pt x="46" y="7"/>
                    </a:moveTo>
                    <a:cubicBezTo>
                      <a:pt x="46" y="3"/>
                      <a:pt x="36" y="0"/>
                      <a:pt x="23" y="0"/>
                    </a:cubicBezTo>
                    <a:cubicBezTo>
                      <a:pt x="10" y="1"/>
                      <a:pt x="0" y="4"/>
                      <a:pt x="0" y="8"/>
                    </a:cubicBezTo>
                    <a:cubicBezTo>
                      <a:pt x="0" y="12"/>
                      <a:pt x="10" y="15"/>
                      <a:pt x="23" y="14"/>
                    </a:cubicBezTo>
                    <a:cubicBezTo>
                      <a:pt x="36" y="14"/>
                      <a:pt x="46" y="10"/>
                      <a:pt x="4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15" name="Freeform 719"/>
              <p:cNvSpPr>
                <a:spLocks/>
              </p:cNvSpPr>
              <p:nvPr/>
            </p:nvSpPr>
            <p:spPr bwMode="auto">
              <a:xfrm flipH="1">
                <a:off x="1047" y="3654"/>
                <a:ext cx="61" cy="19"/>
              </a:xfrm>
              <a:custGeom>
                <a:avLst/>
                <a:gdLst>
                  <a:gd name="T0" fmla="*/ 52 w 52"/>
                  <a:gd name="T1" fmla="*/ 7 h 16"/>
                  <a:gd name="T2" fmla="*/ 26 w 52"/>
                  <a:gd name="T3" fmla="*/ 1 h 16"/>
                  <a:gd name="T4" fmla="*/ 0 w 52"/>
                  <a:gd name="T5" fmla="*/ 9 h 16"/>
                  <a:gd name="T6" fmla="*/ 26 w 52"/>
                  <a:gd name="T7" fmla="*/ 16 h 16"/>
                  <a:gd name="T8" fmla="*/ 52 w 52"/>
                  <a:gd name="T9" fmla="*/ 7 h 16"/>
                </a:gdLst>
                <a:ahLst/>
                <a:cxnLst>
                  <a:cxn ang="0">
                    <a:pos x="T0" y="T1"/>
                  </a:cxn>
                  <a:cxn ang="0">
                    <a:pos x="T2" y="T3"/>
                  </a:cxn>
                  <a:cxn ang="0">
                    <a:pos x="T4" y="T5"/>
                  </a:cxn>
                  <a:cxn ang="0">
                    <a:pos x="T6" y="T7"/>
                  </a:cxn>
                  <a:cxn ang="0">
                    <a:pos x="T8" y="T9"/>
                  </a:cxn>
                </a:cxnLst>
                <a:rect l="0" t="0" r="r" b="b"/>
                <a:pathLst>
                  <a:path w="52" h="16">
                    <a:moveTo>
                      <a:pt x="52" y="7"/>
                    </a:moveTo>
                    <a:cubicBezTo>
                      <a:pt x="52" y="3"/>
                      <a:pt x="40" y="0"/>
                      <a:pt x="26" y="1"/>
                    </a:cubicBezTo>
                    <a:cubicBezTo>
                      <a:pt x="11" y="1"/>
                      <a:pt x="0" y="5"/>
                      <a:pt x="0" y="9"/>
                    </a:cubicBezTo>
                    <a:cubicBezTo>
                      <a:pt x="0" y="13"/>
                      <a:pt x="11" y="16"/>
                      <a:pt x="26" y="16"/>
                    </a:cubicBezTo>
                    <a:cubicBezTo>
                      <a:pt x="40" y="15"/>
                      <a:pt x="52" y="11"/>
                      <a:pt x="5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16" name="Freeform 720"/>
              <p:cNvSpPr>
                <a:spLocks/>
              </p:cNvSpPr>
              <p:nvPr/>
            </p:nvSpPr>
            <p:spPr bwMode="auto">
              <a:xfrm flipH="1">
                <a:off x="855" y="3577"/>
                <a:ext cx="62" cy="18"/>
              </a:xfrm>
              <a:custGeom>
                <a:avLst/>
                <a:gdLst>
                  <a:gd name="T0" fmla="*/ 54 w 54"/>
                  <a:gd name="T1" fmla="*/ 7 h 16"/>
                  <a:gd name="T2" fmla="*/ 27 w 54"/>
                  <a:gd name="T3" fmla="*/ 0 h 16"/>
                  <a:gd name="T4" fmla="*/ 0 w 54"/>
                  <a:gd name="T5" fmla="*/ 9 h 16"/>
                  <a:gd name="T6" fmla="*/ 27 w 54"/>
                  <a:gd name="T7" fmla="*/ 15 h 16"/>
                  <a:gd name="T8" fmla="*/ 54 w 54"/>
                  <a:gd name="T9" fmla="*/ 7 h 16"/>
                </a:gdLst>
                <a:ahLst/>
                <a:cxnLst>
                  <a:cxn ang="0">
                    <a:pos x="T0" y="T1"/>
                  </a:cxn>
                  <a:cxn ang="0">
                    <a:pos x="T2" y="T3"/>
                  </a:cxn>
                  <a:cxn ang="0">
                    <a:pos x="T4" y="T5"/>
                  </a:cxn>
                  <a:cxn ang="0">
                    <a:pos x="T6" y="T7"/>
                  </a:cxn>
                  <a:cxn ang="0">
                    <a:pos x="T8" y="T9"/>
                  </a:cxn>
                </a:cxnLst>
                <a:rect l="0" t="0" r="r" b="b"/>
                <a:pathLst>
                  <a:path w="54" h="16">
                    <a:moveTo>
                      <a:pt x="54" y="7"/>
                    </a:moveTo>
                    <a:cubicBezTo>
                      <a:pt x="54" y="3"/>
                      <a:pt x="42" y="0"/>
                      <a:pt x="27" y="0"/>
                    </a:cubicBezTo>
                    <a:cubicBezTo>
                      <a:pt x="12" y="1"/>
                      <a:pt x="0" y="5"/>
                      <a:pt x="0" y="9"/>
                    </a:cubicBezTo>
                    <a:cubicBezTo>
                      <a:pt x="0" y="13"/>
                      <a:pt x="12" y="16"/>
                      <a:pt x="27" y="15"/>
                    </a:cubicBezTo>
                    <a:cubicBezTo>
                      <a:pt x="42" y="15"/>
                      <a:pt x="54" y="11"/>
                      <a:pt x="5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17" name="Freeform 721"/>
              <p:cNvSpPr>
                <a:spLocks/>
              </p:cNvSpPr>
              <p:nvPr/>
            </p:nvSpPr>
            <p:spPr bwMode="auto">
              <a:xfrm flipH="1">
                <a:off x="1812" y="3592"/>
                <a:ext cx="55" cy="18"/>
              </a:xfrm>
              <a:custGeom>
                <a:avLst/>
                <a:gdLst>
                  <a:gd name="T0" fmla="*/ 48 w 48"/>
                  <a:gd name="T1" fmla="*/ 7 h 16"/>
                  <a:gd name="T2" fmla="*/ 24 w 48"/>
                  <a:gd name="T3" fmla="*/ 1 h 16"/>
                  <a:gd name="T4" fmla="*/ 0 w 48"/>
                  <a:gd name="T5" fmla="*/ 9 h 16"/>
                  <a:gd name="T6" fmla="*/ 24 w 48"/>
                  <a:gd name="T7" fmla="*/ 15 h 16"/>
                  <a:gd name="T8" fmla="*/ 48 w 48"/>
                  <a:gd name="T9" fmla="*/ 7 h 16"/>
                </a:gdLst>
                <a:ahLst/>
                <a:cxnLst>
                  <a:cxn ang="0">
                    <a:pos x="T0" y="T1"/>
                  </a:cxn>
                  <a:cxn ang="0">
                    <a:pos x="T2" y="T3"/>
                  </a:cxn>
                  <a:cxn ang="0">
                    <a:pos x="T4" y="T5"/>
                  </a:cxn>
                  <a:cxn ang="0">
                    <a:pos x="T6" y="T7"/>
                  </a:cxn>
                  <a:cxn ang="0">
                    <a:pos x="T8" y="T9"/>
                  </a:cxn>
                </a:cxnLst>
                <a:rect l="0" t="0" r="r" b="b"/>
                <a:pathLst>
                  <a:path w="48" h="16">
                    <a:moveTo>
                      <a:pt x="48" y="7"/>
                    </a:moveTo>
                    <a:cubicBezTo>
                      <a:pt x="48" y="3"/>
                      <a:pt x="37" y="0"/>
                      <a:pt x="24" y="1"/>
                    </a:cubicBezTo>
                    <a:cubicBezTo>
                      <a:pt x="11" y="1"/>
                      <a:pt x="0" y="5"/>
                      <a:pt x="0" y="9"/>
                    </a:cubicBezTo>
                    <a:cubicBezTo>
                      <a:pt x="0" y="13"/>
                      <a:pt x="11" y="16"/>
                      <a:pt x="24" y="15"/>
                    </a:cubicBezTo>
                    <a:cubicBezTo>
                      <a:pt x="37" y="15"/>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18" name="Freeform 722"/>
              <p:cNvSpPr>
                <a:spLocks/>
              </p:cNvSpPr>
              <p:nvPr/>
            </p:nvSpPr>
            <p:spPr bwMode="auto">
              <a:xfrm flipH="1">
                <a:off x="2959" y="3675"/>
                <a:ext cx="49" cy="16"/>
              </a:xfrm>
              <a:custGeom>
                <a:avLst/>
                <a:gdLst>
                  <a:gd name="T0" fmla="*/ 43 w 43"/>
                  <a:gd name="T1" fmla="*/ 6 h 14"/>
                  <a:gd name="T2" fmla="*/ 21 w 43"/>
                  <a:gd name="T3" fmla="*/ 0 h 14"/>
                  <a:gd name="T4" fmla="*/ 0 w 43"/>
                  <a:gd name="T5" fmla="*/ 8 h 14"/>
                  <a:gd name="T6" fmla="*/ 21 w 43"/>
                  <a:gd name="T7" fmla="*/ 14 h 14"/>
                  <a:gd name="T8" fmla="*/ 43 w 43"/>
                  <a:gd name="T9" fmla="*/ 6 h 14"/>
                </a:gdLst>
                <a:ahLst/>
                <a:cxnLst>
                  <a:cxn ang="0">
                    <a:pos x="T0" y="T1"/>
                  </a:cxn>
                  <a:cxn ang="0">
                    <a:pos x="T2" y="T3"/>
                  </a:cxn>
                  <a:cxn ang="0">
                    <a:pos x="T4" y="T5"/>
                  </a:cxn>
                  <a:cxn ang="0">
                    <a:pos x="T6" y="T7"/>
                  </a:cxn>
                  <a:cxn ang="0">
                    <a:pos x="T8" y="T9"/>
                  </a:cxn>
                </a:cxnLst>
                <a:rect l="0" t="0" r="r" b="b"/>
                <a:pathLst>
                  <a:path w="43" h="14">
                    <a:moveTo>
                      <a:pt x="43" y="6"/>
                    </a:moveTo>
                    <a:cubicBezTo>
                      <a:pt x="43" y="2"/>
                      <a:pt x="33" y="0"/>
                      <a:pt x="21" y="0"/>
                    </a:cubicBezTo>
                    <a:cubicBezTo>
                      <a:pt x="10" y="1"/>
                      <a:pt x="0" y="4"/>
                      <a:pt x="0" y="8"/>
                    </a:cubicBezTo>
                    <a:cubicBezTo>
                      <a:pt x="0" y="11"/>
                      <a:pt x="10" y="14"/>
                      <a:pt x="21" y="14"/>
                    </a:cubicBezTo>
                    <a:cubicBezTo>
                      <a:pt x="33" y="13"/>
                      <a:pt x="43" y="10"/>
                      <a:pt x="43"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19" name="Freeform 723"/>
              <p:cNvSpPr>
                <a:spLocks/>
              </p:cNvSpPr>
              <p:nvPr/>
            </p:nvSpPr>
            <p:spPr bwMode="auto">
              <a:xfrm flipH="1">
                <a:off x="817" y="3532"/>
                <a:ext cx="61" cy="20"/>
              </a:xfrm>
              <a:custGeom>
                <a:avLst/>
                <a:gdLst>
                  <a:gd name="T0" fmla="*/ 53 w 53"/>
                  <a:gd name="T1" fmla="*/ 7 h 17"/>
                  <a:gd name="T2" fmla="*/ 26 w 53"/>
                  <a:gd name="T3" fmla="*/ 1 h 17"/>
                  <a:gd name="T4" fmla="*/ 0 w 53"/>
                  <a:gd name="T5" fmla="*/ 9 h 17"/>
                  <a:gd name="T6" fmla="*/ 26 w 53"/>
                  <a:gd name="T7" fmla="*/ 16 h 17"/>
                  <a:gd name="T8" fmla="*/ 53 w 53"/>
                  <a:gd name="T9" fmla="*/ 7 h 17"/>
                </a:gdLst>
                <a:ahLst/>
                <a:cxnLst>
                  <a:cxn ang="0">
                    <a:pos x="T0" y="T1"/>
                  </a:cxn>
                  <a:cxn ang="0">
                    <a:pos x="T2" y="T3"/>
                  </a:cxn>
                  <a:cxn ang="0">
                    <a:pos x="T4" y="T5"/>
                  </a:cxn>
                  <a:cxn ang="0">
                    <a:pos x="T6" y="T7"/>
                  </a:cxn>
                  <a:cxn ang="0">
                    <a:pos x="T8" y="T9"/>
                  </a:cxn>
                </a:cxnLst>
                <a:rect l="0" t="0" r="r" b="b"/>
                <a:pathLst>
                  <a:path w="53" h="17">
                    <a:moveTo>
                      <a:pt x="53" y="7"/>
                    </a:moveTo>
                    <a:cubicBezTo>
                      <a:pt x="53" y="3"/>
                      <a:pt x="41" y="0"/>
                      <a:pt x="26" y="1"/>
                    </a:cubicBezTo>
                    <a:cubicBezTo>
                      <a:pt x="12" y="1"/>
                      <a:pt x="0" y="5"/>
                      <a:pt x="0" y="9"/>
                    </a:cubicBezTo>
                    <a:cubicBezTo>
                      <a:pt x="0" y="14"/>
                      <a:pt x="12" y="17"/>
                      <a:pt x="26" y="16"/>
                    </a:cubicBezTo>
                    <a:cubicBezTo>
                      <a:pt x="41" y="15"/>
                      <a:pt x="53" y="12"/>
                      <a:pt x="5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20" name="Freeform 724"/>
              <p:cNvSpPr>
                <a:spLocks/>
              </p:cNvSpPr>
              <p:nvPr/>
            </p:nvSpPr>
            <p:spPr bwMode="auto">
              <a:xfrm flipH="1">
                <a:off x="135" y="3742"/>
                <a:ext cx="65" cy="18"/>
              </a:xfrm>
              <a:custGeom>
                <a:avLst/>
                <a:gdLst>
                  <a:gd name="T0" fmla="*/ 57 w 57"/>
                  <a:gd name="T1" fmla="*/ 7 h 16"/>
                  <a:gd name="T2" fmla="*/ 28 w 57"/>
                  <a:gd name="T3" fmla="*/ 0 h 16"/>
                  <a:gd name="T4" fmla="*/ 0 w 57"/>
                  <a:gd name="T5" fmla="*/ 9 h 16"/>
                  <a:gd name="T6" fmla="*/ 28 w 57"/>
                  <a:gd name="T7" fmla="*/ 16 h 16"/>
                  <a:gd name="T8" fmla="*/ 57 w 57"/>
                  <a:gd name="T9" fmla="*/ 7 h 16"/>
                </a:gdLst>
                <a:ahLst/>
                <a:cxnLst>
                  <a:cxn ang="0">
                    <a:pos x="T0" y="T1"/>
                  </a:cxn>
                  <a:cxn ang="0">
                    <a:pos x="T2" y="T3"/>
                  </a:cxn>
                  <a:cxn ang="0">
                    <a:pos x="T4" y="T5"/>
                  </a:cxn>
                  <a:cxn ang="0">
                    <a:pos x="T6" y="T7"/>
                  </a:cxn>
                  <a:cxn ang="0">
                    <a:pos x="T8" y="T9"/>
                  </a:cxn>
                </a:cxnLst>
                <a:rect l="0" t="0" r="r" b="b"/>
                <a:pathLst>
                  <a:path w="57" h="16">
                    <a:moveTo>
                      <a:pt x="57" y="7"/>
                    </a:moveTo>
                    <a:cubicBezTo>
                      <a:pt x="57" y="3"/>
                      <a:pt x="44" y="0"/>
                      <a:pt x="28" y="0"/>
                    </a:cubicBezTo>
                    <a:cubicBezTo>
                      <a:pt x="12" y="1"/>
                      <a:pt x="0" y="5"/>
                      <a:pt x="0" y="9"/>
                    </a:cubicBezTo>
                    <a:cubicBezTo>
                      <a:pt x="0" y="13"/>
                      <a:pt x="12" y="16"/>
                      <a:pt x="28" y="16"/>
                    </a:cubicBezTo>
                    <a:cubicBezTo>
                      <a:pt x="44" y="15"/>
                      <a:pt x="57" y="12"/>
                      <a:pt x="5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21" name="Freeform 725"/>
              <p:cNvSpPr>
                <a:spLocks/>
              </p:cNvSpPr>
              <p:nvPr/>
            </p:nvSpPr>
            <p:spPr bwMode="auto">
              <a:xfrm flipH="1">
                <a:off x="660" y="3835"/>
                <a:ext cx="64" cy="19"/>
              </a:xfrm>
              <a:custGeom>
                <a:avLst/>
                <a:gdLst>
                  <a:gd name="T0" fmla="*/ 55 w 55"/>
                  <a:gd name="T1" fmla="*/ 8 h 16"/>
                  <a:gd name="T2" fmla="*/ 27 w 55"/>
                  <a:gd name="T3" fmla="*/ 1 h 16"/>
                  <a:gd name="T4" fmla="*/ 0 w 55"/>
                  <a:gd name="T5" fmla="*/ 9 h 16"/>
                  <a:gd name="T6" fmla="*/ 27 w 55"/>
                  <a:gd name="T7" fmla="*/ 16 h 16"/>
                  <a:gd name="T8" fmla="*/ 55 w 55"/>
                  <a:gd name="T9" fmla="*/ 8 h 16"/>
                </a:gdLst>
                <a:ahLst/>
                <a:cxnLst>
                  <a:cxn ang="0">
                    <a:pos x="T0" y="T1"/>
                  </a:cxn>
                  <a:cxn ang="0">
                    <a:pos x="T2" y="T3"/>
                  </a:cxn>
                  <a:cxn ang="0">
                    <a:pos x="T4" y="T5"/>
                  </a:cxn>
                  <a:cxn ang="0">
                    <a:pos x="T6" y="T7"/>
                  </a:cxn>
                  <a:cxn ang="0">
                    <a:pos x="T8" y="T9"/>
                  </a:cxn>
                </a:cxnLst>
                <a:rect l="0" t="0" r="r" b="b"/>
                <a:pathLst>
                  <a:path w="55" h="16">
                    <a:moveTo>
                      <a:pt x="55" y="8"/>
                    </a:moveTo>
                    <a:cubicBezTo>
                      <a:pt x="55" y="3"/>
                      <a:pt x="42" y="0"/>
                      <a:pt x="27" y="1"/>
                    </a:cubicBezTo>
                    <a:cubicBezTo>
                      <a:pt x="12" y="1"/>
                      <a:pt x="0" y="5"/>
                      <a:pt x="0" y="9"/>
                    </a:cubicBezTo>
                    <a:cubicBezTo>
                      <a:pt x="0" y="13"/>
                      <a:pt x="12" y="16"/>
                      <a:pt x="27" y="16"/>
                    </a:cubicBezTo>
                    <a:cubicBezTo>
                      <a:pt x="42" y="16"/>
                      <a:pt x="55" y="12"/>
                      <a:pt x="55"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22" name="Freeform 726"/>
              <p:cNvSpPr>
                <a:spLocks/>
              </p:cNvSpPr>
              <p:nvPr/>
            </p:nvSpPr>
            <p:spPr bwMode="auto">
              <a:xfrm flipH="1">
                <a:off x="2154" y="3901"/>
                <a:ext cx="54" cy="17"/>
              </a:xfrm>
              <a:custGeom>
                <a:avLst/>
                <a:gdLst>
                  <a:gd name="T0" fmla="*/ 47 w 47"/>
                  <a:gd name="T1" fmla="*/ 7 h 15"/>
                  <a:gd name="T2" fmla="*/ 24 w 47"/>
                  <a:gd name="T3" fmla="*/ 1 h 15"/>
                  <a:gd name="T4" fmla="*/ 0 w 47"/>
                  <a:gd name="T5" fmla="*/ 8 h 15"/>
                  <a:gd name="T6" fmla="*/ 24 w 47"/>
                  <a:gd name="T7" fmla="*/ 15 h 15"/>
                  <a:gd name="T8" fmla="*/ 47 w 47"/>
                  <a:gd name="T9" fmla="*/ 7 h 15"/>
                </a:gdLst>
                <a:ahLst/>
                <a:cxnLst>
                  <a:cxn ang="0">
                    <a:pos x="T0" y="T1"/>
                  </a:cxn>
                  <a:cxn ang="0">
                    <a:pos x="T2" y="T3"/>
                  </a:cxn>
                  <a:cxn ang="0">
                    <a:pos x="T4" y="T5"/>
                  </a:cxn>
                  <a:cxn ang="0">
                    <a:pos x="T6" y="T7"/>
                  </a:cxn>
                  <a:cxn ang="0">
                    <a:pos x="T8" y="T9"/>
                  </a:cxn>
                </a:cxnLst>
                <a:rect l="0" t="0" r="r" b="b"/>
                <a:pathLst>
                  <a:path w="47" h="15">
                    <a:moveTo>
                      <a:pt x="47" y="7"/>
                    </a:moveTo>
                    <a:cubicBezTo>
                      <a:pt x="47" y="3"/>
                      <a:pt x="37" y="0"/>
                      <a:pt x="24" y="1"/>
                    </a:cubicBezTo>
                    <a:cubicBezTo>
                      <a:pt x="11" y="1"/>
                      <a:pt x="0" y="4"/>
                      <a:pt x="0" y="8"/>
                    </a:cubicBezTo>
                    <a:cubicBezTo>
                      <a:pt x="0" y="12"/>
                      <a:pt x="11" y="15"/>
                      <a:pt x="24" y="15"/>
                    </a:cubicBezTo>
                    <a:cubicBezTo>
                      <a:pt x="37" y="15"/>
                      <a:pt x="47" y="11"/>
                      <a:pt x="47"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23" name="Freeform 727"/>
              <p:cNvSpPr>
                <a:spLocks/>
              </p:cNvSpPr>
              <p:nvPr/>
            </p:nvSpPr>
            <p:spPr bwMode="auto">
              <a:xfrm flipH="1">
                <a:off x="1197" y="3971"/>
                <a:ext cx="60" cy="18"/>
              </a:xfrm>
              <a:custGeom>
                <a:avLst/>
                <a:gdLst>
                  <a:gd name="T0" fmla="*/ 52 w 52"/>
                  <a:gd name="T1" fmla="*/ 7 h 15"/>
                  <a:gd name="T2" fmla="*/ 26 w 52"/>
                  <a:gd name="T3" fmla="*/ 0 h 15"/>
                  <a:gd name="T4" fmla="*/ 0 w 52"/>
                  <a:gd name="T5" fmla="*/ 8 h 15"/>
                  <a:gd name="T6" fmla="*/ 26 w 52"/>
                  <a:gd name="T7" fmla="*/ 15 h 15"/>
                  <a:gd name="T8" fmla="*/ 52 w 52"/>
                  <a:gd name="T9" fmla="*/ 7 h 15"/>
                </a:gdLst>
                <a:ahLst/>
                <a:cxnLst>
                  <a:cxn ang="0">
                    <a:pos x="T0" y="T1"/>
                  </a:cxn>
                  <a:cxn ang="0">
                    <a:pos x="T2" y="T3"/>
                  </a:cxn>
                  <a:cxn ang="0">
                    <a:pos x="T4" y="T5"/>
                  </a:cxn>
                  <a:cxn ang="0">
                    <a:pos x="T6" y="T7"/>
                  </a:cxn>
                  <a:cxn ang="0">
                    <a:pos x="T8" y="T9"/>
                  </a:cxn>
                </a:cxnLst>
                <a:rect l="0" t="0" r="r" b="b"/>
                <a:pathLst>
                  <a:path w="52" h="15">
                    <a:moveTo>
                      <a:pt x="52" y="7"/>
                    </a:moveTo>
                    <a:cubicBezTo>
                      <a:pt x="52" y="3"/>
                      <a:pt x="40" y="0"/>
                      <a:pt x="26" y="0"/>
                    </a:cubicBezTo>
                    <a:cubicBezTo>
                      <a:pt x="12" y="0"/>
                      <a:pt x="0" y="4"/>
                      <a:pt x="0" y="8"/>
                    </a:cubicBezTo>
                    <a:cubicBezTo>
                      <a:pt x="0" y="12"/>
                      <a:pt x="12" y="15"/>
                      <a:pt x="26" y="15"/>
                    </a:cubicBezTo>
                    <a:cubicBezTo>
                      <a:pt x="40" y="15"/>
                      <a:pt x="52" y="11"/>
                      <a:pt x="52"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24" name="Freeform 728"/>
              <p:cNvSpPr>
                <a:spLocks/>
              </p:cNvSpPr>
              <p:nvPr/>
            </p:nvSpPr>
            <p:spPr bwMode="auto">
              <a:xfrm flipH="1">
                <a:off x="422" y="4019"/>
                <a:ext cx="64" cy="18"/>
              </a:xfrm>
              <a:custGeom>
                <a:avLst/>
                <a:gdLst>
                  <a:gd name="T0" fmla="*/ 56 w 56"/>
                  <a:gd name="T1" fmla="*/ 8 h 16"/>
                  <a:gd name="T2" fmla="*/ 28 w 56"/>
                  <a:gd name="T3" fmla="*/ 1 h 16"/>
                  <a:gd name="T4" fmla="*/ 0 w 56"/>
                  <a:gd name="T5" fmla="*/ 9 h 16"/>
                  <a:gd name="T6" fmla="*/ 28 w 56"/>
                  <a:gd name="T7" fmla="*/ 16 h 16"/>
                  <a:gd name="T8" fmla="*/ 56 w 56"/>
                  <a:gd name="T9" fmla="*/ 8 h 16"/>
                </a:gdLst>
                <a:ahLst/>
                <a:cxnLst>
                  <a:cxn ang="0">
                    <a:pos x="T0" y="T1"/>
                  </a:cxn>
                  <a:cxn ang="0">
                    <a:pos x="T2" y="T3"/>
                  </a:cxn>
                  <a:cxn ang="0">
                    <a:pos x="T4" y="T5"/>
                  </a:cxn>
                  <a:cxn ang="0">
                    <a:pos x="T6" y="T7"/>
                  </a:cxn>
                  <a:cxn ang="0">
                    <a:pos x="T8" y="T9"/>
                  </a:cxn>
                </a:cxnLst>
                <a:rect l="0" t="0" r="r" b="b"/>
                <a:pathLst>
                  <a:path w="56" h="16">
                    <a:moveTo>
                      <a:pt x="56" y="8"/>
                    </a:moveTo>
                    <a:cubicBezTo>
                      <a:pt x="56" y="4"/>
                      <a:pt x="43" y="0"/>
                      <a:pt x="28" y="1"/>
                    </a:cubicBezTo>
                    <a:cubicBezTo>
                      <a:pt x="13" y="1"/>
                      <a:pt x="0" y="5"/>
                      <a:pt x="0" y="9"/>
                    </a:cubicBezTo>
                    <a:cubicBezTo>
                      <a:pt x="0" y="13"/>
                      <a:pt x="13" y="16"/>
                      <a:pt x="28" y="16"/>
                    </a:cubicBezTo>
                    <a:cubicBezTo>
                      <a:pt x="43" y="16"/>
                      <a:pt x="56" y="12"/>
                      <a:pt x="56"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25" name="Freeform 729"/>
              <p:cNvSpPr>
                <a:spLocks/>
              </p:cNvSpPr>
              <p:nvPr/>
            </p:nvSpPr>
            <p:spPr bwMode="auto">
              <a:xfrm flipH="1">
                <a:off x="300" y="4083"/>
                <a:ext cx="65" cy="19"/>
              </a:xfrm>
              <a:custGeom>
                <a:avLst/>
                <a:gdLst>
                  <a:gd name="T0" fmla="*/ 56 w 56"/>
                  <a:gd name="T1" fmla="*/ 8 h 16"/>
                  <a:gd name="T2" fmla="*/ 28 w 56"/>
                  <a:gd name="T3" fmla="*/ 0 h 16"/>
                  <a:gd name="T4" fmla="*/ 0 w 56"/>
                  <a:gd name="T5" fmla="*/ 8 h 16"/>
                  <a:gd name="T6" fmla="*/ 28 w 56"/>
                  <a:gd name="T7" fmla="*/ 16 h 16"/>
                  <a:gd name="T8" fmla="*/ 56 w 56"/>
                  <a:gd name="T9" fmla="*/ 8 h 16"/>
                </a:gdLst>
                <a:ahLst/>
                <a:cxnLst>
                  <a:cxn ang="0">
                    <a:pos x="T0" y="T1"/>
                  </a:cxn>
                  <a:cxn ang="0">
                    <a:pos x="T2" y="T3"/>
                  </a:cxn>
                  <a:cxn ang="0">
                    <a:pos x="T4" y="T5"/>
                  </a:cxn>
                  <a:cxn ang="0">
                    <a:pos x="T6" y="T7"/>
                  </a:cxn>
                  <a:cxn ang="0">
                    <a:pos x="T8" y="T9"/>
                  </a:cxn>
                </a:cxnLst>
                <a:rect l="0" t="0" r="r" b="b"/>
                <a:pathLst>
                  <a:path w="56" h="16">
                    <a:moveTo>
                      <a:pt x="56" y="8"/>
                    </a:moveTo>
                    <a:cubicBezTo>
                      <a:pt x="56" y="3"/>
                      <a:pt x="44" y="0"/>
                      <a:pt x="28" y="0"/>
                    </a:cubicBezTo>
                    <a:cubicBezTo>
                      <a:pt x="13" y="1"/>
                      <a:pt x="0" y="4"/>
                      <a:pt x="0" y="8"/>
                    </a:cubicBezTo>
                    <a:cubicBezTo>
                      <a:pt x="0" y="13"/>
                      <a:pt x="13" y="16"/>
                      <a:pt x="28" y="16"/>
                    </a:cubicBezTo>
                    <a:cubicBezTo>
                      <a:pt x="44" y="16"/>
                      <a:pt x="56" y="12"/>
                      <a:pt x="56"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26" name="Freeform 730"/>
              <p:cNvSpPr>
                <a:spLocks/>
              </p:cNvSpPr>
              <p:nvPr/>
            </p:nvSpPr>
            <p:spPr bwMode="auto">
              <a:xfrm flipH="1">
                <a:off x="1009" y="4130"/>
                <a:ext cx="61" cy="18"/>
              </a:xfrm>
              <a:custGeom>
                <a:avLst/>
                <a:gdLst>
                  <a:gd name="T0" fmla="*/ 53 w 53"/>
                  <a:gd name="T1" fmla="*/ 7 h 15"/>
                  <a:gd name="T2" fmla="*/ 27 w 53"/>
                  <a:gd name="T3" fmla="*/ 0 h 15"/>
                  <a:gd name="T4" fmla="*/ 0 w 53"/>
                  <a:gd name="T5" fmla="*/ 8 h 15"/>
                  <a:gd name="T6" fmla="*/ 27 w 53"/>
                  <a:gd name="T7" fmla="*/ 15 h 15"/>
                  <a:gd name="T8" fmla="*/ 53 w 53"/>
                  <a:gd name="T9" fmla="*/ 7 h 15"/>
                </a:gdLst>
                <a:ahLst/>
                <a:cxnLst>
                  <a:cxn ang="0">
                    <a:pos x="T0" y="T1"/>
                  </a:cxn>
                  <a:cxn ang="0">
                    <a:pos x="T2" y="T3"/>
                  </a:cxn>
                  <a:cxn ang="0">
                    <a:pos x="T4" y="T5"/>
                  </a:cxn>
                  <a:cxn ang="0">
                    <a:pos x="T6" y="T7"/>
                  </a:cxn>
                  <a:cxn ang="0">
                    <a:pos x="T8" y="T9"/>
                  </a:cxn>
                </a:cxnLst>
                <a:rect l="0" t="0" r="r" b="b"/>
                <a:pathLst>
                  <a:path w="53" h="15">
                    <a:moveTo>
                      <a:pt x="53" y="7"/>
                    </a:moveTo>
                    <a:cubicBezTo>
                      <a:pt x="53" y="3"/>
                      <a:pt x="41" y="0"/>
                      <a:pt x="27" y="0"/>
                    </a:cubicBezTo>
                    <a:cubicBezTo>
                      <a:pt x="12" y="0"/>
                      <a:pt x="0" y="4"/>
                      <a:pt x="0" y="8"/>
                    </a:cubicBezTo>
                    <a:cubicBezTo>
                      <a:pt x="0" y="12"/>
                      <a:pt x="12" y="15"/>
                      <a:pt x="27" y="15"/>
                    </a:cubicBezTo>
                    <a:cubicBezTo>
                      <a:pt x="41" y="15"/>
                      <a:pt x="53" y="11"/>
                      <a:pt x="53"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27" name="Freeform 731"/>
              <p:cNvSpPr>
                <a:spLocks/>
              </p:cNvSpPr>
              <p:nvPr/>
            </p:nvSpPr>
            <p:spPr bwMode="auto">
              <a:xfrm flipH="1">
                <a:off x="1308" y="4179"/>
                <a:ext cx="59" cy="17"/>
              </a:xfrm>
              <a:custGeom>
                <a:avLst/>
                <a:gdLst>
                  <a:gd name="T0" fmla="*/ 51 w 51"/>
                  <a:gd name="T1" fmla="*/ 7 h 15"/>
                  <a:gd name="T2" fmla="*/ 25 w 51"/>
                  <a:gd name="T3" fmla="*/ 0 h 15"/>
                  <a:gd name="T4" fmla="*/ 0 w 51"/>
                  <a:gd name="T5" fmla="*/ 7 h 15"/>
                  <a:gd name="T6" fmla="*/ 25 w 51"/>
                  <a:gd name="T7" fmla="*/ 14 h 15"/>
                  <a:gd name="T8" fmla="*/ 51 w 51"/>
                  <a:gd name="T9" fmla="*/ 7 h 15"/>
                </a:gdLst>
                <a:ahLst/>
                <a:cxnLst>
                  <a:cxn ang="0">
                    <a:pos x="T0" y="T1"/>
                  </a:cxn>
                  <a:cxn ang="0">
                    <a:pos x="T2" y="T3"/>
                  </a:cxn>
                  <a:cxn ang="0">
                    <a:pos x="T4" y="T5"/>
                  </a:cxn>
                  <a:cxn ang="0">
                    <a:pos x="T6" y="T7"/>
                  </a:cxn>
                  <a:cxn ang="0">
                    <a:pos x="T8" y="T9"/>
                  </a:cxn>
                </a:cxnLst>
                <a:rect l="0" t="0" r="r" b="b"/>
                <a:pathLst>
                  <a:path w="51" h="15">
                    <a:moveTo>
                      <a:pt x="51" y="7"/>
                    </a:moveTo>
                    <a:cubicBezTo>
                      <a:pt x="51" y="3"/>
                      <a:pt x="39" y="0"/>
                      <a:pt x="25" y="0"/>
                    </a:cubicBezTo>
                    <a:cubicBezTo>
                      <a:pt x="11" y="0"/>
                      <a:pt x="0" y="3"/>
                      <a:pt x="0" y="7"/>
                    </a:cubicBezTo>
                    <a:cubicBezTo>
                      <a:pt x="0" y="11"/>
                      <a:pt x="11" y="15"/>
                      <a:pt x="25" y="14"/>
                    </a:cubicBezTo>
                    <a:cubicBezTo>
                      <a:pt x="39" y="14"/>
                      <a:pt x="51" y="11"/>
                      <a:pt x="51"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28" name="Freeform 732"/>
              <p:cNvSpPr>
                <a:spLocks/>
              </p:cNvSpPr>
              <p:nvPr/>
            </p:nvSpPr>
            <p:spPr bwMode="auto">
              <a:xfrm flipH="1">
                <a:off x="1881" y="4182"/>
                <a:ext cx="55" cy="18"/>
              </a:xfrm>
              <a:custGeom>
                <a:avLst/>
                <a:gdLst>
                  <a:gd name="T0" fmla="*/ 48 w 48"/>
                  <a:gd name="T1" fmla="*/ 7 h 15"/>
                  <a:gd name="T2" fmla="*/ 24 w 48"/>
                  <a:gd name="T3" fmla="*/ 0 h 15"/>
                  <a:gd name="T4" fmla="*/ 0 w 48"/>
                  <a:gd name="T5" fmla="*/ 8 h 15"/>
                  <a:gd name="T6" fmla="*/ 24 w 48"/>
                  <a:gd name="T7" fmla="*/ 15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1"/>
                      <a:pt x="11" y="15"/>
                      <a:pt x="24" y="15"/>
                    </a:cubicBezTo>
                    <a:cubicBezTo>
                      <a:pt x="37" y="14"/>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29" name="Freeform 733"/>
              <p:cNvSpPr>
                <a:spLocks/>
              </p:cNvSpPr>
              <p:nvPr/>
            </p:nvSpPr>
            <p:spPr bwMode="auto">
              <a:xfrm flipH="1">
                <a:off x="1812" y="4046"/>
                <a:ext cx="55" cy="17"/>
              </a:xfrm>
              <a:custGeom>
                <a:avLst/>
                <a:gdLst>
                  <a:gd name="T0" fmla="*/ 48 w 48"/>
                  <a:gd name="T1" fmla="*/ 7 h 15"/>
                  <a:gd name="T2" fmla="*/ 24 w 48"/>
                  <a:gd name="T3" fmla="*/ 0 h 15"/>
                  <a:gd name="T4" fmla="*/ 0 w 48"/>
                  <a:gd name="T5" fmla="*/ 8 h 15"/>
                  <a:gd name="T6" fmla="*/ 24 w 48"/>
                  <a:gd name="T7" fmla="*/ 15 h 15"/>
                  <a:gd name="T8" fmla="*/ 48 w 48"/>
                  <a:gd name="T9" fmla="*/ 7 h 15"/>
                </a:gdLst>
                <a:ahLst/>
                <a:cxnLst>
                  <a:cxn ang="0">
                    <a:pos x="T0" y="T1"/>
                  </a:cxn>
                  <a:cxn ang="0">
                    <a:pos x="T2" y="T3"/>
                  </a:cxn>
                  <a:cxn ang="0">
                    <a:pos x="T4" y="T5"/>
                  </a:cxn>
                  <a:cxn ang="0">
                    <a:pos x="T6" y="T7"/>
                  </a:cxn>
                  <a:cxn ang="0">
                    <a:pos x="T8" y="T9"/>
                  </a:cxn>
                </a:cxnLst>
                <a:rect l="0" t="0" r="r" b="b"/>
                <a:pathLst>
                  <a:path w="48" h="15">
                    <a:moveTo>
                      <a:pt x="48" y="7"/>
                    </a:moveTo>
                    <a:cubicBezTo>
                      <a:pt x="48" y="3"/>
                      <a:pt x="37" y="0"/>
                      <a:pt x="24" y="0"/>
                    </a:cubicBezTo>
                    <a:cubicBezTo>
                      <a:pt x="11" y="0"/>
                      <a:pt x="0" y="4"/>
                      <a:pt x="0" y="8"/>
                    </a:cubicBezTo>
                    <a:cubicBezTo>
                      <a:pt x="0" y="12"/>
                      <a:pt x="11" y="15"/>
                      <a:pt x="24" y="15"/>
                    </a:cubicBezTo>
                    <a:cubicBezTo>
                      <a:pt x="37" y="14"/>
                      <a:pt x="48" y="11"/>
                      <a:pt x="4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30" name="Freeform 734"/>
              <p:cNvSpPr>
                <a:spLocks/>
              </p:cNvSpPr>
              <p:nvPr/>
            </p:nvSpPr>
            <p:spPr bwMode="auto">
              <a:xfrm flipH="1">
                <a:off x="2678" y="4197"/>
                <a:ext cx="50" cy="16"/>
              </a:xfrm>
              <a:custGeom>
                <a:avLst/>
                <a:gdLst>
                  <a:gd name="T0" fmla="*/ 44 w 44"/>
                  <a:gd name="T1" fmla="*/ 7 h 14"/>
                  <a:gd name="T2" fmla="*/ 22 w 44"/>
                  <a:gd name="T3" fmla="*/ 0 h 14"/>
                  <a:gd name="T4" fmla="*/ 0 w 44"/>
                  <a:gd name="T5" fmla="*/ 7 h 14"/>
                  <a:gd name="T6" fmla="*/ 22 w 44"/>
                  <a:gd name="T7" fmla="*/ 14 h 14"/>
                  <a:gd name="T8" fmla="*/ 44 w 44"/>
                  <a:gd name="T9" fmla="*/ 7 h 14"/>
                </a:gdLst>
                <a:ahLst/>
                <a:cxnLst>
                  <a:cxn ang="0">
                    <a:pos x="T0" y="T1"/>
                  </a:cxn>
                  <a:cxn ang="0">
                    <a:pos x="T2" y="T3"/>
                  </a:cxn>
                  <a:cxn ang="0">
                    <a:pos x="T4" y="T5"/>
                  </a:cxn>
                  <a:cxn ang="0">
                    <a:pos x="T6" y="T7"/>
                  </a:cxn>
                  <a:cxn ang="0">
                    <a:pos x="T8" y="T9"/>
                  </a:cxn>
                </a:cxnLst>
                <a:rect l="0" t="0" r="r" b="b"/>
                <a:pathLst>
                  <a:path w="44" h="14">
                    <a:moveTo>
                      <a:pt x="44" y="7"/>
                    </a:moveTo>
                    <a:cubicBezTo>
                      <a:pt x="44" y="3"/>
                      <a:pt x="34" y="0"/>
                      <a:pt x="22" y="0"/>
                    </a:cubicBezTo>
                    <a:cubicBezTo>
                      <a:pt x="10" y="1"/>
                      <a:pt x="0" y="4"/>
                      <a:pt x="0" y="7"/>
                    </a:cubicBezTo>
                    <a:cubicBezTo>
                      <a:pt x="0" y="11"/>
                      <a:pt x="10" y="14"/>
                      <a:pt x="22" y="14"/>
                    </a:cubicBezTo>
                    <a:cubicBezTo>
                      <a:pt x="34" y="14"/>
                      <a:pt x="44" y="11"/>
                      <a:pt x="4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31" name="Oval 735"/>
              <p:cNvSpPr>
                <a:spLocks noChangeArrowheads="1"/>
              </p:cNvSpPr>
              <p:nvPr/>
            </p:nvSpPr>
            <p:spPr bwMode="auto">
              <a:xfrm flipH="1">
                <a:off x="2484" y="4262"/>
                <a:ext cx="53" cy="16"/>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32" name="Oval 736"/>
              <p:cNvSpPr>
                <a:spLocks noChangeArrowheads="1"/>
              </p:cNvSpPr>
              <p:nvPr/>
            </p:nvSpPr>
            <p:spPr bwMode="auto">
              <a:xfrm flipH="1">
                <a:off x="1740" y="4294"/>
                <a:ext cx="57" cy="16"/>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33" name="Freeform 737"/>
              <p:cNvSpPr>
                <a:spLocks/>
              </p:cNvSpPr>
              <p:nvPr/>
            </p:nvSpPr>
            <p:spPr bwMode="auto">
              <a:xfrm flipH="1">
                <a:off x="582" y="4227"/>
                <a:ext cx="63" cy="19"/>
              </a:xfrm>
              <a:custGeom>
                <a:avLst/>
                <a:gdLst>
                  <a:gd name="T0" fmla="*/ 55 w 55"/>
                  <a:gd name="T1" fmla="*/ 8 h 16"/>
                  <a:gd name="T2" fmla="*/ 28 w 55"/>
                  <a:gd name="T3" fmla="*/ 0 h 16"/>
                  <a:gd name="T4" fmla="*/ 0 w 55"/>
                  <a:gd name="T5" fmla="*/ 8 h 16"/>
                  <a:gd name="T6" fmla="*/ 28 w 55"/>
                  <a:gd name="T7" fmla="*/ 16 h 16"/>
                  <a:gd name="T8" fmla="*/ 55 w 55"/>
                  <a:gd name="T9" fmla="*/ 8 h 16"/>
                </a:gdLst>
                <a:ahLst/>
                <a:cxnLst>
                  <a:cxn ang="0">
                    <a:pos x="T0" y="T1"/>
                  </a:cxn>
                  <a:cxn ang="0">
                    <a:pos x="T2" y="T3"/>
                  </a:cxn>
                  <a:cxn ang="0">
                    <a:pos x="T4" y="T5"/>
                  </a:cxn>
                  <a:cxn ang="0">
                    <a:pos x="T6" y="T7"/>
                  </a:cxn>
                  <a:cxn ang="0">
                    <a:pos x="T8" y="T9"/>
                  </a:cxn>
                </a:cxnLst>
                <a:rect l="0" t="0" r="r" b="b"/>
                <a:pathLst>
                  <a:path w="55" h="16">
                    <a:moveTo>
                      <a:pt x="55" y="8"/>
                    </a:moveTo>
                    <a:cubicBezTo>
                      <a:pt x="55" y="4"/>
                      <a:pt x="43" y="0"/>
                      <a:pt x="28" y="0"/>
                    </a:cubicBezTo>
                    <a:cubicBezTo>
                      <a:pt x="13" y="0"/>
                      <a:pt x="0" y="4"/>
                      <a:pt x="0" y="8"/>
                    </a:cubicBezTo>
                    <a:cubicBezTo>
                      <a:pt x="0" y="12"/>
                      <a:pt x="13" y="16"/>
                      <a:pt x="28" y="16"/>
                    </a:cubicBezTo>
                    <a:cubicBezTo>
                      <a:pt x="43" y="15"/>
                      <a:pt x="55" y="12"/>
                      <a:pt x="55"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34" name="Oval 738"/>
              <p:cNvSpPr>
                <a:spLocks noChangeArrowheads="1"/>
              </p:cNvSpPr>
              <p:nvPr/>
            </p:nvSpPr>
            <p:spPr bwMode="auto">
              <a:xfrm flipH="1">
                <a:off x="2867" y="4298"/>
                <a:ext cx="49" cy="16"/>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35" name="Freeform 739"/>
              <p:cNvSpPr>
                <a:spLocks/>
              </p:cNvSpPr>
              <p:nvPr/>
            </p:nvSpPr>
            <p:spPr bwMode="auto">
              <a:xfrm flipH="1">
                <a:off x="5481" y="3855"/>
                <a:ext cx="37" cy="14"/>
              </a:xfrm>
              <a:custGeom>
                <a:avLst/>
                <a:gdLst>
                  <a:gd name="T0" fmla="*/ 32 w 32"/>
                  <a:gd name="T1" fmla="*/ 5 h 12"/>
                  <a:gd name="T2" fmla="*/ 16 w 32"/>
                  <a:gd name="T3" fmla="*/ 0 h 12"/>
                  <a:gd name="T4" fmla="*/ 0 w 32"/>
                  <a:gd name="T5" fmla="*/ 6 h 12"/>
                  <a:gd name="T6" fmla="*/ 16 w 32"/>
                  <a:gd name="T7" fmla="*/ 11 h 12"/>
                  <a:gd name="T8" fmla="*/ 32 w 32"/>
                  <a:gd name="T9" fmla="*/ 5 h 12"/>
                </a:gdLst>
                <a:ahLst/>
                <a:cxnLst>
                  <a:cxn ang="0">
                    <a:pos x="T0" y="T1"/>
                  </a:cxn>
                  <a:cxn ang="0">
                    <a:pos x="T2" y="T3"/>
                  </a:cxn>
                  <a:cxn ang="0">
                    <a:pos x="T4" y="T5"/>
                  </a:cxn>
                  <a:cxn ang="0">
                    <a:pos x="T6" y="T7"/>
                  </a:cxn>
                  <a:cxn ang="0">
                    <a:pos x="T8" y="T9"/>
                  </a:cxn>
                </a:cxnLst>
                <a:rect l="0" t="0" r="r" b="b"/>
                <a:pathLst>
                  <a:path w="32" h="12">
                    <a:moveTo>
                      <a:pt x="32" y="5"/>
                    </a:moveTo>
                    <a:cubicBezTo>
                      <a:pt x="32" y="2"/>
                      <a:pt x="25" y="0"/>
                      <a:pt x="16" y="0"/>
                    </a:cubicBezTo>
                    <a:cubicBezTo>
                      <a:pt x="7" y="0"/>
                      <a:pt x="0" y="3"/>
                      <a:pt x="0" y="6"/>
                    </a:cubicBezTo>
                    <a:cubicBezTo>
                      <a:pt x="0" y="9"/>
                      <a:pt x="7" y="12"/>
                      <a:pt x="16" y="11"/>
                    </a:cubicBezTo>
                    <a:cubicBezTo>
                      <a:pt x="25" y="11"/>
                      <a:pt x="32" y="8"/>
                      <a:pt x="32"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36" name="Freeform 740"/>
              <p:cNvSpPr>
                <a:spLocks/>
              </p:cNvSpPr>
              <p:nvPr/>
            </p:nvSpPr>
            <p:spPr bwMode="auto">
              <a:xfrm flipH="1">
                <a:off x="4580" y="3534"/>
                <a:ext cx="40" cy="15"/>
              </a:xfrm>
              <a:custGeom>
                <a:avLst/>
                <a:gdLst>
                  <a:gd name="T0" fmla="*/ 35 w 35"/>
                  <a:gd name="T1" fmla="*/ 6 h 13"/>
                  <a:gd name="T2" fmla="*/ 18 w 35"/>
                  <a:gd name="T3" fmla="*/ 1 h 13"/>
                  <a:gd name="T4" fmla="*/ 0 w 35"/>
                  <a:gd name="T5" fmla="*/ 8 h 13"/>
                  <a:gd name="T6" fmla="*/ 18 w 35"/>
                  <a:gd name="T7" fmla="*/ 13 h 13"/>
                  <a:gd name="T8" fmla="*/ 35 w 35"/>
                  <a:gd name="T9" fmla="*/ 6 h 13"/>
                </a:gdLst>
                <a:ahLst/>
                <a:cxnLst>
                  <a:cxn ang="0">
                    <a:pos x="T0" y="T1"/>
                  </a:cxn>
                  <a:cxn ang="0">
                    <a:pos x="T2" y="T3"/>
                  </a:cxn>
                  <a:cxn ang="0">
                    <a:pos x="T4" y="T5"/>
                  </a:cxn>
                  <a:cxn ang="0">
                    <a:pos x="T6" y="T7"/>
                  </a:cxn>
                  <a:cxn ang="0">
                    <a:pos x="T8" y="T9"/>
                  </a:cxn>
                </a:cxnLst>
                <a:rect l="0" t="0" r="r" b="b"/>
                <a:pathLst>
                  <a:path w="35" h="13">
                    <a:moveTo>
                      <a:pt x="35" y="6"/>
                    </a:moveTo>
                    <a:cubicBezTo>
                      <a:pt x="35" y="3"/>
                      <a:pt x="27" y="0"/>
                      <a:pt x="18" y="1"/>
                    </a:cubicBezTo>
                    <a:cubicBezTo>
                      <a:pt x="8" y="1"/>
                      <a:pt x="0" y="4"/>
                      <a:pt x="0" y="8"/>
                    </a:cubicBezTo>
                    <a:cubicBezTo>
                      <a:pt x="0" y="11"/>
                      <a:pt x="8" y="13"/>
                      <a:pt x="18" y="13"/>
                    </a:cubicBezTo>
                    <a:cubicBezTo>
                      <a:pt x="27" y="12"/>
                      <a:pt x="35" y="9"/>
                      <a:pt x="35"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37" name="Freeform 741"/>
              <p:cNvSpPr>
                <a:spLocks/>
              </p:cNvSpPr>
              <p:nvPr/>
            </p:nvSpPr>
            <p:spPr bwMode="auto">
              <a:xfrm flipH="1">
                <a:off x="5732" y="4091"/>
                <a:ext cx="35" cy="14"/>
              </a:xfrm>
              <a:custGeom>
                <a:avLst/>
                <a:gdLst>
                  <a:gd name="T0" fmla="*/ 30 w 30"/>
                  <a:gd name="T1" fmla="*/ 6 h 12"/>
                  <a:gd name="T2" fmla="*/ 15 w 30"/>
                  <a:gd name="T3" fmla="*/ 1 h 12"/>
                  <a:gd name="T4" fmla="*/ 0 w 30"/>
                  <a:gd name="T5" fmla="*/ 7 h 12"/>
                  <a:gd name="T6" fmla="*/ 15 w 30"/>
                  <a:gd name="T7" fmla="*/ 12 h 12"/>
                  <a:gd name="T8" fmla="*/ 30 w 30"/>
                  <a:gd name="T9" fmla="*/ 6 h 12"/>
                </a:gdLst>
                <a:ahLst/>
                <a:cxnLst>
                  <a:cxn ang="0">
                    <a:pos x="T0" y="T1"/>
                  </a:cxn>
                  <a:cxn ang="0">
                    <a:pos x="T2" y="T3"/>
                  </a:cxn>
                  <a:cxn ang="0">
                    <a:pos x="T4" y="T5"/>
                  </a:cxn>
                  <a:cxn ang="0">
                    <a:pos x="T6" y="T7"/>
                  </a:cxn>
                  <a:cxn ang="0">
                    <a:pos x="T8" y="T9"/>
                  </a:cxn>
                </a:cxnLst>
                <a:rect l="0" t="0" r="r" b="b"/>
                <a:pathLst>
                  <a:path w="30" h="12">
                    <a:moveTo>
                      <a:pt x="30" y="6"/>
                    </a:moveTo>
                    <a:cubicBezTo>
                      <a:pt x="30" y="3"/>
                      <a:pt x="23" y="0"/>
                      <a:pt x="15" y="1"/>
                    </a:cubicBezTo>
                    <a:cubicBezTo>
                      <a:pt x="7" y="1"/>
                      <a:pt x="0" y="3"/>
                      <a:pt x="0" y="7"/>
                    </a:cubicBezTo>
                    <a:cubicBezTo>
                      <a:pt x="0" y="10"/>
                      <a:pt x="7" y="12"/>
                      <a:pt x="15" y="12"/>
                    </a:cubicBezTo>
                    <a:cubicBezTo>
                      <a:pt x="23" y="12"/>
                      <a:pt x="30" y="9"/>
                      <a:pt x="30"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38" name="Oval 742"/>
              <p:cNvSpPr>
                <a:spLocks noChangeArrowheads="1"/>
              </p:cNvSpPr>
              <p:nvPr/>
            </p:nvSpPr>
            <p:spPr bwMode="auto">
              <a:xfrm flipH="1">
                <a:off x="5578" y="4301"/>
                <a:ext cx="36" cy="13"/>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39" name="Freeform 743"/>
              <p:cNvSpPr>
                <a:spLocks/>
              </p:cNvSpPr>
              <p:nvPr/>
            </p:nvSpPr>
            <p:spPr bwMode="auto">
              <a:xfrm flipH="1">
                <a:off x="5710" y="3717"/>
                <a:ext cx="35" cy="13"/>
              </a:xfrm>
              <a:custGeom>
                <a:avLst/>
                <a:gdLst>
                  <a:gd name="T0" fmla="*/ 30 w 30"/>
                  <a:gd name="T1" fmla="*/ 5 h 12"/>
                  <a:gd name="T2" fmla="*/ 15 w 30"/>
                  <a:gd name="T3" fmla="*/ 0 h 12"/>
                  <a:gd name="T4" fmla="*/ 0 w 30"/>
                  <a:gd name="T5" fmla="*/ 6 h 12"/>
                  <a:gd name="T6" fmla="*/ 15 w 30"/>
                  <a:gd name="T7" fmla="*/ 11 h 12"/>
                  <a:gd name="T8" fmla="*/ 30 w 30"/>
                  <a:gd name="T9" fmla="*/ 5 h 12"/>
                </a:gdLst>
                <a:ahLst/>
                <a:cxnLst>
                  <a:cxn ang="0">
                    <a:pos x="T0" y="T1"/>
                  </a:cxn>
                  <a:cxn ang="0">
                    <a:pos x="T2" y="T3"/>
                  </a:cxn>
                  <a:cxn ang="0">
                    <a:pos x="T4" y="T5"/>
                  </a:cxn>
                  <a:cxn ang="0">
                    <a:pos x="T6" y="T7"/>
                  </a:cxn>
                  <a:cxn ang="0">
                    <a:pos x="T8" y="T9"/>
                  </a:cxn>
                </a:cxnLst>
                <a:rect l="0" t="0" r="r" b="b"/>
                <a:pathLst>
                  <a:path w="30" h="12">
                    <a:moveTo>
                      <a:pt x="30" y="5"/>
                    </a:moveTo>
                    <a:cubicBezTo>
                      <a:pt x="30" y="2"/>
                      <a:pt x="23" y="0"/>
                      <a:pt x="15" y="0"/>
                    </a:cubicBezTo>
                    <a:cubicBezTo>
                      <a:pt x="7" y="0"/>
                      <a:pt x="0" y="3"/>
                      <a:pt x="0" y="6"/>
                    </a:cubicBezTo>
                    <a:cubicBezTo>
                      <a:pt x="0" y="9"/>
                      <a:pt x="7" y="12"/>
                      <a:pt x="15" y="11"/>
                    </a:cubicBezTo>
                    <a:cubicBezTo>
                      <a:pt x="23" y="11"/>
                      <a:pt x="30" y="8"/>
                      <a:pt x="30" y="5"/>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40" name="Freeform 744"/>
              <p:cNvSpPr>
                <a:spLocks/>
              </p:cNvSpPr>
              <p:nvPr/>
            </p:nvSpPr>
            <p:spPr bwMode="auto">
              <a:xfrm flipH="1">
                <a:off x="540" y="3431"/>
                <a:ext cx="93" cy="27"/>
              </a:xfrm>
              <a:custGeom>
                <a:avLst/>
                <a:gdLst>
                  <a:gd name="T0" fmla="*/ 80 w 80"/>
                  <a:gd name="T1" fmla="*/ 11 h 24"/>
                  <a:gd name="T2" fmla="*/ 40 w 80"/>
                  <a:gd name="T3" fmla="*/ 1 h 24"/>
                  <a:gd name="T4" fmla="*/ 0 w 80"/>
                  <a:gd name="T5" fmla="*/ 14 h 24"/>
                  <a:gd name="T6" fmla="*/ 40 w 80"/>
                  <a:gd name="T7" fmla="*/ 23 h 24"/>
                  <a:gd name="T8" fmla="*/ 80 w 80"/>
                  <a:gd name="T9" fmla="*/ 11 h 24"/>
                </a:gdLst>
                <a:ahLst/>
                <a:cxnLst>
                  <a:cxn ang="0">
                    <a:pos x="T0" y="T1"/>
                  </a:cxn>
                  <a:cxn ang="0">
                    <a:pos x="T2" y="T3"/>
                  </a:cxn>
                  <a:cxn ang="0">
                    <a:pos x="T4" y="T5"/>
                  </a:cxn>
                  <a:cxn ang="0">
                    <a:pos x="T6" y="T7"/>
                  </a:cxn>
                  <a:cxn ang="0">
                    <a:pos x="T8" y="T9"/>
                  </a:cxn>
                </a:cxnLst>
                <a:rect l="0" t="0" r="r" b="b"/>
                <a:pathLst>
                  <a:path w="80" h="24">
                    <a:moveTo>
                      <a:pt x="80" y="11"/>
                    </a:moveTo>
                    <a:cubicBezTo>
                      <a:pt x="80" y="4"/>
                      <a:pt x="62" y="0"/>
                      <a:pt x="40" y="1"/>
                    </a:cubicBezTo>
                    <a:cubicBezTo>
                      <a:pt x="18" y="2"/>
                      <a:pt x="0" y="8"/>
                      <a:pt x="0" y="14"/>
                    </a:cubicBezTo>
                    <a:cubicBezTo>
                      <a:pt x="0" y="20"/>
                      <a:pt x="18" y="24"/>
                      <a:pt x="40" y="23"/>
                    </a:cubicBezTo>
                    <a:cubicBezTo>
                      <a:pt x="62" y="22"/>
                      <a:pt x="80" y="17"/>
                      <a:pt x="80" y="11"/>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41" name="Freeform 745"/>
              <p:cNvSpPr>
                <a:spLocks/>
              </p:cNvSpPr>
              <p:nvPr/>
            </p:nvSpPr>
            <p:spPr bwMode="auto">
              <a:xfrm flipH="1">
                <a:off x="5098" y="4027"/>
                <a:ext cx="51" cy="19"/>
              </a:xfrm>
              <a:custGeom>
                <a:avLst/>
                <a:gdLst>
                  <a:gd name="T0" fmla="*/ 44 w 44"/>
                  <a:gd name="T1" fmla="*/ 8 h 17"/>
                  <a:gd name="T2" fmla="*/ 22 w 44"/>
                  <a:gd name="T3" fmla="*/ 0 h 17"/>
                  <a:gd name="T4" fmla="*/ 0 w 44"/>
                  <a:gd name="T5" fmla="*/ 9 h 17"/>
                  <a:gd name="T6" fmla="*/ 22 w 44"/>
                  <a:gd name="T7" fmla="*/ 16 h 17"/>
                  <a:gd name="T8" fmla="*/ 44 w 44"/>
                  <a:gd name="T9" fmla="*/ 8 h 17"/>
                </a:gdLst>
                <a:ahLst/>
                <a:cxnLst>
                  <a:cxn ang="0">
                    <a:pos x="T0" y="T1"/>
                  </a:cxn>
                  <a:cxn ang="0">
                    <a:pos x="T2" y="T3"/>
                  </a:cxn>
                  <a:cxn ang="0">
                    <a:pos x="T4" y="T5"/>
                  </a:cxn>
                  <a:cxn ang="0">
                    <a:pos x="T6" y="T7"/>
                  </a:cxn>
                  <a:cxn ang="0">
                    <a:pos x="T8" y="T9"/>
                  </a:cxn>
                </a:cxnLst>
                <a:rect l="0" t="0" r="r" b="b"/>
                <a:pathLst>
                  <a:path w="44" h="17">
                    <a:moveTo>
                      <a:pt x="44" y="8"/>
                    </a:moveTo>
                    <a:cubicBezTo>
                      <a:pt x="44" y="4"/>
                      <a:pt x="34" y="0"/>
                      <a:pt x="22" y="0"/>
                    </a:cubicBezTo>
                    <a:cubicBezTo>
                      <a:pt x="10" y="1"/>
                      <a:pt x="0" y="4"/>
                      <a:pt x="0" y="9"/>
                    </a:cubicBezTo>
                    <a:cubicBezTo>
                      <a:pt x="0" y="13"/>
                      <a:pt x="10" y="17"/>
                      <a:pt x="22" y="16"/>
                    </a:cubicBezTo>
                    <a:cubicBezTo>
                      <a:pt x="34" y="16"/>
                      <a:pt x="44" y="12"/>
                      <a:pt x="44"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42" name="Freeform 746"/>
              <p:cNvSpPr>
                <a:spLocks/>
              </p:cNvSpPr>
              <p:nvPr/>
            </p:nvSpPr>
            <p:spPr bwMode="auto">
              <a:xfrm flipH="1">
                <a:off x="5359" y="4141"/>
                <a:ext cx="36" cy="14"/>
              </a:xfrm>
              <a:custGeom>
                <a:avLst/>
                <a:gdLst>
                  <a:gd name="T0" fmla="*/ 31 w 31"/>
                  <a:gd name="T1" fmla="*/ 6 h 12"/>
                  <a:gd name="T2" fmla="*/ 16 w 31"/>
                  <a:gd name="T3" fmla="*/ 0 h 12"/>
                  <a:gd name="T4" fmla="*/ 0 w 31"/>
                  <a:gd name="T5" fmla="*/ 6 h 12"/>
                  <a:gd name="T6" fmla="*/ 16 w 31"/>
                  <a:gd name="T7" fmla="*/ 12 h 12"/>
                  <a:gd name="T8" fmla="*/ 31 w 31"/>
                  <a:gd name="T9" fmla="*/ 6 h 12"/>
                </a:gdLst>
                <a:ahLst/>
                <a:cxnLst>
                  <a:cxn ang="0">
                    <a:pos x="T0" y="T1"/>
                  </a:cxn>
                  <a:cxn ang="0">
                    <a:pos x="T2" y="T3"/>
                  </a:cxn>
                  <a:cxn ang="0">
                    <a:pos x="T4" y="T5"/>
                  </a:cxn>
                  <a:cxn ang="0">
                    <a:pos x="T6" y="T7"/>
                  </a:cxn>
                  <a:cxn ang="0">
                    <a:pos x="T8" y="T9"/>
                  </a:cxn>
                </a:cxnLst>
                <a:rect l="0" t="0" r="r" b="b"/>
                <a:pathLst>
                  <a:path w="31" h="12">
                    <a:moveTo>
                      <a:pt x="31" y="6"/>
                    </a:moveTo>
                    <a:cubicBezTo>
                      <a:pt x="31" y="3"/>
                      <a:pt x="24" y="0"/>
                      <a:pt x="16" y="0"/>
                    </a:cubicBezTo>
                    <a:cubicBezTo>
                      <a:pt x="7" y="0"/>
                      <a:pt x="0" y="3"/>
                      <a:pt x="0" y="6"/>
                    </a:cubicBezTo>
                    <a:cubicBezTo>
                      <a:pt x="0" y="10"/>
                      <a:pt x="7" y="12"/>
                      <a:pt x="16" y="12"/>
                    </a:cubicBezTo>
                    <a:cubicBezTo>
                      <a:pt x="24" y="12"/>
                      <a:pt x="31" y="9"/>
                      <a:pt x="31" y="6"/>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43" name="Freeform 747"/>
              <p:cNvSpPr>
                <a:spLocks/>
              </p:cNvSpPr>
              <p:nvPr/>
            </p:nvSpPr>
            <p:spPr bwMode="auto">
              <a:xfrm flipH="1">
                <a:off x="5627" y="4253"/>
                <a:ext cx="45" cy="17"/>
              </a:xfrm>
              <a:custGeom>
                <a:avLst/>
                <a:gdLst>
                  <a:gd name="T0" fmla="*/ 39 w 39"/>
                  <a:gd name="T1" fmla="*/ 7 h 15"/>
                  <a:gd name="T2" fmla="*/ 19 w 39"/>
                  <a:gd name="T3" fmla="*/ 0 h 15"/>
                  <a:gd name="T4" fmla="*/ 0 w 39"/>
                  <a:gd name="T5" fmla="*/ 8 h 15"/>
                  <a:gd name="T6" fmla="*/ 19 w 39"/>
                  <a:gd name="T7" fmla="*/ 15 h 15"/>
                  <a:gd name="T8" fmla="*/ 39 w 39"/>
                  <a:gd name="T9" fmla="*/ 7 h 15"/>
                </a:gdLst>
                <a:ahLst/>
                <a:cxnLst>
                  <a:cxn ang="0">
                    <a:pos x="T0" y="T1"/>
                  </a:cxn>
                  <a:cxn ang="0">
                    <a:pos x="T2" y="T3"/>
                  </a:cxn>
                  <a:cxn ang="0">
                    <a:pos x="T4" y="T5"/>
                  </a:cxn>
                  <a:cxn ang="0">
                    <a:pos x="T6" y="T7"/>
                  </a:cxn>
                  <a:cxn ang="0">
                    <a:pos x="T8" y="T9"/>
                  </a:cxn>
                </a:cxnLst>
                <a:rect l="0" t="0" r="r" b="b"/>
                <a:pathLst>
                  <a:path w="39" h="15">
                    <a:moveTo>
                      <a:pt x="39" y="7"/>
                    </a:moveTo>
                    <a:cubicBezTo>
                      <a:pt x="39" y="3"/>
                      <a:pt x="30" y="0"/>
                      <a:pt x="19" y="0"/>
                    </a:cubicBezTo>
                    <a:cubicBezTo>
                      <a:pt x="9" y="0"/>
                      <a:pt x="0" y="4"/>
                      <a:pt x="0" y="8"/>
                    </a:cubicBezTo>
                    <a:cubicBezTo>
                      <a:pt x="0" y="12"/>
                      <a:pt x="9" y="15"/>
                      <a:pt x="19" y="15"/>
                    </a:cubicBezTo>
                    <a:cubicBezTo>
                      <a:pt x="30" y="15"/>
                      <a:pt x="39" y="12"/>
                      <a:pt x="39"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44" name="Freeform 748"/>
              <p:cNvSpPr>
                <a:spLocks/>
              </p:cNvSpPr>
              <p:nvPr/>
            </p:nvSpPr>
            <p:spPr bwMode="auto">
              <a:xfrm flipH="1">
                <a:off x="4092" y="4274"/>
                <a:ext cx="80" cy="28"/>
              </a:xfrm>
              <a:custGeom>
                <a:avLst/>
                <a:gdLst>
                  <a:gd name="T0" fmla="*/ 69 w 69"/>
                  <a:gd name="T1" fmla="*/ 12 h 24"/>
                  <a:gd name="T2" fmla="*/ 35 w 69"/>
                  <a:gd name="T3" fmla="*/ 1 h 24"/>
                  <a:gd name="T4" fmla="*/ 0 w 69"/>
                  <a:gd name="T5" fmla="*/ 12 h 24"/>
                  <a:gd name="T6" fmla="*/ 35 w 69"/>
                  <a:gd name="T7" fmla="*/ 24 h 24"/>
                  <a:gd name="T8" fmla="*/ 69 w 69"/>
                  <a:gd name="T9" fmla="*/ 12 h 24"/>
                </a:gdLst>
                <a:ahLst/>
                <a:cxnLst>
                  <a:cxn ang="0">
                    <a:pos x="T0" y="T1"/>
                  </a:cxn>
                  <a:cxn ang="0">
                    <a:pos x="T2" y="T3"/>
                  </a:cxn>
                  <a:cxn ang="0">
                    <a:pos x="T4" y="T5"/>
                  </a:cxn>
                  <a:cxn ang="0">
                    <a:pos x="T6" y="T7"/>
                  </a:cxn>
                  <a:cxn ang="0">
                    <a:pos x="T8" y="T9"/>
                  </a:cxn>
                </a:cxnLst>
                <a:rect l="0" t="0" r="r" b="b"/>
                <a:pathLst>
                  <a:path w="69" h="24">
                    <a:moveTo>
                      <a:pt x="69" y="12"/>
                    </a:moveTo>
                    <a:cubicBezTo>
                      <a:pt x="69" y="6"/>
                      <a:pt x="54" y="0"/>
                      <a:pt x="35" y="1"/>
                    </a:cubicBezTo>
                    <a:cubicBezTo>
                      <a:pt x="16" y="1"/>
                      <a:pt x="0" y="6"/>
                      <a:pt x="0" y="12"/>
                    </a:cubicBezTo>
                    <a:cubicBezTo>
                      <a:pt x="0" y="19"/>
                      <a:pt x="16" y="24"/>
                      <a:pt x="35" y="24"/>
                    </a:cubicBezTo>
                    <a:cubicBezTo>
                      <a:pt x="54" y="24"/>
                      <a:pt x="69" y="19"/>
                      <a:pt x="69"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45" name="Freeform 749"/>
              <p:cNvSpPr>
                <a:spLocks/>
              </p:cNvSpPr>
              <p:nvPr/>
            </p:nvSpPr>
            <p:spPr bwMode="auto">
              <a:xfrm flipH="1">
                <a:off x="3927" y="4185"/>
                <a:ext cx="83" cy="27"/>
              </a:xfrm>
              <a:custGeom>
                <a:avLst/>
                <a:gdLst>
                  <a:gd name="T0" fmla="*/ 71 w 71"/>
                  <a:gd name="T1" fmla="*/ 12 h 24"/>
                  <a:gd name="T2" fmla="*/ 35 w 71"/>
                  <a:gd name="T3" fmla="*/ 0 h 24"/>
                  <a:gd name="T4" fmla="*/ 0 w 71"/>
                  <a:gd name="T5" fmla="*/ 12 h 24"/>
                  <a:gd name="T6" fmla="*/ 35 w 71"/>
                  <a:gd name="T7" fmla="*/ 24 h 24"/>
                  <a:gd name="T8" fmla="*/ 71 w 71"/>
                  <a:gd name="T9" fmla="*/ 12 h 24"/>
                </a:gdLst>
                <a:ahLst/>
                <a:cxnLst>
                  <a:cxn ang="0">
                    <a:pos x="T0" y="T1"/>
                  </a:cxn>
                  <a:cxn ang="0">
                    <a:pos x="T2" y="T3"/>
                  </a:cxn>
                  <a:cxn ang="0">
                    <a:pos x="T4" y="T5"/>
                  </a:cxn>
                  <a:cxn ang="0">
                    <a:pos x="T6" y="T7"/>
                  </a:cxn>
                  <a:cxn ang="0">
                    <a:pos x="T8" y="T9"/>
                  </a:cxn>
                </a:cxnLst>
                <a:rect l="0" t="0" r="r" b="b"/>
                <a:pathLst>
                  <a:path w="71" h="24">
                    <a:moveTo>
                      <a:pt x="71" y="12"/>
                    </a:moveTo>
                    <a:cubicBezTo>
                      <a:pt x="71" y="5"/>
                      <a:pt x="55" y="0"/>
                      <a:pt x="35" y="0"/>
                    </a:cubicBezTo>
                    <a:cubicBezTo>
                      <a:pt x="16" y="0"/>
                      <a:pt x="0" y="5"/>
                      <a:pt x="0" y="12"/>
                    </a:cubicBezTo>
                    <a:cubicBezTo>
                      <a:pt x="0" y="18"/>
                      <a:pt x="16" y="24"/>
                      <a:pt x="35" y="24"/>
                    </a:cubicBezTo>
                    <a:cubicBezTo>
                      <a:pt x="55" y="24"/>
                      <a:pt x="71" y="19"/>
                      <a:pt x="71"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46" name="Freeform 750"/>
              <p:cNvSpPr>
                <a:spLocks/>
              </p:cNvSpPr>
              <p:nvPr/>
            </p:nvSpPr>
            <p:spPr bwMode="auto">
              <a:xfrm flipH="1">
                <a:off x="3759" y="3977"/>
                <a:ext cx="58" cy="28"/>
              </a:xfrm>
              <a:custGeom>
                <a:avLst/>
                <a:gdLst>
                  <a:gd name="T0" fmla="*/ 50 w 50"/>
                  <a:gd name="T1" fmla="*/ 12 h 24"/>
                  <a:gd name="T2" fmla="*/ 25 w 50"/>
                  <a:gd name="T3" fmla="*/ 0 h 24"/>
                  <a:gd name="T4" fmla="*/ 0 w 50"/>
                  <a:gd name="T5" fmla="*/ 13 h 24"/>
                  <a:gd name="T6" fmla="*/ 25 w 50"/>
                  <a:gd name="T7" fmla="*/ 24 h 24"/>
                  <a:gd name="T8" fmla="*/ 50 w 50"/>
                  <a:gd name="T9" fmla="*/ 12 h 24"/>
                </a:gdLst>
                <a:ahLst/>
                <a:cxnLst>
                  <a:cxn ang="0">
                    <a:pos x="T0" y="T1"/>
                  </a:cxn>
                  <a:cxn ang="0">
                    <a:pos x="T2" y="T3"/>
                  </a:cxn>
                  <a:cxn ang="0">
                    <a:pos x="T4" y="T5"/>
                  </a:cxn>
                  <a:cxn ang="0">
                    <a:pos x="T6" y="T7"/>
                  </a:cxn>
                  <a:cxn ang="0">
                    <a:pos x="T8" y="T9"/>
                  </a:cxn>
                </a:cxnLst>
                <a:rect l="0" t="0" r="r" b="b"/>
                <a:pathLst>
                  <a:path w="50" h="24">
                    <a:moveTo>
                      <a:pt x="50" y="12"/>
                    </a:moveTo>
                    <a:cubicBezTo>
                      <a:pt x="50" y="5"/>
                      <a:pt x="39" y="0"/>
                      <a:pt x="25" y="0"/>
                    </a:cubicBezTo>
                    <a:cubicBezTo>
                      <a:pt x="11" y="0"/>
                      <a:pt x="0" y="6"/>
                      <a:pt x="0" y="13"/>
                    </a:cubicBezTo>
                    <a:cubicBezTo>
                      <a:pt x="0" y="19"/>
                      <a:pt x="11" y="24"/>
                      <a:pt x="25" y="24"/>
                    </a:cubicBezTo>
                    <a:cubicBezTo>
                      <a:pt x="39" y="24"/>
                      <a:pt x="50" y="18"/>
                      <a:pt x="50"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47" name="Freeform 751"/>
              <p:cNvSpPr>
                <a:spLocks/>
              </p:cNvSpPr>
              <p:nvPr/>
            </p:nvSpPr>
            <p:spPr bwMode="auto">
              <a:xfrm flipH="1">
                <a:off x="2845" y="4032"/>
                <a:ext cx="92" cy="30"/>
              </a:xfrm>
              <a:custGeom>
                <a:avLst/>
                <a:gdLst>
                  <a:gd name="T0" fmla="*/ 80 w 80"/>
                  <a:gd name="T1" fmla="*/ 12 h 26"/>
                  <a:gd name="T2" fmla="*/ 40 w 80"/>
                  <a:gd name="T3" fmla="*/ 0 h 26"/>
                  <a:gd name="T4" fmla="*/ 0 w 80"/>
                  <a:gd name="T5" fmla="*/ 13 h 26"/>
                  <a:gd name="T6" fmla="*/ 40 w 80"/>
                  <a:gd name="T7" fmla="*/ 25 h 26"/>
                  <a:gd name="T8" fmla="*/ 80 w 80"/>
                  <a:gd name="T9" fmla="*/ 12 h 26"/>
                </a:gdLst>
                <a:ahLst/>
                <a:cxnLst>
                  <a:cxn ang="0">
                    <a:pos x="T0" y="T1"/>
                  </a:cxn>
                  <a:cxn ang="0">
                    <a:pos x="T2" y="T3"/>
                  </a:cxn>
                  <a:cxn ang="0">
                    <a:pos x="T4" y="T5"/>
                  </a:cxn>
                  <a:cxn ang="0">
                    <a:pos x="T6" y="T7"/>
                  </a:cxn>
                  <a:cxn ang="0">
                    <a:pos x="T8" y="T9"/>
                  </a:cxn>
                </a:cxnLst>
                <a:rect l="0" t="0" r="r" b="b"/>
                <a:pathLst>
                  <a:path w="80" h="26">
                    <a:moveTo>
                      <a:pt x="80" y="12"/>
                    </a:moveTo>
                    <a:cubicBezTo>
                      <a:pt x="80" y="5"/>
                      <a:pt x="62" y="0"/>
                      <a:pt x="40" y="0"/>
                    </a:cubicBezTo>
                    <a:cubicBezTo>
                      <a:pt x="18" y="0"/>
                      <a:pt x="0" y="6"/>
                      <a:pt x="0" y="13"/>
                    </a:cubicBezTo>
                    <a:cubicBezTo>
                      <a:pt x="0" y="20"/>
                      <a:pt x="18" y="26"/>
                      <a:pt x="40" y="25"/>
                    </a:cubicBezTo>
                    <a:cubicBezTo>
                      <a:pt x="62" y="25"/>
                      <a:pt x="80" y="19"/>
                      <a:pt x="80"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48" name="Oval 752"/>
              <p:cNvSpPr>
                <a:spLocks noChangeArrowheads="1"/>
              </p:cNvSpPr>
              <p:nvPr/>
            </p:nvSpPr>
            <p:spPr bwMode="auto">
              <a:xfrm flipH="1">
                <a:off x="2098" y="4231"/>
                <a:ext cx="99" cy="30"/>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49" name="Freeform 753"/>
              <p:cNvSpPr>
                <a:spLocks/>
              </p:cNvSpPr>
              <p:nvPr/>
            </p:nvSpPr>
            <p:spPr bwMode="auto">
              <a:xfrm flipH="1">
                <a:off x="1020" y="4059"/>
                <a:ext cx="69" cy="33"/>
              </a:xfrm>
              <a:custGeom>
                <a:avLst/>
                <a:gdLst>
                  <a:gd name="T0" fmla="*/ 59 w 59"/>
                  <a:gd name="T1" fmla="*/ 14 h 29"/>
                  <a:gd name="T2" fmla="*/ 29 w 59"/>
                  <a:gd name="T3" fmla="*/ 1 h 29"/>
                  <a:gd name="T4" fmla="*/ 0 w 59"/>
                  <a:gd name="T5" fmla="*/ 15 h 29"/>
                  <a:gd name="T6" fmla="*/ 29 w 59"/>
                  <a:gd name="T7" fmla="*/ 28 h 29"/>
                  <a:gd name="T8" fmla="*/ 59 w 59"/>
                  <a:gd name="T9" fmla="*/ 14 h 29"/>
                </a:gdLst>
                <a:ahLst/>
                <a:cxnLst>
                  <a:cxn ang="0">
                    <a:pos x="T0" y="T1"/>
                  </a:cxn>
                  <a:cxn ang="0">
                    <a:pos x="T2" y="T3"/>
                  </a:cxn>
                  <a:cxn ang="0">
                    <a:pos x="T4" y="T5"/>
                  </a:cxn>
                  <a:cxn ang="0">
                    <a:pos x="T6" y="T7"/>
                  </a:cxn>
                  <a:cxn ang="0">
                    <a:pos x="T8" y="T9"/>
                  </a:cxn>
                </a:cxnLst>
                <a:rect l="0" t="0" r="r" b="b"/>
                <a:pathLst>
                  <a:path w="59" h="29">
                    <a:moveTo>
                      <a:pt x="59" y="14"/>
                    </a:moveTo>
                    <a:cubicBezTo>
                      <a:pt x="59" y="7"/>
                      <a:pt x="45" y="0"/>
                      <a:pt x="29" y="1"/>
                    </a:cubicBezTo>
                    <a:cubicBezTo>
                      <a:pt x="13" y="1"/>
                      <a:pt x="0" y="7"/>
                      <a:pt x="0" y="15"/>
                    </a:cubicBezTo>
                    <a:cubicBezTo>
                      <a:pt x="0" y="23"/>
                      <a:pt x="13" y="29"/>
                      <a:pt x="29" y="28"/>
                    </a:cubicBezTo>
                    <a:cubicBezTo>
                      <a:pt x="45" y="28"/>
                      <a:pt x="59" y="22"/>
                      <a:pt x="59" y="14"/>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50" name="Freeform 754"/>
              <p:cNvSpPr>
                <a:spLocks/>
              </p:cNvSpPr>
              <p:nvPr/>
            </p:nvSpPr>
            <p:spPr bwMode="auto">
              <a:xfrm flipH="1">
                <a:off x="3241" y="3707"/>
                <a:ext cx="89" cy="30"/>
              </a:xfrm>
              <a:custGeom>
                <a:avLst/>
                <a:gdLst>
                  <a:gd name="T0" fmla="*/ 76 w 76"/>
                  <a:gd name="T1" fmla="*/ 11 h 26"/>
                  <a:gd name="T2" fmla="*/ 38 w 76"/>
                  <a:gd name="T3" fmla="*/ 0 h 26"/>
                  <a:gd name="T4" fmla="*/ 0 w 76"/>
                  <a:gd name="T5" fmla="*/ 14 h 26"/>
                  <a:gd name="T6" fmla="*/ 38 w 76"/>
                  <a:gd name="T7" fmla="*/ 25 h 26"/>
                  <a:gd name="T8" fmla="*/ 76 w 76"/>
                  <a:gd name="T9" fmla="*/ 11 h 26"/>
                </a:gdLst>
                <a:ahLst/>
                <a:cxnLst>
                  <a:cxn ang="0">
                    <a:pos x="T0" y="T1"/>
                  </a:cxn>
                  <a:cxn ang="0">
                    <a:pos x="T2" y="T3"/>
                  </a:cxn>
                  <a:cxn ang="0">
                    <a:pos x="T4" y="T5"/>
                  </a:cxn>
                  <a:cxn ang="0">
                    <a:pos x="T6" y="T7"/>
                  </a:cxn>
                  <a:cxn ang="0">
                    <a:pos x="T8" y="T9"/>
                  </a:cxn>
                </a:cxnLst>
                <a:rect l="0" t="0" r="r" b="b"/>
                <a:pathLst>
                  <a:path w="76" h="26">
                    <a:moveTo>
                      <a:pt x="76" y="11"/>
                    </a:moveTo>
                    <a:cubicBezTo>
                      <a:pt x="76" y="5"/>
                      <a:pt x="59" y="0"/>
                      <a:pt x="38" y="0"/>
                    </a:cubicBezTo>
                    <a:cubicBezTo>
                      <a:pt x="17" y="1"/>
                      <a:pt x="0" y="7"/>
                      <a:pt x="0" y="14"/>
                    </a:cubicBezTo>
                    <a:cubicBezTo>
                      <a:pt x="0" y="21"/>
                      <a:pt x="17" y="26"/>
                      <a:pt x="38" y="25"/>
                    </a:cubicBezTo>
                    <a:cubicBezTo>
                      <a:pt x="59" y="24"/>
                      <a:pt x="76" y="18"/>
                      <a:pt x="76" y="11"/>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51" name="Freeform 755"/>
              <p:cNvSpPr>
                <a:spLocks/>
              </p:cNvSpPr>
              <p:nvPr/>
            </p:nvSpPr>
            <p:spPr bwMode="auto">
              <a:xfrm flipH="1">
                <a:off x="147" y="3941"/>
                <a:ext cx="123" cy="35"/>
              </a:xfrm>
              <a:custGeom>
                <a:avLst/>
                <a:gdLst>
                  <a:gd name="T0" fmla="*/ 106 w 106"/>
                  <a:gd name="T1" fmla="*/ 14 h 30"/>
                  <a:gd name="T2" fmla="*/ 53 w 106"/>
                  <a:gd name="T3" fmla="*/ 0 h 30"/>
                  <a:gd name="T4" fmla="*/ 0 w 106"/>
                  <a:gd name="T5" fmla="*/ 16 h 30"/>
                  <a:gd name="T6" fmla="*/ 53 w 106"/>
                  <a:gd name="T7" fmla="*/ 29 h 30"/>
                  <a:gd name="T8" fmla="*/ 106 w 106"/>
                  <a:gd name="T9" fmla="*/ 14 h 30"/>
                </a:gdLst>
                <a:ahLst/>
                <a:cxnLst>
                  <a:cxn ang="0">
                    <a:pos x="T0" y="T1"/>
                  </a:cxn>
                  <a:cxn ang="0">
                    <a:pos x="T2" y="T3"/>
                  </a:cxn>
                  <a:cxn ang="0">
                    <a:pos x="T4" y="T5"/>
                  </a:cxn>
                  <a:cxn ang="0">
                    <a:pos x="T6" y="T7"/>
                  </a:cxn>
                  <a:cxn ang="0">
                    <a:pos x="T8" y="T9"/>
                  </a:cxn>
                </a:cxnLst>
                <a:rect l="0" t="0" r="r" b="b"/>
                <a:pathLst>
                  <a:path w="106" h="30">
                    <a:moveTo>
                      <a:pt x="106" y="14"/>
                    </a:moveTo>
                    <a:cubicBezTo>
                      <a:pt x="106" y="6"/>
                      <a:pt x="82" y="0"/>
                      <a:pt x="53" y="0"/>
                    </a:cubicBezTo>
                    <a:cubicBezTo>
                      <a:pt x="23" y="1"/>
                      <a:pt x="0" y="8"/>
                      <a:pt x="0" y="16"/>
                    </a:cubicBezTo>
                    <a:cubicBezTo>
                      <a:pt x="0" y="24"/>
                      <a:pt x="23" y="30"/>
                      <a:pt x="53" y="29"/>
                    </a:cubicBezTo>
                    <a:cubicBezTo>
                      <a:pt x="82" y="29"/>
                      <a:pt x="106" y="22"/>
                      <a:pt x="106" y="14"/>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52" name="Freeform 756"/>
              <p:cNvSpPr>
                <a:spLocks/>
              </p:cNvSpPr>
              <p:nvPr/>
            </p:nvSpPr>
            <p:spPr bwMode="auto">
              <a:xfrm flipH="1">
                <a:off x="4200" y="3793"/>
                <a:ext cx="51" cy="18"/>
              </a:xfrm>
              <a:custGeom>
                <a:avLst/>
                <a:gdLst>
                  <a:gd name="T0" fmla="*/ 44 w 44"/>
                  <a:gd name="T1" fmla="*/ 7 h 16"/>
                  <a:gd name="T2" fmla="*/ 22 w 44"/>
                  <a:gd name="T3" fmla="*/ 0 h 16"/>
                  <a:gd name="T4" fmla="*/ 0 w 44"/>
                  <a:gd name="T5" fmla="*/ 8 h 16"/>
                  <a:gd name="T6" fmla="*/ 22 w 44"/>
                  <a:gd name="T7" fmla="*/ 15 h 16"/>
                  <a:gd name="T8" fmla="*/ 44 w 44"/>
                  <a:gd name="T9" fmla="*/ 7 h 16"/>
                </a:gdLst>
                <a:ahLst/>
                <a:cxnLst>
                  <a:cxn ang="0">
                    <a:pos x="T0" y="T1"/>
                  </a:cxn>
                  <a:cxn ang="0">
                    <a:pos x="T2" y="T3"/>
                  </a:cxn>
                  <a:cxn ang="0">
                    <a:pos x="T4" y="T5"/>
                  </a:cxn>
                  <a:cxn ang="0">
                    <a:pos x="T6" y="T7"/>
                  </a:cxn>
                  <a:cxn ang="0">
                    <a:pos x="T8" y="T9"/>
                  </a:cxn>
                </a:cxnLst>
                <a:rect l="0" t="0" r="r" b="b"/>
                <a:pathLst>
                  <a:path w="44" h="16">
                    <a:moveTo>
                      <a:pt x="44" y="7"/>
                    </a:moveTo>
                    <a:cubicBezTo>
                      <a:pt x="44" y="3"/>
                      <a:pt x="34" y="0"/>
                      <a:pt x="22" y="0"/>
                    </a:cubicBezTo>
                    <a:cubicBezTo>
                      <a:pt x="10" y="1"/>
                      <a:pt x="0" y="4"/>
                      <a:pt x="0" y="8"/>
                    </a:cubicBezTo>
                    <a:cubicBezTo>
                      <a:pt x="0" y="13"/>
                      <a:pt x="10" y="16"/>
                      <a:pt x="22" y="15"/>
                    </a:cubicBezTo>
                    <a:cubicBezTo>
                      <a:pt x="34" y="15"/>
                      <a:pt x="44" y="11"/>
                      <a:pt x="44"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53" name="Freeform 757"/>
              <p:cNvSpPr>
                <a:spLocks/>
              </p:cNvSpPr>
              <p:nvPr/>
            </p:nvSpPr>
            <p:spPr bwMode="auto">
              <a:xfrm flipH="1">
                <a:off x="5166" y="3681"/>
                <a:ext cx="53" cy="19"/>
              </a:xfrm>
              <a:custGeom>
                <a:avLst/>
                <a:gdLst>
                  <a:gd name="T0" fmla="*/ 46 w 46"/>
                  <a:gd name="T1" fmla="*/ 7 h 17"/>
                  <a:gd name="T2" fmla="*/ 23 w 46"/>
                  <a:gd name="T3" fmla="*/ 0 h 17"/>
                  <a:gd name="T4" fmla="*/ 0 w 46"/>
                  <a:gd name="T5" fmla="*/ 9 h 17"/>
                  <a:gd name="T6" fmla="*/ 23 w 46"/>
                  <a:gd name="T7" fmla="*/ 17 h 17"/>
                  <a:gd name="T8" fmla="*/ 46 w 46"/>
                  <a:gd name="T9" fmla="*/ 7 h 17"/>
                </a:gdLst>
                <a:ahLst/>
                <a:cxnLst>
                  <a:cxn ang="0">
                    <a:pos x="T0" y="T1"/>
                  </a:cxn>
                  <a:cxn ang="0">
                    <a:pos x="T2" y="T3"/>
                  </a:cxn>
                  <a:cxn ang="0">
                    <a:pos x="T4" y="T5"/>
                  </a:cxn>
                  <a:cxn ang="0">
                    <a:pos x="T6" y="T7"/>
                  </a:cxn>
                  <a:cxn ang="0">
                    <a:pos x="T8" y="T9"/>
                  </a:cxn>
                </a:cxnLst>
                <a:rect l="0" t="0" r="r" b="b"/>
                <a:pathLst>
                  <a:path w="46" h="17">
                    <a:moveTo>
                      <a:pt x="46" y="7"/>
                    </a:moveTo>
                    <a:cubicBezTo>
                      <a:pt x="46" y="3"/>
                      <a:pt x="36" y="0"/>
                      <a:pt x="23" y="0"/>
                    </a:cubicBezTo>
                    <a:cubicBezTo>
                      <a:pt x="10" y="1"/>
                      <a:pt x="0" y="5"/>
                      <a:pt x="0" y="9"/>
                    </a:cubicBezTo>
                    <a:cubicBezTo>
                      <a:pt x="0" y="14"/>
                      <a:pt x="10" y="17"/>
                      <a:pt x="23" y="17"/>
                    </a:cubicBezTo>
                    <a:cubicBezTo>
                      <a:pt x="36" y="16"/>
                      <a:pt x="46" y="12"/>
                      <a:pt x="46"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54" name="Freeform 758"/>
              <p:cNvSpPr>
                <a:spLocks/>
              </p:cNvSpPr>
              <p:nvPr/>
            </p:nvSpPr>
            <p:spPr bwMode="auto">
              <a:xfrm flipH="1">
                <a:off x="5030" y="3554"/>
                <a:ext cx="72" cy="28"/>
              </a:xfrm>
              <a:custGeom>
                <a:avLst/>
                <a:gdLst>
                  <a:gd name="T0" fmla="*/ 62 w 62"/>
                  <a:gd name="T1" fmla="*/ 10 h 24"/>
                  <a:gd name="T2" fmla="*/ 31 w 62"/>
                  <a:gd name="T3" fmla="*/ 1 h 24"/>
                  <a:gd name="T4" fmla="*/ 0 w 62"/>
                  <a:gd name="T5" fmla="*/ 13 h 24"/>
                  <a:gd name="T6" fmla="*/ 31 w 62"/>
                  <a:gd name="T7" fmla="*/ 23 h 24"/>
                  <a:gd name="T8" fmla="*/ 62 w 62"/>
                  <a:gd name="T9" fmla="*/ 10 h 24"/>
                </a:gdLst>
                <a:ahLst/>
                <a:cxnLst>
                  <a:cxn ang="0">
                    <a:pos x="T0" y="T1"/>
                  </a:cxn>
                  <a:cxn ang="0">
                    <a:pos x="T2" y="T3"/>
                  </a:cxn>
                  <a:cxn ang="0">
                    <a:pos x="T4" y="T5"/>
                  </a:cxn>
                  <a:cxn ang="0">
                    <a:pos x="T6" y="T7"/>
                  </a:cxn>
                  <a:cxn ang="0">
                    <a:pos x="T8" y="T9"/>
                  </a:cxn>
                </a:cxnLst>
                <a:rect l="0" t="0" r="r" b="b"/>
                <a:pathLst>
                  <a:path w="62" h="24">
                    <a:moveTo>
                      <a:pt x="62" y="10"/>
                    </a:moveTo>
                    <a:cubicBezTo>
                      <a:pt x="62" y="4"/>
                      <a:pt x="48" y="0"/>
                      <a:pt x="31" y="1"/>
                    </a:cubicBezTo>
                    <a:cubicBezTo>
                      <a:pt x="14" y="2"/>
                      <a:pt x="0" y="7"/>
                      <a:pt x="0" y="13"/>
                    </a:cubicBezTo>
                    <a:cubicBezTo>
                      <a:pt x="0" y="19"/>
                      <a:pt x="14" y="24"/>
                      <a:pt x="31" y="23"/>
                    </a:cubicBezTo>
                    <a:cubicBezTo>
                      <a:pt x="48" y="22"/>
                      <a:pt x="62" y="17"/>
                      <a:pt x="62" y="10"/>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55" name="Freeform 759"/>
              <p:cNvSpPr>
                <a:spLocks/>
              </p:cNvSpPr>
              <p:nvPr/>
            </p:nvSpPr>
            <p:spPr bwMode="auto">
              <a:xfrm flipH="1">
                <a:off x="5531" y="3555"/>
                <a:ext cx="31" cy="13"/>
              </a:xfrm>
              <a:custGeom>
                <a:avLst/>
                <a:gdLst>
                  <a:gd name="T0" fmla="*/ 27 w 27"/>
                  <a:gd name="T1" fmla="*/ 4 h 11"/>
                  <a:gd name="T2" fmla="*/ 14 w 27"/>
                  <a:gd name="T3" fmla="*/ 0 h 11"/>
                  <a:gd name="T4" fmla="*/ 0 w 27"/>
                  <a:gd name="T5" fmla="*/ 6 h 11"/>
                  <a:gd name="T6" fmla="*/ 14 w 27"/>
                  <a:gd name="T7" fmla="*/ 10 h 11"/>
                  <a:gd name="T8" fmla="*/ 27 w 27"/>
                  <a:gd name="T9" fmla="*/ 4 h 11"/>
                </a:gdLst>
                <a:ahLst/>
                <a:cxnLst>
                  <a:cxn ang="0">
                    <a:pos x="T0" y="T1"/>
                  </a:cxn>
                  <a:cxn ang="0">
                    <a:pos x="T2" y="T3"/>
                  </a:cxn>
                  <a:cxn ang="0">
                    <a:pos x="T4" y="T5"/>
                  </a:cxn>
                  <a:cxn ang="0">
                    <a:pos x="T6" y="T7"/>
                  </a:cxn>
                  <a:cxn ang="0">
                    <a:pos x="T8" y="T9"/>
                  </a:cxn>
                </a:cxnLst>
                <a:rect l="0" t="0" r="r" b="b"/>
                <a:pathLst>
                  <a:path w="27" h="11">
                    <a:moveTo>
                      <a:pt x="27" y="4"/>
                    </a:moveTo>
                    <a:cubicBezTo>
                      <a:pt x="27" y="2"/>
                      <a:pt x="21" y="0"/>
                      <a:pt x="14" y="0"/>
                    </a:cubicBezTo>
                    <a:cubicBezTo>
                      <a:pt x="6" y="0"/>
                      <a:pt x="0" y="3"/>
                      <a:pt x="0" y="6"/>
                    </a:cubicBezTo>
                    <a:cubicBezTo>
                      <a:pt x="0" y="9"/>
                      <a:pt x="6" y="11"/>
                      <a:pt x="14" y="10"/>
                    </a:cubicBezTo>
                    <a:cubicBezTo>
                      <a:pt x="21" y="10"/>
                      <a:pt x="27" y="7"/>
                      <a:pt x="27" y="4"/>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56" name="Freeform 760"/>
              <p:cNvSpPr>
                <a:spLocks/>
              </p:cNvSpPr>
              <p:nvPr/>
            </p:nvSpPr>
            <p:spPr bwMode="auto">
              <a:xfrm flipH="1">
                <a:off x="673" y="4170"/>
                <a:ext cx="116" cy="33"/>
              </a:xfrm>
              <a:custGeom>
                <a:avLst/>
                <a:gdLst>
                  <a:gd name="T0" fmla="*/ 101 w 101"/>
                  <a:gd name="T1" fmla="*/ 14 h 29"/>
                  <a:gd name="T2" fmla="*/ 50 w 101"/>
                  <a:gd name="T3" fmla="*/ 1 h 29"/>
                  <a:gd name="T4" fmla="*/ 0 w 101"/>
                  <a:gd name="T5" fmla="*/ 15 h 29"/>
                  <a:gd name="T6" fmla="*/ 50 w 101"/>
                  <a:gd name="T7" fmla="*/ 29 h 29"/>
                  <a:gd name="T8" fmla="*/ 101 w 101"/>
                  <a:gd name="T9" fmla="*/ 14 h 29"/>
                </a:gdLst>
                <a:ahLst/>
                <a:cxnLst>
                  <a:cxn ang="0">
                    <a:pos x="T0" y="T1"/>
                  </a:cxn>
                  <a:cxn ang="0">
                    <a:pos x="T2" y="T3"/>
                  </a:cxn>
                  <a:cxn ang="0">
                    <a:pos x="T4" y="T5"/>
                  </a:cxn>
                  <a:cxn ang="0">
                    <a:pos x="T6" y="T7"/>
                  </a:cxn>
                  <a:cxn ang="0">
                    <a:pos x="T8" y="T9"/>
                  </a:cxn>
                </a:cxnLst>
                <a:rect l="0" t="0" r="r" b="b"/>
                <a:pathLst>
                  <a:path w="101" h="29">
                    <a:moveTo>
                      <a:pt x="101" y="14"/>
                    </a:moveTo>
                    <a:cubicBezTo>
                      <a:pt x="101" y="7"/>
                      <a:pt x="78" y="0"/>
                      <a:pt x="50" y="1"/>
                    </a:cubicBezTo>
                    <a:cubicBezTo>
                      <a:pt x="23" y="1"/>
                      <a:pt x="0" y="7"/>
                      <a:pt x="0" y="15"/>
                    </a:cubicBezTo>
                    <a:cubicBezTo>
                      <a:pt x="0" y="23"/>
                      <a:pt x="23" y="29"/>
                      <a:pt x="50" y="29"/>
                    </a:cubicBezTo>
                    <a:cubicBezTo>
                      <a:pt x="78" y="29"/>
                      <a:pt x="101" y="22"/>
                      <a:pt x="101" y="14"/>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57" name="Oval 761"/>
              <p:cNvSpPr>
                <a:spLocks noChangeArrowheads="1"/>
              </p:cNvSpPr>
              <p:nvPr/>
            </p:nvSpPr>
            <p:spPr bwMode="auto">
              <a:xfrm flipH="1">
                <a:off x="3181" y="4276"/>
                <a:ext cx="90" cy="28"/>
              </a:xfrm>
              <a:prstGeom prst="ellipse">
                <a:avLst/>
              </a:pr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58" name="Freeform 762"/>
              <p:cNvSpPr>
                <a:spLocks/>
              </p:cNvSpPr>
              <p:nvPr/>
            </p:nvSpPr>
            <p:spPr bwMode="auto">
              <a:xfrm flipH="1">
                <a:off x="3651" y="3932"/>
                <a:ext cx="54" cy="28"/>
              </a:xfrm>
              <a:custGeom>
                <a:avLst/>
                <a:gdLst>
                  <a:gd name="T0" fmla="*/ 47 w 47"/>
                  <a:gd name="T1" fmla="*/ 12 h 24"/>
                  <a:gd name="T2" fmla="*/ 24 w 47"/>
                  <a:gd name="T3" fmla="*/ 0 h 24"/>
                  <a:gd name="T4" fmla="*/ 0 w 47"/>
                  <a:gd name="T5" fmla="*/ 13 h 24"/>
                  <a:gd name="T6" fmla="*/ 24 w 47"/>
                  <a:gd name="T7" fmla="*/ 24 h 24"/>
                  <a:gd name="T8" fmla="*/ 47 w 47"/>
                  <a:gd name="T9" fmla="*/ 12 h 24"/>
                </a:gdLst>
                <a:ahLst/>
                <a:cxnLst>
                  <a:cxn ang="0">
                    <a:pos x="T0" y="T1"/>
                  </a:cxn>
                  <a:cxn ang="0">
                    <a:pos x="T2" y="T3"/>
                  </a:cxn>
                  <a:cxn ang="0">
                    <a:pos x="T4" y="T5"/>
                  </a:cxn>
                  <a:cxn ang="0">
                    <a:pos x="T6" y="T7"/>
                  </a:cxn>
                  <a:cxn ang="0">
                    <a:pos x="T8" y="T9"/>
                  </a:cxn>
                </a:cxnLst>
                <a:rect l="0" t="0" r="r" b="b"/>
                <a:pathLst>
                  <a:path w="47" h="24">
                    <a:moveTo>
                      <a:pt x="47" y="12"/>
                    </a:moveTo>
                    <a:cubicBezTo>
                      <a:pt x="47" y="5"/>
                      <a:pt x="36" y="0"/>
                      <a:pt x="24" y="0"/>
                    </a:cubicBezTo>
                    <a:cubicBezTo>
                      <a:pt x="11" y="0"/>
                      <a:pt x="0" y="6"/>
                      <a:pt x="0" y="13"/>
                    </a:cubicBezTo>
                    <a:cubicBezTo>
                      <a:pt x="0" y="19"/>
                      <a:pt x="11" y="24"/>
                      <a:pt x="24" y="24"/>
                    </a:cubicBezTo>
                    <a:cubicBezTo>
                      <a:pt x="36" y="24"/>
                      <a:pt x="47" y="18"/>
                      <a:pt x="47"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59" name="Freeform 763"/>
              <p:cNvSpPr>
                <a:spLocks/>
              </p:cNvSpPr>
              <p:nvPr/>
            </p:nvSpPr>
            <p:spPr bwMode="auto">
              <a:xfrm flipH="1">
                <a:off x="2157" y="3555"/>
                <a:ext cx="73" cy="32"/>
              </a:xfrm>
              <a:custGeom>
                <a:avLst/>
                <a:gdLst>
                  <a:gd name="T0" fmla="*/ 64 w 64"/>
                  <a:gd name="T1" fmla="*/ 13 h 28"/>
                  <a:gd name="T2" fmla="*/ 32 w 64"/>
                  <a:gd name="T3" fmla="*/ 1 h 28"/>
                  <a:gd name="T4" fmla="*/ 0 w 64"/>
                  <a:gd name="T5" fmla="*/ 15 h 28"/>
                  <a:gd name="T6" fmla="*/ 32 w 64"/>
                  <a:gd name="T7" fmla="*/ 27 h 28"/>
                  <a:gd name="T8" fmla="*/ 64 w 64"/>
                  <a:gd name="T9" fmla="*/ 13 h 28"/>
                </a:gdLst>
                <a:ahLst/>
                <a:cxnLst>
                  <a:cxn ang="0">
                    <a:pos x="T0" y="T1"/>
                  </a:cxn>
                  <a:cxn ang="0">
                    <a:pos x="T2" y="T3"/>
                  </a:cxn>
                  <a:cxn ang="0">
                    <a:pos x="T4" y="T5"/>
                  </a:cxn>
                  <a:cxn ang="0">
                    <a:pos x="T6" y="T7"/>
                  </a:cxn>
                  <a:cxn ang="0">
                    <a:pos x="T8" y="T9"/>
                  </a:cxn>
                </a:cxnLst>
                <a:rect l="0" t="0" r="r" b="b"/>
                <a:pathLst>
                  <a:path w="64" h="28">
                    <a:moveTo>
                      <a:pt x="64" y="13"/>
                    </a:moveTo>
                    <a:cubicBezTo>
                      <a:pt x="64" y="6"/>
                      <a:pt x="49" y="0"/>
                      <a:pt x="32" y="1"/>
                    </a:cubicBezTo>
                    <a:cubicBezTo>
                      <a:pt x="14" y="2"/>
                      <a:pt x="0" y="8"/>
                      <a:pt x="0" y="15"/>
                    </a:cubicBezTo>
                    <a:cubicBezTo>
                      <a:pt x="0" y="23"/>
                      <a:pt x="14" y="28"/>
                      <a:pt x="32" y="27"/>
                    </a:cubicBezTo>
                    <a:cubicBezTo>
                      <a:pt x="49" y="27"/>
                      <a:pt x="64" y="20"/>
                      <a:pt x="64" y="13"/>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60" name="Freeform 764"/>
              <p:cNvSpPr>
                <a:spLocks/>
              </p:cNvSpPr>
              <p:nvPr/>
            </p:nvSpPr>
            <p:spPr bwMode="auto">
              <a:xfrm flipH="1">
                <a:off x="4633" y="3699"/>
                <a:ext cx="55" cy="20"/>
              </a:xfrm>
              <a:custGeom>
                <a:avLst/>
                <a:gdLst>
                  <a:gd name="T0" fmla="*/ 47 w 47"/>
                  <a:gd name="T1" fmla="*/ 8 h 17"/>
                  <a:gd name="T2" fmla="*/ 23 w 47"/>
                  <a:gd name="T3" fmla="*/ 0 h 17"/>
                  <a:gd name="T4" fmla="*/ 0 w 47"/>
                  <a:gd name="T5" fmla="*/ 9 h 17"/>
                  <a:gd name="T6" fmla="*/ 23 w 47"/>
                  <a:gd name="T7" fmla="*/ 17 h 17"/>
                  <a:gd name="T8" fmla="*/ 47 w 47"/>
                  <a:gd name="T9" fmla="*/ 8 h 17"/>
                </a:gdLst>
                <a:ahLst/>
                <a:cxnLst>
                  <a:cxn ang="0">
                    <a:pos x="T0" y="T1"/>
                  </a:cxn>
                  <a:cxn ang="0">
                    <a:pos x="T2" y="T3"/>
                  </a:cxn>
                  <a:cxn ang="0">
                    <a:pos x="T4" y="T5"/>
                  </a:cxn>
                  <a:cxn ang="0">
                    <a:pos x="T6" y="T7"/>
                  </a:cxn>
                  <a:cxn ang="0">
                    <a:pos x="T8" y="T9"/>
                  </a:cxn>
                </a:cxnLst>
                <a:rect l="0" t="0" r="r" b="b"/>
                <a:pathLst>
                  <a:path w="47" h="17">
                    <a:moveTo>
                      <a:pt x="47" y="8"/>
                    </a:moveTo>
                    <a:cubicBezTo>
                      <a:pt x="47" y="3"/>
                      <a:pt x="36" y="0"/>
                      <a:pt x="23" y="0"/>
                    </a:cubicBezTo>
                    <a:cubicBezTo>
                      <a:pt x="10" y="1"/>
                      <a:pt x="0" y="5"/>
                      <a:pt x="0" y="9"/>
                    </a:cubicBezTo>
                    <a:cubicBezTo>
                      <a:pt x="0" y="14"/>
                      <a:pt x="10" y="17"/>
                      <a:pt x="23" y="17"/>
                    </a:cubicBezTo>
                    <a:cubicBezTo>
                      <a:pt x="36" y="16"/>
                      <a:pt x="47" y="12"/>
                      <a:pt x="47"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61" name="Freeform 765"/>
              <p:cNvSpPr>
                <a:spLocks/>
              </p:cNvSpPr>
              <p:nvPr/>
            </p:nvSpPr>
            <p:spPr bwMode="auto">
              <a:xfrm flipH="1">
                <a:off x="5388" y="4232"/>
                <a:ext cx="51" cy="18"/>
              </a:xfrm>
              <a:custGeom>
                <a:avLst/>
                <a:gdLst>
                  <a:gd name="T0" fmla="*/ 44 w 44"/>
                  <a:gd name="T1" fmla="*/ 8 h 16"/>
                  <a:gd name="T2" fmla="*/ 22 w 44"/>
                  <a:gd name="T3" fmla="*/ 0 h 16"/>
                  <a:gd name="T4" fmla="*/ 0 w 44"/>
                  <a:gd name="T5" fmla="*/ 8 h 16"/>
                  <a:gd name="T6" fmla="*/ 22 w 44"/>
                  <a:gd name="T7" fmla="*/ 16 h 16"/>
                  <a:gd name="T8" fmla="*/ 44 w 44"/>
                  <a:gd name="T9" fmla="*/ 8 h 16"/>
                </a:gdLst>
                <a:ahLst/>
                <a:cxnLst>
                  <a:cxn ang="0">
                    <a:pos x="T0" y="T1"/>
                  </a:cxn>
                  <a:cxn ang="0">
                    <a:pos x="T2" y="T3"/>
                  </a:cxn>
                  <a:cxn ang="0">
                    <a:pos x="T4" y="T5"/>
                  </a:cxn>
                  <a:cxn ang="0">
                    <a:pos x="T6" y="T7"/>
                  </a:cxn>
                  <a:cxn ang="0">
                    <a:pos x="T8" y="T9"/>
                  </a:cxn>
                </a:cxnLst>
                <a:rect l="0" t="0" r="r" b="b"/>
                <a:pathLst>
                  <a:path w="44" h="16">
                    <a:moveTo>
                      <a:pt x="44" y="8"/>
                    </a:moveTo>
                    <a:cubicBezTo>
                      <a:pt x="44" y="4"/>
                      <a:pt x="34" y="0"/>
                      <a:pt x="22" y="0"/>
                    </a:cubicBezTo>
                    <a:cubicBezTo>
                      <a:pt x="10" y="0"/>
                      <a:pt x="0" y="4"/>
                      <a:pt x="0" y="8"/>
                    </a:cubicBezTo>
                    <a:cubicBezTo>
                      <a:pt x="0" y="13"/>
                      <a:pt x="10" y="16"/>
                      <a:pt x="22" y="16"/>
                    </a:cubicBezTo>
                    <a:cubicBezTo>
                      <a:pt x="34" y="16"/>
                      <a:pt x="44" y="12"/>
                      <a:pt x="44" y="8"/>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62" name="Freeform 766"/>
              <p:cNvSpPr>
                <a:spLocks/>
              </p:cNvSpPr>
              <p:nvPr/>
            </p:nvSpPr>
            <p:spPr bwMode="auto">
              <a:xfrm flipH="1">
                <a:off x="5585" y="3672"/>
                <a:ext cx="44" cy="17"/>
              </a:xfrm>
              <a:custGeom>
                <a:avLst/>
                <a:gdLst>
                  <a:gd name="T0" fmla="*/ 38 w 38"/>
                  <a:gd name="T1" fmla="*/ 7 h 15"/>
                  <a:gd name="T2" fmla="*/ 19 w 38"/>
                  <a:gd name="T3" fmla="*/ 0 h 15"/>
                  <a:gd name="T4" fmla="*/ 0 w 38"/>
                  <a:gd name="T5" fmla="*/ 8 h 15"/>
                  <a:gd name="T6" fmla="*/ 19 w 38"/>
                  <a:gd name="T7" fmla="*/ 15 h 15"/>
                  <a:gd name="T8" fmla="*/ 38 w 38"/>
                  <a:gd name="T9" fmla="*/ 7 h 15"/>
                </a:gdLst>
                <a:ahLst/>
                <a:cxnLst>
                  <a:cxn ang="0">
                    <a:pos x="T0" y="T1"/>
                  </a:cxn>
                  <a:cxn ang="0">
                    <a:pos x="T2" y="T3"/>
                  </a:cxn>
                  <a:cxn ang="0">
                    <a:pos x="T4" y="T5"/>
                  </a:cxn>
                  <a:cxn ang="0">
                    <a:pos x="T6" y="T7"/>
                  </a:cxn>
                  <a:cxn ang="0">
                    <a:pos x="T8" y="T9"/>
                  </a:cxn>
                </a:cxnLst>
                <a:rect l="0" t="0" r="r" b="b"/>
                <a:pathLst>
                  <a:path w="38" h="15">
                    <a:moveTo>
                      <a:pt x="38" y="7"/>
                    </a:moveTo>
                    <a:cubicBezTo>
                      <a:pt x="38" y="3"/>
                      <a:pt x="30" y="0"/>
                      <a:pt x="19" y="0"/>
                    </a:cubicBezTo>
                    <a:cubicBezTo>
                      <a:pt x="8" y="1"/>
                      <a:pt x="0" y="4"/>
                      <a:pt x="0" y="8"/>
                    </a:cubicBezTo>
                    <a:cubicBezTo>
                      <a:pt x="0" y="12"/>
                      <a:pt x="8" y="15"/>
                      <a:pt x="19" y="15"/>
                    </a:cubicBezTo>
                    <a:cubicBezTo>
                      <a:pt x="30" y="14"/>
                      <a:pt x="38" y="11"/>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63" name="Freeform 767"/>
              <p:cNvSpPr>
                <a:spLocks/>
              </p:cNvSpPr>
              <p:nvPr/>
            </p:nvSpPr>
            <p:spPr bwMode="auto">
              <a:xfrm flipH="1">
                <a:off x="5588" y="3874"/>
                <a:ext cx="41" cy="17"/>
              </a:xfrm>
              <a:custGeom>
                <a:avLst/>
                <a:gdLst>
                  <a:gd name="T0" fmla="*/ 35 w 35"/>
                  <a:gd name="T1" fmla="*/ 7 h 14"/>
                  <a:gd name="T2" fmla="*/ 18 w 35"/>
                  <a:gd name="T3" fmla="*/ 1 h 14"/>
                  <a:gd name="T4" fmla="*/ 0 w 35"/>
                  <a:gd name="T5" fmla="*/ 8 h 14"/>
                  <a:gd name="T6" fmla="*/ 18 w 35"/>
                  <a:gd name="T7" fmla="*/ 14 h 14"/>
                  <a:gd name="T8" fmla="*/ 35 w 35"/>
                  <a:gd name="T9" fmla="*/ 7 h 14"/>
                </a:gdLst>
                <a:ahLst/>
                <a:cxnLst>
                  <a:cxn ang="0">
                    <a:pos x="T0" y="T1"/>
                  </a:cxn>
                  <a:cxn ang="0">
                    <a:pos x="T2" y="T3"/>
                  </a:cxn>
                  <a:cxn ang="0">
                    <a:pos x="T4" y="T5"/>
                  </a:cxn>
                  <a:cxn ang="0">
                    <a:pos x="T6" y="T7"/>
                  </a:cxn>
                  <a:cxn ang="0">
                    <a:pos x="T8" y="T9"/>
                  </a:cxn>
                </a:cxnLst>
                <a:rect l="0" t="0" r="r" b="b"/>
                <a:pathLst>
                  <a:path w="35" h="14">
                    <a:moveTo>
                      <a:pt x="35" y="7"/>
                    </a:moveTo>
                    <a:cubicBezTo>
                      <a:pt x="35" y="3"/>
                      <a:pt x="27" y="0"/>
                      <a:pt x="18" y="1"/>
                    </a:cubicBezTo>
                    <a:cubicBezTo>
                      <a:pt x="8" y="1"/>
                      <a:pt x="0" y="4"/>
                      <a:pt x="0" y="8"/>
                    </a:cubicBezTo>
                    <a:cubicBezTo>
                      <a:pt x="0" y="12"/>
                      <a:pt x="8" y="14"/>
                      <a:pt x="18" y="14"/>
                    </a:cubicBezTo>
                    <a:cubicBezTo>
                      <a:pt x="27" y="14"/>
                      <a:pt x="35" y="11"/>
                      <a:pt x="35"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64" name="Freeform 768"/>
              <p:cNvSpPr>
                <a:spLocks/>
              </p:cNvSpPr>
              <p:nvPr/>
            </p:nvSpPr>
            <p:spPr bwMode="auto">
              <a:xfrm flipH="1">
                <a:off x="5148" y="3783"/>
                <a:ext cx="47" cy="19"/>
              </a:xfrm>
              <a:custGeom>
                <a:avLst/>
                <a:gdLst>
                  <a:gd name="T0" fmla="*/ 41 w 41"/>
                  <a:gd name="T1" fmla="*/ 7 h 16"/>
                  <a:gd name="T2" fmla="*/ 20 w 41"/>
                  <a:gd name="T3" fmla="*/ 0 h 16"/>
                  <a:gd name="T4" fmla="*/ 0 w 41"/>
                  <a:gd name="T5" fmla="*/ 9 h 16"/>
                  <a:gd name="T6" fmla="*/ 20 w 41"/>
                  <a:gd name="T7" fmla="*/ 15 h 16"/>
                  <a:gd name="T8" fmla="*/ 41 w 41"/>
                  <a:gd name="T9" fmla="*/ 7 h 16"/>
                </a:gdLst>
                <a:ahLst/>
                <a:cxnLst>
                  <a:cxn ang="0">
                    <a:pos x="T0" y="T1"/>
                  </a:cxn>
                  <a:cxn ang="0">
                    <a:pos x="T2" y="T3"/>
                  </a:cxn>
                  <a:cxn ang="0">
                    <a:pos x="T4" y="T5"/>
                  </a:cxn>
                  <a:cxn ang="0">
                    <a:pos x="T6" y="T7"/>
                  </a:cxn>
                  <a:cxn ang="0">
                    <a:pos x="T8" y="T9"/>
                  </a:cxn>
                </a:cxnLst>
                <a:rect l="0" t="0" r="r" b="b"/>
                <a:pathLst>
                  <a:path w="41" h="16">
                    <a:moveTo>
                      <a:pt x="41" y="7"/>
                    </a:moveTo>
                    <a:cubicBezTo>
                      <a:pt x="41" y="3"/>
                      <a:pt x="31" y="0"/>
                      <a:pt x="20" y="0"/>
                    </a:cubicBezTo>
                    <a:cubicBezTo>
                      <a:pt x="9" y="1"/>
                      <a:pt x="0" y="4"/>
                      <a:pt x="0" y="9"/>
                    </a:cubicBezTo>
                    <a:cubicBezTo>
                      <a:pt x="0" y="13"/>
                      <a:pt x="9" y="16"/>
                      <a:pt x="20" y="15"/>
                    </a:cubicBezTo>
                    <a:cubicBezTo>
                      <a:pt x="31" y="15"/>
                      <a:pt x="41" y="11"/>
                      <a:pt x="41"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65" name="Freeform 769"/>
              <p:cNvSpPr>
                <a:spLocks/>
              </p:cNvSpPr>
              <p:nvPr/>
            </p:nvSpPr>
            <p:spPr bwMode="auto">
              <a:xfrm flipH="1">
                <a:off x="5474" y="4032"/>
                <a:ext cx="44" cy="17"/>
              </a:xfrm>
              <a:custGeom>
                <a:avLst/>
                <a:gdLst>
                  <a:gd name="T0" fmla="*/ 38 w 38"/>
                  <a:gd name="T1" fmla="*/ 7 h 14"/>
                  <a:gd name="T2" fmla="*/ 19 w 38"/>
                  <a:gd name="T3" fmla="*/ 0 h 14"/>
                  <a:gd name="T4" fmla="*/ 0 w 38"/>
                  <a:gd name="T5" fmla="*/ 7 h 14"/>
                  <a:gd name="T6" fmla="*/ 19 w 38"/>
                  <a:gd name="T7" fmla="*/ 14 h 14"/>
                  <a:gd name="T8" fmla="*/ 38 w 38"/>
                  <a:gd name="T9" fmla="*/ 7 h 14"/>
                </a:gdLst>
                <a:ahLst/>
                <a:cxnLst>
                  <a:cxn ang="0">
                    <a:pos x="T0" y="T1"/>
                  </a:cxn>
                  <a:cxn ang="0">
                    <a:pos x="T2" y="T3"/>
                  </a:cxn>
                  <a:cxn ang="0">
                    <a:pos x="T4" y="T5"/>
                  </a:cxn>
                  <a:cxn ang="0">
                    <a:pos x="T6" y="T7"/>
                  </a:cxn>
                  <a:cxn ang="0">
                    <a:pos x="T8" y="T9"/>
                  </a:cxn>
                </a:cxnLst>
                <a:rect l="0" t="0" r="r" b="b"/>
                <a:pathLst>
                  <a:path w="38" h="14">
                    <a:moveTo>
                      <a:pt x="38" y="7"/>
                    </a:moveTo>
                    <a:cubicBezTo>
                      <a:pt x="38" y="3"/>
                      <a:pt x="29" y="0"/>
                      <a:pt x="19" y="0"/>
                    </a:cubicBezTo>
                    <a:cubicBezTo>
                      <a:pt x="9" y="0"/>
                      <a:pt x="0" y="3"/>
                      <a:pt x="0" y="7"/>
                    </a:cubicBezTo>
                    <a:cubicBezTo>
                      <a:pt x="0" y="11"/>
                      <a:pt x="9" y="14"/>
                      <a:pt x="19" y="14"/>
                    </a:cubicBezTo>
                    <a:cubicBezTo>
                      <a:pt x="29" y="14"/>
                      <a:pt x="38" y="10"/>
                      <a:pt x="38"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66" name="Freeform 770"/>
              <p:cNvSpPr>
                <a:spLocks/>
              </p:cNvSpPr>
              <p:nvPr/>
            </p:nvSpPr>
            <p:spPr bwMode="auto">
              <a:xfrm flipH="1">
                <a:off x="4912" y="4102"/>
                <a:ext cx="55" cy="20"/>
              </a:xfrm>
              <a:custGeom>
                <a:avLst/>
                <a:gdLst>
                  <a:gd name="T0" fmla="*/ 48 w 48"/>
                  <a:gd name="T1" fmla="*/ 9 h 18"/>
                  <a:gd name="T2" fmla="*/ 24 w 48"/>
                  <a:gd name="T3" fmla="*/ 1 h 18"/>
                  <a:gd name="T4" fmla="*/ 0 w 48"/>
                  <a:gd name="T5" fmla="*/ 9 h 18"/>
                  <a:gd name="T6" fmla="*/ 24 w 48"/>
                  <a:gd name="T7" fmla="*/ 17 h 18"/>
                  <a:gd name="T8" fmla="*/ 48 w 48"/>
                  <a:gd name="T9" fmla="*/ 9 h 18"/>
                </a:gdLst>
                <a:ahLst/>
                <a:cxnLst>
                  <a:cxn ang="0">
                    <a:pos x="T0" y="T1"/>
                  </a:cxn>
                  <a:cxn ang="0">
                    <a:pos x="T2" y="T3"/>
                  </a:cxn>
                  <a:cxn ang="0">
                    <a:pos x="T4" y="T5"/>
                  </a:cxn>
                  <a:cxn ang="0">
                    <a:pos x="T6" y="T7"/>
                  </a:cxn>
                  <a:cxn ang="0">
                    <a:pos x="T8" y="T9"/>
                  </a:cxn>
                </a:cxnLst>
                <a:rect l="0" t="0" r="r" b="b"/>
                <a:pathLst>
                  <a:path w="48" h="18">
                    <a:moveTo>
                      <a:pt x="48" y="9"/>
                    </a:moveTo>
                    <a:cubicBezTo>
                      <a:pt x="48" y="4"/>
                      <a:pt x="37" y="0"/>
                      <a:pt x="24" y="1"/>
                    </a:cubicBezTo>
                    <a:cubicBezTo>
                      <a:pt x="11" y="1"/>
                      <a:pt x="0" y="5"/>
                      <a:pt x="0" y="9"/>
                    </a:cubicBezTo>
                    <a:cubicBezTo>
                      <a:pt x="0" y="14"/>
                      <a:pt x="11" y="18"/>
                      <a:pt x="24" y="17"/>
                    </a:cubicBezTo>
                    <a:cubicBezTo>
                      <a:pt x="37" y="17"/>
                      <a:pt x="48" y="13"/>
                      <a:pt x="48" y="9"/>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67" name="Freeform 771"/>
              <p:cNvSpPr>
                <a:spLocks/>
              </p:cNvSpPr>
              <p:nvPr/>
            </p:nvSpPr>
            <p:spPr bwMode="auto">
              <a:xfrm flipH="1">
                <a:off x="4549" y="4232"/>
                <a:ext cx="63" cy="22"/>
              </a:xfrm>
              <a:custGeom>
                <a:avLst/>
                <a:gdLst>
                  <a:gd name="T0" fmla="*/ 55 w 55"/>
                  <a:gd name="T1" fmla="*/ 10 h 19"/>
                  <a:gd name="T2" fmla="*/ 28 w 55"/>
                  <a:gd name="T3" fmla="*/ 0 h 19"/>
                  <a:gd name="T4" fmla="*/ 0 w 55"/>
                  <a:gd name="T5" fmla="*/ 10 h 19"/>
                  <a:gd name="T6" fmla="*/ 28 w 55"/>
                  <a:gd name="T7" fmla="*/ 19 h 19"/>
                  <a:gd name="T8" fmla="*/ 55 w 55"/>
                  <a:gd name="T9" fmla="*/ 10 h 19"/>
                </a:gdLst>
                <a:ahLst/>
                <a:cxnLst>
                  <a:cxn ang="0">
                    <a:pos x="T0" y="T1"/>
                  </a:cxn>
                  <a:cxn ang="0">
                    <a:pos x="T2" y="T3"/>
                  </a:cxn>
                  <a:cxn ang="0">
                    <a:pos x="T4" y="T5"/>
                  </a:cxn>
                  <a:cxn ang="0">
                    <a:pos x="T6" y="T7"/>
                  </a:cxn>
                  <a:cxn ang="0">
                    <a:pos x="T8" y="T9"/>
                  </a:cxn>
                </a:cxnLst>
                <a:rect l="0" t="0" r="r" b="b"/>
                <a:pathLst>
                  <a:path w="55" h="19">
                    <a:moveTo>
                      <a:pt x="55" y="10"/>
                    </a:moveTo>
                    <a:cubicBezTo>
                      <a:pt x="55" y="4"/>
                      <a:pt x="43" y="0"/>
                      <a:pt x="28" y="0"/>
                    </a:cubicBezTo>
                    <a:cubicBezTo>
                      <a:pt x="12" y="0"/>
                      <a:pt x="0" y="5"/>
                      <a:pt x="0" y="10"/>
                    </a:cubicBezTo>
                    <a:cubicBezTo>
                      <a:pt x="0" y="15"/>
                      <a:pt x="12" y="19"/>
                      <a:pt x="28" y="19"/>
                    </a:cubicBezTo>
                    <a:cubicBezTo>
                      <a:pt x="43" y="19"/>
                      <a:pt x="55" y="15"/>
                      <a:pt x="55" y="10"/>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68" name="Freeform 772"/>
              <p:cNvSpPr>
                <a:spLocks/>
              </p:cNvSpPr>
              <p:nvPr/>
            </p:nvSpPr>
            <p:spPr bwMode="auto">
              <a:xfrm flipH="1">
                <a:off x="3621" y="4072"/>
                <a:ext cx="62" cy="28"/>
              </a:xfrm>
              <a:custGeom>
                <a:avLst/>
                <a:gdLst>
                  <a:gd name="T0" fmla="*/ 54 w 54"/>
                  <a:gd name="T1" fmla="*/ 12 h 25"/>
                  <a:gd name="T2" fmla="*/ 27 w 54"/>
                  <a:gd name="T3" fmla="*/ 1 h 25"/>
                  <a:gd name="T4" fmla="*/ 0 w 54"/>
                  <a:gd name="T5" fmla="*/ 13 h 25"/>
                  <a:gd name="T6" fmla="*/ 27 w 54"/>
                  <a:gd name="T7" fmla="*/ 25 h 25"/>
                  <a:gd name="T8" fmla="*/ 54 w 54"/>
                  <a:gd name="T9" fmla="*/ 12 h 25"/>
                </a:gdLst>
                <a:ahLst/>
                <a:cxnLst>
                  <a:cxn ang="0">
                    <a:pos x="T0" y="T1"/>
                  </a:cxn>
                  <a:cxn ang="0">
                    <a:pos x="T2" y="T3"/>
                  </a:cxn>
                  <a:cxn ang="0">
                    <a:pos x="T4" y="T5"/>
                  </a:cxn>
                  <a:cxn ang="0">
                    <a:pos x="T6" y="T7"/>
                  </a:cxn>
                  <a:cxn ang="0">
                    <a:pos x="T8" y="T9"/>
                  </a:cxn>
                </a:cxnLst>
                <a:rect l="0" t="0" r="r" b="b"/>
                <a:pathLst>
                  <a:path w="54" h="25">
                    <a:moveTo>
                      <a:pt x="54" y="12"/>
                    </a:moveTo>
                    <a:cubicBezTo>
                      <a:pt x="54" y="6"/>
                      <a:pt x="42" y="0"/>
                      <a:pt x="27" y="1"/>
                    </a:cubicBezTo>
                    <a:cubicBezTo>
                      <a:pt x="12" y="1"/>
                      <a:pt x="0" y="6"/>
                      <a:pt x="0" y="13"/>
                    </a:cubicBezTo>
                    <a:cubicBezTo>
                      <a:pt x="0" y="20"/>
                      <a:pt x="12" y="25"/>
                      <a:pt x="27" y="25"/>
                    </a:cubicBezTo>
                    <a:cubicBezTo>
                      <a:pt x="42" y="24"/>
                      <a:pt x="54" y="19"/>
                      <a:pt x="54"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69" name="Freeform 773"/>
              <p:cNvSpPr>
                <a:spLocks/>
              </p:cNvSpPr>
              <p:nvPr/>
            </p:nvSpPr>
            <p:spPr bwMode="auto">
              <a:xfrm flipH="1">
                <a:off x="2494" y="3850"/>
                <a:ext cx="97" cy="31"/>
              </a:xfrm>
              <a:custGeom>
                <a:avLst/>
                <a:gdLst>
                  <a:gd name="T0" fmla="*/ 83 w 83"/>
                  <a:gd name="T1" fmla="*/ 12 h 27"/>
                  <a:gd name="T2" fmla="*/ 41 w 83"/>
                  <a:gd name="T3" fmla="*/ 1 h 27"/>
                  <a:gd name="T4" fmla="*/ 0 w 83"/>
                  <a:gd name="T5" fmla="*/ 15 h 27"/>
                  <a:gd name="T6" fmla="*/ 41 w 83"/>
                  <a:gd name="T7" fmla="*/ 26 h 27"/>
                  <a:gd name="T8" fmla="*/ 83 w 83"/>
                  <a:gd name="T9" fmla="*/ 12 h 27"/>
                </a:gdLst>
                <a:ahLst/>
                <a:cxnLst>
                  <a:cxn ang="0">
                    <a:pos x="T0" y="T1"/>
                  </a:cxn>
                  <a:cxn ang="0">
                    <a:pos x="T2" y="T3"/>
                  </a:cxn>
                  <a:cxn ang="0">
                    <a:pos x="T4" y="T5"/>
                  </a:cxn>
                  <a:cxn ang="0">
                    <a:pos x="T6" y="T7"/>
                  </a:cxn>
                  <a:cxn ang="0">
                    <a:pos x="T8" y="T9"/>
                  </a:cxn>
                </a:cxnLst>
                <a:rect l="0" t="0" r="r" b="b"/>
                <a:pathLst>
                  <a:path w="83" h="27">
                    <a:moveTo>
                      <a:pt x="83" y="12"/>
                    </a:moveTo>
                    <a:cubicBezTo>
                      <a:pt x="83" y="5"/>
                      <a:pt x="64" y="0"/>
                      <a:pt x="41" y="1"/>
                    </a:cubicBezTo>
                    <a:cubicBezTo>
                      <a:pt x="18" y="1"/>
                      <a:pt x="0" y="7"/>
                      <a:pt x="0" y="15"/>
                    </a:cubicBezTo>
                    <a:cubicBezTo>
                      <a:pt x="0" y="22"/>
                      <a:pt x="18" y="27"/>
                      <a:pt x="41" y="26"/>
                    </a:cubicBezTo>
                    <a:cubicBezTo>
                      <a:pt x="64" y="26"/>
                      <a:pt x="83" y="20"/>
                      <a:pt x="83" y="12"/>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70" name="Freeform 774"/>
              <p:cNvSpPr>
                <a:spLocks/>
              </p:cNvSpPr>
              <p:nvPr/>
            </p:nvSpPr>
            <p:spPr bwMode="auto">
              <a:xfrm flipH="1">
                <a:off x="3151" y="3828"/>
                <a:ext cx="58" cy="20"/>
              </a:xfrm>
              <a:custGeom>
                <a:avLst/>
                <a:gdLst>
                  <a:gd name="T0" fmla="*/ 50 w 50"/>
                  <a:gd name="T1" fmla="*/ 7 h 17"/>
                  <a:gd name="T2" fmla="*/ 25 w 50"/>
                  <a:gd name="T3" fmla="*/ 0 h 17"/>
                  <a:gd name="T4" fmla="*/ 0 w 50"/>
                  <a:gd name="T5" fmla="*/ 9 h 17"/>
                  <a:gd name="T6" fmla="*/ 25 w 50"/>
                  <a:gd name="T7" fmla="*/ 16 h 17"/>
                  <a:gd name="T8" fmla="*/ 50 w 50"/>
                  <a:gd name="T9" fmla="*/ 7 h 17"/>
                </a:gdLst>
                <a:ahLst/>
                <a:cxnLst>
                  <a:cxn ang="0">
                    <a:pos x="T0" y="T1"/>
                  </a:cxn>
                  <a:cxn ang="0">
                    <a:pos x="T2" y="T3"/>
                  </a:cxn>
                  <a:cxn ang="0">
                    <a:pos x="T4" y="T5"/>
                  </a:cxn>
                  <a:cxn ang="0">
                    <a:pos x="T6" y="T7"/>
                  </a:cxn>
                  <a:cxn ang="0">
                    <a:pos x="T8" y="T9"/>
                  </a:cxn>
                </a:cxnLst>
                <a:rect l="0" t="0" r="r" b="b"/>
                <a:pathLst>
                  <a:path w="50" h="17">
                    <a:moveTo>
                      <a:pt x="50" y="7"/>
                    </a:moveTo>
                    <a:cubicBezTo>
                      <a:pt x="50" y="3"/>
                      <a:pt x="39" y="0"/>
                      <a:pt x="25" y="0"/>
                    </a:cubicBezTo>
                    <a:cubicBezTo>
                      <a:pt x="11" y="1"/>
                      <a:pt x="0" y="4"/>
                      <a:pt x="0" y="9"/>
                    </a:cubicBezTo>
                    <a:cubicBezTo>
                      <a:pt x="0" y="13"/>
                      <a:pt x="11" y="17"/>
                      <a:pt x="25" y="16"/>
                    </a:cubicBezTo>
                    <a:cubicBezTo>
                      <a:pt x="39" y="16"/>
                      <a:pt x="50" y="12"/>
                      <a:pt x="50" y="7"/>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871" name="Freeform 775"/>
              <p:cNvSpPr>
                <a:spLocks/>
              </p:cNvSpPr>
              <p:nvPr/>
            </p:nvSpPr>
            <p:spPr bwMode="auto">
              <a:xfrm flipH="1">
                <a:off x="1681" y="3706"/>
                <a:ext cx="104" cy="34"/>
              </a:xfrm>
              <a:custGeom>
                <a:avLst/>
                <a:gdLst>
                  <a:gd name="T0" fmla="*/ 91 w 91"/>
                  <a:gd name="T1" fmla="*/ 13 h 29"/>
                  <a:gd name="T2" fmla="*/ 45 w 91"/>
                  <a:gd name="T3" fmla="*/ 1 h 29"/>
                  <a:gd name="T4" fmla="*/ 0 w 91"/>
                  <a:gd name="T5" fmla="*/ 16 h 29"/>
                  <a:gd name="T6" fmla="*/ 45 w 91"/>
                  <a:gd name="T7" fmla="*/ 28 h 29"/>
                  <a:gd name="T8" fmla="*/ 91 w 91"/>
                  <a:gd name="T9" fmla="*/ 13 h 29"/>
                </a:gdLst>
                <a:ahLst/>
                <a:cxnLst>
                  <a:cxn ang="0">
                    <a:pos x="T0" y="T1"/>
                  </a:cxn>
                  <a:cxn ang="0">
                    <a:pos x="T2" y="T3"/>
                  </a:cxn>
                  <a:cxn ang="0">
                    <a:pos x="T4" y="T5"/>
                  </a:cxn>
                  <a:cxn ang="0">
                    <a:pos x="T6" y="T7"/>
                  </a:cxn>
                  <a:cxn ang="0">
                    <a:pos x="T8" y="T9"/>
                  </a:cxn>
                </a:cxnLst>
                <a:rect l="0" t="0" r="r" b="b"/>
                <a:pathLst>
                  <a:path w="91" h="29">
                    <a:moveTo>
                      <a:pt x="91" y="13"/>
                    </a:moveTo>
                    <a:cubicBezTo>
                      <a:pt x="91" y="6"/>
                      <a:pt x="70" y="0"/>
                      <a:pt x="45" y="1"/>
                    </a:cubicBezTo>
                    <a:cubicBezTo>
                      <a:pt x="20" y="2"/>
                      <a:pt x="0" y="9"/>
                      <a:pt x="0" y="16"/>
                    </a:cubicBezTo>
                    <a:cubicBezTo>
                      <a:pt x="0" y="23"/>
                      <a:pt x="20" y="29"/>
                      <a:pt x="45" y="28"/>
                    </a:cubicBezTo>
                    <a:cubicBezTo>
                      <a:pt x="70" y="27"/>
                      <a:pt x="91" y="21"/>
                      <a:pt x="91" y="13"/>
                    </a:cubicBezTo>
                    <a:close/>
                  </a:path>
                </a:pathLst>
              </a:custGeom>
              <a:solidFill>
                <a:srgbClr val="9D73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grpSp>
        <p:nvGrpSpPr>
          <p:cNvPr id="644312" name="Group 216"/>
          <p:cNvGrpSpPr>
            <a:grpSpLocks/>
          </p:cNvGrpSpPr>
          <p:nvPr/>
        </p:nvGrpSpPr>
        <p:grpSpPr bwMode="auto">
          <a:xfrm>
            <a:off x="742950" y="5119688"/>
            <a:ext cx="4011613" cy="1479550"/>
            <a:chOff x="555" y="-932"/>
            <a:chExt cx="2527" cy="932"/>
          </a:xfrm>
        </p:grpSpPr>
        <p:sp>
          <p:nvSpPr>
            <p:cNvPr id="644309" name="Oval 213"/>
            <p:cNvSpPr>
              <a:spLocks noChangeArrowheads="1"/>
            </p:cNvSpPr>
            <p:nvPr/>
          </p:nvSpPr>
          <p:spPr bwMode="auto">
            <a:xfrm>
              <a:off x="555" y="-236"/>
              <a:ext cx="903" cy="236"/>
            </a:xfrm>
            <a:prstGeom prst="ellipse">
              <a:avLst/>
            </a:prstGeom>
            <a:solidFill>
              <a:srgbClr val="000000">
                <a:alpha val="30000"/>
              </a:srgbClr>
            </a:solidFill>
            <a:ln>
              <a:noFill/>
            </a:ln>
            <a:effectLst/>
            <a:extLst>
              <a:ext uri="{91240B29-F687-4F45-9708-019B960494DF}">
                <a14:hiddenLine xmlns:a14="http://schemas.microsoft.com/office/drawing/2010/main" xmlns="" w="9525" algn="ctr">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310" name="Oval 214"/>
            <p:cNvSpPr>
              <a:spLocks noChangeArrowheads="1"/>
            </p:cNvSpPr>
            <p:nvPr/>
          </p:nvSpPr>
          <p:spPr bwMode="auto">
            <a:xfrm>
              <a:off x="1367" y="-236"/>
              <a:ext cx="903" cy="236"/>
            </a:xfrm>
            <a:prstGeom prst="ellipse">
              <a:avLst/>
            </a:prstGeom>
            <a:solidFill>
              <a:srgbClr val="000000">
                <a:alpha val="30000"/>
              </a:srgbClr>
            </a:solidFill>
            <a:ln>
              <a:noFill/>
            </a:ln>
            <a:effectLst/>
            <a:extLst>
              <a:ext uri="{91240B29-F687-4F45-9708-019B960494DF}">
                <a14:hiddenLine xmlns:a14="http://schemas.microsoft.com/office/drawing/2010/main" xmlns="" w="9525" algn="ctr">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311" name="Oval 215"/>
            <p:cNvSpPr>
              <a:spLocks noChangeArrowheads="1"/>
            </p:cNvSpPr>
            <p:nvPr/>
          </p:nvSpPr>
          <p:spPr bwMode="auto">
            <a:xfrm>
              <a:off x="2180" y="-236"/>
              <a:ext cx="902" cy="236"/>
            </a:xfrm>
            <a:prstGeom prst="ellipse">
              <a:avLst/>
            </a:prstGeom>
            <a:solidFill>
              <a:srgbClr val="000000">
                <a:alpha val="30000"/>
              </a:srgbClr>
            </a:solidFill>
            <a:ln>
              <a:noFill/>
            </a:ln>
            <a:effectLst/>
            <a:extLst>
              <a:ext uri="{91240B29-F687-4F45-9708-019B960494DF}">
                <a14:hiddenLine xmlns:a14="http://schemas.microsoft.com/office/drawing/2010/main" xmlns="" w="9525" algn="ctr">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294" name="Freeform 198"/>
            <p:cNvSpPr>
              <a:spLocks/>
            </p:cNvSpPr>
            <p:nvPr/>
          </p:nvSpPr>
          <p:spPr bwMode="auto">
            <a:xfrm>
              <a:off x="1523" y="-291"/>
              <a:ext cx="626" cy="206"/>
            </a:xfrm>
            <a:custGeom>
              <a:avLst/>
              <a:gdLst>
                <a:gd name="T0" fmla="*/ 62 w 125"/>
                <a:gd name="T1" fmla="*/ 0 h 41"/>
                <a:gd name="T2" fmla="*/ 107 w 125"/>
                <a:gd name="T3" fmla="*/ 0 h 41"/>
                <a:gd name="T4" fmla="*/ 125 w 125"/>
                <a:gd name="T5" fmla="*/ 21 h 41"/>
                <a:gd name="T6" fmla="*/ 125 w 125"/>
                <a:gd name="T7" fmla="*/ 41 h 41"/>
                <a:gd name="T8" fmla="*/ 119 w 125"/>
                <a:gd name="T9" fmla="*/ 41 h 41"/>
                <a:gd name="T10" fmla="*/ 119 w 125"/>
                <a:gd name="T11" fmla="*/ 20 h 41"/>
                <a:gd name="T12" fmla="*/ 105 w 125"/>
                <a:gd name="T13" fmla="*/ 5 h 41"/>
                <a:gd name="T14" fmla="*/ 62 w 125"/>
                <a:gd name="T15" fmla="*/ 5 h 41"/>
                <a:gd name="T16" fmla="*/ 20 w 125"/>
                <a:gd name="T17" fmla="*/ 5 h 41"/>
                <a:gd name="T18" fmla="*/ 5 w 125"/>
                <a:gd name="T19" fmla="*/ 20 h 41"/>
                <a:gd name="T20" fmla="*/ 5 w 125"/>
                <a:gd name="T21" fmla="*/ 41 h 41"/>
                <a:gd name="T22" fmla="*/ 0 w 125"/>
                <a:gd name="T23" fmla="*/ 41 h 41"/>
                <a:gd name="T24" fmla="*/ 0 w 125"/>
                <a:gd name="T25" fmla="*/ 21 h 41"/>
                <a:gd name="T26" fmla="*/ 17 w 125"/>
                <a:gd name="T27" fmla="*/ 0 h 41"/>
                <a:gd name="T28" fmla="*/ 62 w 125"/>
                <a:gd name="T2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 h="41">
                  <a:moveTo>
                    <a:pt x="62" y="0"/>
                  </a:moveTo>
                  <a:cubicBezTo>
                    <a:pt x="107" y="0"/>
                    <a:pt x="107" y="0"/>
                    <a:pt x="107" y="0"/>
                  </a:cubicBezTo>
                  <a:cubicBezTo>
                    <a:pt x="107" y="0"/>
                    <a:pt x="125" y="3"/>
                    <a:pt x="125" y="21"/>
                  </a:cubicBezTo>
                  <a:cubicBezTo>
                    <a:pt x="125" y="41"/>
                    <a:pt x="125" y="41"/>
                    <a:pt x="125" y="41"/>
                  </a:cubicBezTo>
                  <a:cubicBezTo>
                    <a:pt x="119" y="41"/>
                    <a:pt x="119" y="41"/>
                    <a:pt x="119" y="41"/>
                  </a:cubicBezTo>
                  <a:cubicBezTo>
                    <a:pt x="119" y="20"/>
                    <a:pt x="119" y="20"/>
                    <a:pt x="119" y="20"/>
                  </a:cubicBezTo>
                  <a:cubicBezTo>
                    <a:pt x="119" y="20"/>
                    <a:pt x="120" y="5"/>
                    <a:pt x="105" y="5"/>
                  </a:cubicBezTo>
                  <a:cubicBezTo>
                    <a:pt x="93" y="5"/>
                    <a:pt x="62" y="5"/>
                    <a:pt x="62" y="5"/>
                  </a:cubicBezTo>
                  <a:cubicBezTo>
                    <a:pt x="62" y="5"/>
                    <a:pt x="31" y="5"/>
                    <a:pt x="20" y="5"/>
                  </a:cubicBezTo>
                  <a:cubicBezTo>
                    <a:pt x="5" y="5"/>
                    <a:pt x="5" y="20"/>
                    <a:pt x="5" y="20"/>
                  </a:cubicBezTo>
                  <a:cubicBezTo>
                    <a:pt x="5" y="41"/>
                    <a:pt x="5" y="41"/>
                    <a:pt x="5" y="41"/>
                  </a:cubicBezTo>
                  <a:cubicBezTo>
                    <a:pt x="0" y="41"/>
                    <a:pt x="0" y="41"/>
                    <a:pt x="0" y="41"/>
                  </a:cubicBezTo>
                  <a:cubicBezTo>
                    <a:pt x="0" y="21"/>
                    <a:pt x="0" y="21"/>
                    <a:pt x="0" y="21"/>
                  </a:cubicBezTo>
                  <a:cubicBezTo>
                    <a:pt x="0" y="3"/>
                    <a:pt x="17" y="0"/>
                    <a:pt x="17" y="0"/>
                  </a:cubicBezTo>
                  <a:lnTo>
                    <a:pt x="62" y="0"/>
                  </a:ln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295" name="Freeform 199"/>
            <p:cNvSpPr>
              <a:spLocks noEditPoints="1"/>
            </p:cNvSpPr>
            <p:nvPr/>
          </p:nvSpPr>
          <p:spPr bwMode="auto">
            <a:xfrm>
              <a:off x="1598" y="-932"/>
              <a:ext cx="471" cy="626"/>
            </a:xfrm>
            <a:custGeom>
              <a:avLst/>
              <a:gdLst>
                <a:gd name="T0" fmla="*/ 17 w 94"/>
                <a:gd name="T1" fmla="*/ 0 h 125"/>
                <a:gd name="T2" fmla="*/ 0 w 94"/>
                <a:gd name="T3" fmla="*/ 104 h 125"/>
                <a:gd name="T4" fmla="*/ 94 w 94"/>
                <a:gd name="T5" fmla="*/ 125 h 125"/>
                <a:gd name="T6" fmla="*/ 94 w 94"/>
                <a:gd name="T7" fmla="*/ 14 h 125"/>
                <a:gd name="T8" fmla="*/ 89 w 94"/>
                <a:gd name="T9" fmla="*/ 119 h 125"/>
                <a:gd name="T10" fmla="*/ 5 w 94"/>
                <a:gd name="T11" fmla="*/ 116 h 125"/>
                <a:gd name="T12" fmla="*/ 89 w 94"/>
                <a:gd name="T13" fmla="*/ 119 h 125"/>
                <a:gd name="T14" fmla="*/ 5 w 94"/>
                <a:gd name="T15" fmla="*/ 110 h 125"/>
                <a:gd name="T16" fmla="*/ 89 w 94"/>
                <a:gd name="T17" fmla="*/ 107 h 125"/>
                <a:gd name="T18" fmla="*/ 89 w 94"/>
                <a:gd name="T19" fmla="*/ 101 h 125"/>
                <a:gd name="T20" fmla="*/ 5 w 94"/>
                <a:gd name="T21" fmla="*/ 98 h 125"/>
                <a:gd name="T22" fmla="*/ 89 w 94"/>
                <a:gd name="T23" fmla="*/ 101 h 125"/>
                <a:gd name="T24" fmla="*/ 5 w 94"/>
                <a:gd name="T25" fmla="*/ 90 h 125"/>
                <a:gd name="T26" fmla="*/ 89 w 94"/>
                <a:gd name="T27" fmla="*/ 87 h 125"/>
                <a:gd name="T28" fmla="*/ 89 w 94"/>
                <a:gd name="T29" fmla="*/ 80 h 125"/>
                <a:gd name="T30" fmla="*/ 5 w 94"/>
                <a:gd name="T31" fmla="*/ 77 h 125"/>
                <a:gd name="T32" fmla="*/ 89 w 94"/>
                <a:gd name="T33" fmla="*/ 80 h 125"/>
                <a:gd name="T34" fmla="*/ 5 w 94"/>
                <a:gd name="T35" fmla="*/ 68 h 125"/>
                <a:gd name="T36" fmla="*/ 89 w 94"/>
                <a:gd name="T37" fmla="*/ 65 h 125"/>
                <a:gd name="T38" fmla="*/ 89 w 94"/>
                <a:gd name="T39" fmla="*/ 56 h 125"/>
                <a:gd name="T40" fmla="*/ 5 w 94"/>
                <a:gd name="T41" fmla="*/ 52 h 125"/>
                <a:gd name="T42" fmla="*/ 89 w 94"/>
                <a:gd name="T43" fmla="*/ 56 h 125"/>
                <a:gd name="T44" fmla="*/ 5 w 94"/>
                <a:gd name="T45" fmla="*/ 44 h 125"/>
                <a:gd name="T46" fmla="*/ 89 w 94"/>
                <a:gd name="T47" fmla="*/ 41 h 125"/>
                <a:gd name="T48" fmla="*/ 89 w 94"/>
                <a:gd name="T49" fmla="*/ 35 h 125"/>
                <a:gd name="T50" fmla="*/ 5 w 94"/>
                <a:gd name="T51" fmla="*/ 31 h 125"/>
                <a:gd name="T52" fmla="*/ 89 w 94"/>
                <a:gd name="T53" fmla="*/ 35 h 125"/>
                <a:gd name="T54" fmla="*/ 5 w 94"/>
                <a:gd name="T55" fmla="*/ 25 h 125"/>
                <a:gd name="T56" fmla="*/ 89 w 94"/>
                <a:gd name="T57" fmla="*/ 22 h 125"/>
                <a:gd name="T58" fmla="*/ 5 w 94"/>
                <a:gd name="T59" fmla="*/ 18 h 125"/>
                <a:gd name="T60" fmla="*/ 77 w 94"/>
                <a:gd name="T61" fmla="*/ 4 h 125"/>
                <a:gd name="T62" fmla="*/ 5 w 94"/>
                <a:gd name="T63" fmla="*/ 1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25">
                  <a:moveTo>
                    <a:pt x="76" y="0"/>
                  </a:moveTo>
                  <a:cubicBezTo>
                    <a:pt x="17" y="0"/>
                    <a:pt x="17" y="0"/>
                    <a:pt x="17" y="0"/>
                  </a:cubicBezTo>
                  <a:cubicBezTo>
                    <a:pt x="10" y="0"/>
                    <a:pt x="0" y="7"/>
                    <a:pt x="0" y="14"/>
                  </a:cubicBezTo>
                  <a:cubicBezTo>
                    <a:pt x="0" y="104"/>
                    <a:pt x="0" y="104"/>
                    <a:pt x="0" y="104"/>
                  </a:cubicBezTo>
                  <a:cubicBezTo>
                    <a:pt x="0" y="125"/>
                    <a:pt x="0" y="125"/>
                    <a:pt x="0" y="125"/>
                  </a:cubicBezTo>
                  <a:cubicBezTo>
                    <a:pt x="94" y="125"/>
                    <a:pt x="94" y="125"/>
                    <a:pt x="94" y="125"/>
                  </a:cubicBezTo>
                  <a:cubicBezTo>
                    <a:pt x="94" y="104"/>
                    <a:pt x="94" y="104"/>
                    <a:pt x="94" y="104"/>
                  </a:cubicBezTo>
                  <a:cubicBezTo>
                    <a:pt x="94" y="14"/>
                    <a:pt x="94" y="14"/>
                    <a:pt x="94" y="14"/>
                  </a:cubicBezTo>
                  <a:cubicBezTo>
                    <a:pt x="94" y="7"/>
                    <a:pt x="83" y="0"/>
                    <a:pt x="76" y="0"/>
                  </a:cubicBezTo>
                  <a:close/>
                  <a:moveTo>
                    <a:pt x="89" y="119"/>
                  </a:moveTo>
                  <a:cubicBezTo>
                    <a:pt x="5" y="119"/>
                    <a:pt x="5" y="119"/>
                    <a:pt x="5" y="119"/>
                  </a:cubicBezTo>
                  <a:cubicBezTo>
                    <a:pt x="5" y="116"/>
                    <a:pt x="5" y="116"/>
                    <a:pt x="5" y="116"/>
                  </a:cubicBezTo>
                  <a:cubicBezTo>
                    <a:pt x="89" y="116"/>
                    <a:pt x="89" y="116"/>
                    <a:pt x="89" y="116"/>
                  </a:cubicBezTo>
                  <a:lnTo>
                    <a:pt x="89" y="119"/>
                  </a:lnTo>
                  <a:close/>
                  <a:moveTo>
                    <a:pt x="89" y="110"/>
                  </a:moveTo>
                  <a:cubicBezTo>
                    <a:pt x="5" y="110"/>
                    <a:pt x="5" y="110"/>
                    <a:pt x="5" y="110"/>
                  </a:cubicBezTo>
                  <a:cubicBezTo>
                    <a:pt x="5" y="107"/>
                    <a:pt x="5" y="107"/>
                    <a:pt x="5" y="107"/>
                  </a:cubicBezTo>
                  <a:cubicBezTo>
                    <a:pt x="89" y="107"/>
                    <a:pt x="89" y="107"/>
                    <a:pt x="89" y="107"/>
                  </a:cubicBezTo>
                  <a:lnTo>
                    <a:pt x="89" y="110"/>
                  </a:lnTo>
                  <a:close/>
                  <a:moveTo>
                    <a:pt x="89" y="101"/>
                  </a:moveTo>
                  <a:cubicBezTo>
                    <a:pt x="5" y="101"/>
                    <a:pt x="5" y="101"/>
                    <a:pt x="5" y="101"/>
                  </a:cubicBezTo>
                  <a:cubicBezTo>
                    <a:pt x="5" y="98"/>
                    <a:pt x="5" y="98"/>
                    <a:pt x="5" y="98"/>
                  </a:cubicBezTo>
                  <a:cubicBezTo>
                    <a:pt x="89" y="98"/>
                    <a:pt x="89" y="98"/>
                    <a:pt x="89" y="98"/>
                  </a:cubicBezTo>
                  <a:lnTo>
                    <a:pt x="89" y="101"/>
                  </a:lnTo>
                  <a:close/>
                  <a:moveTo>
                    <a:pt x="89" y="90"/>
                  </a:moveTo>
                  <a:cubicBezTo>
                    <a:pt x="5" y="90"/>
                    <a:pt x="5" y="90"/>
                    <a:pt x="5" y="90"/>
                  </a:cubicBezTo>
                  <a:cubicBezTo>
                    <a:pt x="5" y="87"/>
                    <a:pt x="5" y="87"/>
                    <a:pt x="5" y="87"/>
                  </a:cubicBezTo>
                  <a:cubicBezTo>
                    <a:pt x="89" y="87"/>
                    <a:pt x="89" y="87"/>
                    <a:pt x="89" y="87"/>
                  </a:cubicBezTo>
                  <a:lnTo>
                    <a:pt x="89" y="90"/>
                  </a:lnTo>
                  <a:close/>
                  <a:moveTo>
                    <a:pt x="89" y="80"/>
                  </a:moveTo>
                  <a:cubicBezTo>
                    <a:pt x="5" y="80"/>
                    <a:pt x="5" y="80"/>
                    <a:pt x="5" y="80"/>
                  </a:cubicBezTo>
                  <a:cubicBezTo>
                    <a:pt x="5" y="77"/>
                    <a:pt x="5" y="77"/>
                    <a:pt x="5" y="77"/>
                  </a:cubicBezTo>
                  <a:cubicBezTo>
                    <a:pt x="89" y="77"/>
                    <a:pt x="89" y="77"/>
                    <a:pt x="89" y="77"/>
                  </a:cubicBezTo>
                  <a:lnTo>
                    <a:pt x="89" y="80"/>
                  </a:lnTo>
                  <a:close/>
                  <a:moveTo>
                    <a:pt x="89" y="68"/>
                  </a:moveTo>
                  <a:cubicBezTo>
                    <a:pt x="5" y="68"/>
                    <a:pt x="5" y="68"/>
                    <a:pt x="5" y="68"/>
                  </a:cubicBezTo>
                  <a:cubicBezTo>
                    <a:pt x="5" y="65"/>
                    <a:pt x="5" y="65"/>
                    <a:pt x="5" y="65"/>
                  </a:cubicBezTo>
                  <a:cubicBezTo>
                    <a:pt x="89" y="65"/>
                    <a:pt x="89" y="65"/>
                    <a:pt x="89" y="65"/>
                  </a:cubicBezTo>
                  <a:lnTo>
                    <a:pt x="89" y="68"/>
                  </a:lnTo>
                  <a:close/>
                  <a:moveTo>
                    <a:pt x="89" y="56"/>
                  </a:moveTo>
                  <a:cubicBezTo>
                    <a:pt x="5" y="56"/>
                    <a:pt x="5" y="56"/>
                    <a:pt x="5" y="56"/>
                  </a:cubicBezTo>
                  <a:cubicBezTo>
                    <a:pt x="5" y="52"/>
                    <a:pt x="5" y="52"/>
                    <a:pt x="5" y="52"/>
                  </a:cubicBezTo>
                  <a:cubicBezTo>
                    <a:pt x="89" y="52"/>
                    <a:pt x="89" y="52"/>
                    <a:pt x="89" y="52"/>
                  </a:cubicBezTo>
                  <a:lnTo>
                    <a:pt x="89" y="56"/>
                  </a:lnTo>
                  <a:close/>
                  <a:moveTo>
                    <a:pt x="89" y="44"/>
                  </a:moveTo>
                  <a:cubicBezTo>
                    <a:pt x="5" y="44"/>
                    <a:pt x="5" y="44"/>
                    <a:pt x="5" y="44"/>
                  </a:cubicBezTo>
                  <a:cubicBezTo>
                    <a:pt x="5" y="41"/>
                    <a:pt x="5" y="41"/>
                    <a:pt x="5" y="41"/>
                  </a:cubicBezTo>
                  <a:cubicBezTo>
                    <a:pt x="89" y="41"/>
                    <a:pt x="89" y="41"/>
                    <a:pt x="89" y="41"/>
                  </a:cubicBezTo>
                  <a:lnTo>
                    <a:pt x="89" y="44"/>
                  </a:lnTo>
                  <a:close/>
                  <a:moveTo>
                    <a:pt x="89" y="35"/>
                  </a:moveTo>
                  <a:cubicBezTo>
                    <a:pt x="5" y="35"/>
                    <a:pt x="5" y="35"/>
                    <a:pt x="5" y="35"/>
                  </a:cubicBezTo>
                  <a:cubicBezTo>
                    <a:pt x="5" y="31"/>
                    <a:pt x="5" y="31"/>
                    <a:pt x="5" y="31"/>
                  </a:cubicBezTo>
                  <a:cubicBezTo>
                    <a:pt x="89" y="31"/>
                    <a:pt x="89" y="31"/>
                    <a:pt x="89" y="31"/>
                  </a:cubicBezTo>
                  <a:lnTo>
                    <a:pt x="89" y="35"/>
                  </a:lnTo>
                  <a:close/>
                  <a:moveTo>
                    <a:pt x="89" y="25"/>
                  </a:moveTo>
                  <a:cubicBezTo>
                    <a:pt x="5" y="25"/>
                    <a:pt x="5" y="25"/>
                    <a:pt x="5" y="25"/>
                  </a:cubicBezTo>
                  <a:cubicBezTo>
                    <a:pt x="5" y="22"/>
                    <a:pt x="5" y="22"/>
                    <a:pt x="5" y="22"/>
                  </a:cubicBezTo>
                  <a:cubicBezTo>
                    <a:pt x="89" y="22"/>
                    <a:pt x="89" y="22"/>
                    <a:pt x="89" y="22"/>
                  </a:cubicBezTo>
                  <a:lnTo>
                    <a:pt x="89" y="25"/>
                  </a:lnTo>
                  <a:close/>
                  <a:moveTo>
                    <a:pt x="5" y="18"/>
                  </a:moveTo>
                  <a:cubicBezTo>
                    <a:pt x="5" y="10"/>
                    <a:pt x="10" y="4"/>
                    <a:pt x="17" y="4"/>
                  </a:cubicBezTo>
                  <a:cubicBezTo>
                    <a:pt x="77" y="4"/>
                    <a:pt x="77" y="4"/>
                    <a:pt x="77" y="4"/>
                  </a:cubicBezTo>
                  <a:cubicBezTo>
                    <a:pt x="84" y="4"/>
                    <a:pt x="89" y="10"/>
                    <a:pt x="89" y="18"/>
                  </a:cubicBezTo>
                  <a:lnTo>
                    <a:pt x="5" y="18"/>
                  </a:ln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296" name="Freeform 200"/>
            <p:cNvSpPr>
              <a:spLocks noEditPoints="1"/>
            </p:cNvSpPr>
            <p:nvPr/>
          </p:nvSpPr>
          <p:spPr bwMode="auto">
            <a:xfrm>
              <a:off x="1598" y="-847"/>
              <a:ext cx="471" cy="80"/>
            </a:xfrm>
            <a:custGeom>
              <a:avLst/>
              <a:gdLst>
                <a:gd name="T0" fmla="*/ 0 w 471"/>
                <a:gd name="T1" fmla="*/ 0 h 80"/>
                <a:gd name="T2" fmla="*/ 0 w 471"/>
                <a:gd name="T3" fmla="*/ 80 h 80"/>
                <a:gd name="T4" fmla="*/ 471 w 471"/>
                <a:gd name="T5" fmla="*/ 80 h 80"/>
                <a:gd name="T6" fmla="*/ 471 w 471"/>
                <a:gd name="T7" fmla="*/ 0 h 80"/>
                <a:gd name="T8" fmla="*/ 0 w 471"/>
                <a:gd name="T9" fmla="*/ 0 h 80"/>
                <a:gd name="T10" fmla="*/ 446 w 471"/>
                <a:gd name="T11" fmla="*/ 50 h 80"/>
                <a:gd name="T12" fmla="*/ 25 w 471"/>
                <a:gd name="T13" fmla="*/ 50 h 80"/>
                <a:gd name="T14" fmla="*/ 25 w 471"/>
                <a:gd name="T15" fmla="*/ 35 h 80"/>
                <a:gd name="T16" fmla="*/ 446 w 471"/>
                <a:gd name="T17" fmla="*/ 35 h 80"/>
                <a:gd name="T18" fmla="*/ 446 w 471"/>
                <a:gd name="T19"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80">
                  <a:moveTo>
                    <a:pt x="0" y="0"/>
                  </a:moveTo>
                  <a:lnTo>
                    <a:pt x="0" y="80"/>
                  </a:lnTo>
                  <a:lnTo>
                    <a:pt x="471" y="80"/>
                  </a:lnTo>
                  <a:lnTo>
                    <a:pt x="471" y="0"/>
                  </a:lnTo>
                  <a:lnTo>
                    <a:pt x="0" y="0"/>
                  </a:lnTo>
                  <a:close/>
                  <a:moveTo>
                    <a:pt x="446" y="50"/>
                  </a:moveTo>
                  <a:lnTo>
                    <a:pt x="25" y="50"/>
                  </a:lnTo>
                  <a:lnTo>
                    <a:pt x="25" y="35"/>
                  </a:lnTo>
                  <a:lnTo>
                    <a:pt x="446" y="35"/>
                  </a:lnTo>
                  <a:lnTo>
                    <a:pt x="446" y="50"/>
                  </a:lnTo>
                  <a:close/>
                </a:path>
              </a:pathLst>
            </a:custGeom>
            <a:solidFill>
              <a:srgbClr val="00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297" name="Freeform 201"/>
            <p:cNvSpPr>
              <a:spLocks/>
            </p:cNvSpPr>
            <p:nvPr/>
          </p:nvSpPr>
          <p:spPr bwMode="auto">
            <a:xfrm>
              <a:off x="1473" y="-306"/>
              <a:ext cx="722" cy="236"/>
            </a:xfrm>
            <a:custGeom>
              <a:avLst/>
              <a:gdLst>
                <a:gd name="T0" fmla="*/ 72 w 144"/>
                <a:gd name="T1" fmla="*/ 0 h 47"/>
                <a:gd name="T2" fmla="*/ 124 w 144"/>
                <a:gd name="T3" fmla="*/ 0 h 47"/>
                <a:gd name="T4" fmla="*/ 144 w 144"/>
                <a:gd name="T5" fmla="*/ 23 h 47"/>
                <a:gd name="T6" fmla="*/ 144 w 144"/>
                <a:gd name="T7" fmla="*/ 47 h 47"/>
                <a:gd name="T8" fmla="*/ 137 w 144"/>
                <a:gd name="T9" fmla="*/ 47 h 47"/>
                <a:gd name="T10" fmla="*/ 137 w 144"/>
                <a:gd name="T11" fmla="*/ 23 h 47"/>
                <a:gd name="T12" fmla="*/ 121 w 144"/>
                <a:gd name="T13" fmla="*/ 6 h 47"/>
                <a:gd name="T14" fmla="*/ 72 w 144"/>
                <a:gd name="T15" fmla="*/ 6 h 47"/>
                <a:gd name="T16" fmla="*/ 23 w 144"/>
                <a:gd name="T17" fmla="*/ 6 h 47"/>
                <a:gd name="T18" fmla="*/ 7 w 144"/>
                <a:gd name="T19" fmla="*/ 23 h 47"/>
                <a:gd name="T20" fmla="*/ 7 w 144"/>
                <a:gd name="T21" fmla="*/ 47 h 47"/>
                <a:gd name="T22" fmla="*/ 0 w 144"/>
                <a:gd name="T23" fmla="*/ 47 h 47"/>
                <a:gd name="T24" fmla="*/ 0 w 144"/>
                <a:gd name="T25" fmla="*/ 23 h 47"/>
                <a:gd name="T26" fmla="*/ 20 w 144"/>
                <a:gd name="T27" fmla="*/ 0 h 47"/>
                <a:gd name="T28" fmla="*/ 72 w 144"/>
                <a:gd name="T2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47">
                  <a:moveTo>
                    <a:pt x="72" y="0"/>
                  </a:moveTo>
                  <a:cubicBezTo>
                    <a:pt x="124" y="0"/>
                    <a:pt x="124" y="0"/>
                    <a:pt x="124" y="0"/>
                  </a:cubicBezTo>
                  <a:cubicBezTo>
                    <a:pt x="124" y="0"/>
                    <a:pt x="144" y="3"/>
                    <a:pt x="144" y="23"/>
                  </a:cubicBezTo>
                  <a:cubicBezTo>
                    <a:pt x="144" y="47"/>
                    <a:pt x="144" y="47"/>
                    <a:pt x="144" y="47"/>
                  </a:cubicBezTo>
                  <a:cubicBezTo>
                    <a:pt x="137" y="47"/>
                    <a:pt x="137" y="47"/>
                    <a:pt x="137" y="47"/>
                  </a:cubicBezTo>
                  <a:cubicBezTo>
                    <a:pt x="137" y="23"/>
                    <a:pt x="137" y="23"/>
                    <a:pt x="137" y="23"/>
                  </a:cubicBezTo>
                  <a:cubicBezTo>
                    <a:pt x="137" y="23"/>
                    <a:pt x="138" y="6"/>
                    <a:pt x="121" y="6"/>
                  </a:cubicBezTo>
                  <a:cubicBezTo>
                    <a:pt x="107" y="6"/>
                    <a:pt x="72" y="6"/>
                    <a:pt x="72" y="6"/>
                  </a:cubicBezTo>
                  <a:cubicBezTo>
                    <a:pt x="72" y="6"/>
                    <a:pt x="37" y="6"/>
                    <a:pt x="23" y="6"/>
                  </a:cubicBezTo>
                  <a:cubicBezTo>
                    <a:pt x="6" y="6"/>
                    <a:pt x="7" y="23"/>
                    <a:pt x="7" y="23"/>
                  </a:cubicBezTo>
                  <a:cubicBezTo>
                    <a:pt x="7" y="47"/>
                    <a:pt x="7" y="47"/>
                    <a:pt x="7" y="47"/>
                  </a:cubicBezTo>
                  <a:cubicBezTo>
                    <a:pt x="0" y="47"/>
                    <a:pt x="0" y="47"/>
                    <a:pt x="0" y="47"/>
                  </a:cubicBezTo>
                  <a:cubicBezTo>
                    <a:pt x="0" y="23"/>
                    <a:pt x="0" y="23"/>
                    <a:pt x="0" y="23"/>
                  </a:cubicBezTo>
                  <a:cubicBezTo>
                    <a:pt x="0" y="3"/>
                    <a:pt x="20" y="0"/>
                    <a:pt x="20" y="0"/>
                  </a:cubicBezTo>
                  <a:lnTo>
                    <a:pt x="72" y="0"/>
                  </a:ln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298" name="Freeform 202"/>
            <p:cNvSpPr>
              <a:spLocks/>
            </p:cNvSpPr>
            <p:nvPr/>
          </p:nvSpPr>
          <p:spPr bwMode="auto">
            <a:xfrm>
              <a:off x="1548" y="-286"/>
              <a:ext cx="571" cy="176"/>
            </a:xfrm>
            <a:custGeom>
              <a:avLst/>
              <a:gdLst>
                <a:gd name="T0" fmla="*/ 7 w 114"/>
                <a:gd name="T1" fmla="*/ 2 h 35"/>
                <a:gd name="T2" fmla="*/ 109 w 114"/>
                <a:gd name="T3" fmla="*/ 2 h 35"/>
                <a:gd name="T4" fmla="*/ 114 w 114"/>
                <a:gd name="T5" fmla="*/ 3 h 35"/>
                <a:gd name="T6" fmla="*/ 62 w 114"/>
                <a:gd name="T7" fmla="*/ 22 h 35"/>
                <a:gd name="T8" fmla="*/ 0 w 114"/>
                <a:gd name="T9" fmla="*/ 4 h 35"/>
                <a:gd name="T10" fmla="*/ 7 w 114"/>
                <a:gd name="T11" fmla="*/ 2 h 35"/>
              </a:gdLst>
              <a:ahLst/>
              <a:cxnLst>
                <a:cxn ang="0">
                  <a:pos x="T0" y="T1"/>
                </a:cxn>
                <a:cxn ang="0">
                  <a:pos x="T2" y="T3"/>
                </a:cxn>
                <a:cxn ang="0">
                  <a:pos x="T4" y="T5"/>
                </a:cxn>
                <a:cxn ang="0">
                  <a:pos x="T6" y="T7"/>
                </a:cxn>
                <a:cxn ang="0">
                  <a:pos x="T8" y="T9"/>
                </a:cxn>
                <a:cxn ang="0">
                  <a:pos x="T10" y="T11"/>
                </a:cxn>
              </a:cxnLst>
              <a:rect l="0" t="0" r="r" b="b"/>
              <a:pathLst>
                <a:path w="114" h="35">
                  <a:moveTo>
                    <a:pt x="7" y="2"/>
                  </a:moveTo>
                  <a:cubicBezTo>
                    <a:pt x="7" y="2"/>
                    <a:pt x="58" y="35"/>
                    <a:pt x="109" y="2"/>
                  </a:cubicBezTo>
                  <a:cubicBezTo>
                    <a:pt x="109" y="2"/>
                    <a:pt x="114" y="2"/>
                    <a:pt x="114" y="3"/>
                  </a:cubicBezTo>
                  <a:cubicBezTo>
                    <a:pt x="114" y="3"/>
                    <a:pt x="102" y="22"/>
                    <a:pt x="62" y="22"/>
                  </a:cubicBezTo>
                  <a:cubicBezTo>
                    <a:pt x="23" y="22"/>
                    <a:pt x="0" y="4"/>
                    <a:pt x="0" y="4"/>
                  </a:cubicBezTo>
                  <a:cubicBezTo>
                    <a:pt x="0" y="4"/>
                    <a:pt x="3" y="0"/>
                    <a:pt x="7" y="2"/>
                  </a:cubicBez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299" name="Freeform 203"/>
            <p:cNvSpPr>
              <a:spLocks noEditPoints="1"/>
            </p:cNvSpPr>
            <p:nvPr/>
          </p:nvSpPr>
          <p:spPr bwMode="auto">
            <a:xfrm>
              <a:off x="871" y="-837"/>
              <a:ext cx="587" cy="536"/>
            </a:xfrm>
            <a:custGeom>
              <a:avLst/>
              <a:gdLst>
                <a:gd name="T0" fmla="*/ 45 w 117"/>
                <a:gd name="T1" fmla="*/ 0 h 107"/>
                <a:gd name="T2" fmla="*/ 5 w 117"/>
                <a:gd name="T3" fmla="*/ 88 h 107"/>
                <a:gd name="T4" fmla="*/ 96 w 117"/>
                <a:gd name="T5" fmla="*/ 106 h 107"/>
                <a:gd name="T6" fmla="*/ 116 w 117"/>
                <a:gd name="T7" fmla="*/ 11 h 107"/>
                <a:gd name="T8" fmla="*/ 92 w 117"/>
                <a:gd name="T9" fmla="*/ 101 h 107"/>
                <a:gd name="T10" fmla="*/ 7 w 117"/>
                <a:gd name="T11" fmla="*/ 98 h 107"/>
                <a:gd name="T12" fmla="*/ 92 w 117"/>
                <a:gd name="T13" fmla="*/ 101 h 107"/>
                <a:gd name="T14" fmla="*/ 8 w 117"/>
                <a:gd name="T15" fmla="*/ 93 h 107"/>
                <a:gd name="T16" fmla="*/ 94 w 117"/>
                <a:gd name="T17" fmla="*/ 90 h 107"/>
                <a:gd name="T18" fmla="*/ 95 w 117"/>
                <a:gd name="T19" fmla="*/ 84 h 107"/>
                <a:gd name="T20" fmla="*/ 11 w 117"/>
                <a:gd name="T21" fmla="*/ 82 h 107"/>
                <a:gd name="T22" fmla="*/ 95 w 117"/>
                <a:gd name="T23" fmla="*/ 84 h 107"/>
                <a:gd name="T24" fmla="*/ 13 w 117"/>
                <a:gd name="T25" fmla="*/ 75 h 107"/>
                <a:gd name="T26" fmla="*/ 98 w 117"/>
                <a:gd name="T27" fmla="*/ 72 h 107"/>
                <a:gd name="T28" fmla="*/ 99 w 117"/>
                <a:gd name="T29" fmla="*/ 66 h 107"/>
                <a:gd name="T30" fmla="*/ 16 w 117"/>
                <a:gd name="T31" fmla="*/ 64 h 107"/>
                <a:gd name="T32" fmla="*/ 99 w 117"/>
                <a:gd name="T33" fmla="*/ 66 h 107"/>
                <a:gd name="T34" fmla="*/ 18 w 117"/>
                <a:gd name="T35" fmla="*/ 56 h 107"/>
                <a:gd name="T36" fmla="*/ 102 w 117"/>
                <a:gd name="T37" fmla="*/ 53 h 107"/>
                <a:gd name="T38" fmla="*/ 104 w 117"/>
                <a:gd name="T39" fmla="*/ 45 h 107"/>
                <a:gd name="T40" fmla="*/ 22 w 117"/>
                <a:gd name="T41" fmla="*/ 43 h 107"/>
                <a:gd name="T42" fmla="*/ 104 w 117"/>
                <a:gd name="T43" fmla="*/ 45 h 107"/>
                <a:gd name="T44" fmla="*/ 24 w 117"/>
                <a:gd name="T45" fmla="*/ 36 h 107"/>
                <a:gd name="T46" fmla="*/ 106 w 117"/>
                <a:gd name="T47" fmla="*/ 33 h 107"/>
                <a:gd name="T48" fmla="*/ 107 w 117"/>
                <a:gd name="T49" fmla="*/ 27 h 107"/>
                <a:gd name="T50" fmla="*/ 27 w 117"/>
                <a:gd name="T51" fmla="*/ 25 h 107"/>
                <a:gd name="T52" fmla="*/ 107 w 117"/>
                <a:gd name="T53" fmla="*/ 27 h 107"/>
                <a:gd name="T54" fmla="*/ 28 w 117"/>
                <a:gd name="T55" fmla="*/ 20 h 107"/>
                <a:gd name="T56" fmla="*/ 110 w 117"/>
                <a:gd name="T57" fmla="*/ 17 h 107"/>
                <a:gd name="T58" fmla="*/ 30 w 117"/>
                <a:gd name="T59" fmla="*/ 14 h 107"/>
                <a:gd name="T60" fmla="*/ 101 w 117"/>
                <a:gd name="T61" fmla="*/ 3 h 107"/>
                <a:gd name="T62" fmla="*/ 30 w 117"/>
                <a:gd name="T63"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7" h="107">
                  <a:moveTo>
                    <a:pt x="101" y="0"/>
                  </a:moveTo>
                  <a:cubicBezTo>
                    <a:pt x="45" y="0"/>
                    <a:pt x="45" y="0"/>
                    <a:pt x="45" y="0"/>
                  </a:cubicBezTo>
                  <a:cubicBezTo>
                    <a:pt x="38" y="0"/>
                    <a:pt x="27" y="5"/>
                    <a:pt x="25" y="11"/>
                  </a:cubicBezTo>
                  <a:cubicBezTo>
                    <a:pt x="5" y="88"/>
                    <a:pt x="5" y="88"/>
                    <a:pt x="5" y="88"/>
                  </a:cubicBezTo>
                  <a:cubicBezTo>
                    <a:pt x="0" y="107"/>
                    <a:pt x="0" y="107"/>
                    <a:pt x="0" y="107"/>
                  </a:cubicBezTo>
                  <a:cubicBezTo>
                    <a:pt x="96" y="106"/>
                    <a:pt x="96" y="106"/>
                    <a:pt x="96" y="106"/>
                  </a:cubicBezTo>
                  <a:cubicBezTo>
                    <a:pt x="100" y="87"/>
                    <a:pt x="100" y="87"/>
                    <a:pt x="100" y="87"/>
                  </a:cubicBezTo>
                  <a:cubicBezTo>
                    <a:pt x="116" y="11"/>
                    <a:pt x="116" y="11"/>
                    <a:pt x="116" y="11"/>
                  </a:cubicBezTo>
                  <a:cubicBezTo>
                    <a:pt x="117" y="5"/>
                    <a:pt x="108" y="0"/>
                    <a:pt x="101" y="0"/>
                  </a:cubicBezTo>
                  <a:close/>
                  <a:moveTo>
                    <a:pt x="92" y="101"/>
                  </a:moveTo>
                  <a:cubicBezTo>
                    <a:pt x="6" y="101"/>
                    <a:pt x="6" y="101"/>
                    <a:pt x="6" y="101"/>
                  </a:cubicBezTo>
                  <a:cubicBezTo>
                    <a:pt x="7" y="98"/>
                    <a:pt x="7" y="98"/>
                    <a:pt x="7" y="98"/>
                  </a:cubicBezTo>
                  <a:cubicBezTo>
                    <a:pt x="93" y="98"/>
                    <a:pt x="93" y="98"/>
                    <a:pt x="93" y="98"/>
                  </a:cubicBezTo>
                  <a:lnTo>
                    <a:pt x="92" y="101"/>
                  </a:lnTo>
                  <a:close/>
                  <a:moveTo>
                    <a:pt x="94" y="93"/>
                  </a:moveTo>
                  <a:cubicBezTo>
                    <a:pt x="8" y="93"/>
                    <a:pt x="8" y="93"/>
                    <a:pt x="8" y="93"/>
                  </a:cubicBezTo>
                  <a:cubicBezTo>
                    <a:pt x="9" y="90"/>
                    <a:pt x="9" y="90"/>
                    <a:pt x="9" y="90"/>
                  </a:cubicBezTo>
                  <a:cubicBezTo>
                    <a:pt x="94" y="90"/>
                    <a:pt x="94" y="90"/>
                    <a:pt x="94" y="90"/>
                  </a:cubicBezTo>
                  <a:lnTo>
                    <a:pt x="94" y="93"/>
                  </a:lnTo>
                  <a:close/>
                  <a:moveTo>
                    <a:pt x="95" y="84"/>
                  </a:moveTo>
                  <a:cubicBezTo>
                    <a:pt x="11" y="85"/>
                    <a:pt x="11" y="85"/>
                    <a:pt x="11" y="85"/>
                  </a:cubicBezTo>
                  <a:cubicBezTo>
                    <a:pt x="11" y="82"/>
                    <a:pt x="11" y="82"/>
                    <a:pt x="11" y="82"/>
                  </a:cubicBezTo>
                  <a:cubicBezTo>
                    <a:pt x="96" y="81"/>
                    <a:pt x="96" y="81"/>
                    <a:pt x="96" y="81"/>
                  </a:cubicBezTo>
                  <a:lnTo>
                    <a:pt x="95" y="84"/>
                  </a:lnTo>
                  <a:close/>
                  <a:moveTo>
                    <a:pt x="97" y="75"/>
                  </a:moveTo>
                  <a:cubicBezTo>
                    <a:pt x="13" y="75"/>
                    <a:pt x="13" y="75"/>
                    <a:pt x="13" y="75"/>
                  </a:cubicBezTo>
                  <a:cubicBezTo>
                    <a:pt x="14" y="72"/>
                    <a:pt x="14" y="72"/>
                    <a:pt x="14" y="72"/>
                  </a:cubicBezTo>
                  <a:cubicBezTo>
                    <a:pt x="98" y="72"/>
                    <a:pt x="98" y="72"/>
                    <a:pt x="98" y="72"/>
                  </a:cubicBezTo>
                  <a:lnTo>
                    <a:pt x="97" y="75"/>
                  </a:lnTo>
                  <a:close/>
                  <a:moveTo>
                    <a:pt x="99" y="66"/>
                  </a:moveTo>
                  <a:cubicBezTo>
                    <a:pt x="16" y="67"/>
                    <a:pt x="16" y="67"/>
                    <a:pt x="16" y="67"/>
                  </a:cubicBezTo>
                  <a:cubicBezTo>
                    <a:pt x="16" y="64"/>
                    <a:pt x="16" y="64"/>
                    <a:pt x="16" y="64"/>
                  </a:cubicBezTo>
                  <a:cubicBezTo>
                    <a:pt x="100" y="63"/>
                    <a:pt x="100" y="63"/>
                    <a:pt x="100" y="63"/>
                  </a:cubicBezTo>
                  <a:lnTo>
                    <a:pt x="99" y="66"/>
                  </a:lnTo>
                  <a:close/>
                  <a:moveTo>
                    <a:pt x="101" y="56"/>
                  </a:moveTo>
                  <a:cubicBezTo>
                    <a:pt x="18" y="56"/>
                    <a:pt x="18" y="56"/>
                    <a:pt x="18" y="56"/>
                  </a:cubicBezTo>
                  <a:cubicBezTo>
                    <a:pt x="19" y="53"/>
                    <a:pt x="19" y="53"/>
                    <a:pt x="19" y="53"/>
                  </a:cubicBezTo>
                  <a:cubicBezTo>
                    <a:pt x="102" y="53"/>
                    <a:pt x="102" y="53"/>
                    <a:pt x="102" y="53"/>
                  </a:cubicBezTo>
                  <a:lnTo>
                    <a:pt x="101" y="56"/>
                  </a:lnTo>
                  <a:close/>
                  <a:moveTo>
                    <a:pt x="104" y="45"/>
                  </a:moveTo>
                  <a:cubicBezTo>
                    <a:pt x="21" y="45"/>
                    <a:pt x="21" y="45"/>
                    <a:pt x="21" y="45"/>
                  </a:cubicBezTo>
                  <a:cubicBezTo>
                    <a:pt x="22" y="43"/>
                    <a:pt x="22" y="43"/>
                    <a:pt x="22" y="43"/>
                  </a:cubicBezTo>
                  <a:cubicBezTo>
                    <a:pt x="104" y="42"/>
                    <a:pt x="104" y="42"/>
                    <a:pt x="104" y="42"/>
                  </a:cubicBezTo>
                  <a:lnTo>
                    <a:pt x="104" y="45"/>
                  </a:lnTo>
                  <a:close/>
                  <a:moveTo>
                    <a:pt x="106" y="35"/>
                  </a:moveTo>
                  <a:cubicBezTo>
                    <a:pt x="24" y="36"/>
                    <a:pt x="24" y="36"/>
                    <a:pt x="24" y="36"/>
                  </a:cubicBezTo>
                  <a:cubicBezTo>
                    <a:pt x="24" y="33"/>
                    <a:pt x="24" y="33"/>
                    <a:pt x="24" y="33"/>
                  </a:cubicBezTo>
                  <a:cubicBezTo>
                    <a:pt x="106" y="33"/>
                    <a:pt x="106" y="33"/>
                    <a:pt x="106" y="33"/>
                  </a:cubicBezTo>
                  <a:lnTo>
                    <a:pt x="106" y="35"/>
                  </a:lnTo>
                  <a:close/>
                  <a:moveTo>
                    <a:pt x="107" y="27"/>
                  </a:moveTo>
                  <a:cubicBezTo>
                    <a:pt x="26" y="28"/>
                    <a:pt x="26" y="28"/>
                    <a:pt x="26" y="28"/>
                  </a:cubicBezTo>
                  <a:cubicBezTo>
                    <a:pt x="27" y="25"/>
                    <a:pt x="27" y="25"/>
                    <a:pt x="27" y="25"/>
                  </a:cubicBezTo>
                  <a:cubicBezTo>
                    <a:pt x="108" y="25"/>
                    <a:pt x="108" y="25"/>
                    <a:pt x="108" y="25"/>
                  </a:cubicBezTo>
                  <a:lnTo>
                    <a:pt x="107" y="27"/>
                  </a:lnTo>
                  <a:close/>
                  <a:moveTo>
                    <a:pt x="109" y="19"/>
                  </a:moveTo>
                  <a:cubicBezTo>
                    <a:pt x="28" y="20"/>
                    <a:pt x="28" y="20"/>
                    <a:pt x="28" y="20"/>
                  </a:cubicBezTo>
                  <a:cubicBezTo>
                    <a:pt x="29" y="17"/>
                    <a:pt x="29" y="17"/>
                    <a:pt x="29" y="17"/>
                  </a:cubicBezTo>
                  <a:cubicBezTo>
                    <a:pt x="110" y="17"/>
                    <a:pt x="110" y="17"/>
                    <a:pt x="110" y="17"/>
                  </a:cubicBezTo>
                  <a:lnTo>
                    <a:pt x="109" y="19"/>
                  </a:lnTo>
                  <a:close/>
                  <a:moveTo>
                    <a:pt x="30" y="14"/>
                  </a:moveTo>
                  <a:cubicBezTo>
                    <a:pt x="31" y="8"/>
                    <a:pt x="37" y="3"/>
                    <a:pt x="44" y="3"/>
                  </a:cubicBezTo>
                  <a:cubicBezTo>
                    <a:pt x="101" y="3"/>
                    <a:pt x="101" y="3"/>
                    <a:pt x="101" y="3"/>
                  </a:cubicBezTo>
                  <a:cubicBezTo>
                    <a:pt x="108" y="3"/>
                    <a:pt x="112" y="8"/>
                    <a:pt x="110" y="13"/>
                  </a:cubicBezTo>
                  <a:lnTo>
                    <a:pt x="30" y="14"/>
                  </a:ln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300" name="Freeform 204"/>
            <p:cNvSpPr>
              <a:spLocks noEditPoints="1"/>
            </p:cNvSpPr>
            <p:nvPr/>
          </p:nvSpPr>
          <p:spPr bwMode="auto">
            <a:xfrm>
              <a:off x="976" y="-772"/>
              <a:ext cx="472" cy="71"/>
            </a:xfrm>
            <a:custGeom>
              <a:avLst/>
              <a:gdLst>
                <a:gd name="T0" fmla="*/ 20 w 472"/>
                <a:gd name="T1" fmla="*/ 5 h 71"/>
                <a:gd name="T2" fmla="*/ 0 w 472"/>
                <a:gd name="T3" fmla="*/ 71 h 71"/>
                <a:gd name="T4" fmla="*/ 456 w 472"/>
                <a:gd name="T5" fmla="*/ 66 h 71"/>
                <a:gd name="T6" fmla="*/ 472 w 472"/>
                <a:gd name="T7" fmla="*/ 0 h 71"/>
                <a:gd name="T8" fmla="*/ 20 w 472"/>
                <a:gd name="T9" fmla="*/ 5 h 71"/>
                <a:gd name="T10" fmla="*/ 441 w 472"/>
                <a:gd name="T11" fmla="*/ 41 h 71"/>
                <a:gd name="T12" fmla="*/ 35 w 472"/>
                <a:gd name="T13" fmla="*/ 46 h 71"/>
                <a:gd name="T14" fmla="*/ 35 w 472"/>
                <a:gd name="T15" fmla="*/ 31 h 71"/>
                <a:gd name="T16" fmla="*/ 441 w 472"/>
                <a:gd name="T17" fmla="*/ 25 h 71"/>
                <a:gd name="T18" fmla="*/ 441 w 472"/>
                <a:gd name="T19" fmla="*/ 4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71">
                  <a:moveTo>
                    <a:pt x="20" y="5"/>
                  </a:moveTo>
                  <a:lnTo>
                    <a:pt x="0" y="71"/>
                  </a:lnTo>
                  <a:lnTo>
                    <a:pt x="456" y="66"/>
                  </a:lnTo>
                  <a:lnTo>
                    <a:pt x="472" y="0"/>
                  </a:lnTo>
                  <a:lnTo>
                    <a:pt x="20" y="5"/>
                  </a:lnTo>
                  <a:close/>
                  <a:moveTo>
                    <a:pt x="441" y="41"/>
                  </a:moveTo>
                  <a:lnTo>
                    <a:pt x="35" y="46"/>
                  </a:lnTo>
                  <a:lnTo>
                    <a:pt x="35" y="31"/>
                  </a:lnTo>
                  <a:lnTo>
                    <a:pt x="441" y="25"/>
                  </a:lnTo>
                  <a:lnTo>
                    <a:pt x="441" y="41"/>
                  </a:lnTo>
                  <a:close/>
                </a:path>
              </a:pathLst>
            </a:custGeom>
            <a:solidFill>
              <a:srgbClr val="FF00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301" name="Freeform 205"/>
            <p:cNvSpPr>
              <a:spLocks/>
            </p:cNvSpPr>
            <p:nvPr/>
          </p:nvSpPr>
          <p:spPr bwMode="auto">
            <a:xfrm>
              <a:off x="776" y="-321"/>
              <a:ext cx="651" cy="196"/>
            </a:xfrm>
            <a:custGeom>
              <a:avLst/>
              <a:gdLst>
                <a:gd name="T0" fmla="*/ 70 w 130"/>
                <a:gd name="T1" fmla="*/ 0 h 39"/>
                <a:gd name="T2" fmla="*/ 113 w 130"/>
                <a:gd name="T3" fmla="*/ 0 h 39"/>
                <a:gd name="T4" fmla="*/ 127 w 130"/>
                <a:gd name="T5" fmla="*/ 18 h 39"/>
                <a:gd name="T6" fmla="*/ 123 w 130"/>
                <a:gd name="T7" fmla="*/ 38 h 39"/>
                <a:gd name="T8" fmla="*/ 118 w 130"/>
                <a:gd name="T9" fmla="*/ 38 h 39"/>
                <a:gd name="T10" fmla="*/ 122 w 130"/>
                <a:gd name="T11" fmla="*/ 18 h 39"/>
                <a:gd name="T12" fmla="*/ 110 w 130"/>
                <a:gd name="T13" fmla="*/ 4 h 39"/>
                <a:gd name="T14" fmla="*/ 69 w 130"/>
                <a:gd name="T15" fmla="*/ 5 h 39"/>
                <a:gd name="T16" fmla="*/ 28 w 130"/>
                <a:gd name="T17" fmla="*/ 5 h 39"/>
                <a:gd name="T18" fmla="*/ 11 w 130"/>
                <a:gd name="T19" fmla="*/ 19 h 39"/>
                <a:gd name="T20" fmla="*/ 5 w 130"/>
                <a:gd name="T21" fmla="*/ 39 h 39"/>
                <a:gd name="T22" fmla="*/ 0 w 130"/>
                <a:gd name="T23" fmla="*/ 39 h 39"/>
                <a:gd name="T24" fmla="*/ 5 w 130"/>
                <a:gd name="T25" fmla="*/ 19 h 39"/>
                <a:gd name="T26" fmla="*/ 27 w 130"/>
                <a:gd name="T27" fmla="*/ 0 h 39"/>
                <a:gd name="T28" fmla="*/ 70 w 130"/>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39">
                  <a:moveTo>
                    <a:pt x="70" y="0"/>
                  </a:moveTo>
                  <a:cubicBezTo>
                    <a:pt x="113" y="0"/>
                    <a:pt x="113" y="0"/>
                    <a:pt x="113" y="0"/>
                  </a:cubicBezTo>
                  <a:cubicBezTo>
                    <a:pt x="113" y="0"/>
                    <a:pt x="130" y="2"/>
                    <a:pt x="127" y="18"/>
                  </a:cubicBezTo>
                  <a:cubicBezTo>
                    <a:pt x="123" y="38"/>
                    <a:pt x="123" y="38"/>
                    <a:pt x="123" y="38"/>
                  </a:cubicBezTo>
                  <a:cubicBezTo>
                    <a:pt x="118" y="38"/>
                    <a:pt x="118" y="38"/>
                    <a:pt x="118" y="38"/>
                  </a:cubicBezTo>
                  <a:cubicBezTo>
                    <a:pt x="122" y="18"/>
                    <a:pt x="122" y="18"/>
                    <a:pt x="122" y="18"/>
                  </a:cubicBezTo>
                  <a:cubicBezTo>
                    <a:pt x="122" y="18"/>
                    <a:pt x="125" y="4"/>
                    <a:pt x="110" y="4"/>
                  </a:cubicBezTo>
                  <a:cubicBezTo>
                    <a:pt x="99" y="5"/>
                    <a:pt x="69" y="5"/>
                    <a:pt x="69" y="5"/>
                  </a:cubicBezTo>
                  <a:cubicBezTo>
                    <a:pt x="69" y="5"/>
                    <a:pt x="40" y="5"/>
                    <a:pt x="28" y="5"/>
                  </a:cubicBezTo>
                  <a:cubicBezTo>
                    <a:pt x="14" y="5"/>
                    <a:pt x="11" y="19"/>
                    <a:pt x="11" y="19"/>
                  </a:cubicBezTo>
                  <a:cubicBezTo>
                    <a:pt x="5" y="39"/>
                    <a:pt x="5" y="39"/>
                    <a:pt x="5" y="39"/>
                  </a:cubicBezTo>
                  <a:cubicBezTo>
                    <a:pt x="0" y="39"/>
                    <a:pt x="0" y="39"/>
                    <a:pt x="0" y="39"/>
                  </a:cubicBezTo>
                  <a:cubicBezTo>
                    <a:pt x="5" y="19"/>
                    <a:pt x="5" y="19"/>
                    <a:pt x="5" y="19"/>
                  </a:cubicBezTo>
                  <a:cubicBezTo>
                    <a:pt x="9" y="3"/>
                    <a:pt x="27" y="0"/>
                    <a:pt x="27" y="0"/>
                  </a:cubicBezTo>
                  <a:lnTo>
                    <a:pt x="70" y="0"/>
                  </a:ln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302" name="Freeform 206"/>
            <p:cNvSpPr>
              <a:spLocks/>
            </p:cNvSpPr>
            <p:nvPr/>
          </p:nvSpPr>
          <p:spPr bwMode="auto">
            <a:xfrm>
              <a:off x="630" y="-296"/>
              <a:ext cx="747" cy="226"/>
            </a:xfrm>
            <a:custGeom>
              <a:avLst/>
              <a:gdLst>
                <a:gd name="T0" fmla="*/ 81 w 149"/>
                <a:gd name="T1" fmla="*/ 0 h 45"/>
                <a:gd name="T2" fmla="*/ 131 w 149"/>
                <a:gd name="T3" fmla="*/ 0 h 45"/>
                <a:gd name="T4" fmla="*/ 146 w 149"/>
                <a:gd name="T5" fmla="*/ 22 h 45"/>
                <a:gd name="T6" fmla="*/ 142 w 149"/>
                <a:gd name="T7" fmla="*/ 44 h 45"/>
                <a:gd name="T8" fmla="*/ 136 w 149"/>
                <a:gd name="T9" fmla="*/ 44 h 45"/>
                <a:gd name="T10" fmla="*/ 140 w 149"/>
                <a:gd name="T11" fmla="*/ 21 h 45"/>
                <a:gd name="T12" fmla="*/ 127 w 149"/>
                <a:gd name="T13" fmla="*/ 6 h 45"/>
                <a:gd name="T14" fmla="*/ 80 w 149"/>
                <a:gd name="T15" fmla="*/ 6 h 45"/>
                <a:gd name="T16" fmla="*/ 33 w 149"/>
                <a:gd name="T17" fmla="*/ 6 h 45"/>
                <a:gd name="T18" fmla="*/ 13 w 149"/>
                <a:gd name="T19" fmla="*/ 22 h 45"/>
                <a:gd name="T20" fmla="*/ 7 w 149"/>
                <a:gd name="T21" fmla="*/ 45 h 45"/>
                <a:gd name="T22" fmla="*/ 0 w 149"/>
                <a:gd name="T23" fmla="*/ 45 h 45"/>
                <a:gd name="T24" fmla="*/ 6 w 149"/>
                <a:gd name="T25" fmla="*/ 22 h 45"/>
                <a:gd name="T26" fmla="*/ 32 w 149"/>
                <a:gd name="T27" fmla="*/ 1 h 45"/>
                <a:gd name="T28" fmla="*/ 81 w 149"/>
                <a:gd name="T2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9" h="45">
                  <a:moveTo>
                    <a:pt x="81" y="0"/>
                  </a:moveTo>
                  <a:cubicBezTo>
                    <a:pt x="131" y="0"/>
                    <a:pt x="131" y="0"/>
                    <a:pt x="131" y="0"/>
                  </a:cubicBezTo>
                  <a:cubicBezTo>
                    <a:pt x="131" y="0"/>
                    <a:pt x="149" y="3"/>
                    <a:pt x="146" y="22"/>
                  </a:cubicBezTo>
                  <a:cubicBezTo>
                    <a:pt x="142" y="44"/>
                    <a:pt x="142" y="44"/>
                    <a:pt x="142" y="44"/>
                  </a:cubicBezTo>
                  <a:cubicBezTo>
                    <a:pt x="136" y="44"/>
                    <a:pt x="136" y="44"/>
                    <a:pt x="136" y="44"/>
                  </a:cubicBezTo>
                  <a:cubicBezTo>
                    <a:pt x="140" y="21"/>
                    <a:pt x="140" y="21"/>
                    <a:pt x="140" y="21"/>
                  </a:cubicBezTo>
                  <a:cubicBezTo>
                    <a:pt x="140" y="21"/>
                    <a:pt x="143" y="5"/>
                    <a:pt x="127" y="6"/>
                  </a:cubicBezTo>
                  <a:cubicBezTo>
                    <a:pt x="114" y="6"/>
                    <a:pt x="80" y="6"/>
                    <a:pt x="80" y="6"/>
                  </a:cubicBezTo>
                  <a:cubicBezTo>
                    <a:pt x="80" y="6"/>
                    <a:pt x="46" y="6"/>
                    <a:pt x="33" y="6"/>
                  </a:cubicBezTo>
                  <a:cubicBezTo>
                    <a:pt x="16" y="6"/>
                    <a:pt x="13" y="22"/>
                    <a:pt x="13" y="22"/>
                  </a:cubicBezTo>
                  <a:cubicBezTo>
                    <a:pt x="7" y="45"/>
                    <a:pt x="7" y="45"/>
                    <a:pt x="7" y="45"/>
                  </a:cubicBezTo>
                  <a:cubicBezTo>
                    <a:pt x="0" y="45"/>
                    <a:pt x="0" y="45"/>
                    <a:pt x="0" y="45"/>
                  </a:cubicBezTo>
                  <a:cubicBezTo>
                    <a:pt x="6" y="22"/>
                    <a:pt x="6" y="22"/>
                    <a:pt x="6" y="22"/>
                  </a:cubicBezTo>
                  <a:cubicBezTo>
                    <a:pt x="11" y="4"/>
                    <a:pt x="32" y="1"/>
                    <a:pt x="32" y="1"/>
                  </a:cubicBezTo>
                  <a:lnTo>
                    <a:pt x="81" y="0"/>
                  </a:ln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303" name="Freeform 207"/>
            <p:cNvSpPr>
              <a:spLocks/>
            </p:cNvSpPr>
            <p:nvPr/>
          </p:nvSpPr>
          <p:spPr bwMode="auto">
            <a:xfrm>
              <a:off x="751" y="-301"/>
              <a:ext cx="556" cy="161"/>
            </a:xfrm>
            <a:custGeom>
              <a:avLst/>
              <a:gdLst>
                <a:gd name="T0" fmla="*/ 8 w 111"/>
                <a:gd name="T1" fmla="*/ 2 h 32"/>
                <a:gd name="T2" fmla="*/ 106 w 111"/>
                <a:gd name="T3" fmla="*/ 1 h 32"/>
                <a:gd name="T4" fmla="*/ 111 w 111"/>
                <a:gd name="T5" fmla="*/ 2 h 32"/>
                <a:gd name="T6" fmla="*/ 57 w 111"/>
                <a:gd name="T7" fmla="*/ 19 h 32"/>
                <a:gd name="T8" fmla="*/ 0 w 111"/>
                <a:gd name="T9" fmla="*/ 4 h 32"/>
                <a:gd name="T10" fmla="*/ 8 w 111"/>
                <a:gd name="T11" fmla="*/ 2 h 32"/>
              </a:gdLst>
              <a:ahLst/>
              <a:cxnLst>
                <a:cxn ang="0">
                  <a:pos x="T0" y="T1"/>
                </a:cxn>
                <a:cxn ang="0">
                  <a:pos x="T2" y="T3"/>
                </a:cxn>
                <a:cxn ang="0">
                  <a:pos x="T4" y="T5"/>
                </a:cxn>
                <a:cxn ang="0">
                  <a:pos x="T6" y="T7"/>
                </a:cxn>
                <a:cxn ang="0">
                  <a:pos x="T8" y="T9"/>
                </a:cxn>
                <a:cxn ang="0">
                  <a:pos x="T10" y="T11"/>
                </a:cxn>
              </a:cxnLst>
              <a:rect l="0" t="0" r="r" b="b"/>
              <a:pathLst>
                <a:path w="111" h="32">
                  <a:moveTo>
                    <a:pt x="8" y="2"/>
                  </a:moveTo>
                  <a:cubicBezTo>
                    <a:pt x="8" y="2"/>
                    <a:pt x="50" y="32"/>
                    <a:pt x="106" y="1"/>
                  </a:cubicBezTo>
                  <a:cubicBezTo>
                    <a:pt x="106" y="1"/>
                    <a:pt x="111" y="1"/>
                    <a:pt x="111" y="2"/>
                  </a:cubicBezTo>
                  <a:cubicBezTo>
                    <a:pt x="111" y="2"/>
                    <a:pt x="96" y="19"/>
                    <a:pt x="57" y="19"/>
                  </a:cubicBezTo>
                  <a:cubicBezTo>
                    <a:pt x="18" y="20"/>
                    <a:pt x="0" y="4"/>
                    <a:pt x="0" y="4"/>
                  </a:cubicBezTo>
                  <a:cubicBezTo>
                    <a:pt x="0" y="4"/>
                    <a:pt x="4" y="0"/>
                    <a:pt x="8" y="2"/>
                  </a:cubicBez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304" name="Freeform 208"/>
            <p:cNvSpPr>
              <a:spLocks noEditPoints="1"/>
            </p:cNvSpPr>
            <p:nvPr/>
          </p:nvSpPr>
          <p:spPr bwMode="auto">
            <a:xfrm>
              <a:off x="2200" y="-837"/>
              <a:ext cx="586" cy="536"/>
            </a:xfrm>
            <a:custGeom>
              <a:avLst/>
              <a:gdLst>
                <a:gd name="T0" fmla="*/ 17 w 117"/>
                <a:gd name="T1" fmla="*/ 87 h 107"/>
                <a:gd name="T2" fmla="*/ 117 w 117"/>
                <a:gd name="T3" fmla="*/ 107 h 107"/>
                <a:gd name="T4" fmla="*/ 92 w 117"/>
                <a:gd name="T5" fmla="*/ 11 h 107"/>
                <a:gd name="T6" fmla="*/ 16 w 117"/>
                <a:gd name="T7" fmla="*/ 0 h 107"/>
                <a:gd name="T8" fmla="*/ 24 w 117"/>
                <a:gd name="T9" fmla="*/ 98 h 107"/>
                <a:gd name="T10" fmla="*/ 111 w 117"/>
                <a:gd name="T11" fmla="*/ 101 h 107"/>
                <a:gd name="T12" fmla="*/ 24 w 117"/>
                <a:gd name="T13" fmla="*/ 98 h 107"/>
                <a:gd name="T14" fmla="*/ 108 w 117"/>
                <a:gd name="T15" fmla="*/ 90 h 107"/>
                <a:gd name="T16" fmla="*/ 23 w 117"/>
                <a:gd name="T17" fmla="*/ 93 h 107"/>
                <a:gd name="T18" fmla="*/ 21 w 117"/>
                <a:gd name="T19" fmla="*/ 81 h 107"/>
                <a:gd name="T20" fmla="*/ 106 w 117"/>
                <a:gd name="T21" fmla="*/ 85 h 107"/>
                <a:gd name="T22" fmla="*/ 21 w 117"/>
                <a:gd name="T23" fmla="*/ 81 h 107"/>
                <a:gd name="T24" fmla="*/ 103 w 117"/>
                <a:gd name="T25" fmla="*/ 72 h 107"/>
                <a:gd name="T26" fmla="*/ 20 w 117"/>
                <a:gd name="T27" fmla="*/ 75 h 107"/>
                <a:gd name="T28" fmla="*/ 17 w 117"/>
                <a:gd name="T29" fmla="*/ 63 h 107"/>
                <a:gd name="T30" fmla="*/ 101 w 117"/>
                <a:gd name="T31" fmla="*/ 67 h 107"/>
                <a:gd name="T32" fmla="*/ 17 w 117"/>
                <a:gd name="T33" fmla="*/ 63 h 107"/>
                <a:gd name="T34" fmla="*/ 98 w 117"/>
                <a:gd name="T35" fmla="*/ 53 h 107"/>
                <a:gd name="T36" fmla="*/ 16 w 117"/>
                <a:gd name="T37" fmla="*/ 56 h 107"/>
                <a:gd name="T38" fmla="*/ 13 w 117"/>
                <a:gd name="T39" fmla="*/ 42 h 107"/>
                <a:gd name="T40" fmla="*/ 96 w 117"/>
                <a:gd name="T41" fmla="*/ 45 h 107"/>
                <a:gd name="T42" fmla="*/ 13 w 117"/>
                <a:gd name="T43" fmla="*/ 42 h 107"/>
                <a:gd name="T44" fmla="*/ 92 w 117"/>
                <a:gd name="T45" fmla="*/ 33 h 107"/>
                <a:gd name="T46" fmla="*/ 11 w 117"/>
                <a:gd name="T47" fmla="*/ 35 h 107"/>
                <a:gd name="T48" fmla="*/ 9 w 117"/>
                <a:gd name="T49" fmla="*/ 25 h 107"/>
                <a:gd name="T50" fmla="*/ 91 w 117"/>
                <a:gd name="T51" fmla="*/ 28 h 107"/>
                <a:gd name="T52" fmla="*/ 9 w 117"/>
                <a:gd name="T53" fmla="*/ 25 h 107"/>
                <a:gd name="T54" fmla="*/ 88 w 117"/>
                <a:gd name="T55" fmla="*/ 17 h 107"/>
                <a:gd name="T56" fmla="*/ 8 w 117"/>
                <a:gd name="T57" fmla="*/ 19 h 107"/>
                <a:gd name="T58" fmla="*/ 7 w 117"/>
                <a:gd name="T59" fmla="*/ 13 h 107"/>
                <a:gd name="T60" fmla="*/ 73 w 117"/>
                <a:gd name="T61" fmla="*/ 3 h 107"/>
                <a:gd name="T62" fmla="*/ 7 w 117"/>
                <a:gd name="T63" fmla="*/ 1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7" h="107">
                  <a:moveTo>
                    <a:pt x="1" y="11"/>
                  </a:moveTo>
                  <a:cubicBezTo>
                    <a:pt x="17" y="87"/>
                    <a:pt x="17" y="87"/>
                    <a:pt x="17" y="87"/>
                  </a:cubicBezTo>
                  <a:cubicBezTo>
                    <a:pt x="21" y="106"/>
                    <a:pt x="21" y="106"/>
                    <a:pt x="21" y="106"/>
                  </a:cubicBezTo>
                  <a:cubicBezTo>
                    <a:pt x="117" y="107"/>
                    <a:pt x="117" y="107"/>
                    <a:pt x="117" y="107"/>
                  </a:cubicBezTo>
                  <a:cubicBezTo>
                    <a:pt x="112" y="88"/>
                    <a:pt x="112" y="88"/>
                    <a:pt x="112" y="88"/>
                  </a:cubicBezTo>
                  <a:cubicBezTo>
                    <a:pt x="92" y="11"/>
                    <a:pt x="92" y="11"/>
                    <a:pt x="92" y="11"/>
                  </a:cubicBezTo>
                  <a:cubicBezTo>
                    <a:pt x="90" y="5"/>
                    <a:pt x="79" y="0"/>
                    <a:pt x="72" y="0"/>
                  </a:cubicBezTo>
                  <a:cubicBezTo>
                    <a:pt x="16" y="0"/>
                    <a:pt x="16" y="0"/>
                    <a:pt x="16" y="0"/>
                  </a:cubicBezTo>
                  <a:cubicBezTo>
                    <a:pt x="9" y="0"/>
                    <a:pt x="0" y="5"/>
                    <a:pt x="1" y="11"/>
                  </a:cubicBezTo>
                  <a:close/>
                  <a:moveTo>
                    <a:pt x="24" y="98"/>
                  </a:moveTo>
                  <a:cubicBezTo>
                    <a:pt x="110" y="98"/>
                    <a:pt x="110" y="98"/>
                    <a:pt x="110" y="98"/>
                  </a:cubicBezTo>
                  <a:cubicBezTo>
                    <a:pt x="111" y="101"/>
                    <a:pt x="111" y="101"/>
                    <a:pt x="111" y="101"/>
                  </a:cubicBezTo>
                  <a:cubicBezTo>
                    <a:pt x="25" y="101"/>
                    <a:pt x="25" y="101"/>
                    <a:pt x="25" y="101"/>
                  </a:cubicBezTo>
                  <a:lnTo>
                    <a:pt x="24" y="98"/>
                  </a:lnTo>
                  <a:close/>
                  <a:moveTo>
                    <a:pt x="23" y="90"/>
                  </a:moveTo>
                  <a:cubicBezTo>
                    <a:pt x="108" y="90"/>
                    <a:pt x="108" y="90"/>
                    <a:pt x="108" y="90"/>
                  </a:cubicBezTo>
                  <a:cubicBezTo>
                    <a:pt x="109" y="93"/>
                    <a:pt x="109" y="93"/>
                    <a:pt x="109" y="93"/>
                  </a:cubicBezTo>
                  <a:cubicBezTo>
                    <a:pt x="23" y="93"/>
                    <a:pt x="23" y="93"/>
                    <a:pt x="23" y="93"/>
                  </a:cubicBezTo>
                  <a:lnTo>
                    <a:pt x="23" y="90"/>
                  </a:lnTo>
                  <a:close/>
                  <a:moveTo>
                    <a:pt x="21" y="81"/>
                  </a:moveTo>
                  <a:cubicBezTo>
                    <a:pt x="105" y="82"/>
                    <a:pt x="105" y="82"/>
                    <a:pt x="105" y="82"/>
                  </a:cubicBezTo>
                  <a:cubicBezTo>
                    <a:pt x="106" y="85"/>
                    <a:pt x="106" y="85"/>
                    <a:pt x="106" y="85"/>
                  </a:cubicBezTo>
                  <a:cubicBezTo>
                    <a:pt x="22" y="84"/>
                    <a:pt x="22" y="84"/>
                    <a:pt x="22" y="84"/>
                  </a:cubicBezTo>
                  <a:lnTo>
                    <a:pt x="21" y="81"/>
                  </a:lnTo>
                  <a:close/>
                  <a:moveTo>
                    <a:pt x="19" y="72"/>
                  </a:moveTo>
                  <a:cubicBezTo>
                    <a:pt x="103" y="72"/>
                    <a:pt x="103" y="72"/>
                    <a:pt x="103" y="72"/>
                  </a:cubicBezTo>
                  <a:cubicBezTo>
                    <a:pt x="104" y="75"/>
                    <a:pt x="104" y="75"/>
                    <a:pt x="104" y="75"/>
                  </a:cubicBezTo>
                  <a:cubicBezTo>
                    <a:pt x="20" y="75"/>
                    <a:pt x="20" y="75"/>
                    <a:pt x="20" y="75"/>
                  </a:cubicBezTo>
                  <a:lnTo>
                    <a:pt x="19" y="72"/>
                  </a:lnTo>
                  <a:close/>
                  <a:moveTo>
                    <a:pt x="17" y="63"/>
                  </a:moveTo>
                  <a:cubicBezTo>
                    <a:pt x="101" y="64"/>
                    <a:pt x="101" y="64"/>
                    <a:pt x="101" y="64"/>
                  </a:cubicBezTo>
                  <a:cubicBezTo>
                    <a:pt x="101" y="67"/>
                    <a:pt x="101" y="67"/>
                    <a:pt x="101" y="67"/>
                  </a:cubicBezTo>
                  <a:cubicBezTo>
                    <a:pt x="18" y="66"/>
                    <a:pt x="18" y="66"/>
                    <a:pt x="18" y="66"/>
                  </a:cubicBezTo>
                  <a:lnTo>
                    <a:pt x="17" y="63"/>
                  </a:lnTo>
                  <a:close/>
                  <a:moveTo>
                    <a:pt x="15" y="53"/>
                  </a:moveTo>
                  <a:cubicBezTo>
                    <a:pt x="98" y="53"/>
                    <a:pt x="98" y="53"/>
                    <a:pt x="98" y="53"/>
                  </a:cubicBezTo>
                  <a:cubicBezTo>
                    <a:pt x="99" y="56"/>
                    <a:pt x="99" y="56"/>
                    <a:pt x="99" y="56"/>
                  </a:cubicBezTo>
                  <a:cubicBezTo>
                    <a:pt x="16" y="56"/>
                    <a:pt x="16" y="56"/>
                    <a:pt x="16" y="56"/>
                  </a:cubicBezTo>
                  <a:lnTo>
                    <a:pt x="15" y="53"/>
                  </a:lnTo>
                  <a:close/>
                  <a:moveTo>
                    <a:pt x="13" y="42"/>
                  </a:moveTo>
                  <a:cubicBezTo>
                    <a:pt x="95" y="43"/>
                    <a:pt x="95" y="43"/>
                    <a:pt x="95" y="43"/>
                  </a:cubicBezTo>
                  <a:cubicBezTo>
                    <a:pt x="96" y="45"/>
                    <a:pt x="96" y="45"/>
                    <a:pt x="96" y="45"/>
                  </a:cubicBezTo>
                  <a:cubicBezTo>
                    <a:pt x="13" y="45"/>
                    <a:pt x="13" y="45"/>
                    <a:pt x="13" y="45"/>
                  </a:cubicBezTo>
                  <a:lnTo>
                    <a:pt x="13" y="42"/>
                  </a:lnTo>
                  <a:close/>
                  <a:moveTo>
                    <a:pt x="11" y="33"/>
                  </a:moveTo>
                  <a:cubicBezTo>
                    <a:pt x="92" y="33"/>
                    <a:pt x="92" y="33"/>
                    <a:pt x="92" y="33"/>
                  </a:cubicBezTo>
                  <a:cubicBezTo>
                    <a:pt x="93" y="36"/>
                    <a:pt x="93" y="36"/>
                    <a:pt x="93" y="36"/>
                  </a:cubicBezTo>
                  <a:cubicBezTo>
                    <a:pt x="11" y="35"/>
                    <a:pt x="11" y="35"/>
                    <a:pt x="11" y="35"/>
                  </a:cubicBezTo>
                  <a:lnTo>
                    <a:pt x="11" y="33"/>
                  </a:lnTo>
                  <a:close/>
                  <a:moveTo>
                    <a:pt x="9" y="25"/>
                  </a:moveTo>
                  <a:cubicBezTo>
                    <a:pt x="90" y="25"/>
                    <a:pt x="90" y="25"/>
                    <a:pt x="90" y="25"/>
                  </a:cubicBezTo>
                  <a:cubicBezTo>
                    <a:pt x="91" y="28"/>
                    <a:pt x="91" y="28"/>
                    <a:pt x="91" y="28"/>
                  </a:cubicBezTo>
                  <a:cubicBezTo>
                    <a:pt x="10" y="27"/>
                    <a:pt x="10" y="27"/>
                    <a:pt x="10" y="27"/>
                  </a:cubicBezTo>
                  <a:lnTo>
                    <a:pt x="9" y="25"/>
                  </a:lnTo>
                  <a:close/>
                  <a:moveTo>
                    <a:pt x="7" y="17"/>
                  </a:moveTo>
                  <a:cubicBezTo>
                    <a:pt x="88" y="17"/>
                    <a:pt x="88" y="17"/>
                    <a:pt x="88" y="17"/>
                  </a:cubicBezTo>
                  <a:cubicBezTo>
                    <a:pt x="89" y="20"/>
                    <a:pt x="89" y="20"/>
                    <a:pt x="89" y="20"/>
                  </a:cubicBezTo>
                  <a:cubicBezTo>
                    <a:pt x="8" y="19"/>
                    <a:pt x="8" y="19"/>
                    <a:pt x="8" y="19"/>
                  </a:cubicBezTo>
                  <a:lnTo>
                    <a:pt x="7" y="17"/>
                  </a:lnTo>
                  <a:close/>
                  <a:moveTo>
                    <a:pt x="7" y="13"/>
                  </a:moveTo>
                  <a:cubicBezTo>
                    <a:pt x="5" y="8"/>
                    <a:pt x="9" y="3"/>
                    <a:pt x="16" y="3"/>
                  </a:cubicBezTo>
                  <a:cubicBezTo>
                    <a:pt x="73" y="3"/>
                    <a:pt x="73" y="3"/>
                    <a:pt x="73" y="3"/>
                  </a:cubicBezTo>
                  <a:cubicBezTo>
                    <a:pt x="80" y="3"/>
                    <a:pt x="86" y="8"/>
                    <a:pt x="87" y="14"/>
                  </a:cubicBezTo>
                  <a:lnTo>
                    <a:pt x="7" y="13"/>
                  </a:ln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305" name="Freeform 209"/>
            <p:cNvSpPr>
              <a:spLocks noEditPoints="1"/>
            </p:cNvSpPr>
            <p:nvPr/>
          </p:nvSpPr>
          <p:spPr bwMode="auto">
            <a:xfrm>
              <a:off x="2210" y="-772"/>
              <a:ext cx="471" cy="71"/>
            </a:xfrm>
            <a:custGeom>
              <a:avLst/>
              <a:gdLst>
                <a:gd name="T0" fmla="*/ 0 w 471"/>
                <a:gd name="T1" fmla="*/ 0 h 71"/>
                <a:gd name="T2" fmla="*/ 10 w 471"/>
                <a:gd name="T3" fmla="*/ 66 h 71"/>
                <a:gd name="T4" fmla="*/ 471 w 471"/>
                <a:gd name="T5" fmla="*/ 71 h 71"/>
                <a:gd name="T6" fmla="*/ 451 w 471"/>
                <a:gd name="T7" fmla="*/ 5 h 71"/>
                <a:gd name="T8" fmla="*/ 0 w 471"/>
                <a:gd name="T9" fmla="*/ 0 h 71"/>
                <a:gd name="T10" fmla="*/ 30 w 471"/>
                <a:gd name="T11" fmla="*/ 25 h 71"/>
                <a:gd name="T12" fmla="*/ 436 w 471"/>
                <a:gd name="T13" fmla="*/ 31 h 71"/>
                <a:gd name="T14" fmla="*/ 436 w 471"/>
                <a:gd name="T15" fmla="*/ 46 h 71"/>
                <a:gd name="T16" fmla="*/ 30 w 471"/>
                <a:gd name="T17" fmla="*/ 41 h 71"/>
                <a:gd name="T18" fmla="*/ 30 w 471"/>
                <a:gd name="T19" fmla="*/ 2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71">
                  <a:moveTo>
                    <a:pt x="0" y="0"/>
                  </a:moveTo>
                  <a:lnTo>
                    <a:pt x="10" y="66"/>
                  </a:lnTo>
                  <a:lnTo>
                    <a:pt x="471" y="71"/>
                  </a:lnTo>
                  <a:lnTo>
                    <a:pt x="451" y="5"/>
                  </a:lnTo>
                  <a:lnTo>
                    <a:pt x="0" y="0"/>
                  </a:lnTo>
                  <a:close/>
                  <a:moveTo>
                    <a:pt x="30" y="25"/>
                  </a:moveTo>
                  <a:lnTo>
                    <a:pt x="436" y="31"/>
                  </a:lnTo>
                  <a:lnTo>
                    <a:pt x="436" y="46"/>
                  </a:lnTo>
                  <a:lnTo>
                    <a:pt x="30" y="41"/>
                  </a:lnTo>
                  <a:lnTo>
                    <a:pt x="30" y="25"/>
                  </a:lnTo>
                  <a:close/>
                </a:path>
              </a:pathLst>
            </a:custGeom>
            <a:solidFill>
              <a:srgbClr val="FF00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44306" name="Freeform 210"/>
            <p:cNvSpPr>
              <a:spLocks/>
            </p:cNvSpPr>
            <p:nvPr/>
          </p:nvSpPr>
          <p:spPr bwMode="auto">
            <a:xfrm>
              <a:off x="2230" y="-321"/>
              <a:ext cx="651" cy="196"/>
            </a:xfrm>
            <a:custGeom>
              <a:avLst/>
              <a:gdLst>
                <a:gd name="T0" fmla="*/ 60 w 130"/>
                <a:gd name="T1" fmla="*/ 0 h 39"/>
                <a:gd name="T2" fmla="*/ 17 w 130"/>
                <a:gd name="T3" fmla="*/ 0 h 39"/>
                <a:gd name="T4" fmla="*/ 3 w 130"/>
                <a:gd name="T5" fmla="*/ 18 h 39"/>
                <a:gd name="T6" fmla="*/ 7 w 130"/>
                <a:gd name="T7" fmla="*/ 38 h 39"/>
                <a:gd name="T8" fmla="*/ 12 w 130"/>
                <a:gd name="T9" fmla="*/ 38 h 39"/>
                <a:gd name="T10" fmla="*/ 8 w 130"/>
                <a:gd name="T11" fmla="*/ 18 h 39"/>
                <a:gd name="T12" fmla="*/ 20 w 130"/>
                <a:gd name="T13" fmla="*/ 4 h 39"/>
                <a:gd name="T14" fmla="*/ 61 w 130"/>
                <a:gd name="T15" fmla="*/ 5 h 39"/>
                <a:gd name="T16" fmla="*/ 102 w 130"/>
                <a:gd name="T17" fmla="*/ 5 h 39"/>
                <a:gd name="T18" fmla="*/ 119 w 130"/>
                <a:gd name="T19" fmla="*/ 19 h 39"/>
                <a:gd name="T20" fmla="*/ 125 w 130"/>
                <a:gd name="T21" fmla="*/ 39 h 39"/>
                <a:gd name="T22" fmla="*/ 130 w 130"/>
                <a:gd name="T23" fmla="*/ 39 h 39"/>
                <a:gd name="T24" fmla="*/ 125 w 130"/>
                <a:gd name="T25" fmla="*/ 19 h 39"/>
                <a:gd name="T26" fmla="*/ 103 w 130"/>
                <a:gd name="T27" fmla="*/ 0 h 39"/>
                <a:gd name="T28" fmla="*/ 60 w 130"/>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39">
                  <a:moveTo>
                    <a:pt x="60" y="0"/>
                  </a:moveTo>
                  <a:cubicBezTo>
                    <a:pt x="17" y="0"/>
                    <a:pt x="17" y="0"/>
                    <a:pt x="17" y="0"/>
                  </a:cubicBezTo>
                  <a:cubicBezTo>
                    <a:pt x="17" y="0"/>
                    <a:pt x="0" y="2"/>
                    <a:pt x="3" y="18"/>
                  </a:cubicBezTo>
                  <a:cubicBezTo>
                    <a:pt x="7" y="38"/>
                    <a:pt x="7" y="38"/>
                    <a:pt x="7" y="38"/>
                  </a:cubicBezTo>
                  <a:cubicBezTo>
                    <a:pt x="12" y="38"/>
                    <a:pt x="12" y="38"/>
                    <a:pt x="12" y="38"/>
                  </a:cubicBezTo>
                  <a:cubicBezTo>
                    <a:pt x="8" y="18"/>
                    <a:pt x="8" y="18"/>
                    <a:pt x="8" y="18"/>
                  </a:cubicBezTo>
                  <a:cubicBezTo>
                    <a:pt x="8" y="18"/>
                    <a:pt x="5" y="4"/>
                    <a:pt x="20" y="4"/>
                  </a:cubicBezTo>
                  <a:cubicBezTo>
                    <a:pt x="31" y="5"/>
                    <a:pt x="61" y="5"/>
                    <a:pt x="61" y="5"/>
                  </a:cubicBezTo>
                  <a:cubicBezTo>
                    <a:pt x="61" y="5"/>
                    <a:pt x="90" y="5"/>
                    <a:pt x="102" y="5"/>
                  </a:cubicBezTo>
                  <a:cubicBezTo>
                    <a:pt x="116" y="5"/>
                    <a:pt x="119" y="19"/>
                    <a:pt x="119" y="19"/>
                  </a:cubicBezTo>
                  <a:cubicBezTo>
                    <a:pt x="125" y="39"/>
                    <a:pt x="125" y="39"/>
                    <a:pt x="125" y="39"/>
                  </a:cubicBezTo>
                  <a:cubicBezTo>
                    <a:pt x="130" y="39"/>
                    <a:pt x="130" y="39"/>
                    <a:pt x="130" y="39"/>
                  </a:cubicBezTo>
                  <a:cubicBezTo>
                    <a:pt x="125" y="19"/>
                    <a:pt x="125" y="19"/>
                    <a:pt x="125" y="19"/>
                  </a:cubicBezTo>
                  <a:cubicBezTo>
                    <a:pt x="120" y="3"/>
                    <a:pt x="103" y="0"/>
                    <a:pt x="103" y="0"/>
                  </a:cubicBezTo>
                  <a:lnTo>
                    <a:pt x="60" y="0"/>
                  </a:ln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307" name="Freeform 211"/>
            <p:cNvSpPr>
              <a:spLocks/>
            </p:cNvSpPr>
            <p:nvPr/>
          </p:nvSpPr>
          <p:spPr bwMode="auto">
            <a:xfrm>
              <a:off x="2280" y="-296"/>
              <a:ext cx="747" cy="226"/>
            </a:xfrm>
            <a:custGeom>
              <a:avLst/>
              <a:gdLst>
                <a:gd name="T0" fmla="*/ 68 w 149"/>
                <a:gd name="T1" fmla="*/ 0 h 45"/>
                <a:gd name="T2" fmla="*/ 18 w 149"/>
                <a:gd name="T3" fmla="*/ 0 h 45"/>
                <a:gd name="T4" fmla="*/ 3 w 149"/>
                <a:gd name="T5" fmla="*/ 22 h 45"/>
                <a:gd name="T6" fmla="*/ 7 w 149"/>
                <a:gd name="T7" fmla="*/ 44 h 45"/>
                <a:gd name="T8" fmla="*/ 13 w 149"/>
                <a:gd name="T9" fmla="*/ 44 h 45"/>
                <a:gd name="T10" fmla="*/ 9 w 149"/>
                <a:gd name="T11" fmla="*/ 21 h 45"/>
                <a:gd name="T12" fmla="*/ 22 w 149"/>
                <a:gd name="T13" fmla="*/ 6 h 45"/>
                <a:gd name="T14" fmla="*/ 69 w 149"/>
                <a:gd name="T15" fmla="*/ 6 h 45"/>
                <a:gd name="T16" fmla="*/ 116 w 149"/>
                <a:gd name="T17" fmla="*/ 6 h 45"/>
                <a:gd name="T18" fmla="*/ 136 w 149"/>
                <a:gd name="T19" fmla="*/ 22 h 45"/>
                <a:gd name="T20" fmla="*/ 142 w 149"/>
                <a:gd name="T21" fmla="*/ 45 h 45"/>
                <a:gd name="T22" fmla="*/ 149 w 149"/>
                <a:gd name="T23" fmla="*/ 45 h 45"/>
                <a:gd name="T24" fmla="*/ 142 w 149"/>
                <a:gd name="T25" fmla="*/ 22 h 45"/>
                <a:gd name="T26" fmla="*/ 117 w 149"/>
                <a:gd name="T27" fmla="*/ 1 h 45"/>
                <a:gd name="T28" fmla="*/ 68 w 149"/>
                <a:gd name="T2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9" h="45">
                  <a:moveTo>
                    <a:pt x="68" y="0"/>
                  </a:moveTo>
                  <a:cubicBezTo>
                    <a:pt x="18" y="0"/>
                    <a:pt x="18" y="0"/>
                    <a:pt x="18" y="0"/>
                  </a:cubicBezTo>
                  <a:cubicBezTo>
                    <a:pt x="18" y="0"/>
                    <a:pt x="0" y="3"/>
                    <a:pt x="3" y="22"/>
                  </a:cubicBezTo>
                  <a:cubicBezTo>
                    <a:pt x="7" y="44"/>
                    <a:pt x="7" y="44"/>
                    <a:pt x="7" y="44"/>
                  </a:cubicBezTo>
                  <a:cubicBezTo>
                    <a:pt x="13" y="44"/>
                    <a:pt x="13" y="44"/>
                    <a:pt x="13" y="44"/>
                  </a:cubicBezTo>
                  <a:cubicBezTo>
                    <a:pt x="9" y="21"/>
                    <a:pt x="9" y="21"/>
                    <a:pt x="9" y="21"/>
                  </a:cubicBezTo>
                  <a:cubicBezTo>
                    <a:pt x="9" y="21"/>
                    <a:pt x="6" y="5"/>
                    <a:pt x="22" y="6"/>
                  </a:cubicBezTo>
                  <a:cubicBezTo>
                    <a:pt x="35" y="6"/>
                    <a:pt x="69" y="6"/>
                    <a:pt x="69" y="6"/>
                  </a:cubicBezTo>
                  <a:cubicBezTo>
                    <a:pt x="69" y="6"/>
                    <a:pt x="103" y="6"/>
                    <a:pt x="116" y="6"/>
                  </a:cubicBezTo>
                  <a:cubicBezTo>
                    <a:pt x="133" y="6"/>
                    <a:pt x="136" y="22"/>
                    <a:pt x="136" y="22"/>
                  </a:cubicBezTo>
                  <a:cubicBezTo>
                    <a:pt x="142" y="45"/>
                    <a:pt x="142" y="45"/>
                    <a:pt x="142" y="45"/>
                  </a:cubicBezTo>
                  <a:cubicBezTo>
                    <a:pt x="149" y="45"/>
                    <a:pt x="149" y="45"/>
                    <a:pt x="149" y="45"/>
                  </a:cubicBezTo>
                  <a:cubicBezTo>
                    <a:pt x="142" y="22"/>
                    <a:pt x="142" y="22"/>
                    <a:pt x="142" y="22"/>
                  </a:cubicBezTo>
                  <a:cubicBezTo>
                    <a:pt x="137" y="4"/>
                    <a:pt x="117" y="1"/>
                    <a:pt x="117" y="1"/>
                  </a:cubicBezTo>
                  <a:lnTo>
                    <a:pt x="68" y="0"/>
                  </a:ln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644308" name="Freeform 212"/>
            <p:cNvSpPr>
              <a:spLocks/>
            </p:cNvSpPr>
            <p:nvPr/>
          </p:nvSpPr>
          <p:spPr bwMode="auto">
            <a:xfrm>
              <a:off x="2350" y="-301"/>
              <a:ext cx="557" cy="161"/>
            </a:xfrm>
            <a:custGeom>
              <a:avLst/>
              <a:gdLst>
                <a:gd name="T0" fmla="*/ 103 w 111"/>
                <a:gd name="T1" fmla="*/ 2 h 32"/>
                <a:gd name="T2" fmla="*/ 5 w 111"/>
                <a:gd name="T3" fmla="*/ 1 h 32"/>
                <a:gd name="T4" fmla="*/ 0 w 111"/>
                <a:gd name="T5" fmla="*/ 2 h 32"/>
                <a:gd name="T6" fmla="*/ 54 w 111"/>
                <a:gd name="T7" fmla="*/ 19 h 32"/>
                <a:gd name="T8" fmla="*/ 111 w 111"/>
                <a:gd name="T9" fmla="*/ 4 h 32"/>
                <a:gd name="T10" fmla="*/ 103 w 111"/>
                <a:gd name="T11" fmla="*/ 2 h 32"/>
              </a:gdLst>
              <a:ahLst/>
              <a:cxnLst>
                <a:cxn ang="0">
                  <a:pos x="T0" y="T1"/>
                </a:cxn>
                <a:cxn ang="0">
                  <a:pos x="T2" y="T3"/>
                </a:cxn>
                <a:cxn ang="0">
                  <a:pos x="T4" y="T5"/>
                </a:cxn>
                <a:cxn ang="0">
                  <a:pos x="T6" y="T7"/>
                </a:cxn>
                <a:cxn ang="0">
                  <a:pos x="T8" y="T9"/>
                </a:cxn>
                <a:cxn ang="0">
                  <a:pos x="T10" y="T11"/>
                </a:cxn>
              </a:cxnLst>
              <a:rect l="0" t="0" r="r" b="b"/>
              <a:pathLst>
                <a:path w="111" h="32">
                  <a:moveTo>
                    <a:pt x="103" y="2"/>
                  </a:moveTo>
                  <a:cubicBezTo>
                    <a:pt x="103" y="2"/>
                    <a:pt x="61" y="32"/>
                    <a:pt x="5" y="1"/>
                  </a:cubicBezTo>
                  <a:cubicBezTo>
                    <a:pt x="5" y="1"/>
                    <a:pt x="0" y="1"/>
                    <a:pt x="0" y="2"/>
                  </a:cubicBezTo>
                  <a:cubicBezTo>
                    <a:pt x="0" y="2"/>
                    <a:pt x="15" y="19"/>
                    <a:pt x="54" y="19"/>
                  </a:cubicBezTo>
                  <a:cubicBezTo>
                    <a:pt x="93" y="20"/>
                    <a:pt x="111" y="4"/>
                    <a:pt x="111" y="4"/>
                  </a:cubicBezTo>
                  <a:cubicBezTo>
                    <a:pt x="111" y="4"/>
                    <a:pt x="106" y="0"/>
                    <a:pt x="103" y="2"/>
                  </a:cubicBezTo>
                  <a:close/>
                </a:path>
              </a:pathLst>
            </a:custGeom>
            <a:gradFill rotWithShape="1">
              <a:gsLst>
                <a:gs pos="0">
                  <a:srgbClr val="EAEAEA">
                    <a:gamma/>
                    <a:shade val="72941"/>
                    <a:invGamma/>
                  </a:srgbClr>
                </a:gs>
                <a:gs pos="50000">
                  <a:srgbClr val="EAEAEA"/>
                </a:gs>
                <a:gs pos="100000">
                  <a:srgbClr val="EAEAEA">
                    <a:gamma/>
                    <a:shade val="72941"/>
                    <a:invGamma/>
                  </a:srgbClr>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grpSp>
      <p:pic>
        <p:nvPicPr>
          <p:cNvPr id="209" name="Picture 3" descr="C:\Users\DiMiHome\AppData\Local\Microsoft\Windows\Temporary Internet Files\Content.IE5\YAP2SIDV\MC900196320[1].wmf"/>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flipH="1">
            <a:off x="92343" y="113516"/>
            <a:ext cx="650607" cy="784555"/>
          </a:xfrm>
          <a:prstGeom prst="rect">
            <a:avLst/>
          </a:prstGeom>
          <a:noFill/>
          <a:extLst>
            <a:ext uri="{909E8E84-426E-40DD-AFC4-6F175D3DCCD1}">
              <a14:hiddenFill xmlns:a14="http://schemas.microsoft.com/office/drawing/2010/main" xmlns="">
                <a:solidFill>
                  <a:srgbClr val="FFFFFF"/>
                </a:solidFill>
              </a14:hiddenFill>
            </a:ext>
          </a:extLst>
        </p:spPr>
      </p:pic>
      <p:sp>
        <p:nvSpPr>
          <p:cNvPr id="210" name="TextBox 209"/>
          <p:cNvSpPr txBox="1"/>
          <p:nvPr/>
        </p:nvSpPr>
        <p:spPr>
          <a:xfrm>
            <a:off x="822606" y="259022"/>
            <a:ext cx="6158224" cy="461665"/>
          </a:xfrm>
          <a:prstGeom prst="rect">
            <a:avLst/>
          </a:prstGeom>
          <a:solidFill>
            <a:schemeClr val="accent3">
              <a:lumMod val="90000"/>
            </a:schemeClr>
          </a:solidFill>
        </p:spPr>
        <p:txBody>
          <a:bodyPr wrap="none" rtlCol="0">
            <a:spAutoFit/>
          </a:bodyPr>
          <a:lstStyle/>
          <a:p>
            <a:r>
              <a:rPr lang="en-US" b="1" dirty="0" smtClean="0"/>
              <a:t>BT5 – </a:t>
            </a:r>
            <a:r>
              <a:rPr lang="en-US" sz="2200" b="1" dirty="0" smtClean="0"/>
              <a:t>Extension / Application of Knowledge</a:t>
            </a:r>
            <a:endParaRPr lang="en-US" sz="2200" b="1" dirty="0"/>
          </a:p>
        </p:txBody>
      </p:sp>
      <p:sp>
        <p:nvSpPr>
          <p:cNvPr id="211" name="TextBox 210"/>
          <p:cNvSpPr txBox="1"/>
          <p:nvPr/>
        </p:nvSpPr>
        <p:spPr>
          <a:xfrm>
            <a:off x="1063626" y="1007904"/>
            <a:ext cx="7724622" cy="830997"/>
          </a:xfrm>
          <a:prstGeom prst="rect">
            <a:avLst/>
          </a:prstGeom>
          <a:solidFill>
            <a:schemeClr val="accent3">
              <a:lumMod val="90000"/>
            </a:schemeClr>
          </a:solidFill>
        </p:spPr>
        <p:txBody>
          <a:bodyPr wrap="square" rtlCol="0">
            <a:spAutoFit/>
          </a:bodyPr>
          <a:lstStyle/>
          <a:p>
            <a:r>
              <a:rPr lang="en-US" dirty="0" smtClean="0"/>
              <a:t>Activities bringing real-world context, analysis, and a chance to investigate the topic more thoroughly.</a:t>
            </a:r>
            <a:endParaRPr lang="en-US" dirty="0"/>
          </a:p>
        </p:txBody>
      </p:sp>
      <p:sp>
        <p:nvSpPr>
          <p:cNvPr id="213" name="TextBox 212"/>
          <p:cNvSpPr txBox="1"/>
          <p:nvPr/>
        </p:nvSpPr>
        <p:spPr>
          <a:xfrm>
            <a:off x="1333706" y="2040923"/>
            <a:ext cx="3289683" cy="1846659"/>
          </a:xfrm>
          <a:prstGeom prst="rect">
            <a:avLst/>
          </a:prstGeom>
          <a:solidFill>
            <a:srgbClr val="CCECFF"/>
          </a:solidFill>
        </p:spPr>
        <p:txBody>
          <a:bodyPr wrap="none" rtlCol="0">
            <a:spAutoFit/>
          </a:bodyPr>
          <a:lstStyle/>
          <a:p>
            <a:r>
              <a:rPr lang="en-US" b="1" dirty="0" smtClean="0"/>
              <a:t>Activities</a:t>
            </a:r>
            <a:endParaRPr lang="en-US" b="1" dirty="0"/>
          </a:p>
          <a:p>
            <a:pPr marL="342900" indent="-342900">
              <a:buBlip>
                <a:blip r:embed="rId7"/>
              </a:buBlip>
            </a:pPr>
            <a:r>
              <a:rPr lang="en-US" dirty="0" smtClean="0"/>
              <a:t>Digital Pledge Mural</a:t>
            </a:r>
          </a:p>
          <a:p>
            <a:pPr marL="342900" indent="-342900">
              <a:buBlip>
                <a:blip r:embed="rId7"/>
              </a:buBlip>
            </a:pPr>
            <a:r>
              <a:rPr lang="en-US" dirty="0" smtClean="0"/>
              <a:t>Audio PSAs</a:t>
            </a:r>
          </a:p>
          <a:p>
            <a:r>
              <a:rPr lang="en-US" sz="1200" dirty="0" smtClean="0"/>
              <a:t>        (</a:t>
            </a:r>
            <a:r>
              <a:rPr lang="en-US" sz="1200" dirty="0"/>
              <a:t>Public Service Announcements)</a:t>
            </a:r>
            <a:endParaRPr lang="en-US" sz="1200" dirty="0" smtClean="0"/>
          </a:p>
        </p:txBody>
      </p:sp>
      <p:pic>
        <p:nvPicPr>
          <p:cNvPr id="6146" name="Picture 2" descr="Dig pledge mural example"/>
          <p:cNvPicPr>
            <a:picLocks noChangeAspect="1" noChangeArrowheads="1"/>
          </p:cNvPicPr>
          <p:nvPr/>
        </p:nvPicPr>
        <p:blipFill>
          <a:blip r:embed="rId8" cstate="print">
            <a:extLst>
              <a:ext uri="{28A0092B-C50C-407E-A947-70E740481C1C}">
                <a14:useLocalDpi xmlns:a14="http://schemas.microsoft.com/office/drawing/2010/main" xmlns="" val="0"/>
              </a:ext>
            </a:extLst>
          </a:blip>
          <a:srcRect l="7402" t="1649" r="4230" b="14648"/>
          <a:stretch>
            <a:fillRect/>
          </a:stretch>
        </p:blipFill>
        <p:spPr bwMode="auto">
          <a:xfrm rot="399730">
            <a:off x="4904908" y="2702272"/>
            <a:ext cx="3825646" cy="272062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sp>
        <p:nvSpPr>
          <p:cNvPr id="217" name="TextBox 216"/>
          <p:cNvSpPr txBox="1"/>
          <p:nvPr/>
        </p:nvSpPr>
        <p:spPr>
          <a:xfrm>
            <a:off x="4958077" y="6099176"/>
            <a:ext cx="4022411" cy="646331"/>
          </a:xfrm>
          <a:prstGeom prst="rect">
            <a:avLst/>
          </a:prstGeom>
          <a:solidFill>
            <a:srgbClr val="CCECFF"/>
          </a:solidFill>
        </p:spPr>
        <p:txBody>
          <a:bodyPr wrap="square" rtlCol="0">
            <a:spAutoFit/>
          </a:bodyPr>
          <a:lstStyle/>
          <a:p>
            <a:pPr algn="ctr"/>
            <a:r>
              <a:rPr lang="en-US" sz="1200" dirty="0" smtClean="0"/>
              <a:t>Students design a Digital Pledge, share with younger students, and encourage participation.  </a:t>
            </a:r>
            <a:r>
              <a:rPr lang="en-US" sz="1200" smtClean="0"/>
              <a:t>Audio PSAs </a:t>
            </a:r>
            <a:r>
              <a:rPr lang="en-US" sz="1200" dirty="0" smtClean="0"/>
              <a:t>are also created for this audience.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xmlns="" r:embed="rId9"/>
              </p:ext>
            </p:extLst>
          </p:nvPr>
        </p:nvPicPr>
        <p:blipFill>
          <a:blip r:embed="rId10" cstate="print"/>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xmlns="" val="1361564811"/>
      </p:ext>
    </p:extLst>
  </p:cSld>
  <p:clrMapOvr>
    <a:masterClrMapping/>
  </p:clrMapOvr>
  <p:transition spd="slow" advTm="43038">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209"/>
                                        </p:tgtEl>
                                      </p:cBhvr>
                                    </p:animEffect>
                                    <p:animScale>
                                      <p:cBhvr>
                                        <p:cTn id="10" dur="250" autoRev="1" fill="hold"/>
                                        <p:tgtEl>
                                          <p:spTgt spid="209"/>
                                        </p:tgtEl>
                                      </p:cBhvr>
                                      <p:by x="105000" y="105000"/>
                                    </p:animScale>
                                  </p:childTnLst>
                                </p:cTn>
                              </p:par>
                            </p:childTnLst>
                          </p:cTn>
                        </p:par>
                        <p:par>
                          <p:cTn id="11" fill="hold">
                            <p:stCondLst>
                              <p:cond delay="500"/>
                            </p:stCondLst>
                            <p:childTnLst>
                              <p:par>
                                <p:cTn id="12" presetID="26" presetClass="emph" presetSubtype="0" fill="hold" grpId="0" nodeType="afterEffect">
                                  <p:stCondLst>
                                    <p:cond delay="0"/>
                                  </p:stCondLst>
                                  <p:childTnLst>
                                    <p:animEffect transition="out" filter="fade">
                                      <p:cBhvr>
                                        <p:cTn id="13" dur="500" tmFilter="0, 0; .2, .5; .8, .5; 1, 0"/>
                                        <p:tgtEl>
                                          <p:spTgt spid="210"/>
                                        </p:tgtEl>
                                      </p:cBhvr>
                                    </p:animEffect>
                                    <p:animScale>
                                      <p:cBhvr>
                                        <p:cTn id="14" dur="250" autoRev="1" fill="hold"/>
                                        <p:tgtEl>
                                          <p:spTgt spid="210"/>
                                        </p:tgtEl>
                                      </p:cBhvr>
                                      <p:by x="105000" y="105000"/>
                                    </p:animScale>
                                  </p:childTnLst>
                                </p:cTn>
                              </p:par>
                            </p:childTnLst>
                          </p:cTn>
                        </p:par>
                        <p:par>
                          <p:cTn id="15" fill="hold">
                            <p:stCondLst>
                              <p:cond delay="1000"/>
                            </p:stCondLst>
                            <p:childTnLst>
                              <p:par>
                                <p:cTn id="16" presetID="10" presetClass="entr" presetSubtype="0" fill="hold" grpId="0" nodeType="afterEffect">
                                  <p:stCondLst>
                                    <p:cond delay="500"/>
                                  </p:stCondLst>
                                  <p:childTnLst>
                                    <p:set>
                                      <p:cBhvr>
                                        <p:cTn id="17" dur="1" fill="hold">
                                          <p:stCondLst>
                                            <p:cond delay="0"/>
                                          </p:stCondLst>
                                        </p:cTn>
                                        <p:tgtEl>
                                          <p:spTgt spid="211"/>
                                        </p:tgtEl>
                                        <p:attrNameLst>
                                          <p:attrName>style.visibility</p:attrName>
                                        </p:attrNameLst>
                                      </p:cBhvr>
                                      <p:to>
                                        <p:strVal val="visible"/>
                                      </p:to>
                                    </p:set>
                                    <p:animEffect transition="in" filter="fade">
                                      <p:cBhvr>
                                        <p:cTn id="18" dur="500"/>
                                        <p:tgtEl>
                                          <p:spTgt spid="211"/>
                                        </p:tgtEl>
                                      </p:cBhvr>
                                    </p:animEffect>
                                  </p:childTnLst>
                                </p:cTn>
                              </p:par>
                            </p:childTnLst>
                          </p:cTn>
                        </p:par>
                        <p:par>
                          <p:cTn id="19" fill="hold">
                            <p:stCondLst>
                              <p:cond delay="2000"/>
                            </p:stCondLst>
                            <p:childTnLst>
                              <p:par>
                                <p:cTn id="20" presetID="10" presetClass="entr" presetSubtype="0" fill="hold" grpId="0" nodeType="afterEffect">
                                  <p:stCondLst>
                                    <p:cond delay="1750"/>
                                  </p:stCondLst>
                                  <p:childTnLst>
                                    <p:set>
                                      <p:cBhvr>
                                        <p:cTn id="21" dur="1" fill="hold">
                                          <p:stCondLst>
                                            <p:cond delay="0"/>
                                          </p:stCondLst>
                                        </p:cTn>
                                        <p:tgtEl>
                                          <p:spTgt spid="213"/>
                                        </p:tgtEl>
                                        <p:attrNameLst>
                                          <p:attrName>style.visibility</p:attrName>
                                        </p:attrNameLst>
                                      </p:cBhvr>
                                      <p:to>
                                        <p:strVal val="visible"/>
                                      </p:to>
                                    </p:set>
                                    <p:animEffect transition="in" filter="fade">
                                      <p:cBhvr>
                                        <p:cTn id="22" dur="500"/>
                                        <p:tgtEl>
                                          <p:spTgt spid="213"/>
                                        </p:tgtEl>
                                      </p:cBhvr>
                                    </p:animEffect>
                                  </p:childTnLst>
                                </p:cTn>
                              </p:par>
                            </p:childTnLst>
                          </p:cTn>
                        </p:par>
                        <p:par>
                          <p:cTn id="23" fill="hold">
                            <p:stCondLst>
                              <p:cond delay="4250"/>
                            </p:stCondLst>
                            <p:childTnLst>
                              <p:par>
                                <p:cTn id="24" presetID="31" presetClass="entr" presetSubtype="0" fill="hold" nodeType="afterEffect">
                                  <p:stCondLst>
                                    <p:cond delay="1000"/>
                                  </p:stCondLst>
                                  <p:childTnLst>
                                    <p:set>
                                      <p:cBhvr>
                                        <p:cTn id="25" dur="1" fill="hold">
                                          <p:stCondLst>
                                            <p:cond delay="0"/>
                                          </p:stCondLst>
                                        </p:cTn>
                                        <p:tgtEl>
                                          <p:spTgt spid="6146"/>
                                        </p:tgtEl>
                                        <p:attrNameLst>
                                          <p:attrName>style.visibility</p:attrName>
                                        </p:attrNameLst>
                                      </p:cBhvr>
                                      <p:to>
                                        <p:strVal val="visible"/>
                                      </p:to>
                                    </p:set>
                                    <p:anim calcmode="lin" valueType="num">
                                      <p:cBhvr>
                                        <p:cTn id="26" dur="1000" fill="hold"/>
                                        <p:tgtEl>
                                          <p:spTgt spid="6146"/>
                                        </p:tgtEl>
                                        <p:attrNameLst>
                                          <p:attrName>ppt_w</p:attrName>
                                        </p:attrNameLst>
                                      </p:cBhvr>
                                      <p:tavLst>
                                        <p:tav tm="0">
                                          <p:val>
                                            <p:fltVal val="0"/>
                                          </p:val>
                                        </p:tav>
                                        <p:tav tm="100000">
                                          <p:val>
                                            <p:strVal val="#ppt_w"/>
                                          </p:val>
                                        </p:tav>
                                      </p:tavLst>
                                    </p:anim>
                                    <p:anim calcmode="lin" valueType="num">
                                      <p:cBhvr>
                                        <p:cTn id="27" dur="1000" fill="hold"/>
                                        <p:tgtEl>
                                          <p:spTgt spid="6146"/>
                                        </p:tgtEl>
                                        <p:attrNameLst>
                                          <p:attrName>ppt_h</p:attrName>
                                        </p:attrNameLst>
                                      </p:cBhvr>
                                      <p:tavLst>
                                        <p:tav tm="0">
                                          <p:val>
                                            <p:fltVal val="0"/>
                                          </p:val>
                                        </p:tav>
                                        <p:tav tm="100000">
                                          <p:val>
                                            <p:strVal val="#ppt_h"/>
                                          </p:val>
                                        </p:tav>
                                      </p:tavLst>
                                    </p:anim>
                                    <p:anim calcmode="lin" valueType="num">
                                      <p:cBhvr>
                                        <p:cTn id="28" dur="1000" fill="hold"/>
                                        <p:tgtEl>
                                          <p:spTgt spid="6146"/>
                                        </p:tgtEl>
                                        <p:attrNameLst>
                                          <p:attrName>style.rotation</p:attrName>
                                        </p:attrNameLst>
                                      </p:cBhvr>
                                      <p:tavLst>
                                        <p:tav tm="0">
                                          <p:val>
                                            <p:fltVal val="90"/>
                                          </p:val>
                                        </p:tav>
                                        <p:tav tm="100000">
                                          <p:val>
                                            <p:fltVal val="0"/>
                                          </p:val>
                                        </p:tav>
                                      </p:tavLst>
                                    </p:anim>
                                    <p:animEffect transition="in" filter="fade">
                                      <p:cBhvr>
                                        <p:cTn id="29" dur="1000"/>
                                        <p:tgtEl>
                                          <p:spTgt spid="6146"/>
                                        </p:tgtEl>
                                      </p:cBhvr>
                                    </p:animEffect>
                                  </p:childTnLst>
                                </p:cTn>
                              </p:par>
                            </p:childTnLst>
                          </p:cTn>
                        </p:par>
                        <p:par>
                          <p:cTn id="30" fill="hold">
                            <p:stCondLst>
                              <p:cond delay="6250"/>
                            </p:stCondLst>
                            <p:childTnLst>
                              <p:par>
                                <p:cTn id="31" presetID="10" presetClass="entr" presetSubtype="0" fill="hold" grpId="0" nodeType="afterEffect">
                                  <p:stCondLst>
                                    <p:cond delay="1000"/>
                                  </p:stCondLst>
                                  <p:childTnLst>
                                    <p:set>
                                      <p:cBhvr>
                                        <p:cTn id="32" dur="1" fill="hold">
                                          <p:stCondLst>
                                            <p:cond delay="0"/>
                                          </p:stCondLst>
                                        </p:cTn>
                                        <p:tgtEl>
                                          <p:spTgt spid="217"/>
                                        </p:tgtEl>
                                        <p:attrNameLst>
                                          <p:attrName>style.visibility</p:attrName>
                                        </p:attrNameLst>
                                      </p:cBhvr>
                                      <p:to>
                                        <p:strVal val="visible"/>
                                      </p:to>
                                    </p:set>
                                    <p:animEffect transition="in" filter="fade">
                                      <p:cBhvr>
                                        <p:cTn id="33" dur="500"/>
                                        <p:tgtEl>
                                          <p:spTgt spid="2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750"/>
                                  </p:stCondLst>
                                  <p:childTnLst>
                                    <p:animEffect transition="out" filter="fade">
                                      <p:cBhvr>
                                        <p:cTn id="37" dur="500"/>
                                        <p:tgtEl>
                                          <p:spTgt spid="217"/>
                                        </p:tgtEl>
                                      </p:cBhvr>
                                    </p:animEffect>
                                    <p:set>
                                      <p:cBhvr>
                                        <p:cTn id="38" dur="1" fill="hold">
                                          <p:stCondLst>
                                            <p:cond delay="499"/>
                                          </p:stCondLst>
                                        </p:cTn>
                                        <p:tgtEl>
                                          <p:spTgt spid="2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bldLst>
      <p:bldP spid="210" grpId="0" animBg="1"/>
      <p:bldP spid="211" grpId="0" animBg="1"/>
      <p:bldP spid="213" grpId="0" animBg="1"/>
      <p:bldP spid="217" grpId="0" animBg="1"/>
      <p:bldP spid="21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ICTUREPATH" val="..\CONSTRUCTION\ASSET\LOGOS"/>
</p:tagLst>
</file>

<file path=ppt/tags/tag2.xml><?xml version="1.0" encoding="utf-8"?>
<p:tagLst xmlns:a="http://schemas.openxmlformats.org/drawingml/2006/main" xmlns:r="http://schemas.openxmlformats.org/officeDocument/2006/relationships" xmlns:p="http://schemas.openxmlformats.org/presentationml/2006/main">
  <p:tag name="TIMING" val="|68.8"/>
</p:tagLst>
</file>

<file path=ppt/tags/tag3.xml><?xml version="1.0" encoding="utf-8"?>
<p:tagLst xmlns:a="http://schemas.openxmlformats.org/drawingml/2006/main" xmlns:r="http://schemas.openxmlformats.org/officeDocument/2006/relationships" xmlns:p="http://schemas.openxmlformats.org/presentationml/2006/main">
  <p:tag name="TIMING" val="|41.5"/>
</p:tagLst>
</file>

<file path=ppt/theme/theme1.xml><?xml version="1.0" encoding="utf-8"?>
<a:theme xmlns:a="http://schemas.openxmlformats.org/drawingml/2006/main" name="beach-powerpoint-template">
  <a:themeElements>
    <a:clrScheme name="beach-powerpoint-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beach-powerpoint-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ch-powerpoin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ach-powerpoin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ach-powerpoint-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ach-powerpoint-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ach-powerpoint-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ach-powerpoint-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ach-powerpoint-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ach-powerpoint-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ach-powerpoint-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ach-powerpoint-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ach-powerpoint-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ach-powerpoint-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ch Background 2">
  <a:themeElements>
    <a:clrScheme name="Beach Background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Beach Background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ch Background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ach Background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ach Background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ach Background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ach Background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ach Background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ach Background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ach Background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ach Background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ach Background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ach Background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ach Background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It’s not the design of your template">
  <a:themeElements>
    <a:clrScheme name="1_It’s not the design of your templa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135971"/>
      </a:hlink>
      <a:folHlink>
        <a:srgbClr val="99CC00"/>
      </a:folHlink>
    </a:clrScheme>
    <a:fontScheme name="1_It’s not the design of your template">
      <a:majorFont>
        <a:latin typeface="Neo San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It’s not the design of your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It’s not the design of your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It’s not the design of your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It’s not the design of your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It’s not the design of your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It’s not the design of your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It’s not the design of your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It’s not the design of your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It’s not the design of your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It’s not the design of your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It’s not the design of your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It’s not the design of your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It’s not the design of your templa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135971"/>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beach-powerpoint-template</Template>
  <TotalTime>338</TotalTime>
  <Words>1438</Words>
  <Application>Microsoft Office PowerPoint</Application>
  <PresentationFormat>On-screen Show (4:3)</PresentationFormat>
  <Paragraphs>187</Paragraphs>
  <Slides>11</Slides>
  <Notes>11</Notes>
  <HiddenSlides>0</HiddenSlides>
  <MMClips>12</MMClips>
  <ScaleCrop>false</ScaleCrop>
  <HeadingPairs>
    <vt:vector size="4" baseType="variant">
      <vt:variant>
        <vt:lpstr>Theme</vt:lpstr>
      </vt:variant>
      <vt:variant>
        <vt:i4>3</vt:i4>
      </vt:variant>
      <vt:variant>
        <vt:lpstr>Slide Titles</vt:lpstr>
      </vt:variant>
      <vt:variant>
        <vt:i4>11</vt:i4>
      </vt:variant>
    </vt:vector>
  </HeadingPairs>
  <TitlesOfParts>
    <vt:vector size="14" baseType="lpstr">
      <vt:lpstr>beach-powerpoint-template</vt:lpstr>
      <vt:lpstr>Beach Background 2</vt:lpstr>
      <vt:lpstr>1_It’s not the design of your template</vt:lpstr>
      <vt:lpstr>Slide 1</vt:lpstr>
      <vt:lpstr>Slide 2</vt:lpstr>
      <vt:lpstr>Slide 3</vt:lpstr>
      <vt:lpstr>Slide 4</vt:lpstr>
      <vt:lpstr>Slide 5</vt:lpstr>
      <vt:lpstr>Slide 6</vt:lpstr>
      <vt:lpstr>Slide 7</vt:lpstr>
      <vt:lpstr>Slide 8</vt:lpstr>
      <vt:lpstr>Slide 9</vt:lpstr>
      <vt:lpstr>Slide 10</vt:lpstr>
      <vt:lpstr>Slide 11</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24 hour technical support on +44 151 259 6262</dc:subject>
  <dc:creator>DiMiHome</dc:creator>
  <dc:description>m62 visualcommunications is one of the world's leading presentation specialists</dc:description>
  <cp:lastModifiedBy>mhardim1</cp:lastModifiedBy>
  <cp:revision>91</cp:revision>
  <dcterms:created xsi:type="dcterms:W3CDTF">2012-03-30T21:11:08Z</dcterms:created>
  <dcterms:modified xsi:type="dcterms:W3CDTF">2012-04-05T17:54:14Z</dcterms:modified>
  <cp:category>m62 visualcommunications</cp:category>
</cp:coreProperties>
</file>